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5" r:id="rId7"/>
    <p:sldId id="258" r:id="rId8"/>
    <p:sldId id="259" r:id="rId9"/>
    <p:sldId id="267" r:id="rId10"/>
    <p:sldId id="268" r:id="rId11"/>
    <p:sldId id="269" r:id="rId12"/>
    <p:sldId id="270" r:id="rId13"/>
    <p:sldId id="271" r:id="rId14"/>
    <p:sldId id="272" r:id="rId15"/>
    <p:sldId id="257" r:id="rId16"/>
    <p:sldId id="274" r:id="rId17"/>
    <p:sldId id="275" r:id="rId18"/>
    <p:sldId id="276" r:id="rId19"/>
    <p:sldId id="278" r:id="rId20"/>
    <p:sldId id="279" r:id="rId21"/>
    <p:sldId id="280" r:id="rId22"/>
    <p:sldId id="288" r:id="rId23"/>
    <p:sldId id="289" r:id="rId24"/>
    <p:sldId id="290" r:id="rId25"/>
    <p:sldId id="281" r:id="rId26"/>
    <p:sldId id="291" r:id="rId27"/>
    <p:sldId id="293" r:id="rId28"/>
    <p:sldId id="294" r:id="rId29"/>
    <p:sldId id="292" r:id="rId30"/>
    <p:sldId id="287" r:id="rId31"/>
    <p:sldId id="282" r:id="rId32"/>
    <p:sldId id="283" r:id="rId33"/>
    <p:sldId id="284" r:id="rId34"/>
    <p:sldId id="285" r:id="rId35"/>
    <p:sldId id="273" r:id="rId36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25A33-D6D0-4030-9DE4-FE1BFFE90CB6}" type="datetimeFigureOut">
              <a:rPr lang="id-ID" smtClean="0"/>
              <a:t>27/10/2020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6182-BDB8-4D92-85EA-40EDE5926A3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79377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25A33-D6D0-4030-9DE4-FE1BFFE90CB6}" type="datetimeFigureOut">
              <a:rPr lang="id-ID" smtClean="0"/>
              <a:t>27/10/2020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6182-BDB8-4D92-85EA-40EDE5926A3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38017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25A33-D6D0-4030-9DE4-FE1BFFE90CB6}" type="datetimeFigureOut">
              <a:rPr lang="id-ID" smtClean="0"/>
              <a:t>27/10/2020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6182-BDB8-4D92-85EA-40EDE5926A3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85329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25A33-D6D0-4030-9DE4-FE1BFFE90CB6}" type="datetimeFigureOut">
              <a:rPr lang="id-ID" smtClean="0"/>
              <a:t>27/10/2020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6182-BDB8-4D92-85EA-40EDE5926A3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74345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25A33-D6D0-4030-9DE4-FE1BFFE90CB6}" type="datetimeFigureOut">
              <a:rPr lang="id-ID" smtClean="0"/>
              <a:t>27/10/2020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6182-BDB8-4D92-85EA-40EDE5926A3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12147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25A33-D6D0-4030-9DE4-FE1BFFE90CB6}" type="datetimeFigureOut">
              <a:rPr lang="id-ID" smtClean="0"/>
              <a:t>27/10/2020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6182-BDB8-4D92-85EA-40EDE5926A3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3399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25A33-D6D0-4030-9DE4-FE1BFFE90CB6}" type="datetimeFigureOut">
              <a:rPr lang="id-ID" smtClean="0"/>
              <a:t>27/10/2020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6182-BDB8-4D92-85EA-40EDE5926A3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82640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25A33-D6D0-4030-9DE4-FE1BFFE90CB6}" type="datetimeFigureOut">
              <a:rPr lang="id-ID" smtClean="0"/>
              <a:t>27/10/2020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6182-BDB8-4D92-85EA-40EDE5926A3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86870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25A33-D6D0-4030-9DE4-FE1BFFE90CB6}" type="datetimeFigureOut">
              <a:rPr lang="id-ID" smtClean="0"/>
              <a:t>27/10/2020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6182-BDB8-4D92-85EA-40EDE5926A3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50308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25A33-D6D0-4030-9DE4-FE1BFFE90CB6}" type="datetimeFigureOut">
              <a:rPr lang="id-ID" smtClean="0"/>
              <a:t>27/10/2020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6182-BDB8-4D92-85EA-40EDE5926A3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74333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25A33-D6D0-4030-9DE4-FE1BFFE90CB6}" type="datetimeFigureOut">
              <a:rPr lang="id-ID" smtClean="0"/>
              <a:t>27/10/2020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6182-BDB8-4D92-85EA-40EDE5926A3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0722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25A33-D6D0-4030-9DE4-FE1BFFE90CB6}" type="datetimeFigureOut">
              <a:rPr lang="id-ID" smtClean="0"/>
              <a:t>27/10/2020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C6182-BDB8-4D92-85EA-40EDE5926A3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17174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err="1" smtClean="0"/>
              <a:t>Asesmen</a:t>
            </a:r>
            <a:r>
              <a:rPr lang="id-ID" dirty="0" smtClean="0"/>
              <a:t> Kinerja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Untuk penelitian dan Pembelajaran Sains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36760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8064"/>
          </a:xfrm>
        </p:spPr>
        <p:txBody>
          <a:bodyPr>
            <a:normAutofit/>
          </a:bodyPr>
          <a:lstStyle/>
          <a:p>
            <a:r>
              <a:rPr lang="id-ID" sz="3200" dirty="0" smtClean="0"/>
              <a:t>Kekuatan dan kelemahan </a:t>
            </a:r>
            <a:r>
              <a:rPr lang="id-ID" sz="3200" dirty="0" err="1" smtClean="0"/>
              <a:t>asesmen</a:t>
            </a:r>
            <a:r>
              <a:rPr lang="id-ID" sz="3200" dirty="0" smtClean="0"/>
              <a:t> kinerja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7887"/>
            <a:ext cx="10515600" cy="4889076"/>
          </a:xfrm>
        </p:spPr>
        <p:txBody>
          <a:bodyPr>
            <a:normAutofit fontScale="92500"/>
          </a:bodyPr>
          <a:lstStyle/>
          <a:p>
            <a:r>
              <a:rPr lang="id-ID" dirty="0" smtClean="0"/>
              <a:t>Keistimewaan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1. peserta didik </a:t>
            </a:r>
            <a:r>
              <a:rPr lang="id-ID" dirty="0" err="1" smtClean="0"/>
              <a:t>dpt</a:t>
            </a:r>
            <a:r>
              <a:rPr lang="id-ID" dirty="0" smtClean="0"/>
              <a:t> mendemonstrasikan secara nyata suatu proses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2. proses yang didemonstrasikan dapat </a:t>
            </a:r>
            <a:r>
              <a:rPr lang="id-ID" dirty="0" err="1" smtClean="0"/>
              <a:t>diobsrvasi</a:t>
            </a:r>
            <a:r>
              <a:rPr lang="id-ID" dirty="0" smtClean="0"/>
              <a:t> secara langsung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3. menyediakan penilaian yang lebih lengkap dan alamiah untuk beberapa macam penalaran, </a:t>
            </a:r>
            <a:r>
              <a:rPr lang="id-ID" dirty="0" err="1" smtClean="0"/>
              <a:t>komunkasi</a:t>
            </a:r>
            <a:r>
              <a:rPr lang="id-ID" dirty="0" smtClean="0"/>
              <a:t> lisan, dan keterampilan motorik.</a:t>
            </a:r>
          </a:p>
          <a:p>
            <a:pPr marL="0" indent="0">
              <a:buNone/>
            </a:pPr>
            <a:r>
              <a:rPr lang="id-ID" dirty="0" smtClean="0"/>
              <a:t>4. Adanya kesepakatan antara guru dan siswa tentang rubrik dan </a:t>
            </a:r>
            <a:r>
              <a:rPr lang="id-ID" dirty="0" err="1" smtClean="0"/>
              <a:t>task</a:t>
            </a:r>
            <a:r>
              <a:rPr lang="id-ID" dirty="0" smtClean="0"/>
              <a:t> yang akan dikerjakan</a:t>
            </a:r>
          </a:p>
          <a:p>
            <a:pPr marL="0" indent="0">
              <a:buNone/>
            </a:pPr>
            <a:r>
              <a:rPr lang="id-ID" dirty="0" smtClean="0"/>
              <a:t>5. Dapat menilai proses dan hasil pembelajaran pada keterampilan yang kompleks</a:t>
            </a:r>
          </a:p>
          <a:p>
            <a:pPr marL="0" indent="0">
              <a:buNone/>
            </a:pPr>
            <a:r>
              <a:rPr lang="id-ID" dirty="0" smtClean="0"/>
              <a:t>6. Mendorong penerapan </a:t>
            </a:r>
            <a:r>
              <a:rPr lang="id-ID" dirty="0" err="1" smtClean="0"/>
              <a:t>ppembelajaran</a:t>
            </a:r>
            <a:r>
              <a:rPr lang="id-ID" dirty="0" smtClean="0"/>
              <a:t> pada situasi yang sesungguhnya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3055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3821"/>
          </a:xfrm>
        </p:spPr>
        <p:txBody>
          <a:bodyPr>
            <a:normAutofit/>
          </a:bodyPr>
          <a:lstStyle/>
          <a:p>
            <a:r>
              <a:rPr lang="id-ID" sz="3200" dirty="0" smtClean="0"/>
              <a:t>Kelemahan </a:t>
            </a:r>
            <a:r>
              <a:rPr lang="id-ID" sz="3200" dirty="0" err="1" smtClean="0"/>
              <a:t>asesmen</a:t>
            </a:r>
            <a:r>
              <a:rPr lang="id-ID" sz="3200" dirty="0" smtClean="0"/>
              <a:t> kinerja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7735"/>
            <a:ext cx="10515600" cy="497922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id-ID" dirty="0" smtClean="0"/>
              <a:t>Sangat menuntut waktu dan usaha</a:t>
            </a:r>
          </a:p>
          <a:p>
            <a:pPr marL="514350" indent="-514350">
              <a:buAutoNum type="arabicPeriod"/>
            </a:pPr>
            <a:r>
              <a:rPr lang="id-ID" dirty="0"/>
              <a:t> </a:t>
            </a:r>
            <a:r>
              <a:rPr lang="id-ID" dirty="0" smtClean="0"/>
              <a:t>pertimbangan dan penilaian dapat bersifat subjektif</a:t>
            </a:r>
          </a:p>
          <a:p>
            <a:pPr marL="514350" indent="-514350">
              <a:buAutoNum type="arabicPeriod"/>
            </a:pPr>
            <a:r>
              <a:rPr lang="id-ID" dirty="0"/>
              <a:t> </a:t>
            </a:r>
            <a:r>
              <a:rPr lang="id-ID" dirty="0" smtClean="0"/>
              <a:t>cenderung memiliki </a:t>
            </a:r>
            <a:r>
              <a:rPr lang="id-ID" dirty="0" err="1" smtClean="0"/>
              <a:t>reliabilitas</a:t>
            </a:r>
            <a:r>
              <a:rPr lang="id-ID" dirty="0" smtClean="0"/>
              <a:t> dan validitas yang rendah</a:t>
            </a:r>
          </a:p>
          <a:p>
            <a:pPr marL="514350" indent="-514350">
              <a:buAutoNum type="arabicPeriod"/>
            </a:pPr>
            <a:r>
              <a:rPr lang="id-ID" dirty="0"/>
              <a:t> </a:t>
            </a:r>
            <a:r>
              <a:rPr lang="id-ID" dirty="0" smtClean="0"/>
              <a:t>menghabiskan banyak waktu</a:t>
            </a:r>
          </a:p>
          <a:p>
            <a:pPr marL="514350" indent="-514350">
              <a:buAutoNum type="arabicPeriod"/>
            </a:pPr>
            <a:r>
              <a:rPr lang="id-ID" dirty="0"/>
              <a:t> </a:t>
            </a:r>
            <a:r>
              <a:rPr lang="id-ID" dirty="0" smtClean="0"/>
              <a:t>sukar dibuat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3912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3821"/>
          </a:xfrm>
        </p:spPr>
        <p:txBody>
          <a:bodyPr>
            <a:normAutofit fontScale="90000"/>
          </a:bodyPr>
          <a:lstStyle/>
          <a:p>
            <a:r>
              <a:rPr lang="id-ID" sz="3200" dirty="0" err="1" smtClean="0"/>
              <a:t>Asesmen</a:t>
            </a:r>
            <a:r>
              <a:rPr lang="id-ID" sz="3200" dirty="0" smtClean="0"/>
              <a:t> Kinerja sebagai </a:t>
            </a:r>
            <a:r>
              <a:rPr lang="id-ID" sz="3200" dirty="0" err="1" smtClean="0"/>
              <a:t>asesmen</a:t>
            </a:r>
            <a:r>
              <a:rPr lang="id-ID" sz="3200" dirty="0" smtClean="0"/>
              <a:t> autentik dan </a:t>
            </a:r>
            <a:r>
              <a:rPr lang="id-ID" sz="3200" dirty="0" err="1" smtClean="0"/>
              <a:t>asesmen</a:t>
            </a:r>
            <a:r>
              <a:rPr lang="id-ID" sz="3200" dirty="0" smtClean="0"/>
              <a:t> </a:t>
            </a:r>
            <a:r>
              <a:rPr lang="id-ID" sz="3200" dirty="0" err="1" smtClean="0"/>
              <a:t>alterrnatif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856"/>
            <a:ext cx="10515600" cy="4992107"/>
          </a:xfrm>
        </p:spPr>
        <p:txBody>
          <a:bodyPr>
            <a:normAutofit lnSpcReduction="10000"/>
          </a:bodyPr>
          <a:lstStyle/>
          <a:p>
            <a:r>
              <a:rPr lang="id-ID" dirty="0" smtClean="0"/>
              <a:t> </a:t>
            </a:r>
            <a:r>
              <a:rPr lang="id-ID" dirty="0" err="1" smtClean="0"/>
              <a:t>asesmen</a:t>
            </a:r>
            <a:r>
              <a:rPr lang="id-ID" dirty="0" smtClean="0"/>
              <a:t> alternatif ( esai, kuesioner, portofolio, daftar cek, </a:t>
            </a:r>
            <a:r>
              <a:rPr lang="id-ID" dirty="0" err="1" smtClean="0"/>
              <a:t>inventori</a:t>
            </a:r>
            <a:r>
              <a:rPr lang="id-ID" dirty="0" smtClean="0"/>
              <a:t> dan interviu) selain </a:t>
            </a:r>
            <a:r>
              <a:rPr lang="id-ID" dirty="0" err="1" smtClean="0"/>
              <a:t>asesmen</a:t>
            </a:r>
            <a:r>
              <a:rPr lang="id-ID" dirty="0" smtClean="0"/>
              <a:t> </a:t>
            </a:r>
            <a:r>
              <a:rPr lang="id-ID" dirty="0" err="1" smtClean="0"/>
              <a:t>traditional</a:t>
            </a:r>
            <a:r>
              <a:rPr lang="id-ID" dirty="0" smtClean="0"/>
              <a:t> ( contoh: tes PG, esai, isian singkat).</a:t>
            </a:r>
          </a:p>
          <a:p>
            <a:endParaRPr lang="id-ID" dirty="0"/>
          </a:p>
          <a:p>
            <a:r>
              <a:rPr lang="id-ID" dirty="0" err="1" smtClean="0"/>
              <a:t>Asesmen</a:t>
            </a:r>
            <a:r>
              <a:rPr lang="id-ID" dirty="0" smtClean="0"/>
              <a:t> autentik: = </a:t>
            </a:r>
            <a:r>
              <a:rPr lang="id-ID" dirty="0" err="1" smtClean="0"/>
              <a:t>asesmen</a:t>
            </a:r>
            <a:r>
              <a:rPr lang="id-ID" dirty="0" smtClean="0"/>
              <a:t> kinerja karena tugas2nya dekat </a:t>
            </a:r>
            <a:r>
              <a:rPr lang="id-ID" dirty="0" err="1" smtClean="0"/>
              <a:t>dgn</a:t>
            </a:r>
            <a:r>
              <a:rPr lang="id-ID" dirty="0" smtClean="0"/>
              <a:t> kehidupan nyata.  </a:t>
            </a:r>
            <a:r>
              <a:rPr lang="id-ID" dirty="0" err="1" smtClean="0"/>
              <a:t>Asesmen</a:t>
            </a:r>
            <a:r>
              <a:rPr lang="id-ID" dirty="0" smtClean="0"/>
              <a:t> autentik lainnya : dialog/interviu, jurnal, peta konsep, dan portofolio. </a:t>
            </a:r>
            <a:r>
              <a:rPr lang="id-ID" dirty="0" err="1" smtClean="0"/>
              <a:t>Asesmen</a:t>
            </a:r>
            <a:r>
              <a:rPr lang="id-ID" dirty="0" smtClean="0"/>
              <a:t> kinerja sebagai </a:t>
            </a:r>
            <a:r>
              <a:rPr lang="id-ID" dirty="0" err="1" smtClean="0"/>
              <a:t>asesmen</a:t>
            </a:r>
            <a:r>
              <a:rPr lang="id-ID" dirty="0" smtClean="0"/>
              <a:t>  autentik pada metode yaitu observasi, </a:t>
            </a:r>
            <a:r>
              <a:rPr lang="id-ID" dirty="0" err="1" smtClean="0"/>
              <a:t>performance</a:t>
            </a:r>
            <a:r>
              <a:rPr lang="id-ID" dirty="0" smtClean="0"/>
              <a:t> </a:t>
            </a:r>
            <a:r>
              <a:rPr lang="id-ID" dirty="0" err="1" smtClean="0"/>
              <a:t>asesmen</a:t>
            </a:r>
            <a:r>
              <a:rPr lang="id-ID" dirty="0" smtClean="0"/>
              <a:t>, portofolio, dan </a:t>
            </a:r>
            <a:r>
              <a:rPr lang="id-ID" dirty="0" err="1" smtClean="0"/>
              <a:t>asesmen</a:t>
            </a:r>
            <a:r>
              <a:rPr lang="id-ID" dirty="0" smtClean="0"/>
              <a:t> bermain peran, melakukan penyelidikan di laboratorium.</a:t>
            </a:r>
          </a:p>
          <a:p>
            <a:r>
              <a:rPr lang="id-ID" dirty="0" smtClean="0"/>
              <a:t>Ciri utama: peserta didik </a:t>
            </a:r>
            <a:r>
              <a:rPr lang="id-ID" dirty="0" err="1" smtClean="0"/>
              <a:t>mengkonstruksi</a:t>
            </a:r>
            <a:r>
              <a:rPr lang="id-ID" dirty="0" smtClean="0"/>
              <a:t> jawaban atau </a:t>
            </a:r>
            <a:r>
              <a:rPr lang="id-ID" dirty="0" err="1" smtClean="0"/>
              <a:t>responnya</a:t>
            </a:r>
            <a:r>
              <a:rPr lang="id-ID" dirty="0" smtClean="0"/>
              <a:t> sendiri, menghasilkan suatu produk atau menampilkan suatu aktivitas.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521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6700"/>
          </a:xfrm>
        </p:spPr>
        <p:txBody>
          <a:bodyPr>
            <a:normAutofit/>
          </a:bodyPr>
          <a:lstStyle/>
          <a:p>
            <a:r>
              <a:rPr lang="id-ID" sz="3200" dirty="0" smtClean="0"/>
              <a:t>Syarat </a:t>
            </a:r>
            <a:r>
              <a:rPr lang="id-ID" sz="3200" dirty="0" err="1" smtClean="0"/>
              <a:t>asesmen</a:t>
            </a:r>
            <a:r>
              <a:rPr lang="id-ID" sz="3200" dirty="0" smtClean="0"/>
              <a:t> autentik: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7887"/>
            <a:ext cx="10515600" cy="4889076"/>
          </a:xfrm>
        </p:spPr>
        <p:txBody>
          <a:bodyPr/>
          <a:lstStyle/>
          <a:p>
            <a:r>
              <a:rPr lang="id-ID" dirty="0" smtClean="0"/>
              <a:t> bersifat kontekstual, menantang kompleksitas berpikir, memiliki misi yang utuh (tidak terpenggal-penggal).</a:t>
            </a:r>
          </a:p>
          <a:p>
            <a:r>
              <a:rPr lang="id-ID" dirty="0"/>
              <a:t> </a:t>
            </a:r>
            <a:r>
              <a:rPr lang="id-ID" dirty="0" smtClean="0"/>
              <a:t>biasanya menggunakan bentuk tes </a:t>
            </a:r>
            <a:r>
              <a:rPr lang="id-ID" dirty="0" err="1" smtClean="0"/>
              <a:t>open</a:t>
            </a:r>
            <a:r>
              <a:rPr lang="id-ID" dirty="0" smtClean="0"/>
              <a:t> </a:t>
            </a:r>
            <a:r>
              <a:rPr lang="id-ID" dirty="0" err="1" smtClean="0"/>
              <a:t>ended</a:t>
            </a:r>
            <a:endParaRPr lang="id-ID" dirty="0" smtClean="0"/>
          </a:p>
          <a:p>
            <a:r>
              <a:rPr lang="id-ID" dirty="0"/>
              <a:t> </a:t>
            </a:r>
            <a:r>
              <a:rPr lang="id-ID" dirty="0" smtClean="0"/>
              <a:t>menuntut kemampuan menerapkan dan menganalisis pengetahuan</a:t>
            </a:r>
          </a:p>
          <a:p>
            <a:r>
              <a:rPr lang="id-ID" dirty="0"/>
              <a:t> </a:t>
            </a:r>
            <a:r>
              <a:rPr lang="id-ID" dirty="0" smtClean="0"/>
              <a:t>mengangkat kompleksitas pada kehidupan yang nyata</a:t>
            </a:r>
          </a:p>
          <a:p>
            <a:r>
              <a:rPr lang="id-ID" dirty="0"/>
              <a:t> </a:t>
            </a:r>
            <a:r>
              <a:rPr lang="id-ID" dirty="0" smtClean="0"/>
              <a:t>menyajikan sejumlah informasi atau data untuk diolah siswa</a:t>
            </a:r>
          </a:p>
          <a:p>
            <a:r>
              <a:rPr lang="id-ID" dirty="0" smtClean="0"/>
              <a:t>Meminta siswa untuk </a:t>
            </a:r>
            <a:r>
              <a:rPr lang="id-ID" dirty="0" err="1" smtClean="0"/>
              <a:t>mengonstruk</a:t>
            </a:r>
            <a:r>
              <a:rPr lang="id-ID" dirty="0" smtClean="0"/>
              <a:t> </a:t>
            </a:r>
            <a:r>
              <a:rPr lang="id-ID" dirty="0" err="1" smtClean="0"/>
              <a:t>jawabanya</a:t>
            </a:r>
            <a:r>
              <a:rPr lang="id-ID" dirty="0" smtClean="0"/>
              <a:t> sendiri</a:t>
            </a:r>
          </a:p>
          <a:p>
            <a:endParaRPr lang="id-ID" dirty="0"/>
          </a:p>
          <a:p>
            <a:pPr marL="0" indent="0">
              <a:buNone/>
            </a:pPr>
            <a:r>
              <a:rPr lang="id-ID" dirty="0" smtClean="0"/>
              <a:t>Penilaian </a:t>
            </a:r>
            <a:r>
              <a:rPr lang="id-ID" dirty="0" err="1" smtClean="0"/>
              <a:t>asesmen</a:t>
            </a:r>
            <a:r>
              <a:rPr lang="id-ID" dirty="0" smtClean="0"/>
              <a:t> autentik menggunakan PAP bukan PAN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1073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669"/>
          </a:xfrm>
        </p:spPr>
        <p:txBody>
          <a:bodyPr>
            <a:normAutofit/>
          </a:bodyPr>
          <a:lstStyle/>
          <a:p>
            <a:r>
              <a:rPr lang="id-ID" sz="3200" dirty="0" smtClean="0"/>
              <a:t>Task ( Tugas kinerja)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/>
          <a:lstStyle/>
          <a:p>
            <a:r>
              <a:rPr lang="id-ID" dirty="0" smtClean="0"/>
              <a:t> </a:t>
            </a:r>
            <a:r>
              <a:rPr lang="id-ID" dirty="0" err="1" smtClean="0"/>
              <a:t>task</a:t>
            </a:r>
            <a:r>
              <a:rPr lang="id-ID" dirty="0" smtClean="0"/>
              <a:t> : perangkat tugas yang mengarahkan peserta didik untuk menunjukkan kinerja tertentu yang akan dinilai.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Contoh </a:t>
            </a:r>
            <a:r>
              <a:rPr lang="id-ID" dirty="0" err="1" smtClean="0"/>
              <a:t>task</a:t>
            </a:r>
            <a:r>
              <a:rPr lang="id-ID" dirty="0" smtClean="0"/>
              <a:t> yang sederhana</a:t>
            </a:r>
          </a:p>
          <a:p>
            <a:pPr marL="0" indent="0">
              <a:buNone/>
            </a:pP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711" y="2807594"/>
            <a:ext cx="9783147" cy="3773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40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972" y="0"/>
            <a:ext cx="115909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69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6548"/>
          </a:xfrm>
        </p:spPr>
        <p:txBody>
          <a:bodyPr>
            <a:normAutofit/>
          </a:bodyPr>
          <a:lstStyle/>
          <a:p>
            <a:r>
              <a:rPr lang="id-ID" sz="3200" dirty="0" smtClean="0"/>
              <a:t>Kriteria </a:t>
            </a:r>
            <a:r>
              <a:rPr lang="id-ID" sz="3200" dirty="0" err="1" smtClean="0"/>
              <a:t>task</a:t>
            </a:r>
            <a:r>
              <a:rPr lang="id-ID" sz="3200" dirty="0" smtClean="0"/>
              <a:t> yang baik pada pembelajaran Sains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3493"/>
            <a:ext cx="10515600" cy="495347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id-ID" dirty="0" smtClean="0"/>
              <a:t>Memiliki keterkaitan dengan dunia nyata</a:t>
            </a:r>
          </a:p>
          <a:p>
            <a:pPr marL="514350" indent="-514350">
              <a:buAutoNum type="arabicPeriod"/>
            </a:pPr>
            <a:r>
              <a:rPr lang="id-ID" dirty="0"/>
              <a:t> </a:t>
            </a:r>
            <a:r>
              <a:rPr lang="id-ID" dirty="0" smtClean="0"/>
              <a:t>bermakna bagi siswa dan guru</a:t>
            </a:r>
          </a:p>
          <a:p>
            <a:pPr marL="514350" indent="-514350">
              <a:buAutoNum type="arabicPeriod"/>
            </a:pPr>
            <a:r>
              <a:rPr lang="id-ID" dirty="0"/>
              <a:t> </a:t>
            </a:r>
            <a:r>
              <a:rPr lang="id-ID" dirty="0" smtClean="0"/>
              <a:t>menuntut siswa menganalisis informasi dan menaik kesimpulan</a:t>
            </a:r>
          </a:p>
          <a:p>
            <a:pPr marL="514350" indent="-514350">
              <a:buAutoNum type="arabicPeriod"/>
            </a:pPr>
            <a:r>
              <a:rPr lang="id-ID" dirty="0"/>
              <a:t> </a:t>
            </a:r>
            <a:r>
              <a:rPr lang="id-ID" dirty="0" smtClean="0"/>
              <a:t>meminta siswa menunjukkan proses atau hasil kerja yang jelas</a:t>
            </a:r>
          </a:p>
          <a:p>
            <a:pPr marL="514350" indent="-514350">
              <a:buAutoNum type="arabicPeriod"/>
            </a:pPr>
            <a:r>
              <a:rPr lang="id-ID" dirty="0"/>
              <a:t> </a:t>
            </a:r>
            <a:r>
              <a:rPr lang="id-ID" dirty="0" smtClean="0"/>
              <a:t>meminta siswa mengerjakan sesuatu yang menggambarkan pengetahuan (</a:t>
            </a:r>
            <a:r>
              <a:rPr lang="id-ID" dirty="0" err="1" smtClean="0"/>
              <a:t>knowledge</a:t>
            </a:r>
            <a:r>
              <a:rPr lang="id-ID" dirty="0" smtClean="0"/>
              <a:t>), sikap (</a:t>
            </a:r>
            <a:r>
              <a:rPr lang="id-ID" dirty="0" err="1" smtClean="0"/>
              <a:t>attitude</a:t>
            </a:r>
            <a:r>
              <a:rPr lang="id-ID" dirty="0" smtClean="0"/>
              <a:t>) dan keterampilannya (</a:t>
            </a:r>
            <a:r>
              <a:rPr lang="id-ID" dirty="0" err="1" smtClean="0"/>
              <a:t>skill</a:t>
            </a:r>
            <a:r>
              <a:rPr lang="id-ID" dirty="0" smtClean="0"/>
              <a:t>)</a:t>
            </a:r>
          </a:p>
          <a:p>
            <a:pPr marL="514350" indent="-514350">
              <a:buAutoNum type="arabicPeriod"/>
            </a:pPr>
            <a:r>
              <a:rPr lang="id-ID" dirty="0"/>
              <a:t> </a:t>
            </a:r>
            <a:r>
              <a:rPr lang="id-ID" dirty="0" smtClean="0"/>
              <a:t>disusun dengan melibatkan siswa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8017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669"/>
          </a:xfrm>
        </p:spPr>
        <p:txBody>
          <a:bodyPr>
            <a:normAutofit/>
          </a:bodyPr>
          <a:lstStyle/>
          <a:p>
            <a:r>
              <a:rPr lang="id-ID" sz="3200" dirty="0" smtClean="0"/>
              <a:t>Rubrik </a:t>
            </a:r>
            <a:r>
              <a:rPr lang="id-ID" sz="3200" dirty="0" err="1" smtClean="0"/>
              <a:t>asesmen</a:t>
            </a:r>
            <a:r>
              <a:rPr lang="id-ID" sz="3200" dirty="0" smtClean="0"/>
              <a:t> kinerja pada pembelajaran sains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/>
          <a:lstStyle/>
          <a:p>
            <a:r>
              <a:rPr lang="id-ID" dirty="0" smtClean="0"/>
              <a:t> Rubrik : standar penilaian yang digunakan untuk mengidentifikasi dengan jelas apa yang </a:t>
            </a:r>
            <a:r>
              <a:rPr lang="id-ID" dirty="0" err="1" smtClean="0"/>
              <a:t>semesteinya</a:t>
            </a:r>
            <a:r>
              <a:rPr lang="id-ID" dirty="0" smtClean="0"/>
              <a:t> ditampilkan oleh siswa. Standar penilaian ini berupa kriteria kemampuan/keterampilan/ tingkat penguasaan tertentu. Misalnya: kurang, cukup, baik dan sangat baik, atau menggunakan skor (angka) sepeti kurang skor 1), cukup (skor 2) baik (skor 3) dan baik sekali (skor 4).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2 macam rubrik : rubrik </a:t>
            </a:r>
            <a:r>
              <a:rPr lang="id-ID" dirty="0" err="1" smtClean="0"/>
              <a:t>holistik</a:t>
            </a:r>
            <a:r>
              <a:rPr lang="id-ID" dirty="0" smtClean="0"/>
              <a:t>  (menilai secara umum)  dan rubrik </a:t>
            </a:r>
            <a:r>
              <a:rPr lang="id-ID" dirty="0" err="1" smtClean="0"/>
              <a:t>analitik</a:t>
            </a:r>
            <a:r>
              <a:rPr lang="id-ID" dirty="0" smtClean="0"/>
              <a:t> (menilai secara rinci).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3721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id-ID" sz="2800" dirty="0" smtClean="0"/>
              <a:t>Rubrik apakah harus diberi skor? 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id-ID" dirty="0" err="1" smtClean="0"/>
              <a:t>Asesmen</a:t>
            </a:r>
            <a:r>
              <a:rPr lang="id-ID" dirty="0" smtClean="0"/>
              <a:t> kinerja yang bertujuan untuk memberi umpan balik pembelajaran tidak memerlukan skor. Deskripsi capaian kompetensi peserta didik lebih penting dibandingkan skor. Level dinyatakan dalam kategori misalnya: kurang – biasa- istimewa; belum tampak- sudah </a:t>
            </a:r>
            <a:r>
              <a:rPr lang="id-ID" dirty="0" err="1" smtClean="0"/>
              <a:t>tampak-konsisten</a:t>
            </a:r>
            <a:r>
              <a:rPr lang="id-ID" dirty="0" smtClean="0"/>
              <a:t> ditampilkan, dll.</a:t>
            </a:r>
          </a:p>
          <a:p>
            <a:pPr marL="514350" indent="-514350">
              <a:buAutoNum type="arabicPeriod"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2. Jika </a:t>
            </a:r>
            <a:r>
              <a:rPr lang="id-ID" dirty="0" err="1" smtClean="0"/>
              <a:t>asesmen</a:t>
            </a:r>
            <a:r>
              <a:rPr lang="id-ID" dirty="0" smtClean="0"/>
              <a:t> kinerja untuk mengukur kompetensi siswa maka pemberian angka atau skor mutlak diperlukan.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4334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669"/>
          </a:xfrm>
        </p:spPr>
        <p:txBody>
          <a:bodyPr>
            <a:normAutofit/>
          </a:bodyPr>
          <a:lstStyle/>
          <a:p>
            <a:r>
              <a:rPr lang="id-ID" sz="2800" dirty="0" smtClean="0"/>
              <a:t>Contoh rubrik sederhana dan paling umum</a:t>
            </a:r>
            <a:endParaRPr lang="id-ID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062" y="978794"/>
            <a:ext cx="11050074" cy="512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97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>
            <a:normAutofit/>
          </a:bodyPr>
          <a:lstStyle/>
          <a:p>
            <a:r>
              <a:rPr lang="id-ID" sz="3200" dirty="0" err="1" smtClean="0"/>
              <a:t>Asesmen</a:t>
            </a:r>
            <a:r>
              <a:rPr lang="id-ID" sz="3200" dirty="0" smtClean="0"/>
              <a:t> Kinerja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0918"/>
            <a:ext cx="10515600" cy="4786045"/>
          </a:xfrm>
        </p:spPr>
        <p:txBody>
          <a:bodyPr/>
          <a:lstStyle/>
          <a:p>
            <a:pPr marL="0" indent="0">
              <a:buNone/>
            </a:pPr>
            <a:r>
              <a:rPr lang="id-ID" dirty="0" smtClean="0"/>
              <a:t>Definisi :</a:t>
            </a:r>
          </a:p>
          <a:p>
            <a:pPr marL="0" indent="0">
              <a:buNone/>
            </a:pPr>
            <a:r>
              <a:rPr lang="id-ID" dirty="0" err="1" smtClean="0"/>
              <a:t>Asesmen</a:t>
            </a:r>
            <a:r>
              <a:rPr lang="id-ID" dirty="0" smtClean="0"/>
              <a:t> : penilaian capaian belajar                  </a:t>
            </a:r>
            <a:r>
              <a:rPr lang="id-ID" dirty="0" err="1" smtClean="0"/>
              <a:t>assesment</a:t>
            </a:r>
            <a:r>
              <a:rPr lang="id-ID" dirty="0" smtClean="0"/>
              <a:t> for </a:t>
            </a:r>
            <a:r>
              <a:rPr lang="id-ID" dirty="0" err="1" smtClean="0"/>
              <a:t>learning</a:t>
            </a: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Seharusnya juga sebagai </a:t>
            </a:r>
            <a:r>
              <a:rPr lang="id-ID" dirty="0" err="1" smtClean="0"/>
              <a:t>Assesment</a:t>
            </a:r>
            <a:r>
              <a:rPr lang="id-ID" dirty="0" smtClean="0"/>
              <a:t> as </a:t>
            </a:r>
            <a:r>
              <a:rPr lang="id-ID" dirty="0" err="1" smtClean="0"/>
              <a:t>learning</a:t>
            </a:r>
            <a:r>
              <a:rPr lang="id-ID" dirty="0" smtClean="0"/>
              <a:t> (</a:t>
            </a:r>
            <a:r>
              <a:rPr lang="id-ID" dirty="0" err="1" smtClean="0"/>
              <a:t>assemen</a:t>
            </a:r>
            <a:r>
              <a:rPr lang="id-ID" dirty="0" smtClean="0"/>
              <a:t> sebagai pembelajaran).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3 pandangan </a:t>
            </a:r>
            <a:r>
              <a:rPr lang="id-ID" dirty="0" err="1" smtClean="0"/>
              <a:t>asesmen</a:t>
            </a:r>
            <a:r>
              <a:rPr lang="id-ID" dirty="0" smtClean="0"/>
              <a:t> : </a:t>
            </a:r>
            <a:r>
              <a:rPr lang="id-ID" dirty="0" err="1" smtClean="0"/>
              <a:t>assesment</a:t>
            </a:r>
            <a:r>
              <a:rPr lang="id-ID" dirty="0" smtClean="0"/>
              <a:t> of </a:t>
            </a:r>
            <a:r>
              <a:rPr lang="id-ID" dirty="0" err="1" smtClean="0"/>
              <a:t>learning</a:t>
            </a:r>
            <a:r>
              <a:rPr lang="id-ID" dirty="0"/>
              <a:t> </a:t>
            </a:r>
            <a:r>
              <a:rPr lang="id-ID" dirty="0" smtClean="0"/>
              <a:t>(</a:t>
            </a:r>
            <a:r>
              <a:rPr lang="id-ID" dirty="0" err="1" smtClean="0"/>
              <a:t>asesmen</a:t>
            </a:r>
            <a:r>
              <a:rPr lang="id-ID" dirty="0" smtClean="0"/>
              <a:t> </a:t>
            </a:r>
            <a:r>
              <a:rPr lang="id-ID" dirty="0" err="1" smtClean="0"/>
              <a:t>sumatif</a:t>
            </a:r>
            <a:r>
              <a:rPr lang="id-ID" dirty="0" smtClean="0"/>
              <a:t>)</a:t>
            </a:r>
          </a:p>
          <a:p>
            <a:pPr marL="0" indent="0">
              <a:buNone/>
            </a:pPr>
            <a:r>
              <a:rPr lang="id-ID" dirty="0" smtClean="0"/>
              <a:t> </a:t>
            </a:r>
            <a:r>
              <a:rPr lang="id-ID" dirty="0" err="1" smtClean="0"/>
              <a:t>assesment</a:t>
            </a:r>
            <a:r>
              <a:rPr lang="id-ID" dirty="0" smtClean="0"/>
              <a:t> as </a:t>
            </a:r>
            <a:r>
              <a:rPr lang="id-ID" dirty="0" err="1" smtClean="0"/>
              <a:t>learning</a:t>
            </a:r>
            <a:r>
              <a:rPr lang="id-ID" dirty="0" smtClean="0"/>
              <a:t> (</a:t>
            </a:r>
            <a:r>
              <a:rPr lang="id-ID" dirty="0" err="1" smtClean="0"/>
              <a:t>asesmen</a:t>
            </a:r>
            <a:r>
              <a:rPr lang="id-ID" dirty="0" smtClean="0"/>
              <a:t> kinerja)  dan </a:t>
            </a:r>
            <a:r>
              <a:rPr lang="id-ID" dirty="0" err="1" smtClean="0"/>
              <a:t>assesment</a:t>
            </a:r>
            <a:r>
              <a:rPr lang="id-ID" dirty="0" smtClean="0"/>
              <a:t> for </a:t>
            </a:r>
            <a:r>
              <a:rPr lang="id-ID" dirty="0" err="1" smtClean="0"/>
              <a:t>learning</a:t>
            </a:r>
            <a:r>
              <a:rPr lang="id-ID" dirty="0" smtClean="0"/>
              <a:t> ( </a:t>
            </a:r>
            <a:r>
              <a:rPr lang="id-ID" dirty="0" err="1" smtClean="0"/>
              <a:t>asesmen</a:t>
            </a:r>
            <a:r>
              <a:rPr lang="id-ID" dirty="0" smtClean="0"/>
              <a:t> formatif).</a:t>
            </a:r>
            <a:endParaRPr lang="id-ID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233375" y="2189408"/>
            <a:ext cx="1146219" cy="12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091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70382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id-ID" sz="2800" dirty="0" smtClean="0"/>
              <a:t>Contoh Rubrik sederhana pada pembelajaran sains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2400" dirty="0" smtClean="0"/>
              <a:t>Kompetensi yang dinilai: </a:t>
            </a:r>
            <a:r>
              <a:rPr lang="id-ID" sz="2400" dirty="0" err="1" smtClean="0"/>
              <a:t>mengelompokan</a:t>
            </a:r>
            <a:r>
              <a:rPr lang="id-ID" sz="2400" dirty="0" smtClean="0"/>
              <a:t> senyawa asam dan basa berdasarkan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2400" dirty="0"/>
              <a:t> </a:t>
            </a:r>
            <a:r>
              <a:rPr lang="id-ID" sz="2400" dirty="0" smtClean="0"/>
              <a:t>                                            hasil pengukuran lakmus universal</a:t>
            </a:r>
            <a:r>
              <a:rPr lang="id-ID" dirty="0" smtClean="0"/>
              <a:t>.</a:t>
            </a:r>
          </a:p>
          <a:p>
            <a:pPr marL="0" indent="0" algn="ctr">
              <a:buNone/>
            </a:pP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2124307"/>
            <a:ext cx="10675513" cy="4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03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0790"/>
          </a:xfrm>
        </p:spPr>
        <p:txBody>
          <a:bodyPr>
            <a:normAutofit/>
          </a:bodyPr>
          <a:lstStyle/>
          <a:p>
            <a:r>
              <a:rPr lang="id-ID" sz="2800" dirty="0" smtClean="0"/>
              <a:t>Contoh Rubrik berdasarkan kualifikasi capaian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6"/>
            <a:ext cx="10515600" cy="5211047"/>
          </a:xfrm>
        </p:spPr>
        <p:txBody>
          <a:bodyPr/>
          <a:lstStyle/>
          <a:p>
            <a:pPr marL="0" indent="0">
              <a:buNone/>
            </a:pPr>
            <a:r>
              <a:rPr lang="id-ID" sz="2000" dirty="0" smtClean="0"/>
              <a:t>Kompetensi yang dinilai: kemampuan merencanakan langkah percobaan</a:t>
            </a:r>
          </a:p>
          <a:p>
            <a:endParaRPr lang="id-ID" dirty="0"/>
          </a:p>
          <a:p>
            <a:pPr marL="0" indent="0" algn="ctr">
              <a:buNone/>
            </a:pP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456" y="1566705"/>
            <a:ext cx="10457645" cy="491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64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0943"/>
          </a:xfrm>
        </p:spPr>
        <p:txBody>
          <a:bodyPr>
            <a:normAutofit/>
          </a:bodyPr>
          <a:lstStyle/>
          <a:p>
            <a:r>
              <a:rPr lang="id-ID" sz="2800" dirty="0" smtClean="0"/>
              <a:t>Contoh Rubrik untuk menilai beberapa kemampuan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/>
          </a:bodyPr>
          <a:lstStyle/>
          <a:p>
            <a:r>
              <a:rPr lang="id-ID" sz="2400" dirty="0" smtClean="0"/>
              <a:t>Kompetensi yang dinilai: kemampuan membuat produk daur ulang dari limbah</a:t>
            </a:r>
          </a:p>
          <a:p>
            <a:pPr marL="0" indent="0">
              <a:buNone/>
            </a:pPr>
            <a:endParaRPr lang="id-ID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253527"/>
              </p:ext>
            </p:extLst>
          </p:nvPr>
        </p:nvGraphicFramePr>
        <p:xfrm>
          <a:off x="1194873" y="1917401"/>
          <a:ext cx="8127999" cy="503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693552"/>
                <a:gridCol w="4725114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Tingkat kemampuan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skor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Kriteria capaian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istimewa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Memiliki kegunaan penting, menanggulangi maslah lingkungan, dan baru (</a:t>
                      </a:r>
                      <a:r>
                        <a:rPr lang="id-ID" dirty="0" err="1" smtClean="0"/>
                        <a:t>original</a:t>
                      </a:r>
                      <a:r>
                        <a:rPr lang="id-ID" dirty="0" smtClean="0"/>
                        <a:t>)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baik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Memiliki kegunaan penting, menanggulangi maslah lingkungan, namun merupakan hasil modifikasi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cukup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Memiliki kegunaan penting, </a:t>
                      </a:r>
                      <a:r>
                        <a:rPr lang="id-ID" dirty="0" err="1" smtClean="0"/>
                        <a:t>mengaggulangi</a:t>
                      </a:r>
                      <a:r>
                        <a:rPr lang="id-ID" dirty="0" smtClean="0"/>
                        <a:t> maslah</a:t>
                      </a:r>
                      <a:r>
                        <a:rPr lang="id-ID" baseline="0" dirty="0" smtClean="0"/>
                        <a:t> </a:t>
                      </a:r>
                      <a:r>
                        <a:rPr lang="id-ID" baseline="0" dirty="0" err="1" smtClean="0"/>
                        <a:t>lingkunganm</a:t>
                      </a:r>
                      <a:r>
                        <a:rPr lang="id-ID" baseline="0" dirty="0" smtClean="0"/>
                        <a:t>, namun merupakan pengulangan produk yang sudah ada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kurang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Memiliki kegunaan , namun kurang </a:t>
                      </a:r>
                      <a:r>
                        <a:rPr lang="id-ID" dirty="0" err="1" smtClean="0"/>
                        <a:t>menggulangi</a:t>
                      </a:r>
                      <a:r>
                        <a:rPr lang="id-ID" dirty="0" smtClean="0"/>
                        <a:t> masalah lingkungan, dan pengulangan produk yang sudah ada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Sangat kurang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Tidak memiliki kegunaan penting, kurang </a:t>
                      </a:r>
                      <a:r>
                        <a:rPr lang="id-ID" dirty="0" err="1" smtClean="0"/>
                        <a:t>menggulangi</a:t>
                      </a:r>
                      <a:r>
                        <a:rPr lang="id-ID" dirty="0" smtClean="0"/>
                        <a:t> masalah lingkungan dan pengulangan </a:t>
                      </a:r>
                      <a:r>
                        <a:rPr lang="id-ID" dirty="0" err="1" smtClean="0"/>
                        <a:t>prduk</a:t>
                      </a:r>
                      <a:r>
                        <a:rPr lang="id-ID" dirty="0" smtClean="0"/>
                        <a:t> yang sudah ada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04467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3821"/>
          </a:xfrm>
        </p:spPr>
        <p:txBody>
          <a:bodyPr>
            <a:normAutofit/>
          </a:bodyPr>
          <a:lstStyle/>
          <a:p>
            <a:r>
              <a:rPr lang="id-ID" sz="2400" dirty="0" smtClean="0"/>
              <a:t>Contoh Rubrik berdasarkan kombinasi kriteria</a:t>
            </a:r>
            <a:endParaRPr lang="id-ID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400" dirty="0" smtClean="0"/>
              <a:t>Kompetensi yang dinilai: kemampuan menyimpulkan hasil percobaan sains</a:t>
            </a:r>
          </a:p>
          <a:p>
            <a:pPr marL="0" indent="0">
              <a:buNone/>
            </a:pPr>
            <a:r>
              <a:rPr lang="id-ID" sz="2400" dirty="0" smtClean="0"/>
              <a:t>Kriteria yang harus terpenuhi pada simpulan yang disusun:</a:t>
            </a:r>
          </a:p>
          <a:p>
            <a:r>
              <a:rPr lang="id-ID" sz="2400" dirty="0"/>
              <a:t> </a:t>
            </a:r>
            <a:r>
              <a:rPr lang="id-ID" sz="2400" dirty="0" smtClean="0"/>
              <a:t>sesuai dengan tujuan percobaan</a:t>
            </a:r>
          </a:p>
          <a:p>
            <a:r>
              <a:rPr lang="id-ID" sz="2400" dirty="0"/>
              <a:t> </a:t>
            </a:r>
            <a:r>
              <a:rPr lang="id-ID" sz="2400" dirty="0" smtClean="0"/>
              <a:t>Berdasarkan data percobaan</a:t>
            </a:r>
          </a:p>
          <a:p>
            <a:r>
              <a:rPr lang="id-ID" sz="2400" dirty="0"/>
              <a:t> </a:t>
            </a:r>
            <a:r>
              <a:rPr lang="id-ID" sz="2400" dirty="0" smtClean="0"/>
              <a:t>Bersesuaian dengan teori</a:t>
            </a:r>
          </a:p>
          <a:p>
            <a:pPr marL="0" indent="0">
              <a:buNone/>
            </a:pPr>
            <a:r>
              <a:rPr lang="id-ID" sz="2400" dirty="0" smtClean="0"/>
              <a:t>Tingkat pencapaian skor:</a:t>
            </a:r>
          </a:p>
          <a:p>
            <a:pPr marL="0" indent="0">
              <a:buNone/>
            </a:pPr>
            <a:r>
              <a:rPr lang="id-ID" sz="2400" dirty="0" smtClean="0"/>
              <a:t>Baik (4)   : Seluruh (tiga) </a:t>
            </a:r>
            <a:r>
              <a:rPr lang="id-ID" sz="2400" dirty="0" err="1" smtClean="0"/>
              <a:t>krtiteria</a:t>
            </a:r>
            <a:r>
              <a:rPr lang="id-ID" sz="2400" dirty="0" smtClean="0"/>
              <a:t> terpenuhi</a:t>
            </a:r>
          </a:p>
          <a:p>
            <a:pPr marL="0" indent="0">
              <a:buNone/>
            </a:pPr>
            <a:r>
              <a:rPr lang="id-ID" sz="2400" dirty="0" smtClean="0"/>
              <a:t>Cukup (3) :  Dua kriteria terpenuhi</a:t>
            </a:r>
          </a:p>
          <a:p>
            <a:pPr marL="0" indent="0">
              <a:buNone/>
            </a:pPr>
            <a:r>
              <a:rPr lang="id-ID" sz="2400" dirty="0" smtClean="0"/>
              <a:t>Kurang (2) : Satu kriteria yang terpenuhi</a:t>
            </a:r>
          </a:p>
          <a:p>
            <a:pPr marL="0" indent="0">
              <a:buNone/>
            </a:pPr>
            <a:r>
              <a:rPr lang="id-ID" sz="2400" dirty="0" smtClean="0"/>
              <a:t>Sangat kurang (1) : Tidak </a:t>
            </a:r>
            <a:r>
              <a:rPr lang="id-ID" sz="2400" dirty="0" err="1" smtClean="0"/>
              <a:t>satupun</a:t>
            </a:r>
            <a:r>
              <a:rPr lang="id-ID" sz="2400" dirty="0" smtClean="0"/>
              <a:t> kriteria terpenuhi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36824625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458"/>
          </a:xfrm>
        </p:spPr>
        <p:txBody>
          <a:bodyPr>
            <a:normAutofit/>
          </a:bodyPr>
          <a:lstStyle/>
          <a:p>
            <a:r>
              <a:rPr lang="id-ID" sz="2400" dirty="0" smtClean="0"/>
              <a:t>Contoh rubrik berdasarkan urutan kinerja terpenting</a:t>
            </a:r>
            <a:endParaRPr lang="id-ID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6372"/>
            <a:ext cx="10515600" cy="4940591"/>
          </a:xfrm>
        </p:spPr>
        <p:txBody>
          <a:bodyPr/>
          <a:lstStyle/>
          <a:p>
            <a:r>
              <a:rPr lang="id-ID" dirty="0" smtClean="0"/>
              <a:t> Kompetensi yang dinilai:  Kemampuan menyimpulkan hasil percobaan</a:t>
            </a:r>
          </a:p>
          <a:p>
            <a:pPr marL="0" indent="0">
              <a:buNone/>
            </a:pPr>
            <a:endParaRPr lang="id-ID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478277"/>
              </p:ext>
            </p:extLst>
          </p:nvPr>
        </p:nvGraphicFramePr>
        <p:xfrm>
          <a:off x="1181995" y="2496951"/>
          <a:ext cx="8127999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2726"/>
                <a:gridCol w="953037"/>
                <a:gridCol w="4712236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Tingkat kemampuan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Skor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Kriteria capaian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Baik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Sesuai tujuan, sesuai data percobaan, dan sesuai teori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Cukup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Sesuai tujuan, sesuai data </a:t>
                      </a:r>
                      <a:r>
                        <a:rPr lang="id-ID" dirty="0" err="1" smtClean="0"/>
                        <a:t>percobaaan</a:t>
                      </a:r>
                      <a:r>
                        <a:rPr lang="id-ID" dirty="0" smtClean="0"/>
                        <a:t>, namun kurang sesuai teori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Kurang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Sesuai tujuan, tidak sesuai data percobaan, dan tidak sesuai teori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Sangat kurang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Tidak</a:t>
                      </a:r>
                      <a:r>
                        <a:rPr lang="id-ID" baseline="0" dirty="0" smtClean="0"/>
                        <a:t> sesuai tujuan, tidak sesuai data percobaan, dan tidak sesuai teori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53381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5185"/>
          </a:xfrm>
        </p:spPr>
        <p:txBody>
          <a:bodyPr>
            <a:normAutofit fontScale="90000"/>
          </a:bodyPr>
          <a:lstStyle/>
          <a:p>
            <a:r>
              <a:rPr lang="id-ID" sz="2800" b="1" dirty="0" smtClean="0"/>
              <a:t>Manakah urutan yang benar, menyusun rubrik  dulu kemudian  tugas kinerja? Atau menyusun tugas dulu,  kemudian baru menyusun  rubrik?</a:t>
            </a:r>
            <a:endParaRPr lang="id-ID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/>
          <a:lstStyle/>
          <a:p>
            <a:pPr marL="0" indent="0">
              <a:buNone/>
            </a:pPr>
            <a:r>
              <a:rPr lang="id-ID" dirty="0" smtClean="0"/>
              <a:t>Kriteria untuk menilai suatu rubrik</a:t>
            </a:r>
          </a:p>
          <a:p>
            <a:pPr marL="514350" indent="-514350">
              <a:buAutoNum type="arabicPeriod"/>
            </a:pPr>
            <a:r>
              <a:rPr lang="id-ID" dirty="0" smtClean="0"/>
              <a:t>Esensial dan valid, artinya rubrik terkait dengan standar dan tujuan utama pembelajaran</a:t>
            </a:r>
          </a:p>
          <a:p>
            <a:pPr marL="0" indent="0">
              <a:buNone/>
            </a:pPr>
            <a:r>
              <a:rPr lang="id-ID" dirty="0" smtClean="0"/>
              <a:t>2. autentik, artinya penilaian terkait kompetensi atau masalah dalam dunia nyata</a:t>
            </a:r>
          </a:p>
          <a:p>
            <a:pPr marL="0" indent="0">
              <a:buNone/>
            </a:pPr>
            <a:r>
              <a:rPr lang="id-ID" dirty="0" smtClean="0"/>
              <a:t>3. Kinerja peserta didik dapat diukur dan diobservasi</a:t>
            </a:r>
          </a:p>
          <a:p>
            <a:pPr marL="0" indent="0">
              <a:buNone/>
            </a:pPr>
            <a:r>
              <a:rPr lang="id-ID" dirty="0" smtClean="0"/>
              <a:t>4. Kualitas kinerja yang diharapkan jelas; dan</a:t>
            </a:r>
          </a:p>
          <a:p>
            <a:pPr marL="0" indent="0">
              <a:buNone/>
            </a:pPr>
            <a:r>
              <a:rPr lang="id-ID" dirty="0" smtClean="0"/>
              <a:t>5. Mudah digunakan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1715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048" y="0"/>
            <a:ext cx="10515600" cy="592428"/>
          </a:xfrm>
        </p:spPr>
        <p:txBody>
          <a:bodyPr>
            <a:normAutofit/>
          </a:bodyPr>
          <a:lstStyle/>
          <a:p>
            <a:r>
              <a:rPr lang="id-ID" sz="2400" dirty="0" smtClean="0"/>
              <a:t>Rubrik dan Bukan Rubrik pada </a:t>
            </a:r>
            <a:r>
              <a:rPr lang="id-ID" sz="2400" dirty="0" err="1" smtClean="0"/>
              <a:t>asesmen</a:t>
            </a:r>
            <a:r>
              <a:rPr lang="id-ID" sz="2400" dirty="0" smtClean="0"/>
              <a:t> kinerja</a:t>
            </a:r>
            <a:endParaRPr lang="id-ID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048" y="592428"/>
            <a:ext cx="10515600" cy="5095137"/>
          </a:xfrm>
        </p:spPr>
        <p:txBody>
          <a:bodyPr/>
          <a:lstStyle/>
          <a:p>
            <a:pPr marL="0" indent="0">
              <a:buNone/>
            </a:pPr>
            <a:r>
              <a:rPr lang="id-ID" sz="2400" dirty="0" err="1" smtClean="0"/>
              <a:t>Asesmen</a:t>
            </a:r>
            <a:r>
              <a:rPr lang="id-ID" sz="2400" dirty="0" smtClean="0"/>
              <a:t> kinerja tidak sama dengan observasi. </a:t>
            </a:r>
          </a:p>
          <a:p>
            <a:pPr marL="0" indent="0">
              <a:buNone/>
            </a:pPr>
            <a:r>
              <a:rPr lang="id-ID" sz="2400" dirty="0" smtClean="0"/>
              <a:t>Contoh lembar observasi dalam pembelajaran</a:t>
            </a:r>
          </a:p>
          <a:p>
            <a:pPr marL="0" indent="0">
              <a:buNone/>
            </a:pPr>
            <a:r>
              <a:rPr lang="id-ID" sz="2000" dirty="0" smtClean="0"/>
              <a:t> Kompetensi yang dinilai: 1. merumuskan permasalahan ilmiah</a:t>
            </a:r>
          </a:p>
          <a:p>
            <a:pPr marL="0" indent="0">
              <a:buNone/>
            </a:pPr>
            <a:r>
              <a:rPr lang="id-ID" sz="2000" dirty="0"/>
              <a:t> </a:t>
            </a:r>
            <a:r>
              <a:rPr lang="id-ID" sz="2000" dirty="0" smtClean="0"/>
              <a:t>                                             2. Memecahkan permasalahan ilmiah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767685"/>
              </p:ext>
            </p:extLst>
          </p:nvPr>
        </p:nvGraphicFramePr>
        <p:xfrm>
          <a:off x="950174" y="2274433"/>
          <a:ext cx="10640812" cy="441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436"/>
                <a:gridCol w="5953925"/>
                <a:gridCol w="1043189"/>
                <a:gridCol w="1056068"/>
                <a:gridCol w="798490"/>
                <a:gridCol w="1094704"/>
              </a:tblGrid>
              <a:tr h="182880">
                <a:tc rowSpan="2">
                  <a:txBody>
                    <a:bodyPr/>
                    <a:lstStyle/>
                    <a:p>
                      <a:r>
                        <a:rPr lang="id-ID" dirty="0" err="1" smtClean="0"/>
                        <a:t>No</a:t>
                      </a:r>
                      <a:endParaRPr lang="id-ID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d-ID" dirty="0" smtClean="0"/>
                        <a:t>Aspek penilaian</a:t>
                      </a:r>
                      <a:endParaRPr lang="id-ID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id-ID" dirty="0" smtClean="0"/>
                        <a:t>Hasil Penilaian</a:t>
                      </a:r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8288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Skor 1 (kurang)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Skor 2 (cukup)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Skor 3 (baik)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Skor 4 (Sangat baik)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Merumuskan permasalahan yang relevan dengan topi diskusi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Mengajukan fakta-fakta yang relevan untuk mendukung permasalahan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Menganalisis</a:t>
                      </a:r>
                      <a:r>
                        <a:rPr lang="id-ID" baseline="0" dirty="0" smtClean="0"/>
                        <a:t> alternatif pemecahan masalah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Mengajukan argumen yang didukung bukti ilmiah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Mengajukan argumen yang didukung teori ilmiah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Memilih solusi terbaik di antara alternatif yang </a:t>
                      </a:r>
                      <a:r>
                        <a:rPr lang="id-ID" dirty="0" err="1" smtClean="0"/>
                        <a:t>etrsedia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Menjelaskan beberapa asumsi untuk </a:t>
                      </a:r>
                      <a:r>
                        <a:rPr lang="id-ID" dirty="0" err="1" smtClean="0"/>
                        <a:t>mendikung</a:t>
                      </a:r>
                      <a:r>
                        <a:rPr lang="id-ID" dirty="0" smtClean="0"/>
                        <a:t> solusi terbaik yang telah dipilih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6962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rmAutofit/>
          </a:bodyPr>
          <a:lstStyle/>
          <a:p>
            <a:r>
              <a:rPr lang="id-ID" sz="2400" dirty="0" smtClean="0"/>
              <a:t>Contoh lembar observasi yang umum digunakan</a:t>
            </a:r>
            <a:endParaRPr lang="id-ID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6081184"/>
              </p:ext>
            </p:extLst>
          </p:nvPr>
        </p:nvGraphicFramePr>
        <p:xfrm>
          <a:off x="838200" y="1258888"/>
          <a:ext cx="10515603" cy="285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538"/>
                <a:gridCol w="1725769"/>
                <a:gridCol w="1334216"/>
                <a:gridCol w="1334216"/>
                <a:gridCol w="1334216"/>
                <a:gridCol w="1334216"/>
                <a:gridCol w="1334216"/>
                <a:gridCol w="1334216"/>
              </a:tblGrid>
              <a:tr h="121920">
                <a:tc rowSpan="3">
                  <a:txBody>
                    <a:bodyPr/>
                    <a:lstStyle/>
                    <a:p>
                      <a:r>
                        <a:rPr lang="id-ID" dirty="0" err="1" smtClean="0"/>
                        <a:t>No</a:t>
                      </a:r>
                      <a:endParaRPr lang="id-ID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id-ID" dirty="0" smtClean="0"/>
                        <a:t>Nama siswa</a:t>
                      </a:r>
                      <a:endParaRPr lang="id-ID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Hasil Observasi</a:t>
                      </a:r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4384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id-ID" dirty="0" smtClean="0"/>
                        <a:t>Bekerja</a:t>
                      </a:r>
                      <a:r>
                        <a:rPr lang="id-ID" baseline="0" dirty="0" smtClean="0"/>
                        <a:t> sesuai prosedur</a:t>
                      </a:r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id-ID" dirty="0" smtClean="0"/>
                        <a:t>Mengidentifikasi hasil pengamatan dengan tepat</a:t>
                      </a:r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id-ID" dirty="0" err="1" smtClean="0"/>
                        <a:t>Mentaati</a:t>
                      </a:r>
                      <a:r>
                        <a:rPr lang="id-ID" dirty="0" smtClean="0"/>
                        <a:t> aturan keselamatan</a:t>
                      </a:r>
                      <a:r>
                        <a:rPr lang="id-ID" baseline="0" dirty="0" smtClean="0"/>
                        <a:t> kerja</a:t>
                      </a:r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2192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ya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tidak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ya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tidak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ya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tidak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1972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5033"/>
          </a:xfrm>
        </p:spPr>
        <p:txBody>
          <a:bodyPr>
            <a:normAutofit/>
          </a:bodyPr>
          <a:lstStyle/>
          <a:p>
            <a:r>
              <a:rPr lang="id-ID" sz="2400" dirty="0" smtClean="0"/>
              <a:t>Contoh lembar observasi dalam bentuk daftar cek (ya/tidak)</a:t>
            </a:r>
            <a:endParaRPr lang="id-ID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744" y="940158"/>
            <a:ext cx="10515600" cy="505650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d-ID" sz="2400" dirty="0" smtClean="0"/>
              <a:t>Kompetensi yang dinilai: Kemampuan melaporkan hasil percobaan IPA</a:t>
            </a:r>
          </a:p>
          <a:p>
            <a:pPr marL="0" indent="0">
              <a:buNone/>
            </a:pPr>
            <a:r>
              <a:rPr lang="id-ID" sz="2400" dirty="0" smtClean="0"/>
              <a:t>(keterangan : tanpa </a:t>
            </a:r>
            <a:r>
              <a:rPr lang="id-ID" sz="2400" dirty="0" smtClean="0">
                <a:solidFill>
                  <a:srgbClr val="FF0000"/>
                </a:solidFill>
              </a:rPr>
              <a:t>tanda merah : </a:t>
            </a:r>
            <a:r>
              <a:rPr lang="id-ID" sz="2400" dirty="0" smtClean="0"/>
              <a:t>tidak bermakna</a:t>
            </a:r>
            <a:r>
              <a:rPr lang="id-ID" sz="2400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endParaRPr lang="id-ID" sz="2400" dirty="0"/>
          </a:p>
          <a:p>
            <a:pPr marL="0" indent="0">
              <a:buNone/>
            </a:pPr>
            <a:endParaRPr lang="id-ID" sz="2400" dirty="0" smtClean="0"/>
          </a:p>
          <a:p>
            <a:pPr marL="0" indent="0">
              <a:buNone/>
            </a:pPr>
            <a:endParaRPr lang="id-ID" sz="2400" dirty="0"/>
          </a:p>
          <a:p>
            <a:pPr marL="0" indent="0">
              <a:buNone/>
            </a:pPr>
            <a:endParaRPr lang="id-ID" sz="2400" dirty="0" smtClean="0"/>
          </a:p>
          <a:p>
            <a:pPr marL="0" indent="0">
              <a:buNone/>
            </a:pPr>
            <a:endParaRPr lang="id-ID" sz="2400" dirty="0"/>
          </a:p>
          <a:p>
            <a:pPr marL="0" indent="0">
              <a:buNone/>
            </a:pPr>
            <a:endParaRPr lang="id-ID" sz="2400" dirty="0" smtClean="0"/>
          </a:p>
          <a:p>
            <a:pPr marL="0" indent="0">
              <a:buNone/>
            </a:pPr>
            <a:endParaRPr lang="id-ID" sz="2400" dirty="0"/>
          </a:p>
          <a:p>
            <a:pPr marL="0" indent="0">
              <a:buNone/>
            </a:pPr>
            <a:endParaRPr lang="id-ID" sz="2400" dirty="0" smtClean="0"/>
          </a:p>
          <a:p>
            <a:pPr marL="0" indent="0">
              <a:buNone/>
            </a:pPr>
            <a:endParaRPr lang="id-ID" sz="2400" dirty="0"/>
          </a:p>
          <a:p>
            <a:pPr marL="0" indent="0">
              <a:buNone/>
            </a:pPr>
            <a:endParaRPr lang="id-ID" sz="2400" dirty="0" smtClean="0"/>
          </a:p>
          <a:p>
            <a:pPr marL="0" indent="0">
              <a:buNone/>
            </a:pPr>
            <a:r>
              <a:rPr lang="id-ID" sz="2400" dirty="0" smtClean="0"/>
              <a:t> </a:t>
            </a:r>
          </a:p>
          <a:p>
            <a:pPr marL="0" indent="0">
              <a:buNone/>
            </a:pPr>
            <a:endParaRPr lang="id-ID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776181"/>
              </p:ext>
            </p:extLst>
          </p:nvPr>
        </p:nvGraphicFramePr>
        <p:xfrm>
          <a:off x="963053" y="1685581"/>
          <a:ext cx="8128000" cy="467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412"/>
                <a:gridCol w="5318974"/>
                <a:gridCol w="1113307"/>
                <a:gridCol w="1113307"/>
              </a:tblGrid>
              <a:tr h="185420">
                <a:tc rowSpan="2">
                  <a:txBody>
                    <a:bodyPr/>
                    <a:lstStyle/>
                    <a:p>
                      <a:r>
                        <a:rPr lang="id-ID" dirty="0" err="1" smtClean="0"/>
                        <a:t>No</a:t>
                      </a:r>
                      <a:endParaRPr lang="id-ID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d-ID" dirty="0" smtClean="0"/>
                        <a:t> Indikator Penilaian</a:t>
                      </a:r>
                      <a:endParaRPr lang="id-ID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id-ID" dirty="0" smtClean="0"/>
                        <a:t>Pemenuhan indikator penilaian</a:t>
                      </a:r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Ya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Tidak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Merumuskan</a:t>
                      </a:r>
                      <a:r>
                        <a:rPr lang="id-ID" baseline="0" dirty="0" smtClean="0"/>
                        <a:t> tujuan percobaan  </a:t>
                      </a:r>
                      <a:r>
                        <a:rPr lang="id-ID" baseline="0" dirty="0" smtClean="0">
                          <a:solidFill>
                            <a:srgbClr val="FF0000"/>
                          </a:solidFill>
                        </a:rPr>
                        <a:t>(yang relevan</a:t>
                      </a:r>
                      <a:r>
                        <a:rPr lang="id-ID" baseline="0" dirty="0" smtClean="0"/>
                        <a:t>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Menjelaskan dasar teori  (</a:t>
                      </a:r>
                      <a:r>
                        <a:rPr lang="id-ID" dirty="0" smtClean="0">
                          <a:solidFill>
                            <a:srgbClr val="FF0000"/>
                          </a:solidFill>
                        </a:rPr>
                        <a:t>yang sesuai dengan benar</a:t>
                      </a:r>
                      <a:r>
                        <a:rPr lang="id-ID" dirty="0" smtClean="0"/>
                        <a:t>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Menyusun alat dan bahan  (</a:t>
                      </a:r>
                      <a:r>
                        <a:rPr lang="id-ID" dirty="0" smtClean="0">
                          <a:solidFill>
                            <a:srgbClr val="FF0000"/>
                          </a:solidFill>
                        </a:rPr>
                        <a:t>sesuai tujuan percobaan</a:t>
                      </a:r>
                      <a:r>
                        <a:rPr lang="id-ID" dirty="0" smtClean="0"/>
                        <a:t>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Mengomunikasikan data percobaan (</a:t>
                      </a:r>
                      <a:r>
                        <a:rPr lang="id-ID" dirty="0" smtClean="0">
                          <a:solidFill>
                            <a:srgbClr val="FF0000"/>
                          </a:solidFill>
                        </a:rPr>
                        <a:t>dalam bentuk grafik yang sesuai)</a:t>
                      </a:r>
                      <a:endParaRPr lang="id-ID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Menganalisis  hubungan yang sesuai </a:t>
                      </a:r>
                      <a:r>
                        <a:rPr lang="id-ID" dirty="0" err="1" smtClean="0"/>
                        <a:t>diantara</a:t>
                      </a:r>
                      <a:r>
                        <a:rPr lang="id-ID" dirty="0" smtClean="0"/>
                        <a:t> variabel percobaan (</a:t>
                      </a:r>
                      <a:r>
                        <a:rPr lang="id-ID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id-ID" dirty="0" err="1" smtClean="0">
                          <a:solidFill>
                            <a:srgbClr val="0070C0"/>
                          </a:solidFill>
                        </a:rPr>
                        <a:t>menganalsisi</a:t>
                      </a:r>
                      <a:r>
                        <a:rPr lang="id-ID" dirty="0" smtClean="0">
                          <a:solidFill>
                            <a:srgbClr val="0070C0"/>
                          </a:solidFill>
                        </a:rPr>
                        <a:t> variabel)</a:t>
                      </a:r>
                      <a:endParaRPr lang="id-ID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Menggunakan pustaka (</a:t>
                      </a:r>
                      <a:r>
                        <a:rPr lang="id-ID" dirty="0" smtClean="0">
                          <a:solidFill>
                            <a:srgbClr val="FF0000"/>
                          </a:solidFill>
                        </a:rPr>
                        <a:t>yang relevan untuk membahas hasil/temuan percobaan</a:t>
                      </a:r>
                      <a:r>
                        <a:rPr lang="id-ID" dirty="0" smtClean="0"/>
                        <a:t>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Menyusun kesimpulan (</a:t>
                      </a:r>
                      <a:r>
                        <a:rPr lang="id-ID" dirty="0" smtClean="0">
                          <a:solidFill>
                            <a:srgbClr val="FF0000"/>
                          </a:solidFill>
                        </a:rPr>
                        <a:t>secara induktif berdasarkan data hasil percobaan)</a:t>
                      </a:r>
                      <a:endParaRPr lang="id-ID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85303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3821"/>
          </a:xfrm>
        </p:spPr>
        <p:txBody>
          <a:bodyPr>
            <a:normAutofit/>
          </a:bodyPr>
          <a:lstStyle/>
          <a:p>
            <a:r>
              <a:rPr lang="id-ID" sz="2400" dirty="0" smtClean="0"/>
              <a:t>Panduan Penilaian pada </a:t>
            </a:r>
            <a:r>
              <a:rPr lang="id-ID" sz="2400" dirty="0" err="1" smtClean="0"/>
              <a:t>asesmen</a:t>
            </a:r>
            <a:r>
              <a:rPr lang="id-ID" sz="2400" dirty="0" smtClean="0"/>
              <a:t> kinerja</a:t>
            </a:r>
            <a:endParaRPr lang="id-ID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400" dirty="0" smtClean="0"/>
              <a:t>Contoh</a:t>
            </a:r>
          </a:p>
          <a:p>
            <a:pPr marL="0" indent="0">
              <a:buNone/>
            </a:pPr>
            <a:r>
              <a:rPr lang="id-ID" sz="2400" dirty="0" smtClean="0"/>
              <a:t>Kompetensi yang dinilai: Kemampuan melaporkan hasil percobaan IPA</a:t>
            </a:r>
            <a:endParaRPr lang="id-ID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625388"/>
              </p:ext>
            </p:extLst>
          </p:nvPr>
        </p:nvGraphicFramePr>
        <p:xfrm>
          <a:off x="1014569" y="2200737"/>
          <a:ext cx="812800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6541"/>
                <a:gridCol w="1711459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Komponen kemampuan yang dinilai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Skor maksimum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1. Merumuskan tujuan </a:t>
                      </a:r>
                      <a:r>
                        <a:rPr lang="id-ID" dirty="0" err="1" smtClean="0"/>
                        <a:t>percobaab</a:t>
                      </a:r>
                      <a:r>
                        <a:rPr lang="id-ID" dirty="0" smtClean="0"/>
                        <a:t> dengan benar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2. Menjelaskan dasar teori yang sesuai dengan benar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3. Menyusun alat dan bahan sesuai tujuan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4. Menyusun langkah kegiatan untuk mencapai tujuan percobaan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15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5. Mengomunikasikan data percobaan dalam bentuk grafik yang sesuai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6. Menganalisis</a:t>
                      </a:r>
                      <a:r>
                        <a:rPr lang="id-ID" baseline="0" dirty="0" smtClean="0"/>
                        <a:t> </a:t>
                      </a:r>
                      <a:r>
                        <a:rPr lang="id-ID" baseline="0" dirty="0" err="1" smtClean="0"/>
                        <a:t>hbungan</a:t>
                      </a:r>
                      <a:r>
                        <a:rPr lang="id-ID" baseline="0" dirty="0" smtClean="0"/>
                        <a:t> antar variabel percobaan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7. Menggunakan</a:t>
                      </a:r>
                      <a:r>
                        <a:rPr lang="id-ID" baseline="0" dirty="0" smtClean="0"/>
                        <a:t> pustaka yang relevan untuk membahas hasil/ temuan percobaan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15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8. Menyusun kesimpulan secara induktif berdasarkan data hasil percobaan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396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4126"/>
          </a:xfrm>
        </p:spPr>
        <p:txBody>
          <a:bodyPr>
            <a:normAutofit/>
          </a:bodyPr>
          <a:lstStyle/>
          <a:p>
            <a:r>
              <a:rPr lang="id-ID" sz="3600" dirty="0" err="1" smtClean="0"/>
              <a:t>Assemen</a:t>
            </a:r>
            <a:r>
              <a:rPr lang="id-ID" sz="3600" dirty="0" smtClean="0"/>
              <a:t>  Kinerja, </a:t>
            </a:r>
            <a:r>
              <a:rPr lang="id-ID" sz="3600" dirty="0" err="1" smtClean="0"/>
              <a:t>asesmen</a:t>
            </a:r>
            <a:r>
              <a:rPr lang="id-ID" sz="3600" dirty="0" smtClean="0"/>
              <a:t> Autentik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9252"/>
            <a:ext cx="10515600" cy="4927711"/>
          </a:xfrm>
        </p:spPr>
        <p:txBody>
          <a:bodyPr/>
          <a:lstStyle/>
          <a:p>
            <a:r>
              <a:rPr lang="id-ID" dirty="0" err="1" smtClean="0"/>
              <a:t>Asesmen</a:t>
            </a:r>
            <a:r>
              <a:rPr lang="id-ID" dirty="0" smtClean="0"/>
              <a:t> Kinerja : menilai peserta didik pada situasi nyata  = </a:t>
            </a:r>
            <a:r>
              <a:rPr lang="id-ID" dirty="0" err="1" smtClean="0"/>
              <a:t>asesmen</a:t>
            </a:r>
            <a:r>
              <a:rPr lang="id-ID" dirty="0" smtClean="0"/>
              <a:t> yang autentik, tapi tidak semua </a:t>
            </a:r>
            <a:r>
              <a:rPr lang="id-ID" dirty="0" err="1" smtClean="0"/>
              <a:t>asesmen</a:t>
            </a:r>
            <a:r>
              <a:rPr lang="id-ID" dirty="0" smtClean="0"/>
              <a:t> kinerja </a:t>
            </a:r>
            <a:r>
              <a:rPr lang="id-ID" dirty="0" err="1" smtClean="0"/>
              <a:t>bersiifat</a:t>
            </a:r>
            <a:r>
              <a:rPr lang="id-ID" dirty="0" smtClean="0"/>
              <a:t> autentik.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 </a:t>
            </a:r>
            <a:r>
              <a:rPr lang="id-ID" dirty="0" err="1" smtClean="0"/>
              <a:t>Asesmen</a:t>
            </a:r>
            <a:r>
              <a:rPr lang="id-ID" dirty="0" smtClean="0"/>
              <a:t> kinerja = </a:t>
            </a:r>
            <a:r>
              <a:rPr lang="id-ID" dirty="0" err="1" smtClean="0"/>
              <a:t>performance</a:t>
            </a:r>
            <a:r>
              <a:rPr lang="id-ID" dirty="0" smtClean="0"/>
              <a:t> </a:t>
            </a:r>
            <a:r>
              <a:rPr lang="id-ID" dirty="0" err="1" smtClean="0"/>
              <a:t>assessment</a:t>
            </a:r>
            <a:r>
              <a:rPr lang="id-ID" dirty="0" smtClean="0"/>
              <a:t>, 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observasi = bentuk lain dari </a:t>
            </a:r>
            <a:r>
              <a:rPr lang="id-ID" dirty="0" err="1" smtClean="0"/>
              <a:t>asesmen</a:t>
            </a:r>
            <a:r>
              <a:rPr lang="id-ID" dirty="0" smtClean="0"/>
              <a:t> kinerja</a:t>
            </a:r>
          </a:p>
          <a:p>
            <a:pPr marL="0" indent="0">
              <a:buNone/>
            </a:pPr>
            <a:r>
              <a:rPr lang="id-ID" dirty="0" err="1" smtClean="0"/>
              <a:t>Asesmen</a:t>
            </a:r>
            <a:r>
              <a:rPr lang="id-ID" dirty="0" smtClean="0"/>
              <a:t> kinerja bukan hanya menilai </a:t>
            </a:r>
            <a:r>
              <a:rPr lang="id-ID" dirty="0" err="1" smtClean="0"/>
              <a:t>ketrampilan</a:t>
            </a:r>
            <a:r>
              <a:rPr lang="id-ID" dirty="0" smtClean="0"/>
              <a:t> dan sikap saja, tetapi dapat untuk menilai pengetahuan selama pengetahuan tesebut dapat ditampilkan (</a:t>
            </a:r>
            <a:r>
              <a:rPr lang="id-ID" dirty="0" err="1" smtClean="0"/>
              <a:t>perform</a:t>
            </a:r>
            <a:r>
              <a:rPr lang="id-ID" dirty="0" smtClean="0"/>
              <a:t>), diobservasi, dan diukur.</a:t>
            </a:r>
          </a:p>
          <a:p>
            <a:pPr marL="0" indent="0">
              <a:buNone/>
            </a:pPr>
            <a:r>
              <a:rPr lang="id-ID" dirty="0" err="1" smtClean="0"/>
              <a:t>Asesmen</a:t>
            </a:r>
            <a:r>
              <a:rPr lang="id-ID" dirty="0" smtClean="0"/>
              <a:t> kinerja juga bisa menilai psikomotor (motorik </a:t>
            </a:r>
            <a:r>
              <a:rPr lang="id-ID" dirty="0" err="1" smtClean="0"/>
              <a:t>skill</a:t>
            </a:r>
            <a:r>
              <a:rPr lang="id-ID" dirty="0" smtClean="0"/>
              <a:t>) dan keterampilan berpikir (</a:t>
            </a:r>
            <a:r>
              <a:rPr lang="id-ID" dirty="0" err="1" smtClean="0"/>
              <a:t>cognitif</a:t>
            </a:r>
            <a:r>
              <a:rPr lang="id-ID" dirty="0" smtClean="0"/>
              <a:t> </a:t>
            </a:r>
            <a:r>
              <a:rPr lang="id-ID" dirty="0" err="1" smtClean="0"/>
              <a:t>skill</a:t>
            </a:r>
            <a:r>
              <a:rPr lang="id-ID" dirty="0" smtClean="0"/>
              <a:t>).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7160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5641"/>
          </a:xfrm>
        </p:spPr>
        <p:txBody>
          <a:bodyPr>
            <a:normAutofit/>
          </a:bodyPr>
          <a:lstStyle/>
          <a:p>
            <a:r>
              <a:rPr lang="id-ID" sz="3200" dirty="0" smtClean="0"/>
              <a:t>Penulisan Butir soal untuk kompetensi keterampilan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0766"/>
            <a:ext cx="10515600" cy="4876197"/>
          </a:xfrm>
        </p:spPr>
        <p:txBody>
          <a:bodyPr/>
          <a:lstStyle/>
          <a:p>
            <a:r>
              <a:rPr lang="id-ID" dirty="0" smtClean="0"/>
              <a:t>Kompetensi keterampilan meliputi: keterampilan mengamati, menanya, mencoba, mengolah menyaji, menalar, dan mencipta.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546859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7735"/>
            <a:ext cx="10515600" cy="49792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dirty="0" smtClean="0"/>
              <a:t>Kaidah Penulisan Butir Soal Tes Perbuatan/</a:t>
            </a:r>
            <a:r>
              <a:rPr lang="id-ID" dirty="0" err="1" smtClean="0"/>
              <a:t>praktik</a:t>
            </a:r>
            <a:r>
              <a:rPr lang="id-ID" dirty="0" smtClean="0"/>
              <a:t>/keterampilan</a:t>
            </a:r>
          </a:p>
          <a:p>
            <a:pPr marL="514350" indent="-514350">
              <a:buAutoNum type="alphaLcPeriod"/>
            </a:pPr>
            <a:r>
              <a:rPr lang="id-ID" dirty="0" smtClean="0"/>
              <a:t>Materi </a:t>
            </a:r>
          </a:p>
          <a:p>
            <a:pPr marL="514350" indent="-514350">
              <a:buAutoNum type="arabicPeriod"/>
            </a:pPr>
            <a:r>
              <a:rPr lang="id-ID" dirty="0"/>
              <a:t>S</a:t>
            </a:r>
            <a:r>
              <a:rPr lang="id-ID" dirty="0" smtClean="0"/>
              <a:t>oal harus sesuai dengan indikator (</a:t>
            </a:r>
            <a:r>
              <a:rPr lang="id-ID" dirty="0" err="1" smtClean="0"/>
              <a:t>mnuntut</a:t>
            </a:r>
            <a:r>
              <a:rPr lang="id-ID" dirty="0" smtClean="0"/>
              <a:t> tes perbuatan: kinerja, 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   hasil karya atau penugasan)</a:t>
            </a:r>
          </a:p>
          <a:p>
            <a:pPr marL="0" indent="0">
              <a:buNone/>
            </a:pPr>
            <a:r>
              <a:rPr lang="id-ID" dirty="0" smtClean="0"/>
              <a:t>2.   Pertanyaan dan jawaban yang diharapkan harus sesuai</a:t>
            </a:r>
          </a:p>
          <a:p>
            <a:pPr marL="0" indent="0">
              <a:buNone/>
            </a:pPr>
            <a:r>
              <a:rPr lang="id-ID" dirty="0" smtClean="0"/>
              <a:t>3.   Materi yang ditanyakan sesuai dengan tujuan pengukuran</a:t>
            </a:r>
          </a:p>
          <a:p>
            <a:pPr marL="514350" indent="-514350">
              <a:buAutoNum type="arabicPeriod" startAt="4"/>
            </a:pPr>
            <a:r>
              <a:rPr lang="id-ID" dirty="0" smtClean="0"/>
              <a:t>Isi materi yang ditanyakan sesuai dengan jenjang, jenis sekolah atau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  tingkat kelas.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b. Konstruksi</a:t>
            </a:r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3852405" y="190693"/>
            <a:ext cx="4487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Penulisan  Soal</a:t>
            </a:r>
            <a:endParaRPr lang="id-ID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6918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1972"/>
            <a:ext cx="10515600" cy="58549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d-ID" dirty="0" smtClean="0"/>
              <a:t>b. Konstruksi</a:t>
            </a:r>
          </a:p>
          <a:p>
            <a:pPr marL="514350" indent="-514350">
              <a:buAutoNum type="arabicPeriod"/>
            </a:pPr>
            <a:r>
              <a:rPr lang="id-ID" dirty="0" smtClean="0"/>
              <a:t>Menggunakan kata tanya atau perintah yang menuntut jawaban perbuatan/</a:t>
            </a:r>
            <a:r>
              <a:rPr lang="id-ID" dirty="0" err="1" smtClean="0"/>
              <a:t>praktik</a:t>
            </a:r>
            <a:endParaRPr lang="id-ID" dirty="0" smtClean="0"/>
          </a:p>
          <a:p>
            <a:pPr marL="514350" indent="-514350">
              <a:buAutoNum type="arabicPeriod"/>
            </a:pPr>
            <a:r>
              <a:rPr lang="id-ID" dirty="0"/>
              <a:t> </a:t>
            </a:r>
            <a:r>
              <a:rPr lang="id-ID" dirty="0" smtClean="0"/>
              <a:t>Ada petunjuk yang jelas tentang cara mengerjakan soal</a:t>
            </a:r>
          </a:p>
          <a:p>
            <a:pPr marL="514350" indent="-514350">
              <a:buAutoNum type="arabicPeriod"/>
            </a:pPr>
            <a:r>
              <a:rPr lang="id-ID" dirty="0"/>
              <a:t> </a:t>
            </a:r>
            <a:r>
              <a:rPr lang="id-ID" dirty="0" smtClean="0"/>
              <a:t>Disusun pedoman </a:t>
            </a:r>
            <a:r>
              <a:rPr lang="id-ID" dirty="0" err="1" smtClean="0"/>
              <a:t>peskorannya</a:t>
            </a:r>
            <a:endParaRPr lang="id-ID" dirty="0" smtClean="0"/>
          </a:p>
          <a:p>
            <a:pPr marL="514350" indent="-514350">
              <a:buAutoNum type="arabicPeriod"/>
            </a:pPr>
            <a:r>
              <a:rPr lang="id-ID" dirty="0"/>
              <a:t> </a:t>
            </a:r>
            <a:r>
              <a:rPr lang="id-ID" dirty="0" smtClean="0"/>
              <a:t>tabel, gambar, grafik, peta atau yang sejenisnya disajikan dengan jelas dan </a:t>
            </a:r>
            <a:r>
              <a:rPr lang="id-ID" dirty="0" err="1" smtClean="0"/>
              <a:t>terrbaca</a:t>
            </a:r>
            <a:r>
              <a:rPr lang="id-ID" dirty="0" smtClean="0"/>
              <a:t>.</a:t>
            </a:r>
          </a:p>
          <a:p>
            <a:pPr marL="0" indent="0">
              <a:buNone/>
            </a:pPr>
            <a:r>
              <a:rPr lang="id-ID" dirty="0" smtClean="0"/>
              <a:t>c. Bahasa /Budaya</a:t>
            </a:r>
          </a:p>
          <a:p>
            <a:pPr marL="514350" indent="-514350">
              <a:buAutoNum type="arabicPeriod"/>
            </a:pPr>
            <a:r>
              <a:rPr lang="id-ID" dirty="0" smtClean="0"/>
              <a:t>Rumusan kalimat soal, bersifat komunikatif</a:t>
            </a:r>
          </a:p>
          <a:p>
            <a:pPr marL="514350" indent="-514350">
              <a:buAutoNum type="arabicPeriod"/>
            </a:pPr>
            <a:r>
              <a:rPr lang="id-ID" dirty="0"/>
              <a:t> </a:t>
            </a:r>
            <a:r>
              <a:rPr lang="id-ID" dirty="0" smtClean="0"/>
              <a:t>Butir soal menggunakan bahasa Indonesia yang baku</a:t>
            </a:r>
          </a:p>
          <a:p>
            <a:pPr marL="514350" indent="-514350">
              <a:buAutoNum type="arabicPeriod"/>
            </a:pPr>
            <a:r>
              <a:rPr lang="id-ID" dirty="0"/>
              <a:t> </a:t>
            </a:r>
            <a:r>
              <a:rPr lang="id-ID" dirty="0" smtClean="0"/>
              <a:t>Tidak menggunakan kata/ungkapan yang menimbulkan penafsiran ganda atau salah pengertian</a:t>
            </a:r>
          </a:p>
          <a:p>
            <a:pPr marL="514350" indent="-514350">
              <a:buAutoNum type="arabicPeriod"/>
            </a:pPr>
            <a:r>
              <a:rPr lang="id-ID" dirty="0"/>
              <a:t> </a:t>
            </a:r>
            <a:r>
              <a:rPr lang="id-ID" dirty="0" smtClean="0"/>
              <a:t>Tidak menggunakan </a:t>
            </a:r>
            <a:r>
              <a:rPr lang="id-ID" dirty="0" err="1" smtClean="0"/>
              <a:t>bahassa</a:t>
            </a:r>
            <a:r>
              <a:rPr lang="id-ID" dirty="0" smtClean="0"/>
              <a:t> yang berlaku setempat</a:t>
            </a:r>
          </a:p>
          <a:p>
            <a:pPr marL="514350" indent="-514350">
              <a:buAutoNum type="arabicPeriod"/>
            </a:pPr>
            <a:r>
              <a:rPr lang="id-ID" dirty="0"/>
              <a:t> </a:t>
            </a:r>
            <a:r>
              <a:rPr lang="id-ID" dirty="0" smtClean="0"/>
              <a:t>Rumusan soal tidak mengandung kata yang dapat menyinggung perasaan siswa.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347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id-ID" sz="2800" dirty="0" smtClean="0"/>
              <a:t>C. Penulisan Soal Penilaian Kinerja (</a:t>
            </a:r>
            <a:r>
              <a:rPr lang="id-ID" sz="2800" dirty="0" err="1" smtClean="0"/>
              <a:t>Performance</a:t>
            </a:r>
            <a:r>
              <a:rPr lang="id-ID" sz="2800" dirty="0" smtClean="0"/>
              <a:t> </a:t>
            </a:r>
            <a:r>
              <a:rPr lang="id-ID" sz="2800" dirty="0" err="1" smtClean="0"/>
              <a:t>Assessment</a:t>
            </a:r>
            <a:r>
              <a:rPr lang="id-ID" sz="2800" dirty="0" smtClean="0"/>
              <a:t>)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id-ID" dirty="0" smtClean="0"/>
              <a:t>Buat Kisi-kisi Penulisan Soal seperti di bawah ini.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   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  </a:t>
            </a:r>
            <a:endParaRPr lang="id-ID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1738648"/>
            <a:ext cx="9761112" cy="4567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66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9579"/>
          </a:xfrm>
        </p:spPr>
        <p:txBody>
          <a:bodyPr>
            <a:normAutofit/>
          </a:bodyPr>
          <a:lstStyle/>
          <a:p>
            <a:r>
              <a:rPr lang="id-ID" sz="2800" dirty="0" smtClean="0"/>
              <a:t>Rubrik kunci  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082259"/>
          </a:xfrm>
        </p:spPr>
        <p:txBody>
          <a:bodyPr/>
          <a:lstStyle/>
          <a:p>
            <a:pPr marL="0" indent="0">
              <a:buNone/>
            </a:pPr>
            <a:r>
              <a:rPr lang="id-ID" sz="2400" dirty="0" smtClean="0"/>
              <a:t>Rubrik kunci adalah istilah yang diberikan untuk menggambarkan rubrik sederhana yang hanya terdiri atas indikator kunci (</a:t>
            </a:r>
            <a:r>
              <a:rPr lang="id-ID" sz="2400" dirty="0" err="1" smtClean="0"/>
              <a:t>key</a:t>
            </a:r>
            <a:r>
              <a:rPr lang="id-ID" sz="2400" dirty="0" smtClean="0"/>
              <a:t> </a:t>
            </a:r>
            <a:r>
              <a:rPr lang="id-ID" sz="2400" dirty="0" err="1" smtClean="0"/>
              <a:t>indicators</a:t>
            </a:r>
            <a:r>
              <a:rPr lang="id-ID" sz="2400" dirty="0" smtClean="0"/>
              <a:t>).  Indikator kunci merupakan tampilan kinerja paling </a:t>
            </a:r>
            <a:r>
              <a:rPr lang="id-ID" sz="2400" dirty="0" err="1" smtClean="0"/>
              <a:t>essensial</a:t>
            </a:r>
            <a:r>
              <a:rPr lang="id-ID" sz="2400" dirty="0" smtClean="0"/>
              <a:t> yang dapat mewakili kinerja peserta didik secara keseluruhan.</a:t>
            </a:r>
          </a:p>
          <a:p>
            <a:pPr marL="0" indent="0">
              <a:buNone/>
            </a:pPr>
            <a:r>
              <a:rPr lang="id-ID" sz="2400" dirty="0" smtClean="0"/>
              <a:t>Contoh: rubrik kunci menggunakan mikroskop</a:t>
            </a:r>
          </a:p>
          <a:p>
            <a:pPr marL="0" indent="0">
              <a:buNone/>
            </a:pPr>
            <a:endParaRPr lang="id-ID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397964"/>
              </p:ext>
            </p:extLst>
          </p:nvPr>
        </p:nvGraphicFramePr>
        <p:xfrm>
          <a:off x="838200" y="2975021"/>
          <a:ext cx="9928538" cy="3515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5537"/>
                <a:gridCol w="7633001"/>
              </a:tblGrid>
              <a:tr h="544932">
                <a:tc>
                  <a:txBody>
                    <a:bodyPr/>
                    <a:lstStyle/>
                    <a:p>
                      <a:r>
                        <a:rPr lang="id-ID" dirty="0" smtClean="0"/>
                        <a:t>Kriteria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Indikator</a:t>
                      </a:r>
                      <a:endParaRPr lang="id-ID" dirty="0"/>
                    </a:p>
                  </a:txBody>
                  <a:tcPr/>
                </a:tc>
              </a:tr>
              <a:tr h="544932">
                <a:tc>
                  <a:txBody>
                    <a:bodyPr/>
                    <a:lstStyle/>
                    <a:p>
                      <a:r>
                        <a:rPr lang="id-ID" dirty="0" smtClean="0"/>
                        <a:t>Baik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Obyek pengamatan yang ditampilkan jelas, perbesaran yang digunakan tepat</a:t>
                      </a:r>
                      <a:endParaRPr lang="id-ID" dirty="0"/>
                    </a:p>
                  </a:txBody>
                  <a:tcPr/>
                </a:tc>
              </a:tr>
              <a:tr h="940568">
                <a:tc>
                  <a:txBody>
                    <a:bodyPr/>
                    <a:lstStyle/>
                    <a:p>
                      <a:r>
                        <a:rPr lang="id-ID" dirty="0" smtClean="0"/>
                        <a:t>Cukup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Obyek pengamatan yang ditampilkan jelas, namun perbesaran yang digunakan kurang tepat</a:t>
                      </a:r>
                      <a:endParaRPr lang="id-ID" dirty="0"/>
                    </a:p>
                  </a:txBody>
                  <a:tcPr/>
                </a:tc>
              </a:tr>
              <a:tr h="940568">
                <a:tc>
                  <a:txBody>
                    <a:bodyPr/>
                    <a:lstStyle/>
                    <a:p>
                      <a:r>
                        <a:rPr lang="id-ID" dirty="0" smtClean="0"/>
                        <a:t>Kurang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Obyek pengamatan yang ditampilkan kurang jelas, perbesaran yang digunakan tepat/kurang tepat</a:t>
                      </a:r>
                      <a:endParaRPr lang="id-ID" dirty="0"/>
                    </a:p>
                  </a:txBody>
                  <a:tcPr/>
                </a:tc>
              </a:tr>
              <a:tr h="544932">
                <a:tc>
                  <a:txBody>
                    <a:bodyPr/>
                    <a:lstStyle/>
                    <a:p>
                      <a:r>
                        <a:rPr lang="id-ID" dirty="0" smtClean="0"/>
                        <a:t>Sangat kurang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Obyek pengamatan tidak tampak di bidang pengamatan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447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927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610"/>
          </a:xfrm>
        </p:spPr>
        <p:txBody>
          <a:bodyPr>
            <a:normAutofit/>
          </a:bodyPr>
          <a:lstStyle/>
          <a:p>
            <a:r>
              <a:rPr lang="id-ID" sz="3600" dirty="0" smtClean="0"/>
              <a:t>Komponen  </a:t>
            </a:r>
            <a:r>
              <a:rPr lang="id-ID" sz="3600" dirty="0" err="1" smtClean="0"/>
              <a:t>asesmen</a:t>
            </a:r>
            <a:r>
              <a:rPr lang="id-ID" sz="3600" dirty="0" smtClean="0"/>
              <a:t> kinerja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7736"/>
            <a:ext cx="10515600" cy="4979227"/>
          </a:xfrm>
        </p:spPr>
        <p:txBody>
          <a:bodyPr/>
          <a:lstStyle/>
          <a:p>
            <a:r>
              <a:rPr lang="id-ID" dirty="0" smtClean="0"/>
              <a:t>Task (tugas kinerja) : perangkat tugas yang mengarahkan </a:t>
            </a:r>
            <a:r>
              <a:rPr lang="id-ID" dirty="0" err="1" smtClean="0"/>
              <a:t>peseta</a:t>
            </a:r>
            <a:r>
              <a:rPr lang="id-ID" dirty="0" smtClean="0"/>
              <a:t> didik untuk menunjukkan kinerja </a:t>
            </a:r>
            <a:r>
              <a:rPr lang="id-ID" dirty="0" err="1" smtClean="0"/>
              <a:t>tetentu</a:t>
            </a:r>
            <a:r>
              <a:rPr lang="id-ID" dirty="0" smtClean="0"/>
              <a:t> yang akan dinilai. Contoh </a:t>
            </a:r>
            <a:r>
              <a:rPr lang="id-ID" dirty="0" err="1" smtClean="0"/>
              <a:t>task</a:t>
            </a:r>
            <a:r>
              <a:rPr lang="id-ID" dirty="0" smtClean="0"/>
              <a:t> adalah </a:t>
            </a:r>
            <a:r>
              <a:rPr lang="id-ID" dirty="0" err="1" smtClean="0"/>
              <a:t>worksheet</a:t>
            </a:r>
            <a:r>
              <a:rPr lang="id-ID" dirty="0" smtClean="0"/>
              <a:t> (LKS)</a:t>
            </a:r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r>
              <a:rPr lang="id-ID" dirty="0" smtClean="0"/>
              <a:t>Rubrik: seperangkat kriteria tampilan kinerja peserta didik yang menunjukkan tingkat penguasaan tertentu, mengandung deskripsi kemampuan tertentu pada </a:t>
            </a:r>
            <a:r>
              <a:rPr lang="id-ID" dirty="0" err="1" smtClean="0"/>
              <a:t>berbaagai</a:t>
            </a:r>
            <a:r>
              <a:rPr lang="id-ID" dirty="0" smtClean="0"/>
              <a:t> tingkat penguasaan (tinggi, rendah, sedang), atau skor  (angka)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4212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9731"/>
          </a:xfrm>
        </p:spPr>
        <p:txBody>
          <a:bodyPr>
            <a:normAutofit/>
          </a:bodyPr>
          <a:lstStyle/>
          <a:p>
            <a:r>
              <a:rPr lang="id-ID" sz="3600" dirty="0" err="1" smtClean="0"/>
              <a:t>Asesmen</a:t>
            </a:r>
            <a:r>
              <a:rPr lang="id-ID" sz="3600" dirty="0" smtClean="0"/>
              <a:t> Kinerja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5008"/>
            <a:ext cx="10515600" cy="4901955"/>
          </a:xfrm>
        </p:spPr>
        <p:txBody>
          <a:bodyPr/>
          <a:lstStyle/>
          <a:p>
            <a:r>
              <a:rPr lang="id-ID" dirty="0" smtClean="0"/>
              <a:t>  menilai : keterampilan (</a:t>
            </a:r>
            <a:r>
              <a:rPr lang="id-ID" dirty="0" err="1" smtClean="0"/>
              <a:t>skill</a:t>
            </a:r>
            <a:r>
              <a:rPr lang="id-ID" dirty="0" smtClean="0"/>
              <a:t>) dan pengetahuan</a:t>
            </a:r>
          </a:p>
          <a:p>
            <a:r>
              <a:rPr lang="id-ID" dirty="0"/>
              <a:t> </a:t>
            </a:r>
            <a:r>
              <a:rPr lang="id-ID" dirty="0" smtClean="0"/>
              <a:t> </a:t>
            </a:r>
            <a:r>
              <a:rPr lang="id-ID" dirty="0" err="1" smtClean="0"/>
              <a:t>Skill</a:t>
            </a:r>
            <a:r>
              <a:rPr lang="id-ID" dirty="0" smtClean="0"/>
              <a:t> : 1. psikomotorik (motorik </a:t>
            </a:r>
            <a:r>
              <a:rPr lang="id-ID" dirty="0" err="1" smtClean="0"/>
              <a:t>skill</a:t>
            </a:r>
            <a:r>
              <a:rPr lang="id-ID" dirty="0" smtClean="0"/>
              <a:t>) seperti: </a:t>
            </a:r>
            <a:r>
              <a:rPr lang="id-ID" dirty="0"/>
              <a:t>(keterampilan mengukur, menggunakan </a:t>
            </a:r>
            <a:r>
              <a:rPr lang="id-ID" dirty="0" smtClean="0"/>
              <a:t>alat. Dinilai saat melakukan aktivitas (prosesnya). Data diperoleh melalui observasi.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           2. keterampilan berpikir (</a:t>
            </a:r>
            <a:r>
              <a:rPr lang="id-ID" dirty="0" err="1" smtClean="0"/>
              <a:t>cognitive</a:t>
            </a:r>
            <a:r>
              <a:rPr lang="id-ID" dirty="0" smtClean="0"/>
              <a:t> </a:t>
            </a:r>
            <a:r>
              <a:rPr lang="id-ID" dirty="0" err="1" smtClean="0"/>
              <a:t>skill</a:t>
            </a:r>
            <a:r>
              <a:rPr lang="id-ID" dirty="0" smtClean="0"/>
              <a:t>) sepeti mengelompokkan, membuat grafik, menafsirkan data, mengomunikasikan hasil percobaan. Dinilai berdasarkan produknya</a:t>
            </a:r>
          </a:p>
          <a:p>
            <a:pPr marL="0" indent="0">
              <a:buNone/>
            </a:pPr>
            <a:r>
              <a:rPr lang="id-ID" dirty="0" err="1" smtClean="0"/>
              <a:t>Zainul</a:t>
            </a:r>
            <a:r>
              <a:rPr lang="id-ID" dirty="0" smtClean="0"/>
              <a:t> (2001) </a:t>
            </a:r>
            <a:r>
              <a:rPr lang="id-ID" dirty="0" err="1" smtClean="0"/>
              <a:t>asesmen</a:t>
            </a:r>
            <a:r>
              <a:rPr lang="id-ID" dirty="0" smtClean="0"/>
              <a:t> kinerja mampu menilai </a:t>
            </a:r>
            <a:r>
              <a:rPr lang="id-ID" dirty="0" err="1" smtClean="0"/>
              <a:t>multiple</a:t>
            </a:r>
            <a:r>
              <a:rPr lang="id-ID" dirty="0" smtClean="0"/>
              <a:t> </a:t>
            </a:r>
            <a:r>
              <a:rPr lang="id-ID" dirty="0" err="1" smtClean="0"/>
              <a:t>intelegence</a:t>
            </a:r>
            <a:r>
              <a:rPr lang="id-ID" dirty="0" smtClean="0"/>
              <a:t> yaitu: visual </a:t>
            </a:r>
            <a:r>
              <a:rPr lang="id-ID" dirty="0" err="1" smtClean="0"/>
              <a:t>spatial</a:t>
            </a:r>
            <a:r>
              <a:rPr lang="id-ID" dirty="0" smtClean="0"/>
              <a:t>, </a:t>
            </a:r>
            <a:r>
              <a:rPr lang="id-ID" dirty="0" err="1" smtClean="0"/>
              <a:t>kinesthetic</a:t>
            </a:r>
            <a:r>
              <a:rPr lang="id-ID" dirty="0" smtClean="0"/>
              <a:t>, </a:t>
            </a:r>
            <a:r>
              <a:rPr lang="id-ID" dirty="0" err="1" smtClean="0"/>
              <a:t>musical</a:t>
            </a:r>
            <a:r>
              <a:rPr lang="id-ID" dirty="0" smtClean="0"/>
              <a:t>, </a:t>
            </a:r>
            <a:r>
              <a:rPr lang="id-ID" dirty="0" err="1" smtClean="0"/>
              <a:t>interpresonal</a:t>
            </a:r>
            <a:r>
              <a:rPr lang="id-ID" dirty="0" smtClean="0"/>
              <a:t>, </a:t>
            </a:r>
            <a:r>
              <a:rPr lang="id-ID" dirty="0" err="1" smtClean="0"/>
              <a:t>intrapersonal</a:t>
            </a:r>
            <a:r>
              <a:rPr lang="id-ID" dirty="0" smtClean="0"/>
              <a:t>, </a:t>
            </a:r>
            <a:r>
              <a:rPr lang="id-ID" dirty="0" err="1" smtClean="0"/>
              <a:t>logical</a:t>
            </a:r>
            <a:r>
              <a:rPr lang="id-ID" dirty="0" smtClean="0"/>
              <a:t> </a:t>
            </a:r>
            <a:r>
              <a:rPr lang="id-ID" dirty="0" err="1" smtClean="0"/>
              <a:t>mathematis</a:t>
            </a:r>
            <a:r>
              <a:rPr lang="id-ID" dirty="0" smtClean="0"/>
              <a:t>, </a:t>
            </a:r>
            <a:r>
              <a:rPr lang="id-ID" dirty="0" err="1" smtClean="0"/>
              <a:t>verbal-linguistic</a:t>
            </a:r>
            <a:r>
              <a:rPr lang="id-ID" dirty="0" smtClean="0"/>
              <a:t>, dan </a:t>
            </a:r>
            <a:r>
              <a:rPr lang="id-ID" dirty="0" err="1" smtClean="0"/>
              <a:t>naturaslist</a:t>
            </a:r>
            <a:r>
              <a:rPr lang="id-ID" dirty="0" smtClean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4223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3517"/>
          </a:xfrm>
        </p:spPr>
        <p:txBody>
          <a:bodyPr>
            <a:noAutofit/>
          </a:bodyPr>
          <a:lstStyle/>
          <a:p>
            <a:r>
              <a:rPr lang="id-ID" sz="3200" dirty="0" err="1" smtClean="0"/>
              <a:t>Marzano</a:t>
            </a:r>
            <a:r>
              <a:rPr lang="id-ID" sz="3200" dirty="0" smtClean="0"/>
              <a:t> et </a:t>
            </a:r>
            <a:r>
              <a:rPr lang="id-ID" sz="3200" dirty="0" err="1" smtClean="0"/>
              <a:t>al</a:t>
            </a:r>
            <a:r>
              <a:rPr lang="id-ID" sz="3200" dirty="0" smtClean="0"/>
              <a:t> (1993)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/>
          <a:lstStyle/>
          <a:p>
            <a:r>
              <a:rPr lang="id-ID" dirty="0" smtClean="0"/>
              <a:t> </a:t>
            </a:r>
            <a:r>
              <a:rPr lang="id-ID" dirty="0" err="1" smtClean="0"/>
              <a:t>asesmen</a:t>
            </a:r>
            <a:r>
              <a:rPr lang="id-ID" dirty="0" smtClean="0"/>
              <a:t> kinerja dapat menilai: </a:t>
            </a:r>
          </a:p>
          <a:p>
            <a:r>
              <a:rPr lang="id-ID" dirty="0" smtClean="0"/>
              <a:t>1. sikap dan persepsi belajar (</a:t>
            </a:r>
            <a:r>
              <a:rPr lang="id-ID" dirty="0" err="1" smtClean="0"/>
              <a:t>attitude</a:t>
            </a:r>
            <a:r>
              <a:rPr lang="id-ID" dirty="0" smtClean="0"/>
              <a:t> </a:t>
            </a:r>
            <a:r>
              <a:rPr lang="id-ID" dirty="0" err="1" smtClean="0"/>
              <a:t>and</a:t>
            </a:r>
            <a:r>
              <a:rPr lang="id-ID" dirty="0" smtClean="0"/>
              <a:t> </a:t>
            </a:r>
            <a:r>
              <a:rPr lang="id-ID" dirty="0" err="1" smtClean="0"/>
              <a:t>perceptions</a:t>
            </a:r>
            <a:r>
              <a:rPr lang="id-ID" dirty="0" smtClean="0"/>
              <a:t>)</a:t>
            </a:r>
          </a:p>
          <a:p>
            <a:r>
              <a:rPr lang="id-ID" dirty="0" smtClean="0"/>
              <a:t>2. </a:t>
            </a:r>
            <a:r>
              <a:rPr lang="id-ID" dirty="0" err="1" smtClean="0"/>
              <a:t>perolehan</a:t>
            </a:r>
            <a:r>
              <a:rPr lang="id-ID" dirty="0" smtClean="0"/>
              <a:t> dan pengintegrasian pengetahuan (</a:t>
            </a:r>
            <a:r>
              <a:rPr lang="id-ID" dirty="0" err="1" smtClean="0"/>
              <a:t>acquiring</a:t>
            </a:r>
            <a:r>
              <a:rPr lang="id-ID" dirty="0" smtClean="0"/>
              <a:t> </a:t>
            </a:r>
            <a:r>
              <a:rPr lang="id-ID" dirty="0" err="1" smtClean="0"/>
              <a:t>and</a:t>
            </a:r>
            <a:r>
              <a:rPr lang="id-ID" dirty="0" smtClean="0"/>
              <a:t> </a:t>
            </a:r>
            <a:r>
              <a:rPr lang="id-ID" dirty="0" err="1" smtClean="0"/>
              <a:t>integrating</a:t>
            </a:r>
            <a:r>
              <a:rPr lang="id-ID" dirty="0" smtClean="0"/>
              <a:t> </a:t>
            </a:r>
            <a:r>
              <a:rPr lang="id-ID" dirty="0" err="1" smtClean="0"/>
              <a:t>knowledge</a:t>
            </a:r>
            <a:r>
              <a:rPr lang="id-ID" dirty="0" smtClean="0"/>
              <a:t>)</a:t>
            </a:r>
          </a:p>
          <a:p>
            <a:r>
              <a:rPr lang="id-ID" dirty="0"/>
              <a:t> </a:t>
            </a:r>
            <a:r>
              <a:rPr lang="id-ID" dirty="0" smtClean="0"/>
              <a:t>3. perluasan dan penghalusan </a:t>
            </a:r>
            <a:r>
              <a:rPr lang="id-ID" dirty="0" err="1" smtClean="0"/>
              <a:t>pengtahuan</a:t>
            </a:r>
            <a:r>
              <a:rPr lang="id-ID" dirty="0" smtClean="0"/>
              <a:t> (</a:t>
            </a:r>
            <a:r>
              <a:rPr lang="id-ID" dirty="0" err="1" smtClean="0"/>
              <a:t>extending</a:t>
            </a:r>
            <a:r>
              <a:rPr lang="id-ID" dirty="0" smtClean="0"/>
              <a:t> </a:t>
            </a:r>
            <a:r>
              <a:rPr lang="id-ID" dirty="0" err="1" smtClean="0"/>
              <a:t>and</a:t>
            </a:r>
            <a:r>
              <a:rPr lang="id-ID" dirty="0" smtClean="0"/>
              <a:t> </a:t>
            </a:r>
            <a:r>
              <a:rPr lang="id-ID" dirty="0" err="1" smtClean="0"/>
              <a:t>refining</a:t>
            </a:r>
            <a:r>
              <a:rPr lang="id-ID" dirty="0" smtClean="0"/>
              <a:t> </a:t>
            </a:r>
            <a:r>
              <a:rPr lang="id-ID" dirty="0" err="1" smtClean="0"/>
              <a:t>knowledge</a:t>
            </a:r>
            <a:r>
              <a:rPr lang="id-ID" dirty="0" smtClean="0"/>
              <a:t>)</a:t>
            </a:r>
          </a:p>
          <a:p>
            <a:r>
              <a:rPr lang="id-ID" dirty="0" smtClean="0"/>
              <a:t>4. penggunaan pengetahuan secara bermakna (</a:t>
            </a:r>
            <a:r>
              <a:rPr lang="id-ID" dirty="0" err="1" smtClean="0"/>
              <a:t>using</a:t>
            </a:r>
            <a:r>
              <a:rPr lang="id-ID" dirty="0" smtClean="0"/>
              <a:t> </a:t>
            </a:r>
            <a:r>
              <a:rPr lang="id-ID" dirty="0" err="1" smtClean="0"/>
              <a:t>knowledge</a:t>
            </a:r>
            <a:r>
              <a:rPr lang="id-ID" dirty="0" smtClean="0"/>
              <a:t> </a:t>
            </a:r>
            <a:r>
              <a:rPr lang="id-ID" dirty="0" err="1" smtClean="0"/>
              <a:t>meaningfully</a:t>
            </a:r>
            <a:endParaRPr lang="id-ID" dirty="0" smtClean="0"/>
          </a:p>
          <a:p>
            <a:r>
              <a:rPr lang="id-ID" dirty="0"/>
              <a:t> </a:t>
            </a:r>
            <a:r>
              <a:rPr lang="id-ID" dirty="0" smtClean="0"/>
              <a:t>kebiasaan berpikir yang produktif (</a:t>
            </a:r>
            <a:r>
              <a:rPr lang="id-ID" dirty="0" err="1" smtClean="0"/>
              <a:t>habit</a:t>
            </a:r>
            <a:r>
              <a:rPr lang="id-ID" dirty="0" smtClean="0"/>
              <a:t> of </a:t>
            </a:r>
            <a:r>
              <a:rPr lang="id-ID" dirty="0" err="1" smtClean="0"/>
              <a:t>mind</a:t>
            </a:r>
            <a:r>
              <a:rPr lang="id-ID" dirty="0" smtClean="0"/>
              <a:t>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1157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7327"/>
          </a:xfrm>
        </p:spPr>
        <p:txBody>
          <a:bodyPr>
            <a:normAutofit/>
          </a:bodyPr>
          <a:lstStyle/>
          <a:p>
            <a:r>
              <a:rPr lang="id-ID" sz="3200" dirty="0" smtClean="0"/>
              <a:t>Hubungan antara pengetahuan dan keterampilan</a:t>
            </a:r>
            <a:endParaRPr lang="id-ID" sz="3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94992" y="1690688"/>
            <a:ext cx="8511039" cy="4558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31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8216"/>
          </a:xfrm>
        </p:spPr>
        <p:txBody>
          <a:bodyPr>
            <a:normAutofit/>
          </a:bodyPr>
          <a:lstStyle/>
          <a:p>
            <a:r>
              <a:rPr lang="id-ID" sz="3200" dirty="0" smtClean="0"/>
              <a:t>Istilah-istilah yang terkait dengan </a:t>
            </a:r>
            <a:r>
              <a:rPr lang="id-ID" sz="3200" dirty="0" err="1" smtClean="0"/>
              <a:t>asesmen</a:t>
            </a:r>
            <a:r>
              <a:rPr lang="id-ID" sz="3200" dirty="0" smtClean="0"/>
              <a:t> kinerja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3342"/>
            <a:ext cx="10515600" cy="50436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dirty="0" smtClean="0"/>
              <a:t> 1. </a:t>
            </a:r>
            <a:r>
              <a:rPr lang="id-ID" dirty="0" err="1" smtClean="0"/>
              <a:t>asesmen</a:t>
            </a:r>
            <a:r>
              <a:rPr lang="id-ID" dirty="0" smtClean="0"/>
              <a:t> unjuk kerja : </a:t>
            </a:r>
            <a:r>
              <a:rPr lang="id-ID" dirty="0" err="1" smtClean="0"/>
              <a:t>asesmen</a:t>
            </a:r>
            <a:r>
              <a:rPr lang="id-ID" dirty="0" smtClean="0"/>
              <a:t> kinerja yang berorientasi proses</a:t>
            </a:r>
          </a:p>
          <a:p>
            <a:pPr marL="0" indent="0">
              <a:buNone/>
            </a:pPr>
            <a:r>
              <a:rPr lang="id-ID" dirty="0" smtClean="0"/>
              <a:t>2. </a:t>
            </a:r>
            <a:r>
              <a:rPr lang="id-ID" dirty="0" err="1" smtClean="0"/>
              <a:t>Asesmen</a:t>
            </a:r>
            <a:r>
              <a:rPr lang="id-ID" dirty="0" smtClean="0"/>
              <a:t> produk : </a:t>
            </a:r>
            <a:r>
              <a:rPr lang="id-ID" dirty="0" err="1" smtClean="0"/>
              <a:t>asesmen</a:t>
            </a:r>
            <a:r>
              <a:rPr lang="id-ID" dirty="0" smtClean="0"/>
              <a:t> hanya pada produk </a:t>
            </a:r>
            <a:r>
              <a:rPr lang="id-ID" dirty="0" err="1" smtClean="0"/>
              <a:t>yag</a:t>
            </a:r>
            <a:r>
              <a:rPr lang="id-ID" dirty="0" smtClean="0"/>
              <a:t> </a:t>
            </a:r>
            <a:r>
              <a:rPr lang="id-ID" dirty="0" err="1" smtClean="0"/>
              <a:t>diihasilkan</a:t>
            </a: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3. </a:t>
            </a:r>
            <a:r>
              <a:rPr lang="id-ID" dirty="0" err="1" smtClean="0"/>
              <a:t>Asesmen</a:t>
            </a:r>
            <a:r>
              <a:rPr lang="id-ID" dirty="0" smtClean="0"/>
              <a:t> proyek : </a:t>
            </a:r>
            <a:r>
              <a:rPr lang="id-ID" dirty="0" err="1" smtClean="0"/>
              <a:t>asesmen</a:t>
            </a:r>
            <a:r>
              <a:rPr lang="id-ID" dirty="0" smtClean="0"/>
              <a:t> pada proses dan produk proyek siswa</a:t>
            </a:r>
          </a:p>
          <a:p>
            <a:pPr marL="0" indent="0">
              <a:buNone/>
            </a:pPr>
            <a:r>
              <a:rPr lang="id-ID" dirty="0" smtClean="0"/>
              <a:t>4. Tes praktek : </a:t>
            </a:r>
            <a:r>
              <a:rPr lang="id-ID" dirty="0" err="1" smtClean="0"/>
              <a:t>dilaskanakan</a:t>
            </a:r>
            <a:r>
              <a:rPr lang="id-ID" dirty="0" smtClean="0"/>
              <a:t> dengan jadwal tersendiri :  misal ujian praktikum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err="1" smtClean="0"/>
              <a:t>Peer</a:t>
            </a:r>
            <a:r>
              <a:rPr lang="id-ID" dirty="0" smtClean="0"/>
              <a:t> </a:t>
            </a:r>
            <a:r>
              <a:rPr lang="id-ID" dirty="0" err="1" smtClean="0"/>
              <a:t>asesmen</a:t>
            </a:r>
            <a:r>
              <a:rPr lang="id-ID" dirty="0" smtClean="0"/>
              <a:t>: penilaian sebaya atau antar peserta didik.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fungsi : hanya menilai kemampuan peserta didik yang sederhana bukan kompleks (kompleks: menerapkan konsep dan penalaran). Bukan untuk menilai keterampilan </a:t>
            </a:r>
            <a:r>
              <a:rPr lang="id-ID" dirty="0" err="1" smtClean="0"/>
              <a:t>prosedural</a:t>
            </a:r>
            <a:r>
              <a:rPr lang="id-ID" dirty="0" smtClean="0"/>
              <a:t> yang sedang dipelajari. (peserta didik </a:t>
            </a:r>
            <a:r>
              <a:rPr lang="id-ID" dirty="0" err="1" smtClean="0"/>
              <a:t>tdk</a:t>
            </a:r>
            <a:r>
              <a:rPr lang="id-ID" dirty="0" smtClean="0"/>
              <a:t> bisa menilai temannya tentang keterampilan yang dia sendiri masih belajar).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5497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9579"/>
          </a:xfrm>
        </p:spPr>
        <p:txBody>
          <a:bodyPr>
            <a:normAutofit fontScale="90000"/>
          </a:bodyPr>
          <a:lstStyle/>
          <a:p>
            <a:r>
              <a:rPr lang="id-ID" sz="3200" dirty="0" smtClean="0"/>
              <a:t>Contoh yang dinilai melalui </a:t>
            </a:r>
            <a:r>
              <a:rPr lang="id-ID" sz="3200" dirty="0" err="1" smtClean="0"/>
              <a:t>peer</a:t>
            </a:r>
            <a:r>
              <a:rPr lang="id-ID" sz="3200" dirty="0" smtClean="0"/>
              <a:t> </a:t>
            </a:r>
            <a:r>
              <a:rPr lang="id-ID" sz="3200" dirty="0" err="1" smtClean="0"/>
              <a:t>asesmen</a:t>
            </a:r>
            <a:r>
              <a:rPr lang="id-ID" sz="3200" dirty="0" smtClean="0"/>
              <a:t> adalah sikap atau kebiasaan peserta didik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3493"/>
            <a:ext cx="10515600" cy="4953470"/>
          </a:xfrm>
        </p:spPr>
        <p:txBody>
          <a:bodyPr/>
          <a:lstStyle/>
          <a:p>
            <a:r>
              <a:rPr lang="id-ID" dirty="0" smtClean="0"/>
              <a:t> apakah penjelasan </a:t>
            </a:r>
            <a:r>
              <a:rPr lang="id-ID" dirty="0" err="1" smtClean="0"/>
              <a:t>peseta</a:t>
            </a:r>
            <a:r>
              <a:rPr lang="id-ID" dirty="0" smtClean="0"/>
              <a:t> didik </a:t>
            </a:r>
            <a:r>
              <a:rPr lang="id-ID" dirty="0" smtClean="0"/>
              <a:t>ketika berdiskusi </a:t>
            </a:r>
            <a:r>
              <a:rPr lang="id-ID" dirty="0" smtClean="0"/>
              <a:t>dapat dipahami oleh peserta didik lainnya?</a:t>
            </a:r>
          </a:p>
          <a:p>
            <a:r>
              <a:rPr lang="id-ID" dirty="0" smtClean="0"/>
              <a:t>Apakah pesan yang tertulis dalam brosur  sudah jelas?</a:t>
            </a:r>
          </a:p>
          <a:p>
            <a:r>
              <a:rPr lang="id-ID" dirty="0" smtClean="0"/>
              <a:t>Apakah tampilan brosur menaik?</a:t>
            </a:r>
          </a:p>
          <a:p>
            <a:r>
              <a:rPr lang="id-ID" dirty="0"/>
              <a:t> </a:t>
            </a:r>
            <a:r>
              <a:rPr lang="id-ID" dirty="0" smtClean="0"/>
              <a:t>apakah terdapat fakta/data yang terlewat saat presentasi. </a:t>
            </a:r>
            <a:r>
              <a:rPr lang="id-ID" dirty="0" err="1" smtClean="0"/>
              <a:t>Dst</a:t>
            </a: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err="1" smtClean="0"/>
              <a:t>Peer</a:t>
            </a:r>
            <a:r>
              <a:rPr lang="id-ID" dirty="0" smtClean="0"/>
              <a:t> </a:t>
            </a:r>
            <a:r>
              <a:rPr lang="id-ID" dirty="0" err="1" smtClean="0"/>
              <a:t>asesmen</a:t>
            </a:r>
            <a:r>
              <a:rPr lang="id-ID" dirty="0" smtClean="0"/>
              <a:t> dapat menilai: tampilan sikap, </a:t>
            </a:r>
            <a:r>
              <a:rPr lang="id-ID" dirty="0" err="1" smtClean="0"/>
              <a:t>pengtahuan</a:t>
            </a:r>
            <a:r>
              <a:rPr lang="id-ID" dirty="0" smtClean="0"/>
              <a:t> faktual (pengetahuan terkait fakta), dan keterampilan umum atau </a:t>
            </a:r>
            <a:r>
              <a:rPr lang="id-ID" dirty="0" err="1" smtClean="0"/>
              <a:t>keterammpilan</a:t>
            </a:r>
            <a:r>
              <a:rPr lang="id-ID" dirty="0" smtClean="0"/>
              <a:t> sederhana.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2154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2073</TotalTime>
  <Words>2117</Words>
  <Application>Microsoft Office PowerPoint</Application>
  <PresentationFormat>Widescreen</PresentationFormat>
  <Paragraphs>294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Office Theme</vt:lpstr>
      <vt:lpstr>Asesmen Kinerja</vt:lpstr>
      <vt:lpstr>Asesmen Kinerja</vt:lpstr>
      <vt:lpstr>Assemen  Kinerja, asesmen Autentik</vt:lpstr>
      <vt:lpstr>Komponen  asesmen kinerja</vt:lpstr>
      <vt:lpstr>Asesmen Kinerja</vt:lpstr>
      <vt:lpstr>Marzano et al (1993)</vt:lpstr>
      <vt:lpstr>Hubungan antara pengetahuan dan keterampilan</vt:lpstr>
      <vt:lpstr>Istilah-istilah yang terkait dengan asesmen kinerja</vt:lpstr>
      <vt:lpstr>Contoh yang dinilai melalui peer asesmen adalah sikap atau kebiasaan peserta didik</vt:lpstr>
      <vt:lpstr>Kekuatan dan kelemahan asesmen kinerja</vt:lpstr>
      <vt:lpstr>Kelemahan asesmen kinerja</vt:lpstr>
      <vt:lpstr>Asesmen Kinerja sebagai asesmen autentik dan asesmen alterrnatif</vt:lpstr>
      <vt:lpstr>Syarat asesmen autentik:</vt:lpstr>
      <vt:lpstr>Task ( Tugas kinerja)</vt:lpstr>
      <vt:lpstr>PowerPoint Presentation</vt:lpstr>
      <vt:lpstr>Kriteria task yang baik pada pembelajaran Sains</vt:lpstr>
      <vt:lpstr>Rubrik asesmen kinerja pada pembelajaran sains</vt:lpstr>
      <vt:lpstr>Rubrik apakah harus diberi skor? </vt:lpstr>
      <vt:lpstr>Contoh rubrik sederhana dan paling umum</vt:lpstr>
      <vt:lpstr>Contoh Rubrik sederhana pada pembelajaran sains</vt:lpstr>
      <vt:lpstr>Contoh Rubrik berdasarkan kualifikasi capaian</vt:lpstr>
      <vt:lpstr>Contoh Rubrik untuk menilai beberapa kemampuan</vt:lpstr>
      <vt:lpstr>Contoh Rubrik berdasarkan kombinasi kriteria</vt:lpstr>
      <vt:lpstr>Contoh rubrik berdasarkan urutan kinerja terpenting</vt:lpstr>
      <vt:lpstr>Manakah urutan yang benar, menyusun rubrik  dulu kemudian  tugas kinerja? Atau menyusun tugas dulu,  kemudian baru menyusun  rubrik?</vt:lpstr>
      <vt:lpstr>Rubrik dan Bukan Rubrik pada asesmen kinerja</vt:lpstr>
      <vt:lpstr>Contoh lembar observasi yang umum digunakan</vt:lpstr>
      <vt:lpstr>Contoh lembar observasi dalam bentuk daftar cek (ya/tidak)</vt:lpstr>
      <vt:lpstr>Panduan Penilaian pada asesmen kinerja</vt:lpstr>
      <vt:lpstr>Penulisan Butir soal untuk kompetensi keterampilan</vt:lpstr>
      <vt:lpstr>PowerPoint Presentation</vt:lpstr>
      <vt:lpstr>PowerPoint Presentation</vt:lpstr>
      <vt:lpstr>C. Penulisan Soal Penilaian Kinerja (Performance Assessment)</vt:lpstr>
      <vt:lpstr>Rubrik kunci 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Asesmen Kinerja</dc:title>
  <dc:creator>user</dc:creator>
  <cp:lastModifiedBy>user</cp:lastModifiedBy>
  <cp:revision>55</cp:revision>
  <dcterms:created xsi:type="dcterms:W3CDTF">2019-11-19T06:14:27Z</dcterms:created>
  <dcterms:modified xsi:type="dcterms:W3CDTF">2020-10-27T05:57:07Z</dcterms:modified>
</cp:coreProperties>
</file>