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5" r:id="rId3"/>
    <p:sldId id="306" r:id="rId4"/>
    <p:sldId id="309" r:id="rId5"/>
    <p:sldId id="310" r:id="rId6"/>
    <p:sldId id="278" r:id="rId7"/>
    <p:sldId id="299" r:id="rId8"/>
    <p:sldId id="303" r:id="rId9"/>
    <p:sldId id="301" r:id="rId10"/>
    <p:sldId id="302" r:id="rId11"/>
    <p:sldId id="279" r:id="rId12"/>
    <p:sldId id="291" r:id="rId13"/>
    <p:sldId id="293" r:id="rId14"/>
    <p:sldId id="294" r:id="rId15"/>
    <p:sldId id="304" r:id="rId16"/>
    <p:sldId id="296" r:id="rId17"/>
    <p:sldId id="297" r:id="rId18"/>
    <p:sldId id="300" r:id="rId19"/>
    <p:sldId id="307" r:id="rId20"/>
    <p:sldId id="308" r:id="rId21"/>
    <p:sldId id="275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FFCCFF"/>
    <a:srgbClr val="974D8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810" y="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202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202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fld id="{7BD7604C-D067-4429-A2A0-D7E9C98843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20173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1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201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fld id="{AAB92A1F-26FB-465D-9789-59366EE114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E4D492-BACE-45C1-88FD-3A2334E61393}" type="slidenum">
              <a:rPr lang="en-US"/>
              <a:pPr/>
              <a:t>6</a:t>
            </a:fld>
            <a:endParaRPr lang="en-US"/>
          </a:p>
        </p:txBody>
      </p:sp>
      <p:sp>
        <p:nvSpPr>
          <p:cNvPr id="205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Pengantar Statistika                                     Bab 1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4EAA8B-F095-4621-9391-2927E203F378}" type="slidenum">
              <a:rPr lang="en-US"/>
              <a:pPr/>
              <a:t>7</a:t>
            </a:fld>
            <a:endParaRPr lang="en-US"/>
          </a:p>
        </p:txBody>
      </p:sp>
      <p:sp>
        <p:nvSpPr>
          <p:cNvPr id="204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5E31406-4051-4862-B626-09BC375D468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33478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233479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/>
            </a:p>
          </p:txBody>
        </p:sp>
        <p:sp>
          <p:nvSpPr>
            <p:cNvPr id="233480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3481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3482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3483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334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C97CB-F95B-4E5E-A1B8-EF0D184FF1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D5978-C6AE-44AC-A0B1-0AB95EC239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F692B18-CAF1-4EFA-9CC7-77BEC59B64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F80BC9-B558-46A3-A7A7-ED9EB7180A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02086-4467-4CA0-B233-A3436C67A1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010AC-FFA0-4179-A44C-B0FE9BB648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8B080-B623-4B88-8709-822EEA979E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60E74-8496-467F-A7E0-71DCC2C7D8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0ACFD-B1AA-4989-8583-47332CEC04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67BA7-32C5-467F-BBBB-9DA22B864E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FAD22-A785-4A8D-9CE9-B0CFF94128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24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245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3245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3245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D7F887CA-246D-4AFC-A618-27D4EEE02A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2457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32458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6F4D-AE45-4D6D-A365-D9C73B8FEA41}" type="slidenum">
              <a:rPr lang="en-US"/>
              <a:pPr/>
              <a:t>1</a:t>
            </a:fld>
            <a:endParaRPr lang="en-US"/>
          </a:p>
        </p:txBody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838200" y="2667000"/>
            <a:ext cx="7239000" cy="1004888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BAB 1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PENGERTIAN STATISTIKA</a:t>
            </a:r>
            <a:endParaRPr lang="en-US" sz="28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 eaLnBrk="1" hangingPunct="1"/>
            <a:r>
              <a:rPr lang="en-US" sz="200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0A0-2F2B-4D2F-8AA7-56D769BB900C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197634" name="Object 1026"/>
          <p:cNvGraphicFramePr>
            <a:graphicFrameLocks noChangeAspect="1"/>
          </p:cNvGraphicFramePr>
          <p:nvPr/>
        </p:nvGraphicFramePr>
        <p:xfrm>
          <a:off x="914400" y="1905000"/>
          <a:ext cx="7543800" cy="4267200"/>
        </p:xfrm>
        <a:graphic>
          <a:graphicData uri="http://schemas.openxmlformats.org/presentationml/2006/ole">
            <p:oleObj spid="_x0000_s197634" name="Chart" r:id="rId3" imgW="4038600" imgH="1666875" progId="Excel.Chart.8">
              <p:embed/>
            </p:oleObj>
          </a:graphicData>
        </a:graphic>
      </p:graphicFrame>
      <p:sp>
        <p:nvSpPr>
          <p:cNvPr id="197635" name="Rectangle 1027"/>
          <p:cNvSpPr>
            <a:spLocks noGrp="1" noChangeArrowheads="1"/>
          </p:cNvSpPr>
          <p:nvPr>
            <p:ph type="title"/>
          </p:nvPr>
        </p:nvSpPr>
        <p:spPr>
          <a:xfrm>
            <a:off x="931863" y="685800"/>
            <a:ext cx="7158037" cy="533400"/>
          </a:xfrm>
        </p:spPr>
        <p:txBody>
          <a:bodyPr/>
          <a:lstStyle/>
          <a:p>
            <a:pPr>
              <a:lnSpc>
                <a:spcPct val="50000"/>
              </a:lnSpc>
            </a:pPr>
            <a:r>
              <a:rPr lang="en-US" sz="2000" b="1">
                <a:solidFill>
                  <a:schemeClr val="accent1"/>
                </a:solidFill>
                <a:cs typeface="Arial" charset="0"/>
              </a:rPr>
              <a:t>GRAFIK POLIGON</a:t>
            </a:r>
            <a:endParaRPr lang="en-US" sz="2000">
              <a:solidFill>
                <a:schemeClr val="accent1"/>
              </a:solidFill>
            </a:endParaRPr>
          </a:p>
        </p:txBody>
      </p:sp>
      <p:sp>
        <p:nvSpPr>
          <p:cNvPr id="197637" name="Rectangle 1029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E703-D2F4-46D5-94CC-5CF8103B0BC0}" type="slidenum">
              <a:rPr lang="en-US"/>
              <a:pPr/>
              <a:t>11</a:t>
            </a:fld>
            <a:endParaRPr lang="en-US"/>
          </a:p>
        </p:txBody>
      </p:sp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9144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PENGGUNA STATISTIKA</a:t>
            </a:r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graphicFrame>
        <p:nvGraphicFramePr>
          <p:cNvPr id="162948" name="Group 132"/>
          <p:cNvGraphicFramePr>
            <a:graphicFrameLocks noGrp="1"/>
          </p:cNvGraphicFramePr>
          <p:nvPr/>
        </p:nvGraphicFramePr>
        <p:xfrm>
          <a:off x="381000" y="2209800"/>
          <a:ext cx="8305800" cy="3596640"/>
        </p:xfrm>
        <a:graphic>
          <a:graphicData uri="http://schemas.openxmlformats.org/drawingml/2006/table">
            <a:tbl>
              <a:tblPr/>
              <a:tblGrid>
                <a:gridCol w="2679700"/>
                <a:gridCol w="56261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Pengguna Statistika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Masalah yang Dihadapi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Manajemen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Penentuan struktur gaji, pesangon, dan tunjangan karyawan. </a:t>
                      </a: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Penentuan jumlah persediaan barang, barang dalam proses, dan barang jadi.</a:t>
                      </a: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Evaluasi produktivitas karyawan.</a:t>
                      </a: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Evaluasi kinerja perusahaan.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Akuntansi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Penentuan standar audit barang dan jasa. </a:t>
                      </a: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Penentuan depresiasi dan apresiasi barang dan jasa.</a:t>
                      </a: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Analisis rasio keuangan perusahaan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2946" name="Rectangle 130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2844-7F7C-412F-B4F9-CE48424310BD}" type="slidenum">
              <a:rPr lang="en-US"/>
              <a:pPr/>
              <a:t>12</a:t>
            </a:fld>
            <a:endParaRPr lang="en-US"/>
          </a:p>
        </p:txBody>
      </p:sp>
      <p:sp>
        <p:nvSpPr>
          <p:cNvPr id="175106" name="Text Box 2"/>
          <p:cNvSpPr txBox="1">
            <a:spLocks noChangeArrowheads="1"/>
          </p:cNvSpPr>
          <p:nvPr/>
        </p:nvSpPr>
        <p:spPr bwMode="auto">
          <a:xfrm>
            <a:off x="11430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PENGGUNA STATISTIKA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2514600" y="205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graphicFrame>
        <p:nvGraphicFramePr>
          <p:cNvPr id="175163" name="Group 59"/>
          <p:cNvGraphicFramePr>
            <a:graphicFrameLocks noGrp="1"/>
          </p:cNvGraphicFramePr>
          <p:nvPr/>
        </p:nvGraphicFramePr>
        <p:xfrm>
          <a:off x="533400" y="2209800"/>
          <a:ext cx="8305800" cy="4200144"/>
        </p:xfrm>
        <a:graphic>
          <a:graphicData uri="http://schemas.openxmlformats.org/drawingml/2006/table">
            <a:tbl>
              <a:tblPr/>
              <a:tblGrid>
                <a:gridCol w="2667000"/>
                <a:gridCol w="56388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Pengguna Statistika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Masalah yang Dihadapi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Pemasaran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Penelitian dan pengembangan produk.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Analisis potensi pasar, segmentasi pasar, dan diskriminasi pasar.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Ramalan penjualan.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Efektivitas kegiatan promosi penjualan.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82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Keuangan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Potensi peluang kenaikan dan penurunan harga saham, suku bunga, dan reksadana.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Tingkat pengembalian investasi beberapa sektor ekonomi.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Analisis pertumbuhan laba dan cadangan usaha.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Analisis resiko setiap usaha.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161" name="Rectangle 57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B6F-6151-4BA2-B407-7E1035CC6115}" type="slidenum">
              <a:rPr lang="en-US"/>
              <a:pPr/>
              <a:t>13</a:t>
            </a:fld>
            <a:endParaRPr lang="en-US"/>
          </a:p>
        </p:txBody>
      </p:sp>
      <p:sp>
        <p:nvSpPr>
          <p:cNvPr id="177154" name="Text Box 2"/>
          <p:cNvSpPr txBox="1">
            <a:spLocks noChangeArrowheads="1"/>
          </p:cNvSpPr>
          <p:nvPr/>
        </p:nvSpPr>
        <p:spPr bwMode="auto">
          <a:xfrm>
            <a:off x="9144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PENGGUNA STATISTIKA</a:t>
            </a: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graphicFrame>
        <p:nvGraphicFramePr>
          <p:cNvPr id="177196" name="Group 44"/>
          <p:cNvGraphicFramePr>
            <a:graphicFrameLocks noGrp="1"/>
          </p:cNvGraphicFramePr>
          <p:nvPr/>
        </p:nvGraphicFramePr>
        <p:xfrm>
          <a:off x="457200" y="2133600"/>
          <a:ext cx="8305800" cy="4000945"/>
        </p:xfrm>
        <a:graphic>
          <a:graphicData uri="http://schemas.openxmlformats.org/drawingml/2006/table">
            <a:tbl>
              <a:tblPr/>
              <a:tblGrid>
                <a:gridCol w="2679700"/>
                <a:gridCol w="56261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Pengguna Statistika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Masalah yang Dihadapi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5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Ekonomi Pembangunan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1. Analisis pertumbuhan ekonomi, inflasi, dan suku bunga.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2. Pertumbuhan penduduk dan tingkat pengangguran serta kemiskinan.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3. Indeks harga konsumen dan perdagangan besar.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Agribisnis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1. Analisis produksi tanaman, ternak, ikan, dan kehutanan.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2. Kelayakan usaha dan skala ekonomi.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3. Manajemen produksi agribisnis.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4. Analisis ekspor dan impor produk pertanian.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7194" name="Rectangle 42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26CA-BF90-4A23-8BB7-E641A98FBD73}" type="slidenum">
              <a:rPr lang="en-US"/>
              <a:pPr/>
              <a:t>14</a:t>
            </a:fld>
            <a:endParaRPr lang="en-US"/>
          </a:p>
        </p:txBody>
      </p:sp>
      <p:sp>
        <p:nvSpPr>
          <p:cNvPr id="178178" name="Text Box 2"/>
          <p:cNvSpPr txBox="1">
            <a:spLocks noChangeArrowheads="1"/>
          </p:cNvSpPr>
          <p:nvPr/>
        </p:nvSpPr>
        <p:spPr bwMode="auto">
          <a:xfrm>
            <a:off x="8382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JENIS-JENIS STATISTIKA</a:t>
            </a:r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8181" name="Oval 5"/>
          <p:cNvSpPr>
            <a:spLocks noChangeArrowheads="1"/>
          </p:cNvSpPr>
          <p:nvPr/>
        </p:nvSpPr>
        <p:spPr bwMode="auto">
          <a:xfrm>
            <a:off x="381000" y="3429000"/>
            <a:ext cx="21336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Tahoma" pitchFamily="34" charset="0"/>
              </a:rPr>
              <a:t>STATISTIKA</a:t>
            </a:r>
          </a:p>
        </p:txBody>
      </p:sp>
      <p:sp>
        <p:nvSpPr>
          <p:cNvPr id="178183" name="Oval 7"/>
          <p:cNvSpPr>
            <a:spLocks noChangeArrowheads="1"/>
          </p:cNvSpPr>
          <p:nvPr/>
        </p:nvSpPr>
        <p:spPr bwMode="auto">
          <a:xfrm>
            <a:off x="1905000" y="2209800"/>
            <a:ext cx="31242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>
                <a:latin typeface="Tahoma" pitchFamily="34" charset="0"/>
              </a:rPr>
              <a:t>Statistika Deskriptif</a:t>
            </a:r>
          </a:p>
        </p:txBody>
      </p:sp>
      <p:sp>
        <p:nvSpPr>
          <p:cNvPr id="178185" name="Oval 9"/>
          <p:cNvSpPr>
            <a:spLocks noChangeArrowheads="1"/>
          </p:cNvSpPr>
          <p:nvPr/>
        </p:nvSpPr>
        <p:spPr bwMode="auto">
          <a:xfrm>
            <a:off x="1905000" y="4800600"/>
            <a:ext cx="31242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200">
                <a:latin typeface="Tahoma" pitchFamily="34" charset="0"/>
              </a:rPr>
              <a:t>Statistika Induktif</a:t>
            </a:r>
          </a:p>
        </p:txBody>
      </p:sp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5791200" y="1219200"/>
            <a:ext cx="3048000" cy="225425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 eaLnBrk="1" hangingPunct="1"/>
            <a:r>
              <a:rPr lang="en-US" sz="2000" b="1">
                <a:latin typeface="Tahoma" pitchFamily="34" charset="0"/>
              </a:rPr>
              <a:t>Materi: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Penyajian data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Ukuran pemusatan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Ukuran penyebaran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Angka indeks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Deret berkala dan peramalan</a:t>
            </a:r>
          </a:p>
        </p:txBody>
      </p:sp>
      <p:sp>
        <p:nvSpPr>
          <p:cNvPr id="178187" name="Text Box 11"/>
          <p:cNvSpPr txBox="1">
            <a:spLocks noChangeArrowheads="1"/>
          </p:cNvSpPr>
          <p:nvPr/>
        </p:nvSpPr>
        <p:spPr bwMode="auto">
          <a:xfrm>
            <a:off x="5791200" y="3733800"/>
            <a:ext cx="3048000" cy="286385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 eaLnBrk="1" hangingPunct="1"/>
            <a:r>
              <a:rPr lang="en-US" sz="2000" b="1">
                <a:latin typeface="Tahoma" pitchFamily="34" charset="0"/>
              </a:rPr>
              <a:t>Materi: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Probabilitas dan teori keputusan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Metode sampling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Teori pendugaan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Pengujian hipotesa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Regresi dan korelasi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Statistika nonparametrik</a:t>
            </a:r>
          </a:p>
        </p:txBody>
      </p:sp>
      <p:sp>
        <p:nvSpPr>
          <p:cNvPr id="178188" name="Freeform 12"/>
          <p:cNvSpPr>
            <a:spLocks/>
          </p:cNvSpPr>
          <p:nvPr/>
        </p:nvSpPr>
        <p:spPr bwMode="auto">
          <a:xfrm>
            <a:off x="1371600" y="2743200"/>
            <a:ext cx="533400" cy="685800"/>
          </a:xfrm>
          <a:custGeom>
            <a:avLst/>
            <a:gdLst/>
            <a:ahLst/>
            <a:cxnLst>
              <a:cxn ang="0">
                <a:pos x="0" y="432"/>
              </a:cxn>
              <a:cxn ang="0">
                <a:pos x="0" y="0"/>
              </a:cxn>
              <a:cxn ang="0">
                <a:pos x="336" y="0"/>
              </a:cxn>
            </a:cxnLst>
            <a:rect l="0" t="0" r="r" b="b"/>
            <a:pathLst>
              <a:path w="336" h="432">
                <a:moveTo>
                  <a:pt x="0" y="432"/>
                </a:moveTo>
                <a:lnTo>
                  <a:pt x="0" y="0"/>
                </a:lnTo>
                <a:lnTo>
                  <a:pt x="336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178189" name="Line 13"/>
          <p:cNvSpPr>
            <a:spLocks noChangeShapeType="1"/>
          </p:cNvSpPr>
          <p:nvPr/>
        </p:nvSpPr>
        <p:spPr bwMode="auto">
          <a:xfrm>
            <a:off x="5029200" y="28194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178190" name="Freeform 14"/>
          <p:cNvSpPr>
            <a:spLocks/>
          </p:cNvSpPr>
          <p:nvPr/>
        </p:nvSpPr>
        <p:spPr bwMode="auto">
          <a:xfrm>
            <a:off x="1371600" y="4724400"/>
            <a:ext cx="5334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2"/>
              </a:cxn>
              <a:cxn ang="0">
                <a:pos x="336" y="432"/>
              </a:cxn>
            </a:cxnLst>
            <a:rect l="0" t="0" r="r" b="b"/>
            <a:pathLst>
              <a:path w="336" h="432">
                <a:moveTo>
                  <a:pt x="0" y="0"/>
                </a:moveTo>
                <a:lnTo>
                  <a:pt x="0" y="432"/>
                </a:lnTo>
                <a:lnTo>
                  <a:pt x="336" y="43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178191" name="Line 15"/>
          <p:cNvSpPr>
            <a:spLocks noChangeShapeType="1"/>
          </p:cNvSpPr>
          <p:nvPr/>
        </p:nvSpPr>
        <p:spPr bwMode="auto">
          <a:xfrm>
            <a:off x="5029200" y="5410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178193" name="Rectangle 17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241C4-DEAB-4D12-BA9B-7BF34B0E58FC}" type="slidenum">
              <a:rPr lang="en-US"/>
              <a:pPr/>
              <a:t>15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817563" y="1066800"/>
            <a:ext cx="7793037" cy="838200"/>
          </a:xfrm>
        </p:spPr>
        <p:txBody>
          <a:bodyPr/>
          <a:lstStyle/>
          <a:p>
            <a:r>
              <a:rPr lang="en-US" sz="2000" b="1">
                <a:solidFill>
                  <a:schemeClr val="accent1"/>
                </a:solidFill>
              </a:rPr>
              <a:t>POPULASI DAN SAMPEL</a:t>
            </a:r>
            <a:br>
              <a:rPr lang="en-US" sz="2000" b="1">
                <a:solidFill>
                  <a:schemeClr val="accent1"/>
                </a:solidFill>
              </a:rPr>
            </a:br>
            <a:endParaRPr lang="en-US" sz="2000" b="1">
              <a:solidFill>
                <a:schemeClr val="accent1"/>
              </a:solidFill>
            </a:endParaRP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981200"/>
            <a:ext cx="3810000" cy="4114800"/>
          </a:xfrm>
        </p:spPr>
        <p:txBody>
          <a:bodyPr/>
          <a:lstStyle/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sz="2200" b="1">
                <a:solidFill>
                  <a:schemeClr val="accent1"/>
                </a:solidFill>
              </a:rPr>
              <a:t>POPULASI </a:t>
            </a:r>
            <a:endParaRPr lang="en-US" sz="2000" b="1">
              <a:solidFill>
                <a:schemeClr val="accent1"/>
              </a:solidFill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Sebuah kumpulan dari semua kemungkinan orang-orang, benda-benda dan ukuran lain dari objek yang menjadi perhatian.</a:t>
            </a:r>
          </a:p>
          <a:p>
            <a:pPr marL="0" indent="0">
              <a:buFont typeface="Wingdings" pitchFamily="2" charset="2"/>
              <a:buNone/>
            </a:pPr>
            <a:endParaRPr lang="en-US"/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6163" y="1981200"/>
            <a:ext cx="3602037" cy="1828800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accent1"/>
                </a:solidFill>
              </a:rPr>
              <a:t>    </a:t>
            </a:r>
            <a:r>
              <a:rPr lang="en-US" sz="2400" b="1">
                <a:solidFill>
                  <a:schemeClr val="accent1"/>
                </a:solidFill>
              </a:rPr>
              <a:t>SAMPEL</a:t>
            </a:r>
            <a:r>
              <a:rPr lang="en-US" sz="2400"/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/>
              <a:t>	</a:t>
            </a:r>
            <a:r>
              <a:rPr lang="en-US" sz="2000"/>
              <a:t>Suatu bagian dari populasi tertentu yang menjadi perhatian</a:t>
            </a:r>
            <a:r>
              <a:rPr lang="en-US" sz="2400"/>
              <a:t>.</a:t>
            </a:r>
          </a:p>
          <a:p>
            <a:pPr>
              <a:buFont typeface="Wingdings" pitchFamily="2" charset="2"/>
              <a:buNone/>
            </a:pPr>
            <a:endParaRPr lang="en-US" sz="3200"/>
          </a:p>
        </p:txBody>
      </p:sp>
      <p:sp>
        <p:nvSpPr>
          <p:cNvPr id="209925" name="Text Box 5"/>
          <p:cNvSpPr txBox="1">
            <a:spLocks noChangeArrowheads="1"/>
          </p:cNvSpPr>
          <p:nvPr/>
        </p:nvSpPr>
        <p:spPr bwMode="auto">
          <a:xfrm>
            <a:off x="1066800" y="4114800"/>
            <a:ext cx="3048000" cy="2157413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209926" name="Oval 6"/>
          <p:cNvSpPr>
            <a:spLocks noChangeArrowheads="1"/>
          </p:cNvSpPr>
          <p:nvPr/>
        </p:nvSpPr>
        <p:spPr bwMode="auto">
          <a:xfrm>
            <a:off x="1600200" y="4343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27" name="Oval 7"/>
          <p:cNvSpPr>
            <a:spLocks noChangeArrowheads="1"/>
          </p:cNvSpPr>
          <p:nvPr/>
        </p:nvSpPr>
        <p:spPr bwMode="auto">
          <a:xfrm>
            <a:off x="2133600" y="4572000"/>
            <a:ext cx="533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28" name="Oval 8"/>
          <p:cNvSpPr>
            <a:spLocks noChangeArrowheads="1"/>
          </p:cNvSpPr>
          <p:nvPr/>
        </p:nvSpPr>
        <p:spPr bwMode="auto">
          <a:xfrm>
            <a:off x="3505200" y="4876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29" name="Oval 9"/>
          <p:cNvSpPr>
            <a:spLocks noChangeArrowheads="1"/>
          </p:cNvSpPr>
          <p:nvPr/>
        </p:nvSpPr>
        <p:spPr bwMode="auto">
          <a:xfrm>
            <a:off x="2286000" y="5105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30" name="Oval 10"/>
          <p:cNvSpPr>
            <a:spLocks noChangeArrowheads="1"/>
          </p:cNvSpPr>
          <p:nvPr/>
        </p:nvSpPr>
        <p:spPr bwMode="auto">
          <a:xfrm>
            <a:off x="1447800" y="5257800"/>
            <a:ext cx="304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31" name="Oval 11"/>
          <p:cNvSpPr>
            <a:spLocks noChangeArrowheads="1"/>
          </p:cNvSpPr>
          <p:nvPr/>
        </p:nvSpPr>
        <p:spPr bwMode="auto">
          <a:xfrm>
            <a:off x="2438400" y="5715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32" name="Oval 12"/>
          <p:cNvSpPr>
            <a:spLocks noChangeArrowheads="1"/>
          </p:cNvSpPr>
          <p:nvPr/>
        </p:nvSpPr>
        <p:spPr bwMode="auto">
          <a:xfrm>
            <a:off x="1828800" y="5715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33" name="Oval 13"/>
          <p:cNvSpPr>
            <a:spLocks noChangeArrowheads="1"/>
          </p:cNvSpPr>
          <p:nvPr/>
        </p:nvSpPr>
        <p:spPr bwMode="auto">
          <a:xfrm>
            <a:off x="1219200" y="4648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34" name="Oval 14"/>
          <p:cNvSpPr>
            <a:spLocks noChangeArrowheads="1"/>
          </p:cNvSpPr>
          <p:nvPr/>
        </p:nvSpPr>
        <p:spPr bwMode="auto">
          <a:xfrm>
            <a:off x="2743200" y="4724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35" name="Oval 15"/>
          <p:cNvSpPr>
            <a:spLocks noChangeArrowheads="1"/>
          </p:cNvSpPr>
          <p:nvPr/>
        </p:nvSpPr>
        <p:spPr bwMode="auto">
          <a:xfrm>
            <a:off x="3048000" y="56388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36" name="Oval 16"/>
          <p:cNvSpPr>
            <a:spLocks noChangeArrowheads="1"/>
          </p:cNvSpPr>
          <p:nvPr/>
        </p:nvSpPr>
        <p:spPr bwMode="auto">
          <a:xfrm>
            <a:off x="2819400" y="5181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37" name="Oval 17"/>
          <p:cNvSpPr>
            <a:spLocks noChangeArrowheads="1"/>
          </p:cNvSpPr>
          <p:nvPr/>
        </p:nvSpPr>
        <p:spPr bwMode="auto">
          <a:xfrm>
            <a:off x="3048000" y="4343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39" name="Oval 19"/>
          <p:cNvSpPr>
            <a:spLocks noChangeArrowheads="1"/>
          </p:cNvSpPr>
          <p:nvPr/>
        </p:nvSpPr>
        <p:spPr bwMode="auto">
          <a:xfrm>
            <a:off x="7315200" y="5334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41" name="Oval 21"/>
          <p:cNvSpPr>
            <a:spLocks noChangeArrowheads="1"/>
          </p:cNvSpPr>
          <p:nvPr/>
        </p:nvSpPr>
        <p:spPr bwMode="auto">
          <a:xfrm>
            <a:off x="7162800" y="4343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42" name="Oval 22"/>
          <p:cNvSpPr>
            <a:spLocks noChangeArrowheads="1"/>
          </p:cNvSpPr>
          <p:nvPr/>
        </p:nvSpPr>
        <p:spPr bwMode="auto">
          <a:xfrm>
            <a:off x="6019800" y="4419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43" name="Text Box 23"/>
          <p:cNvSpPr txBox="1">
            <a:spLocks noChangeArrowheads="1"/>
          </p:cNvSpPr>
          <p:nvPr/>
        </p:nvSpPr>
        <p:spPr bwMode="auto">
          <a:xfrm>
            <a:off x="5334000" y="4114800"/>
            <a:ext cx="3048000" cy="2157413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209945" name="Oval 25"/>
          <p:cNvSpPr>
            <a:spLocks noChangeArrowheads="1"/>
          </p:cNvSpPr>
          <p:nvPr/>
        </p:nvSpPr>
        <p:spPr bwMode="auto">
          <a:xfrm>
            <a:off x="7620000" y="48006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46" name="Oval 26"/>
          <p:cNvSpPr>
            <a:spLocks noChangeArrowheads="1"/>
          </p:cNvSpPr>
          <p:nvPr/>
        </p:nvSpPr>
        <p:spPr bwMode="auto">
          <a:xfrm>
            <a:off x="6477000" y="5029200"/>
            <a:ext cx="304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9947" name="Rectangle 27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5798-D565-4B88-B0A0-25FF0ABE089E}" type="slidenum">
              <a:rPr lang="en-US"/>
              <a:pPr/>
              <a:t>16</a:t>
            </a:fld>
            <a:endParaRPr lang="en-US"/>
          </a:p>
        </p:txBody>
      </p:sp>
      <p:sp>
        <p:nvSpPr>
          <p:cNvPr id="180226" name="Text Box 2"/>
          <p:cNvSpPr txBox="1">
            <a:spLocks noChangeArrowheads="1"/>
          </p:cNvSpPr>
          <p:nvPr/>
        </p:nvSpPr>
        <p:spPr bwMode="auto">
          <a:xfrm>
            <a:off x="914400" y="9906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JENIS-JENIS DATA</a:t>
            </a:r>
          </a:p>
        </p:txBody>
      </p:sp>
      <p:sp>
        <p:nvSpPr>
          <p:cNvPr id="180227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grpSp>
        <p:nvGrpSpPr>
          <p:cNvPr id="180254" name="Group 30"/>
          <p:cNvGrpSpPr>
            <a:grpSpLocks/>
          </p:cNvGrpSpPr>
          <p:nvPr/>
        </p:nvGrpSpPr>
        <p:grpSpPr bwMode="auto">
          <a:xfrm>
            <a:off x="76200" y="1733550"/>
            <a:ext cx="8610600" cy="4514850"/>
            <a:chOff x="144" y="960"/>
            <a:chExt cx="5424" cy="2844"/>
          </a:xfrm>
        </p:grpSpPr>
        <p:sp>
          <p:nvSpPr>
            <p:cNvPr id="180229" name="Oval 5"/>
            <p:cNvSpPr>
              <a:spLocks noChangeArrowheads="1"/>
            </p:cNvSpPr>
            <p:nvPr/>
          </p:nvSpPr>
          <p:spPr bwMode="auto">
            <a:xfrm>
              <a:off x="144" y="2016"/>
              <a:ext cx="1056" cy="5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Tahoma" pitchFamily="34" charset="0"/>
                </a:rPr>
                <a:t>DATA</a:t>
              </a:r>
            </a:p>
          </p:txBody>
        </p:sp>
        <p:sp>
          <p:nvSpPr>
            <p:cNvPr id="180230" name="Oval 6"/>
            <p:cNvSpPr>
              <a:spLocks noChangeArrowheads="1"/>
            </p:cNvSpPr>
            <p:nvPr/>
          </p:nvSpPr>
          <p:spPr bwMode="auto">
            <a:xfrm>
              <a:off x="960" y="1392"/>
              <a:ext cx="1632" cy="6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ahoma" pitchFamily="34" charset="0"/>
                </a:rPr>
                <a:t>Data Kualitatif</a:t>
              </a:r>
              <a:endParaRPr lang="en-US" sz="2000">
                <a:latin typeface="Bookman Old Style" pitchFamily="18" charset="0"/>
              </a:endParaRPr>
            </a:p>
          </p:txBody>
        </p:sp>
        <p:sp>
          <p:nvSpPr>
            <p:cNvPr id="180231" name="Oval 7"/>
            <p:cNvSpPr>
              <a:spLocks noChangeArrowheads="1"/>
            </p:cNvSpPr>
            <p:nvPr/>
          </p:nvSpPr>
          <p:spPr bwMode="auto">
            <a:xfrm>
              <a:off x="1008" y="2784"/>
              <a:ext cx="182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ahoma" pitchFamily="34" charset="0"/>
                </a:rPr>
                <a:t>Data Kuantitatif</a:t>
              </a:r>
            </a:p>
          </p:txBody>
        </p:sp>
        <p:sp>
          <p:nvSpPr>
            <p:cNvPr id="180232" name="Oval 8"/>
            <p:cNvSpPr>
              <a:spLocks noChangeArrowheads="1"/>
            </p:cNvSpPr>
            <p:nvPr/>
          </p:nvSpPr>
          <p:spPr bwMode="auto">
            <a:xfrm>
              <a:off x="2256" y="2112"/>
              <a:ext cx="17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ahoma" pitchFamily="34" charset="0"/>
                </a:rPr>
                <a:t>Data Diskret</a:t>
              </a:r>
            </a:p>
          </p:txBody>
        </p:sp>
        <p:sp>
          <p:nvSpPr>
            <p:cNvPr id="180233" name="Oval 9"/>
            <p:cNvSpPr>
              <a:spLocks noChangeArrowheads="1"/>
            </p:cNvSpPr>
            <p:nvPr/>
          </p:nvSpPr>
          <p:spPr bwMode="auto">
            <a:xfrm>
              <a:off x="2256" y="3360"/>
              <a:ext cx="1680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ahoma" pitchFamily="34" charset="0"/>
                </a:rPr>
                <a:t>Data Kontinu</a:t>
              </a:r>
            </a:p>
          </p:txBody>
        </p:sp>
        <p:sp>
          <p:nvSpPr>
            <p:cNvPr id="180238" name="Text Box 14"/>
            <p:cNvSpPr txBox="1">
              <a:spLocks noChangeArrowheads="1"/>
            </p:cNvSpPr>
            <p:nvPr/>
          </p:nvSpPr>
          <p:spPr bwMode="auto">
            <a:xfrm>
              <a:off x="3504" y="960"/>
              <a:ext cx="2064" cy="65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Jenis kelamin</a:t>
              </a:r>
            </a:p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Warna kesayangan</a:t>
              </a:r>
            </a:p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Asal suku, dan lain-lain</a:t>
              </a:r>
            </a:p>
          </p:txBody>
        </p:sp>
        <p:sp>
          <p:nvSpPr>
            <p:cNvPr id="180239" name="Text Box 15"/>
            <p:cNvSpPr txBox="1">
              <a:spLocks noChangeArrowheads="1"/>
            </p:cNvSpPr>
            <p:nvPr/>
          </p:nvSpPr>
          <p:spPr bwMode="auto">
            <a:xfrm>
              <a:off x="4128" y="1728"/>
              <a:ext cx="1440" cy="844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Jumlah mobil</a:t>
              </a:r>
            </a:p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Jumlah staf</a:t>
              </a:r>
            </a:p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Jumlah TV, dan lain-lain</a:t>
              </a:r>
            </a:p>
          </p:txBody>
        </p:sp>
        <p:sp>
          <p:nvSpPr>
            <p:cNvPr id="180240" name="Text Box 16"/>
            <p:cNvSpPr txBox="1">
              <a:spLocks noChangeArrowheads="1"/>
            </p:cNvSpPr>
            <p:nvPr/>
          </p:nvSpPr>
          <p:spPr bwMode="auto">
            <a:xfrm>
              <a:off x="4176" y="2960"/>
              <a:ext cx="1392" cy="844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Berat badan</a:t>
              </a:r>
            </a:p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Jarak kota</a:t>
              </a:r>
            </a:p>
            <a:p>
              <a:pPr marL="457200" indent="-457200" eaLnBrk="1" hangingPunct="1">
                <a:buFontTx/>
                <a:buAutoNum type="arabicPeriod"/>
              </a:pPr>
              <a:r>
                <a:rPr lang="en-US" sz="2000">
                  <a:latin typeface="Tahoma" pitchFamily="34" charset="0"/>
                </a:rPr>
                <a:t>Luas rumah, dan lain-lain</a:t>
              </a:r>
            </a:p>
          </p:txBody>
        </p:sp>
        <p:sp>
          <p:nvSpPr>
            <p:cNvPr id="180244" name="Freeform 20"/>
            <p:cNvSpPr>
              <a:spLocks/>
            </p:cNvSpPr>
            <p:nvPr/>
          </p:nvSpPr>
          <p:spPr bwMode="auto">
            <a:xfrm>
              <a:off x="672" y="1584"/>
              <a:ext cx="336" cy="43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0"/>
                </a:cxn>
                <a:cxn ang="0">
                  <a:pos x="336" y="0"/>
                </a:cxn>
              </a:cxnLst>
              <a:rect l="0" t="0" r="r" b="b"/>
              <a:pathLst>
                <a:path w="336" h="432">
                  <a:moveTo>
                    <a:pt x="0" y="432"/>
                  </a:moveTo>
                  <a:lnTo>
                    <a:pt x="0" y="0"/>
                  </a:lnTo>
                  <a:lnTo>
                    <a:pt x="33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GB"/>
            </a:p>
          </p:txBody>
        </p:sp>
        <p:sp>
          <p:nvSpPr>
            <p:cNvPr id="180245" name="Freeform 21"/>
            <p:cNvSpPr>
              <a:spLocks/>
            </p:cNvSpPr>
            <p:nvPr/>
          </p:nvSpPr>
          <p:spPr bwMode="auto">
            <a:xfrm>
              <a:off x="720" y="2592"/>
              <a:ext cx="336" cy="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32"/>
                </a:cxn>
                <a:cxn ang="0">
                  <a:pos x="336" y="432"/>
                </a:cxn>
              </a:cxnLst>
              <a:rect l="0" t="0" r="r" b="b"/>
              <a:pathLst>
                <a:path w="336" h="432">
                  <a:moveTo>
                    <a:pt x="0" y="0"/>
                  </a:moveTo>
                  <a:lnTo>
                    <a:pt x="0" y="432"/>
                  </a:lnTo>
                  <a:lnTo>
                    <a:pt x="336" y="43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GB"/>
            </a:p>
          </p:txBody>
        </p:sp>
        <p:sp>
          <p:nvSpPr>
            <p:cNvPr id="180247" name="Freeform 23"/>
            <p:cNvSpPr>
              <a:spLocks/>
            </p:cNvSpPr>
            <p:nvPr/>
          </p:nvSpPr>
          <p:spPr bwMode="auto">
            <a:xfrm>
              <a:off x="1920" y="3168"/>
              <a:ext cx="336" cy="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32"/>
                </a:cxn>
                <a:cxn ang="0">
                  <a:pos x="336" y="432"/>
                </a:cxn>
              </a:cxnLst>
              <a:rect l="0" t="0" r="r" b="b"/>
              <a:pathLst>
                <a:path w="336" h="432">
                  <a:moveTo>
                    <a:pt x="0" y="0"/>
                  </a:moveTo>
                  <a:lnTo>
                    <a:pt x="0" y="432"/>
                  </a:lnTo>
                  <a:lnTo>
                    <a:pt x="336" y="43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GB"/>
            </a:p>
          </p:txBody>
        </p:sp>
        <p:sp>
          <p:nvSpPr>
            <p:cNvPr id="180248" name="Freeform 24"/>
            <p:cNvSpPr>
              <a:spLocks/>
            </p:cNvSpPr>
            <p:nvPr/>
          </p:nvSpPr>
          <p:spPr bwMode="auto">
            <a:xfrm>
              <a:off x="1920" y="2352"/>
              <a:ext cx="336" cy="43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0"/>
                </a:cxn>
                <a:cxn ang="0">
                  <a:pos x="336" y="0"/>
                </a:cxn>
              </a:cxnLst>
              <a:rect l="0" t="0" r="r" b="b"/>
              <a:pathLst>
                <a:path w="336" h="432">
                  <a:moveTo>
                    <a:pt x="0" y="432"/>
                  </a:moveTo>
                  <a:lnTo>
                    <a:pt x="0" y="0"/>
                  </a:lnTo>
                  <a:lnTo>
                    <a:pt x="33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GB"/>
            </a:p>
          </p:txBody>
        </p:sp>
        <p:sp>
          <p:nvSpPr>
            <p:cNvPr id="180250" name="Freeform 26"/>
            <p:cNvSpPr>
              <a:spLocks/>
            </p:cNvSpPr>
            <p:nvPr/>
          </p:nvSpPr>
          <p:spPr bwMode="auto">
            <a:xfrm>
              <a:off x="3408" y="3072"/>
              <a:ext cx="768" cy="288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0"/>
                </a:cxn>
                <a:cxn ang="0">
                  <a:pos x="336" y="0"/>
                </a:cxn>
              </a:cxnLst>
              <a:rect l="0" t="0" r="r" b="b"/>
              <a:pathLst>
                <a:path w="336" h="432">
                  <a:moveTo>
                    <a:pt x="0" y="432"/>
                  </a:moveTo>
                  <a:lnTo>
                    <a:pt x="0" y="0"/>
                  </a:lnTo>
                  <a:lnTo>
                    <a:pt x="33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GB"/>
            </a:p>
          </p:txBody>
        </p:sp>
        <p:sp>
          <p:nvSpPr>
            <p:cNvPr id="180251" name="Freeform 27"/>
            <p:cNvSpPr>
              <a:spLocks/>
            </p:cNvSpPr>
            <p:nvPr/>
          </p:nvSpPr>
          <p:spPr bwMode="auto">
            <a:xfrm>
              <a:off x="3168" y="1824"/>
              <a:ext cx="960" cy="288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0"/>
                </a:cxn>
                <a:cxn ang="0">
                  <a:pos x="336" y="0"/>
                </a:cxn>
              </a:cxnLst>
              <a:rect l="0" t="0" r="r" b="b"/>
              <a:pathLst>
                <a:path w="336" h="432">
                  <a:moveTo>
                    <a:pt x="0" y="432"/>
                  </a:moveTo>
                  <a:lnTo>
                    <a:pt x="0" y="0"/>
                  </a:lnTo>
                  <a:lnTo>
                    <a:pt x="33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GB"/>
            </a:p>
          </p:txBody>
        </p:sp>
        <p:sp>
          <p:nvSpPr>
            <p:cNvPr id="180252" name="Freeform 28"/>
            <p:cNvSpPr>
              <a:spLocks/>
            </p:cNvSpPr>
            <p:nvPr/>
          </p:nvSpPr>
          <p:spPr bwMode="auto">
            <a:xfrm>
              <a:off x="1872" y="1200"/>
              <a:ext cx="1632" cy="19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0"/>
                </a:cxn>
                <a:cxn ang="0">
                  <a:pos x="336" y="0"/>
                </a:cxn>
              </a:cxnLst>
              <a:rect l="0" t="0" r="r" b="b"/>
              <a:pathLst>
                <a:path w="336" h="432">
                  <a:moveTo>
                    <a:pt x="0" y="432"/>
                  </a:moveTo>
                  <a:lnTo>
                    <a:pt x="0" y="0"/>
                  </a:lnTo>
                  <a:lnTo>
                    <a:pt x="33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GB"/>
            </a:p>
          </p:txBody>
        </p:sp>
      </p:grpSp>
      <p:sp>
        <p:nvSpPr>
          <p:cNvPr id="180255" name="Rectangle 31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03FC9-9DAD-49D5-B6C9-B7E0E4694E5E}" type="slidenum">
              <a:rPr lang="en-US"/>
              <a:pPr/>
              <a:t>17</a:t>
            </a:fld>
            <a:endParaRPr lang="en-US"/>
          </a:p>
        </p:txBody>
      </p:sp>
      <p:sp>
        <p:nvSpPr>
          <p:cNvPr id="181250" name="Text Box 2"/>
          <p:cNvSpPr txBox="1">
            <a:spLocks noChangeArrowheads="1"/>
          </p:cNvSpPr>
          <p:nvPr/>
        </p:nvSpPr>
        <p:spPr bwMode="auto">
          <a:xfrm>
            <a:off x="9144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SUMBER DATA STATISTIKA</a:t>
            </a: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grpSp>
        <p:nvGrpSpPr>
          <p:cNvPr id="181263" name="Group 15"/>
          <p:cNvGrpSpPr>
            <a:grpSpLocks/>
          </p:cNvGrpSpPr>
          <p:nvPr/>
        </p:nvGrpSpPr>
        <p:grpSpPr bwMode="auto">
          <a:xfrm>
            <a:off x="381000" y="2057400"/>
            <a:ext cx="8458200" cy="3914775"/>
            <a:chOff x="480" y="1296"/>
            <a:chExt cx="5088" cy="2466"/>
          </a:xfrm>
        </p:grpSpPr>
        <p:sp>
          <p:nvSpPr>
            <p:cNvPr id="181253" name="Oval 5"/>
            <p:cNvSpPr>
              <a:spLocks noChangeArrowheads="1"/>
            </p:cNvSpPr>
            <p:nvPr/>
          </p:nvSpPr>
          <p:spPr bwMode="auto">
            <a:xfrm>
              <a:off x="480" y="2208"/>
              <a:ext cx="912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2000" b="1">
                  <a:latin typeface="Tahoma" pitchFamily="34" charset="0"/>
                </a:rPr>
                <a:t>DATA</a:t>
              </a:r>
            </a:p>
          </p:txBody>
        </p:sp>
        <p:sp>
          <p:nvSpPr>
            <p:cNvPr id="181254" name="Oval 6"/>
            <p:cNvSpPr>
              <a:spLocks noChangeArrowheads="1"/>
            </p:cNvSpPr>
            <p:nvPr/>
          </p:nvSpPr>
          <p:spPr bwMode="auto">
            <a:xfrm>
              <a:off x="1200" y="1536"/>
              <a:ext cx="1632" cy="5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ahoma" pitchFamily="34" charset="0"/>
                </a:rPr>
                <a:t>Data Primer</a:t>
              </a:r>
            </a:p>
          </p:txBody>
        </p:sp>
        <p:sp>
          <p:nvSpPr>
            <p:cNvPr id="181255" name="Text Box 7"/>
            <p:cNvSpPr txBox="1">
              <a:spLocks noChangeArrowheads="1"/>
            </p:cNvSpPr>
            <p:nvPr/>
          </p:nvSpPr>
          <p:spPr bwMode="auto">
            <a:xfrm>
              <a:off x="3408" y="1296"/>
              <a:ext cx="2160" cy="844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 eaLnBrk="1" hangingPunct="1">
                <a:buFont typeface="Wingdings" pitchFamily="2" charset="2"/>
                <a:buAutoNum type="arabicPeriod"/>
              </a:pPr>
              <a:r>
                <a:rPr lang="en-US" sz="2000">
                  <a:latin typeface="Tahoma" pitchFamily="34" charset="0"/>
                </a:rPr>
                <a:t>Wawancara langsung</a:t>
              </a:r>
            </a:p>
            <a:p>
              <a:pPr marL="457200" indent="-457200" eaLnBrk="1" hangingPunct="1">
                <a:buFont typeface="Wingdings" pitchFamily="2" charset="2"/>
                <a:buAutoNum type="arabicPeriod"/>
              </a:pPr>
              <a:r>
                <a:rPr lang="en-US" sz="2000">
                  <a:latin typeface="Tahoma" pitchFamily="34" charset="0"/>
                </a:rPr>
                <a:t>Wawancara tidak langsung</a:t>
              </a:r>
            </a:p>
            <a:p>
              <a:pPr marL="457200" indent="-457200" eaLnBrk="1" hangingPunct="1">
                <a:buFont typeface="Wingdings" pitchFamily="2" charset="2"/>
                <a:buAutoNum type="arabicPeriod"/>
              </a:pPr>
              <a:r>
                <a:rPr lang="en-US" sz="2000">
                  <a:latin typeface="Tahoma" pitchFamily="34" charset="0"/>
                </a:rPr>
                <a:t>Pengisian kuisioner</a:t>
              </a:r>
            </a:p>
          </p:txBody>
        </p:sp>
        <p:sp>
          <p:nvSpPr>
            <p:cNvPr id="181256" name="Oval 8"/>
            <p:cNvSpPr>
              <a:spLocks noChangeArrowheads="1"/>
            </p:cNvSpPr>
            <p:nvPr/>
          </p:nvSpPr>
          <p:spPr bwMode="auto">
            <a:xfrm>
              <a:off x="1200" y="2880"/>
              <a:ext cx="1632" cy="5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2000">
                  <a:latin typeface="Tahoma" pitchFamily="34" charset="0"/>
                </a:rPr>
                <a:t>Data Sekunder</a:t>
              </a:r>
            </a:p>
          </p:txBody>
        </p:sp>
        <p:sp>
          <p:nvSpPr>
            <p:cNvPr id="181257" name="Text Box 9"/>
            <p:cNvSpPr txBox="1">
              <a:spLocks noChangeArrowheads="1"/>
            </p:cNvSpPr>
            <p:nvPr/>
          </p:nvSpPr>
          <p:spPr bwMode="auto">
            <a:xfrm>
              <a:off x="3408" y="2726"/>
              <a:ext cx="2160" cy="1036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 eaLnBrk="1" hangingPunct="1"/>
              <a:r>
                <a:rPr lang="en-US" sz="2000">
                  <a:latin typeface="Tahoma" pitchFamily="34" charset="0"/>
                </a:rPr>
                <a:t>Data dari pihak lain:</a:t>
              </a:r>
            </a:p>
            <a:p>
              <a:pPr marL="457200" indent="-457200" eaLnBrk="1" hangingPunct="1">
                <a:buFont typeface="Wingdings" pitchFamily="2" charset="2"/>
                <a:buAutoNum type="arabicPeriod"/>
              </a:pPr>
              <a:r>
                <a:rPr lang="en-US" sz="2000">
                  <a:latin typeface="Tahoma" pitchFamily="34" charset="0"/>
                </a:rPr>
                <a:t>BPS</a:t>
              </a:r>
            </a:p>
            <a:p>
              <a:pPr marL="457200" indent="-457200" eaLnBrk="1" hangingPunct="1">
                <a:buFont typeface="Wingdings" pitchFamily="2" charset="2"/>
                <a:buAutoNum type="arabicPeriod"/>
              </a:pPr>
              <a:r>
                <a:rPr lang="en-US" sz="2000">
                  <a:latin typeface="Tahoma" pitchFamily="34" charset="0"/>
                </a:rPr>
                <a:t>Bank Indonesia</a:t>
              </a:r>
            </a:p>
            <a:p>
              <a:pPr marL="457200" indent="-457200" eaLnBrk="1" hangingPunct="1">
                <a:buFont typeface="Wingdings" pitchFamily="2" charset="2"/>
                <a:buAutoNum type="arabicPeriod"/>
              </a:pPr>
              <a:r>
                <a:rPr lang="en-US" sz="2000">
                  <a:latin typeface="Tahoma" pitchFamily="34" charset="0"/>
                </a:rPr>
                <a:t>World Bank, IMF</a:t>
              </a:r>
            </a:p>
            <a:p>
              <a:pPr marL="457200" indent="-457200" eaLnBrk="1" hangingPunct="1">
                <a:buFont typeface="Wingdings" pitchFamily="2" charset="2"/>
                <a:buAutoNum type="arabicPeriod"/>
              </a:pPr>
              <a:r>
                <a:rPr lang="en-US" sz="2000">
                  <a:latin typeface="Tahoma" pitchFamily="34" charset="0"/>
                </a:rPr>
                <a:t>FAO dan lain-lain</a:t>
              </a:r>
            </a:p>
          </p:txBody>
        </p:sp>
        <p:sp>
          <p:nvSpPr>
            <p:cNvPr id="181258" name="Freeform 10"/>
            <p:cNvSpPr>
              <a:spLocks/>
            </p:cNvSpPr>
            <p:nvPr/>
          </p:nvSpPr>
          <p:spPr bwMode="auto">
            <a:xfrm>
              <a:off x="912" y="1824"/>
              <a:ext cx="288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0" y="0"/>
                </a:cxn>
                <a:cxn ang="0">
                  <a:pos x="288" y="0"/>
                </a:cxn>
              </a:cxnLst>
              <a:rect l="0" t="0" r="r" b="b"/>
              <a:pathLst>
                <a:path w="288" h="384">
                  <a:moveTo>
                    <a:pt x="0" y="384"/>
                  </a:moveTo>
                  <a:lnTo>
                    <a:pt x="0" y="0"/>
                  </a:lnTo>
                  <a:lnTo>
                    <a:pt x="288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GB"/>
            </a:p>
          </p:txBody>
        </p:sp>
        <p:sp>
          <p:nvSpPr>
            <p:cNvPr id="181259" name="Freeform 11"/>
            <p:cNvSpPr>
              <a:spLocks/>
            </p:cNvSpPr>
            <p:nvPr/>
          </p:nvSpPr>
          <p:spPr bwMode="auto">
            <a:xfrm>
              <a:off x="912" y="2736"/>
              <a:ext cx="288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0"/>
                </a:cxn>
                <a:cxn ang="0">
                  <a:pos x="288" y="480"/>
                </a:cxn>
              </a:cxnLst>
              <a:rect l="0" t="0" r="r" b="b"/>
              <a:pathLst>
                <a:path w="288" h="480">
                  <a:moveTo>
                    <a:pt x="0" y="0"/>
                  </a:moveTo>
                  <a:lnTo>
                    <a:pt x="0" y="480"/>
                  </a:lnTo>
                  <a:lnTo>
                    <a:pt x="288" y="48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GB"/>
            </a:p>
          </p:txBody>
        </p:sp>
        <p:sp>
          <p:nvSpPr>
            <p:cNvPr id="181260" name="Line 12"/>
            <p:cNvSpPr>
              <a:spLocks noChangeShapeType="1"/>
            </p:cNvSpPr>
            <p:nvPr/>
          </p:nvSpPr>
          <p:spPr bwMode="auto">
            <a:xfrm>
              <a:off x="2832" y="1824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GB"/>
            </a:p>
          </p:txBody>
        </p:sp>
        <p:sp>
          <p:nvSpPr>
            <p:cNvPr id="181261" name="Line 13"/>
            <p:cNvSpPr>
              <a:spLocks noChangeShapeType="1"/>
            </p:cNvSpPr>
            <p:nvPr/>
          </p:nvSpPr>
          <p:spPr bwMode="auto">
            <a:xfrm>
              <a:off x="2832" y="3168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GB"/>
            </a:p>
          </p:txBody>
        </p:sp>
      </p:grpSp>
      <p:sp>
        <p:nvSpPr>
          <p:cNvPr id="181264" name="Rectangle 16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CC80-A342-4655-A150-BF2946C26164}" type="slidenum">
              <a:rPr lang="en-US"/>
              <a:pPr/>
              <a:t>18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>
                <a:solidFill>
                  <a:schemeClr val="accent1"/>
                </a:solidFill>
              </a:rPr>
              <a:t>SKALA PENGUKURAN</a:t>
            </a:r>
          </a:p>
        </p:txBody>
      </p:sp>
      <p:grpSp>
        <p:nvGrpSpPr>
          <p:cNvPr id="191526" name="Group 38"/>
          <p:cNvGrpSpPr>
            <a:grpSpLocks/>
          </p:cNvGrpSpPr>
          <p:nvPr/>
        </p:nvGrpSpPr>
        <p:grpSpPr bwMode="auto">
          <a:xfrm>
            <a:off x="381000" y="1600200"/>
            <a:ext cx="8382000" cy="4953000"/>
            <a:chOff x="240" y="1056"/>
            <a:chExt cx="5425" cy="3141"/>
          </a:xfrm>
        </p:grpSpPr>
        <p:sp>
          <p:nvSpPr>
            <p:cNvPr id="191495" name="Rectangle 7"/>
            <p:cNvSpPr>
              <a:spLocks noChangeArrowheads="1"/>
            </p:cNvSpPr>
            <p:nvPr/>
          </p:nvSpPr>
          <p:spPr bwMode="auto">
            <a:xfrm>
              <a:off x="2952" y="2511"/>
              <a:ext cx="2712" cy="168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None/>
              </a:pPr>
              <a:r>
                <a:rPr lang="en-US" sz="2200" b="1">
                  <a:solidFill>
                    <a:schemeClr val="accent1"/>
                  </a:solidFill>
                </a:rPr>
                <a:t>Skala Rasio</a:t>
              </a:r>
              <a:endParaRPr lang="en-US" sz="2000" b="1">
                <a:solidFill>
                  <a:schemeClr val="bg2"/>
                </a:solidFill>
              </a:endParaRPr>
            </a:p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None/>
              </a:pPr>
              <a:r>
                <a:rPr lang="en-US" sz="2000"/>
                <a:t>Angka mempunyai sifat nominal, ordinal dan interval serta mempunyai nilai absolut dari objek yang diukur. </a:t>
              </a:r>
            </a:p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None/>
              </a:pPr>
              <a:r>
                <a:rPr lang="en-US" sz="2000"/>
                <a:t>Contoh: bunga BCA 7% dan bunga Mandiri 14%, maka bunga Mandiri 2 kali bunga BCA.</a:t>
              </a:r>
            </a:p>
          </p:txBody>
        </p:sp>
        <p:sp>
          <p:nvSpPr>
            <p:cNvPr id="191494" name="Rectangle 6"/>
            <p:cNvSpPr>
              <a:spLocks noChangeArrowheads="1"/>
            </p:cNvSpPr>
            <p:nvPr/>
          </p:nvSpPr>
          <p:spPr bwMode="auto">
            <a:xfrm>
              <a:off x="240" y="2511"/>
              <a:ext cx="2712" cy="168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r>
                <a:rPr lang="en-US" sz="2200" b="1">
                  <a:solidFill>
                    <a:schemeClr val="accent1"/>
                  </a:solidFill>
                </a:rPr>
                <a:t>Skala Interval</a:t>
              </a:r>
              <a:endParaRPr lang="en-US" sz="2000" b="1">
                <a:solidFill>
                  <a:schemeClr val="bg2"/>
                </a:solidFill>
              </a:endParaRPr>
            </a:p>
            <a:p>
              <a:pPr eaLnBrk="1" hangingPunct="1"/>
              <a:r>
                <a:rPr lang="en-US" sz="2000"/>
                <a:t>Angka mengandung sifat ordinal dan mempunyai jarak atau interval. </a:t>
              </a:r>
            </a:p>
            <a:p>
              <a:pPr eaLnBrk="1" hangingPunct="1"/>
              <a:r>
                <a:rPr lang="en-US" sz="2000"/>
                <a:t>Contoh: </a:t>
              </a:r>
            </a:p>
            <a:p>
              <a:pPr eaLnBrk="1" hangingPunct="1"/>
              <a:r>
                <a:rPr lang="en-US" sz="2000"/>
                <a:t>1. Saham sangat prospektif dengan harga Rp 736-878, </a:t>
              </a:r>
            </a:p>
            <a:p>
              <a:pPr eaLnBrk="1" hangingPunct="1"/>
              <a:r>
                <a:rPr lang="en-US" sz="2000"/>
                <a:t>2. Saham prospektif Rp592-735. </a:t>
              </a:r>
            </a:p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None/>
              </a:pPr>
              <a:endParaRPr lang="en-US" sz="2000"/>
            </a:p>
          </p:txBody>
        </p:sp>
        <p:sp>
          <p:nvSpPr>
            <p:cNvPr id="191493" name="Rectangle 5"/>
            <p:cNvSpPr>
              <a:spLocks noChangeArrowheads="1"/>
            </p:cNvSpPr>
            <p:nvPr/>
          </p:nvSpPr>
          <p:spPr bwMode="auto">
            <a:xfrm>
              <a:off x="2952" y="1056"/>
              <a:ext cx="2712" cy="145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r>
                <a:rPr lang="en-US" sz="2200" b="1">
                  <a:solidFill>
                    <a:schemeClr val="accent1"/>
                  </a:solidFill>
                </a:rPr>
                <a:t>Skala Ordinal</a:t>
              </a:r>
              <a:endParaRPr lang="en-US" sz="2000" b="1">
                <a:solidFill>
                  <a:schemeClr val="bg2"/>
                </a:solidFill>
              </a:endParaRPr>
            </a:p>
            <a:p>
              <a:pPr eaLnBrk="1" hangingPunct="1"/>
              <a:r>
                <a:rPr lang="en-US" sz="2000"/>
                <a:t>Angka mengandung pengertian tingkatan. </a:t>
              </a:r>
            </a:p>
            <a:p>
              <a:pPr eaLnBrk="1" hangingPunct="1"/>
              <a:r>
                <a:rPr lang="en-US" sz="2000"/>
                <a:t>Contoh: ranking 1, 2, dan 3. Ranking 1 menunjukkan lebih tinggi dari ranking 2 dan 3.</a:t>
              </a:r>
            </a:p>
            <a:p>
              <a:pPr eaLnBrk="1" hangingPunct="1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None/>
              </a:pPr>
              <a:endParaRPr lang="en-US" sz="2000"/>
            </a:p>
          </p:txBody>
        </p:sp>
        <p:sp>
          <p:nvSpPr>
            <p:cNvPr id="191492" name="Rectangle 4"/>
            <p:cNvSpPr>
              <a:spLocks noChangeArrowheads="1"/>
            </p:cNvSpPr>
            <p:nvPr/>
          </p:nvSpPr>
          <p:spPr bwMode="auto">
            <a:xfrm>
              <a:off x="240" y="1056"/>
              <a:ext cx="2712" cy="1455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114300" indent="-50800" eaLnBrk="1" hangingPunct="1"/>
              <a:r>
                <a:rPr lang="en-US" sz="2200" b="1">
                  <a:solidFill>
                    <a:schemeClr val="accent1"/>
                  </a:solidFill>
                </a:rPr>
                <a:t>Skala Nominal</a:t>
              </a:r>
              <a:endParaRPr lang="en-US" sz="2000" b="1">
                <a:solidFill>
                  <a:schemeClr val="bg2"/>
                </a:solidFill>
              </a:endParaRPr>
            </a:p>
            <a:p>
              <a:pPr marL="114300" indent="-50800" eaLnBrk="1" hangingPunct="1"/>
              <a:r>
                <a:rPr lang="en-US" sz="1600"/>
                <a:t> </a:t>
              </a:r>
              <a:r>
                <a:rPr lang="en-US" sz="2000"/>
                <a:t>Angka yang diberikan hanya sebagai label saja. </a:t>
              </a:r>
            </a:p>
            <a:p>
              <a:pPr marL="114300" indent="-50800" eaLnBrk="1" hangingPunct="1"/>
              <a:r>
                <a:rPr lang="en-US" sz="2000"/>
                <a:t> Contoh: pria = 1, wanita = 2, dan waria = 3.</a:t>
              </a:r>
            </a:p>
            <a:p>
              <a:pPr marL="114300" indent="-50800" eaLnBrk="1" hangingPunct="1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None/>
              </a:pPr>
              <a:endParaRPr lang="en-US" sz="2000"/>
            </a:p>
          </p:txBody>
        </p:sp>
        <p:sp>
          <p:nvSpPr>
            <p:cNvPr id="191496" name="Line 8"/>
            <p:cNvSpPr>
              <a:spLocks noChangeShapeType="1"/>
            </p:cNvSpPr>
            <p:nvPr/>
          </p:nvSpPr>
          <p:spPr bwMode="auto">
            <a:xfrm>
              <a:off x="240" y="1056"/>
              <a:ext cx="5424" cy="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GB"/>
            </a:p>
          </p:txBody>
        </p:sp>
        <p:sp>
          <p:nvSpPr>
            <p:cNvPr id="191497" name="Line 9"/>
            <p:cNvSpPr>
              <a:spLocks noChangeShapeType="1"/>
            </p:cNvSpPr>
            <p:nvPr/>
          </p:nvSpPr>
          <p:spPr bwMode="auto">
            <a:xfrm>
              <a:off x="240" y="2511"/>
              <a:ext cx="5424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GB"/>
            </a:p>
          </p:txBody>
        </p:sp>
        <p:sp>
          <p:nvSpPr>
            <p:cNvPr id="191498" name="Line 10"/>
            <p:cNvSpPr>
              <a:spLocks noChangeShapeType="1"/>
            </p:cNvSpPr>
            <p:nvPr/>
          </p:nvSpPr>
          <p:spPr bwMode="auto">
            <a:xfrm>
              <a:off x="240" y="4196"/>
              <a:ext cx="5424" cy="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GB"/>
            </a:p>
          </p:txBody>
        </p:sp>
        <p:sp>
          <p:nvSpPr>
            <p:cNvPr id="191499" name="Line 11"/>
            <p:cNvSpPr>
              <a:spLocks noChangeShapeType="1"/>
            </p:cNvSpPr>
            <p:nvPr/>
          </p:nvSpPr>
          <p:spPr bwMode="auto">
            <a:xfrm>
              <a:off x="240" y="1056"/>
              <a:ext cx="1" cy="31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GB"/>
            </a:p>
          </p:txBody>
        </p:sp>
        <p:sp>
          <p:nvSpPr>
            <p:cNvPr id="191500" name="Line 12"/>
            <p:cNvSpPr>
              <a:spLocks noChangeShapeType="1"/>
            </p:cNvSpPr>
            <p:nvPr/>
          </p:nvSpPr>
          <p:spPr bwMode="auto">
            <a:xfrm>
              <a:off x="2952" y="1056"/>
              <a:ext cx="1" cy="31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GB"/>
            </a:p>
          </p:txBody>
        </p:sp>
        <p:sp>
          <p:nvSpPr>
            <p:cNvPr id="191501" name="Line 13"/>
            <p:cNvSpPr>
              <a:spLocks noChangeShapeType="1"/>
            </p:cNvSpPr>
            <p:nvPr/>
          </p:nvSpPr>
          <p:spPr bwMode="auto">
            <a:xfrm>
              <a:off x="5664" y="1056"/>
              <a:ext cx="1" cy="31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GB"/>
            </a:p>
          </p:txBody>
        </p:sp>
      </p:grpSp>
      <p:sp>
        <p:nvSpPr>
          <p:cNvPr id="191527" name="Rectangle 39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2B18-CAF1-4EFA-9CC7-77BEC59B6405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2344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1" y="1676400"/>
            <a:ext cx="7772400" cy="43434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10C7-8B58-4526-8B63-5C4400471688}" type="slidenum">
              <a:rPr lang="en-US"/>
              <a:pPr/>
              <a:t>2</a:t>
            </a:fld>
            <a:endParaRPr 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>
                <a:solidFill>
                  <a:schemeClr val="accent1"/>
                </a:solidFill>
              </a:rPr>
              <a:t>OUTLINE</a:t>
            </a:r>
          </a:p>
        </p:txBody>
      </p:sp>
      <p:sp>
        <p:nvSpPr>
          <p:cNvPr id="210978" name="Rectangle 34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  <p:grpSp>
        <p:nvGrpSpPr>
          <p:cNvPr id="210989" name="Group 45"/>
          <p:cNvGrpSpPr>
            <a:grpSpLocks/>
          </p:cNvGrpSpPr>
          <p:nvPr/>
        </p:nvGrpSpPr>
        <p:grpSpPr bwMode="auto">
          <a:xfrm>
            <a:off x="457200" y="1828800"/>
            <a:ext cx="7543800" cy="4495800"/>
            <a:chOff x="288" y="1152"/>
            <a:chExt cx="4752" cy="2832"/>
          </a:xfrm>
        </p:grpSpPr>
        <p:sp>
          <p:nvSpPr>
            <p:cNvPr id="210948" name="Text Box 4"/>
            <p:cNvSpPr txBox="1">
              <a:spLocks noChangeArrowheads="1"/>
            </p:cNvSpPr>
            <p:nvPr/>
          </p:nvSpPr>
          <p:spPr bwMode="auto">
            <a:xfrm>
              <a:off x="624" y="1152"/>
              <a:ext cx="4416" cy="240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BAGIAN  I  Statistik Deskriptif</a:t>
              </a:r>
            </a:p>
          </p:txBody>
        </p:sp>
        <p:sp>
          <p:nvSpPr>
            <p:cNvPr id="210962" name="Text Box 18"/>
            <p:cNvSpPr txBox="1">
              <a:spLocks noChangeArrowheads="1"/>
            </p:cNvSpPr>
            <p:nvPr/>
          </p:nvSpPr>
          <p:spPr bwMode="auto">
            <a:xfrm>
              <a:off x="3014" y="1451"/>
              <a:ext cx="2025" cy="337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  Pengertian dan Penggunaan Statistika</a:t>
              </a:r>
            </a:p>
          </p:txBody>
        </p:sp>
        <p:sp>
          <p:nvSpPr>
            <p:cNvPr id="210963" name="Text Box 19"/>
            <p:cNvSpPr txBox="1">
              <a:spLocks noChangeArrowheads="1"/>
            </p:cNvSpPr>
            <p:nvPr/>
          </p:nvSpPr>
          <p:spPr bwMode="auto">
            <a:xfrm>
              <a:off x="3024" y="1940"/>
              <a:ext cx="2016" cy="2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  Jenis-jenis Statistika</a:t>
              </a:r>
            </a:p>
          </p:txBody>
        </p:sp>
        <p:sp>
          <p:nvSpPr>
            <p:cNvPr id="210964" name="Text Box 20"/>
            <p:cNvSpPr txBox="1">
              <a:spLocks noChangeArrowheads="1"/>
            </p:cNvSpPr>
            <p:nvPr/>
          </p:nvSpPr>
          <p:spPr bwMode="auto">
            <a:xfrm>
              <a:off x="3024" y="2281"/>
              <a:ext cx="2016" cy="2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Jenis-jenis Variabel</a:t>
              </a:r>
            </a:p>
          </p:txBody>
        </p:sp>
        <p:sp>
          <p:nvSpPr>
            <p:cNvPr id="210965" name="Text Box 21"/>
            <p:cNvSpPr txBox="1">
              <a:spLocks noChangeArrowheads="1"/>
            </p:cNvSpPr>
            <p:nvPr/>
          </p:nvSpPr>
          <p:spPr bwMode="auto">
            <a:xfrm>
              <a:off x="3024" y="2581"/>
              <a:ext cx="2016" cy="2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Sumber Data Statistika</a:t>
              </a:r>
            </a:p>
          </p:txBody>
        </p:sp>
        <p:sp>
          <p:nvSpPr>
            <p:cNvPr id="210966" name="Text Box 22"/>
            <p:cNvSpPr txBox="1">
              <a:spLocks noChangeArrowheads="1"/>
            </p:cNvSpPr>
            <p:nvPr/>
          </p:nvSpPr>
          <p:spPr bwMode="auto">
            <a:xfrm>
              <a:off x="3024" y="2918"/>
              <a:ext cx="2016" cy="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Skala Pengukuran</a:t>
              </a:r>
            </a:p>
          </p:txBody>
        </p:sp>
        <p:sp>
          <p:nvSpPr>
            <p:cNvPr id="210967" name="Text Box 23"/>
            <p:cNvSpPr txBox="1">
              <a:spLocks noChangeArrowheads="1"/>
            </p:cNvSpPr>
            <p:nvPr/>
          </p:nvSpPr>
          <p:spPr bwMode="auto">
            <a:xfrm>
              <a:off x="3024" y="3252"/>
              <a:ext cx="2016" cy="2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Beberapa Alat Bantu Belajar</a:t>
              </a:r>
            </a:p>
          </p:txBody>
        </p:sp>
        <p:sp>
          <p:nvSpPr>
            <p:cNvPr id="210968" name="Text Box 24"/>
            <p:cNvSpPr txBox="1">
              <a:spLocks noChangeArrowheads="1"/>
            </p:cNvSpPr>
            <p:nvPr/>
          </p:nvSpPr>
          <p:spPr bwMode="auto">
            <a:xfrm>
              <a:off x="3024" y="3600"/>
              <a:ext cx="2016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>
                  <a:latin typeface="Tahoma" pitchFamily="34" charset="0"/>
                </a:rPr>
                <a:t>Alat Bantu Program Statistika dengan Komputer</a:t>
              </a:r>
            </a:p>
          </p:txBody>
        </p:sp>
        <p:sp>
          <p:nvSpPr>
            <p:cNvPr id="210949" name="Text Box 5"/>
            <p:cNvSpPr txBox="1">
              <a:spLocks noChangeArrowheads="1"/>
            </p:cNvSpPr>
            <p:nvPr/>
          </p:nvSpPr>
          <p:spPr bwMode="auto">
            <a:xfrm>
              <a:off x="662" y="1467"/>
              <a:ext cx="1764" cy="25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Pengertian Statistika</a:t>
              </a:r>
            </a:p>
          </p:txBody>
        </p:sp>
        <p:sp>
          <p:nvSpPr>
            <p:cNvPr id="210950" name="Text Box 6"/>
            <p:cNvSpPr txBox="1">
              <a:spLocks noChangeArrowheads="1"/>
            </p:cNvSpPr>
            <p:nvPr/>
          </p:nvSpPr>
          <p:spPr bwMode="auto">
            <a:xfrm>
              <a:off x="662" y="1846"/>
              <a:ext cx="1764" cy="25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Penyajian Data</a:t>
              </a:r>
            </a:p>
          </p:txBody>
        </p:sp>
        <p:sp>
          <p:nvSpPr>
            <p:cNvPr id="210951" name="Text Box 7"/>
            <p:cNvSpPr txBox="1">
              <a:spLocks noChangeArrowheads="1"/>
            </p:cNvSpPr>
            <p:nvPr/>
          </p:nvSpPr>
          <p:spPr bwMode="auto">
            <a:xfrm>
              <a:off x="662" y="2643"/>
              <a:ext cx="1764" cy="2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Penyebaran</a:t>
              </a:r>
            </a:p>
          </p:txBody>
        </p:sp>
        <p:sp>
          <p:nvSpPr>
            <p:cNvPr id="210952" name="Text Box 8"/>
            <p:cNvSpPr txBox="1">
              <a:spLocks noChangeArrowheads="1"/>
            </p:cNvSpPr>
            <p:nvPr/>
          </p:nvSpPr>
          <p:spPr bwMode="auto">
            <a:xfrm>
              <a:off x="662" y="2243"/>
              <a:ext cx="1764" cy="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Ukuran Pemusatan</a:t>
              </a:r>
            </a:p>
          </p:txBody>
        </p:sp>
        <p:sp>
          <p:nvSpPr>
            <p:cNvPr id="210953" name="Text Box 9"/>
            <p:cNvSpPr txBox="1">
              <a:spLocks noChangeArrowheads="1"/>
            </p:cNvSpPr>
            <p:nvPr/>
          </p:nvSpPr>
          <p:spPr bwMode="auto">
            <a:xfrm>
              <a:off x="662" y="3046"/>
              <a:ext cx="1764" cy="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Angka Indeks</a:t>
              </a:r>
            </a:p>
          </p:txBody>
        </p:sp>
        <p:sp>
          <p:nvSpPr>
            <p:cNvPr id="210954" name="Text Box 10"/>
            <p:cNvSpPr txBox="1">
              <a:spLocks noChangeArrowheads="1"/>
            </p:cNvSpPr>
            <p:nvPr/>
          </p:nvSpPr>
          <p:spPr bwMode="auto">
            <a:xfrm>
              <a:off x="662" y="3437"/>
              <a:ext cx="1764" cy="5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Deret Berkala dan</a:t>
              </a:r>
            </a:p>
            <a:p>
              <a:pPr algn="ctr"/>
              <a:r>
                <a:rPr lang="en-US" sz="2000">
                  <a:latin typeface="Tahoma" pitchFamily="34" charset="0"/>
                </a:rPr>
                <a:t>Peramalan</a:t>
              </a:r>
            </a:p>
          </p:txBody>
        </p:sp>
        <p:sp>
          <p:nvSpPr>
            <p:cNvPr id="210956" name="Line 12"/>
            <p:cNvSpPr>
              <a:spLocks noChangeShapeType="1"/>
            </p:cNvSpPr>
            <p:nvPr/>
          </p:nvSpPr>
          <p:spPr bwMode="auto">
            <a:xfrm>
              <a:off x="288" y="3144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957" name="Line 13"/>
            <p:cNvSpPr>
              <a:spLocks noChangeShapeType="1"/>
            </p:cNvSpPr>
            <p:nvPr/>
          </p:nvSpPr>
          <p:spPr bwMode="auto">
            <a:xfrm>
              <a:off x="288" y="1613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958" name="Line 14"/>
            <p:cNvSpPr>
              <a:spLocks noChangeShapeType="1"/>
            </p:cNvSpPr>
            <p:nvPr/>
          </p:nvSpPr>
          <p:spPr bwMode="auto">
            <a:xfrm>
              <a:off x="288" y="2013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959" name="Line 15"/>
            <p:cNvSpPr>
              <a:spLocks noChangeShapeType="1"/>
            </p:cNvSpPr>
            <p:nvPr/>
          </p:nvSpPr>
          <p:spPr bwMode="auto">
            <a:xfrm>
              <a:off x="288" y="278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960" name="Line 16"/>
            <p:cNvSpPr>
              <a:spLocks noChangeShapeType="1"/>
            </p:cNvSpPr>
            <p:nvPr/>
          </p:nvSpPr>
          <p:spPr bwMode="auto">
            <a:xfrm>
              <a:off x="2645" y="2681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961" name="Line 17"/>
            <p:cNvSpPr>
              <a:spLocks noChangeShapeType="1"/>
            </p:cNvSpPr>
            <p:nvPr/>
          </p:nvSpPr>
          <p:spPr bwMode="auto">
            <a:xfrm>
              <a:off x="2645" y="2094"/>
              <a:ext cx="3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969" name="Line 25"/>
            <p:cNvSpPr>
              <a:spLocks noChangeShapeType="1"/>
            </p:cNvSpPr>
            <p:nvPr/>
          </p:nvSpPr>
          <p:spPr bwMode="auto">
            <a:xfrm>
              <a:off x="2645" y="2378"/>
              <a:ext cx="3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971" name="Line 27"/>
            <p:cNvSpPr>
              <a:spLocks noChangeShapeType="1"/>
            </p:cNvSpPr>
            <p:nvPr/>
          </p:nvSpPr>
          <p:spPr bwMode="auto">
            <a:xfrm>
              <a:off x="2645" y="3408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972" name="Line 28"/>
            <p:cNvSpPr>
              <a:spLocks noChangeShapeType="1"/>
            </p:cNvSpPr>
            <p:nvPr/>
          </p:nvSpPr>
          <p:spPr bwMode="auto">
            <a:xfrm>
              <a:off x="2640" y="379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973" name="Line 29"/>
            <p:cNvSpPr>
              <a:spLocks noChangeShapeType="1"/>
            </p:cNvSpPr>
            <p:nvPr/>
          </p:nvSpPr>
          <p:spPr bwMode="auto">
            <a:xfrm>
              <a:off x="2426" y="1570"/>
              <a:ext cx="5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975" name="Line 31"/>
            <p:cNvSpPr>
              <a:spLocks noChangeShapeType="1"/>
            </p:cNvSpPr>
            <p:nvPr/>
          </p:nvSpPr>
          <p:spPr bwMode="auto">
            <a:xfrm>
              <a:off x="288" y="235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976" name="Line 32"/>
            <p:cNvSpPr>
              <a:spLocks noChangeShapeType="1"/>
            </p:cNvSpPr>
            <p:nvPr/>
          </p:nvSpPr>
          <p:spPr bwMode="auto">
            <a:xfrm>
              <a:off x="288" y="3552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980" name="Line 36"/>
            <p:cNvSpPr>
              <a:spLocks noChangeShapeType="1"/>
            </p:cNvSpPr>
            <p:nvPr/>
          </p:nvSpPr>
          <p:spPr bwMode="auto">
            <a:xfrm>
              <a:off x="288" y="1296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0981" name="Line 37"/>
            <p:cNvSpPr>
              <a:spLocks noChangeShapeType="1"/>
            </p:cNvSpPr>
            <p:nvPr/>
          </p:nvSpPr>
          <p:spPr bwMode="auto">
            <a:xfrm>
              <a:off x="288" y="129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0982" name="Line 38"/>
            <p:cNvSpPr>
              <a:spLocks noChangeShapeType="1"/>
            </p:cNvSpPr>
            <p:nvPr/>
          </p:nvSpPr>
          <p:spPr bwMode="auto">
            <a:xfrm>
              <a:off x="2640" y="1584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0984" name="Line 40"/>
            <p:cNvSpPr>
              <a:spLocks noChangeShapeType="1"/>
            </p:cNvSpPr>
            <p:nvPr/>
          </p:nvSpPr>
          <p:spPr bwMode="auto">
            <a:xfrm>
              <a:off x="2640" y="3024"/>
              <a:ext cx="3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2B18-CAF1-4EFA-9CC7-77BEC59B6405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2355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057400"/>
            <a:ext cx="7619999" cy="44958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DFDE-1A4E-4E14-A507-CC673982C1FA}" type="slidenum">
              <a:rPr lang="en-US"/>
              <a:pPr/>
              <a:t>21</a:t>
            </a:fld>
            <a:endParaRPr lang="en-US"/>
          </a:p>
        </p:txBody>
      </p:sp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685800" y="3124200"/>
            <a:ext cx="7239000" cy="457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Tahoma" pitchFamily="34" charset="0"/>
              </a:rPr>
              <a:t>TERIMA KASIH</a:t>
            </a:r>
            <a:endParaRPr lang="en-US" sz="320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0E74-8496-467F-A7E0-71DCC2C7D87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66825"/>
            <a:ext cx="73914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0E74-8496-467F-A7E0-71DCC2C7D87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36546" name="Picture 2" descr="https://s-media-cache-ak0.pinimg.com/236x/9a/b0/b8/9ab0b8d2ca5697002dd6293a008759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838808"/>
            <a:ext cx="7543800" cy="4790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0E74-8496-467F-A7E0-71DCC2C7D87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51906" name="Picture 2" descr="https://encrypted-tbn3.gstatic.com/images?q=tbn:ANd9GcQebUCmrAooryNqZV56wDw74lhRWFnkICC3q6w4SEvzJtoVoij9c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76400"/>
            <a:ext cx="70104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5A452-4EC5-4D33-9186-5CC1368E9494}" type="slidenum">
              <a:rPr lang="en-US"/>
              <a:pPr/>
              <a:t>6</a:t>
            </a:fld>
            <a:endParaRPr lang="en-US"/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17782" name="Text Box 22"/>
          <p:cNvSpPr txBox="1">
            <a:spLocks noChangeArrowheads="1"/>
          </p:cNvSpPr>
          <p:nvPr/>
        </p:nvSpPr>
        <p:spPr bwMode="auto">
          <a:xfrm>
            <a:off x="762000" y="2057400"/>
            <a:ext cx="7467600" cy="3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14350" indent="-342900" eaLnBrk="1" hangingPunct="1">
              <a:buFontTx/>
              <a:buChar char="•"/>
            </a:pPr>
            <a:r>
              <a:rPr lang="en-US" sz="2200" b="1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Statistika</a:t>
            </a:r>
            <a:r>
              <a:rPr lang="en-US" sz="2200" b="1">
                <a:latin typeface="Tahoma" pitchFamily="34" charset="0"/>
                <a:cs typeface="Arial" charset="0"/>
              </a:rPr>
              <a:t> </a:t>
            </a:r>
            <a:endParaRPr lang="en-US" sz="2400" b="1">
              <a:latin typeface="Tahoma" pitchFamily="34" charset="0"/>
              <a:cs typeface="Arial" charset="0"/>
            </a:endParaRPr>
          </a:p>
          <a:p>
            <a:pPr marL="514350" indent="-342900" eaLnBrk="1" hangingPunct="1"/>
            <a:r>
              <a:rPr lang="en-US" sz="2400" b="1">
                <a:latin typeface="Tahoma" pitchFamily="34" charset="0"/>
                <a:cs typeface="Arial" charset="0"/>
              </a:rPr>
              <a:t>	</a:t>
            </a:r>
            <a:r>
              <a:rPr lang="en-US" sz="2400">
                <a:latin typeface="Tahoma" pitchFamily="34" charset="0"/>
                <a:cs typeface="Arial" charset="0"/>
              </a:rPr>
              <a:t>Ilmu mengumpulkan, menata, menyajikan, menganalisis, dan menginterprestasikan data menjadi informasi untuk membantu pengambilan keputusan yang efektif</a:t>
            </a:r>
            <a:r>
              <a:rPr lang="en-US" sz="2000">
                <a:latin typeface="Tahoma" pitchFamily="34" charset="0"/>
                <a:cs typeface="Arial" charset="0"/>
              </a:rPr>
              <a:t>.</a:t>
            </a:r>
            <a:endParaRPr lang="en-US" sz="2400" b="1">
              <a:latin typeface="Tahoma" pitchFamily="34" charset="0"/>
              <a:cs typeface="Arial" charset="0"/>
            </a:endParaRPr>
          </a:p>
          <a:p>
            <a:pPr marL="514350" indent="-342900" eaLnBrk="1" hangingPunct="1"/>
            <a:endParaRPr lang="en-US" sz="2400" b="1">
              <a:latin typeface="Tahoma" pitchFamily="34" charset="0"/>
              <a:cs typeface="Arial" charset="0"/>
            </a:endParaRPr>
          </a:p>
          <a:p>
            <a:pPr marL="514350" indent="-342900" eaLnBrk="1" hangingPunct="1">
              <a:buFontTx/>
              <a:buChar char="•"/>
            </a:pPr>
            <a:r>
              <a:rPr lang="en-US" sz="2200" b="1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Statistik</a:t>
            </a:r>
          </a:p>
          <a:p>
            <a:pPr marL="514350" indent="-342900" eaLnBrk="1" hangingPunct="1"/>
            <a:r>
              <a:rPr lang="en-US" sz="2400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	</a:t>
            </a:r>
            <a:r>
              <a:rPr lang="en-US" sz="2400">
                <a:latin typeface="Tahoma" pitchFamily="34" charset="0"/>
                <a:cs typeface="Arial" charset="0"/>
              </a:rPr>
              <a:t>Suatu kumpulan angka yang tersusun lebih dari satu angka</a:t>
            </a:r>
            <a:r>
              <a:rPr lang="en-US" sz="2000" b="1">
                <a:solidFill>
                  <a:schemeClr val="bg2"/>
                </a:solidFill>
                <a:latin typeface="Tahoma" pitchFamily="34" charset="0"/>
                <a:cs typeface="Arial" charset="0"/>
              </a:rPr>
              <a:t>.</a:t>
            </a:r>
            <a:endParaRPr lang="en-US" sz="2000" b="1">
              <a:solidFill>
                <a:schemeClr val="accent1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17783" name="Rectangle 23"/>
          <p:cNvSpPr>
            <a:spLocks noChangeArrowheads="1"/>
          </p:cNvSpPr>
          <p:nvPr/>
        </p:nvSpPr>
        <p:spPr bwMode="auto">
          <a:xfrm>
            <a:off x="914400" y="1081088"/>
            <a:ext cx="165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DEFINISI</a:t>
            </a:r>
          </a:p>
        </p:txBody>
      </p:sp>
      <p:sp>
        <p:nvSpPr>
          <p:cNvPr id="117786" name="Rectangle 26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753C-E83F-4810-9724-C42281F1463F}" type="slidenum">
              <a:rPr lang="en-US"/>
              <a:pPr/>
              <a:t>7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066800"/>
            <a:ext cx="7793038" cy="457200"/>
          </a:xfrm>
        </p:spPr>
        <p:txBody>
          <a:bodyPr/>
          <a:lstStyle/>
          <a:p>
            <a:r>
              <a:rPr lang="en-US" sz="2000" b="1">
                <a:solidFill>
                  <a:schemeClr val="accent1"/>
                </a:solidFill>
                <a:cs typeface="Arial" charset="0"/>
              </a:rPr>
              <a:t>PERKEMBANGAN STATISTIKA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4648200"/>
          </a:xfrm>
        </p:spPr>
        <p:txBody>
          <a:bodyPr/>
          <a:lstStyle/>
          <a:p>
            <a:pPr marL="476250" indent="-476250">
              <a:lnSpc>
                <a:spcPct val="80000"/>
              </a:lnSpc>
              <a:buFont typeface="Wingdings" pitchFamily="2" charset="2"/>
              <a:buNone/>
            </a:pPr>
            <a:endParaRPr lang="en-US" sz="2000">
              <a:cs typeface="Arial" charset="0"/>
            </a:endParaRPr>
          </a:p>
          <a:p>
            <a:pPr marL="476250" indent="-476250">
              <a:lnSpc>
                <a:spcPct val="80000"/>
              </a:lnSpc>
              <a:buFont typeface="Wingdings" pitchFamily="2" charset="2"/>
              <a:buNone/>
            </a:pPr>
            <a:r>
              <a:rPr lang="en-US" sz="2200">
                <a:cs typeface="Arial" charset="0"/>
              </a:rPr>
              <a:t>(a) Jaman Mesir dan Cina untuk menentukan besar pajak</a:t>
            </a:r>
          </a:p>
          <a:p>
            <a:pPr marL="476250" indent="-476250">
              <a:lnSpc>
                <a:spcPct val="65000"/>
              </a:lnSpc>
              <a:buFont typeface="Wingdings" pitchFamily="2" charset="2"/>
              <a:buNone/>
            </a:pPr>
            <a:endParaRPr lang="en-US" sz="2200">
              <a:cs typeface="Arial" charset="0"/>
            </a:endParaRPr>
          </a:p>
          <a:p>
            <a:pPr marL="476250" indent="-476250">
              <a:lnSpc>
                <a:spcPct val="85000"/>
              </a:lnSpc>
              <a:buFont typeface="Wingdings" pitchFamily="2" charset="2"/>
              <a:buNone/>
            </a:pPr>
            <a:r>
              <a:rPr lang="en-US" sz="2200">
                <a:cs typeface="Arial" charset="0"/>
              </a:rPr>
              <a:t>(b) Jaman gereja untuk mencatat kelahiran, kematian, dan pernikahan</a:t>
            </a:r>
          </a:p>
          <a:p>
            <a:pPr marL="476250" indent="-476250">
              <a:lnSpc>
                <a:spcPct val="65000"/>
              </a:lnSpc>
              <a:buFont typeface="Wingdings" pitchFamily="2" charset="2"/>
              <a:buNone/>
            </a:pPr>
            <a:endParaRPr lang="en-US" sz="2200">
              <a:cs typeface="Arial" charset="0"/>
            </a:endParaRPr>
          </a:p>
          <a:p>
            <a:pPr marL="476250" indent="-476250">
              <a:lnSpc>
                <a:spcPct val="75000"/>
              </a:lnSpc>
              <a:buFont typeface="Wingdings" pitchFamily="2" charset="2"/>
              <a:buNone/>
            </a:pPr>
            <a:r>
              <a:rPr lang="en-US" sz="2200">
                <a:cs typeface="Arial" charset="0"/>
              </a:rPr>
              <a:t>(c) Tahun 1937 Tinbergen mengembangkan ekonomi statistik</a:t>
            </a:r>
          </a:p>
          <a:p>
            <a:pPr marL="476250" indent="-476250">
              <a:lnSpc>
                <a:spcPct val="75000"/>
              </a:lnSpc>
              <a:buFont typeface="Wingdings" pitchFamily="2" charset="2"/>
              <a:buNone/>
            </a:pPr>
            <a:endParaRPr lang="en-US" sz="2200">
              <a:cs typeface="Arial" charset="0"/>
            </a:endParaRPr>
          </a:p>
          <a:p>
            <a:pPr marL="476250" indent="-476250">
              <a:lnSpc>
                <a:spcPct val="85000"/>
              </a:lnSpc>
              <a:buFont typeface="Wingdings" pitchFamily="2" charset="2"/>
              <a:buNone/>
            </a:pPr>
            <a:r>
              <a:rPr lang="en-US" sz="2200">
                <a:cs typeface="Arial" charset="0"/>
              </a:rPr>
              <a:t>(d) Hicks mengembangkan matematika ekonomi untuk analisis IS- LM     </a:t>
            </a:r>
          </a:p>
          <a:p>
            <a:pPr marL="476250" indent="-476250">
              <a:lnSpc>
                <a:spcPct val="65000"/>
              </a:lnSpc>
              <a:buFont typeface="Wingdings" pitchFamily="2" charset="2"/>
              <a:buNone/>
            </a:pPr>
            <a:endParaRPr lang="en-US" sz="2200">
              <a:cs typeface="Arial" charset="0"/>
            </a:endParaRPr>
          </a:p>
          <a:p>
            <a:pPr marL="476250" indent="-476250">
              <a:lnSpc>
                <a:spcPct val="85000"/>
              </a:lnSpc>
              <a:buFont typeface="Wingdings" pitchFamily="2" charset="2"/>
              <a:buNone/>
            </a:pPr>
            <a:r>
              <a:rPr lang="en-US" sz="2200">
                <a:cs typeface="Arial" charset="0"/>
              </a:rPr>
              <a:t>(e) Tahun 1950, Bayes mengembangkan Teori Pengambilan Keputusan</a:t>
            </a:r>
          </a:p>
        </p:txBody>
      </p:sp>
      <p:sp>
        <p:nvSpPr>
          <p:cNvPr id="189447" name="Rectangle 7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47A0-3E95-45D1-AC52-5F69B35EA020}" type="slidenum">
              <a:rPr lang="en-US"/>
              <a:pPr/>
              <a:t>8</a:t>
            </a:fld>
            <a:endParaRPr lang="en-US"/>
          </a:p>
        </p:txBody>
      </p:sp>
      <p:sp>
        <p:nvSpPr>
          <p:cNvPr id="2007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31863" y="755650"/>
            <a:ext cx="7158037" cy="754063"/>
          </a:xfrm>
        </p:spPr>
        <p:txBody>
          <a:bodyPr/>
          <a:lstStyle/>
          <a:p>
            <a:r>
              <a:rPr lang="en-US" sz="2000" b="1">
                <a:solidFill>
                  <a:schemeClr val="accent1"/>
                </a:solidFill>
                <a:cs typeface="Arial" charset="0"/>
              </a:rPr>
              <a:t>KASUS STATISTIKA</a:t>
            </a:r>
          </a:p>
        </p:txBody>
      </p:sp>
      <p:sp>
        <p:nvSpPr>
          <p:cNvPr id="200710" name="Rectangle 1030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905000"/>
            <a:ext cx="7924800" cy="4611688"/>
          </a:xfrm>
          <a:noFill/>
          <a:ln/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/>
              <a:t>Beberapa contoh kasus yang membutuhkan dukungan statistika: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US" sz="2200" b="1"/>
          </a:p>
          <a:p>
            <a:pPr marL="0" indent="0">
              <a:buFont typeface="Wingdings" pitchFamily="2" charset="2"/>
              <a:buNone/>
            </a:pPr>
            <a:r>
              <a:rPr lang="en-US" sz="2000"/>
              <a:t>(a)  </a:t>
            </a:r>
            <a:r>
              <a:rPr lang="en-US" sz="2200"/>
              <a:t>Kasus tuntutan buruh tentang kenaikan gaji,</a:t>
            </a:r>
          </a:p>
          <a:p>
            <a:pPr marL="0" indent="0">
              <a:buFont typeface="Wingdings" pitchFamily="2" charset="2"/>
              <a:buNone/>
            </a:pPr>
            <a:r>
              <a:rPr lang="en-US" sz="2200"/>
              <a:t>      bagaimana seharusnya? </a:t>
            </a:r>
          </a:p>
          <a:p>
            <a:pPr marL="0" indent="0">
              <a:buFont typeface="Wingdings" pitchFamily="2" charset="2"/>
              <a:buNone/>
            </a:pPr>
            <a:r>
              <a:rPr lang="en-US" sz="2200"/>
              <a:t>(b)  Perekonomian Indonesia tidak efisien, pada </a:t>
            </a:r>
          </a:p>
          <a:p>
            <a:pPr marL="0" indent="0">
              <a:buFont typeface="Wingdings" pitchFamily="2" charset="2"/>
              <a:buNone/>
            </a:pPr>
            <a:r>
              <a:rPr lang="en-US" sz="2200"/>
              <a:t>      sektor mana?</a:t>
            </a:r>
          </a:p>
          <a:p>
            <a:pPr marL="0" indent="0">
              <a:buFont typeface="Wingdings" pitchFamily="2" charset="2"/>
              <a:buNone/>
            </a:pPr>
            <a:r>
              <a:rPr lang="en-US" sz="2200"/>
              <a:t>(c)  Penggalakan investasi di Indonesia, sektor mana </a:t>
            </a:r>
          </a:p>
          <a:p>
            <a:pPr marL="0" indent="0">
              <a:buFont typeface="Wingdings" pitchFamily="2" charset="2"/>
              <a:buNone/>
            </a:pPr>
            <a:r>
              <a:rPr lang="en-US" sz="2200"/>
              <a:t>      yang dipilih? </a:t>
            </a:r>
          </a:p>
          <a:p>
            <a:pPr marL="0" indent="0">
              <a:buFont typeface="Wingdings" pitchFamily="2" charset="2"/>
              <a:buNone/>
            </a:pPr>
            <a:r>
              <a:rPr lang="en-US" sz="2200"/>
              <a:t>(d)  Setiap produsen memberikan garansi atas </a:t>
            </a:r>
          </a:p>
          <a:p>
            <a:pPr marL="0" indent="0">
              <a:buFont typeface="Wingdings" pitchFamily="2" charset="2"/>
              <a:buNone/>
            </a:pPr>
            <a:r>
              <a:rPr lang="en-US" sz="2200"/>
              <a:t>      barangnya, berapa produksi akan ditingkatkan? </a:t>
            </a:r>
          </a:p>
          <a:p>
            <a:pPr marL="0" indent="0"/>
            <a:endParaRPr lang="en-US" sz="2200"/>
          </a:p>
        </p:txBody>
      </p:sp>
      <p:sp>
        <p:nvSpPr>
          <p:cNvPr id="200712" name="Rectangle 1032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D83D-B5C3-4DA1-B9D5-2E56AD5CEF90}" type="slidenum">
              <a:rPr lang="en-US"/>
              <a:pPr/>
              <a:t>9</a:t>
            </a:fld>
            <a:endParaRPr lang="en-US"/>
          </a:p>
        </p:txBody>
      </p:sp>
      <p:grpSp>
        <p:nvGrpSpPr>
          <p:cNvPr id="192514" name="Group 2"/>
          <p:cNvGrpSpPr>
            <a:grpSpLocks/>
          </p:cNvGrpSpPr>
          <p:nvPr/>
        </p:nvGrpSpPr>
        <p:grpSpPr bwMode="auto">
          <a:xfrm>
            <a:off x="762000" y="2057400"/>
            <a:ext cx="7391400" cy="4419600"/>
            <a:chOff x="-3" y="497"/>
            <a:chExt cx="2598" cy="5776"/>
          </a:xfrm>
        </p:grpSpPr>
        <p:grpSp>
          <p:nvGrpSpPr>
            <p:cNvPr id="192515" name="Group 3"/>
            <p:cNvGrpSpPr>
              <a:grpSpLocks/>
            </p:cNvGrpSpPr>
            <p:nvPr/>
          </p:nvGrpSpPr>
          <p:grpSpPr bwMode="auto">
            <a:xfrm>
              <a:off x="0" y="500"/>
              <a:ext cx="2592" cy="5770"/>
              <a:chOff x="0" y="500"/>
              <a:chExt cx="2592" cy="5770"/>
            </a:xfrm>
          </p:grpSpPr>
          <p:grpSp>
            <p:nvGrpSpPr>
              <p:cNvPr id="192516" name="Group 4"/>
              <p:cNvGrpSpPr>
                <a:grpSpLocks/>
              </p:cNvGrpSpPr>
              <p:nvPr/>
            </p:nvGrpSpPr>
            <p:grpSpPr bwMode="auto">
              <a:xfrm>
                <a:off x="0" y="500"/>
                <a:ext cx="1368" cy="394"/>
                <a:chOff x="0" y="500"/>
                <a:chExt cx="1368" cy="394"/>
              </a:xfrm>
            </p:grpSpPr>
            <p:sp>
              <p:nvSpPr>
                <p:cNvPr id="192517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500"/>
                  <a:ext cx="1368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2000" b="1">
                      <a:latin typeface="Tahoma" pitchFamily="34" charset="0"/>
                      <a:cs typeface="Arial" charset="0"/>
                    </a:rPr>
                    <a:t>Kode Emiten</a:t>
                  </a:r>
                  <a:endParaRPr lang="en-US" sz="2000" b="1">
                    <a:latin typeface="Tahoma" pitchFamily="34" charset="0"/>
                    <a:cs typeface="Times New Roman" pitchFamily="18" charset="0"/>
                  </a:endParaRPr>
                </a:p>
                <a:p>
                  <a:pPr algn="ctr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18" name="Rectangle 6"/>
                <p:cNvSpPr>
                  <a:spLocks noChangeArrowheads="1"/>
                </p:cNvSpPr>
                <p:nvPr/>
              </p:nvSpPr>
              <p:spPr bwMode="auto">
                <a:xfrm>
                  <a:off x="0" y="500"/>
                  <a:ext cx="136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19" name="Group 7"/>
              <p:cNvGrpSpPr>
                <a:grpSpLocks/>
              </p:cNvGrpSpPr>
              <p:nvPr/>
            </p:nvGrpSpPr>
            <p:grpSpPr bwMode="auto">
              <a:xfrm>
                <a:off x="1368" y="500"/>
                <a:ext cx="1224" cy="394"/>
                <a:chOff x="1368" y="500"/>
                <a:chExt cx="1224" cy="394"/>
              </a:xfrm>
            </p:grpSpPr>
            <p:sp>
              <p:nvSpPr>
                <p:cNvPr id="192520" name="Rectangle 8"/>
                <p:cNvSpPr>
                  <a:spLocks noChangeArrowheads="1"/>
                </p:cNvSpPr>
                <p:nvPr/>
              </p:nvSpPr>
              <p:spPr bwMode="auto">
                <a:xfrm>
                  <a:off x="1368" y="500"/>
                  <a:ext cx="1224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ctr" eaLnBrk="1" hangingPunct="1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  <a:cs typeface="Arial" charset="0"/>
                  </a:endParaRPr>
                </a:p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2000" b="1">
                      <a:latin typeface="Tahoma" pitchFamily="34" charset="0"/>
                      <a:cs typeface="Arial" charset="0"/>
                    </a:rPr>
                    <a:t>Harga Saham Per Lembar (Rp)</a:t>
                  </a:r>
                  <a:endParaRPr lang="en-US" sz="2000" b="1">
                    <a:latin typeface="Tahoma" pitchFamily="34" charset="0"/>
                    <a:cs typeface="Times New Roman" pitchFamily="18" charset="0"/>
                  </a:endParaRPr>
                </a:p>
                <a:p>
                  <a:pPr algn="ctr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21" name="Rectangle 9"/>
                <p:cNvSpPr>
                  <a:spLocks noChangeArrowheads="1"/>
                </p:cNvSpPr>
                <p:nvPr/>
              </p:nvSpPr>
              <p:spPr bwMode="auto">
                <a:xfrm>
                  <a:off x="1368" y="500"/>
                  <a:ext cx="122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22" name="Group 10"/>
              <p:cNvGrpSpPr>
                <a:grpSpLocks/>
              </p:cNvGrpSpPr>
              <p:nvPr/>
            </p:nvGrpSpPr>
            <p:grpSpPr bwMode="auto">
              <a:xfrm>
                <a:off x="0" y="894"/>
                <a:ext cx="1368" cy="384"/>
                <a:chOff x="0" y="894"/>
                <a:chExt cx="1368" cy="384"/>
              </a:xfrm>
            </p:grpSpPr>
            <p:sp>
              <p:nvSpPr>
                <p:cNvPr id="192523" name="Rectangle 11"/>
                <p:cNvSpPr>
                  <a:spLocks noChangeArrowheads="1"/>
                </p:cNvSpPr>
                <p:nvPr/>
              </p:nvSpPr>
              <p:spPr bwMode="auto">
                <a:xfrm>
                  <a:off x="0" y="894"/>
                  <a:ext cx="136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ADMG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24" name="Rectangle 12"/>
                <p:cNvSpPr>
                  <a:spLocks noChangeArrowheads="1"/>
                </p:cNvSpPr>
                <p:nvPr/>
              </p:nvSpPr>
              <p:spPr bwMode="auto">
                <a:xfrm>
                  <a:off x="0" y="894"/>
                  <a:ext cx="136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25" name="Group 13"/>
              <p:cNvGrpSpPr>
                <a:grpSpLocks/>
              </p:cNvGrpSpPr>
              <p:nvPr/>
            </p:nvGrpSpPr>
            <p:grpSpPr bwMode="auto">
              <a:xfrm>
                <a:off x="1368" y="894"/>
                <a:ext cx="1224" cy="384"/>
                <a:chOff x="1368" y="894"/>
                <a:chExt cx="1224" cy="384"/>
              </a:xfrm>
            </p:grpSpPr>
            <p:sp>
              <p:nvSpPr>
                <p:cNvPr id="192526" name="Rectangle 14"/>
                <p:cNvSpPr>
                  <a:spLocks noChangeArrowheads="1"/>
                </p:cNvSpPr>
                <p:nvPr/>
              </p:nvSpPr>
              <p:spPr bwMode="auto">
                <a:xfrm>
                  <a:off x="1368" y="894"/>
                  <a:ext cx="12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160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r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27" name="Rectangle 15"/>
                <p:cNvSpPr>
                  <a:spLocks noChangeArrowheads="1"/>
                </p:cNvSpPr>
                <p:nvPr/>
              </p:nvSpPr>
              <p:spPr bwMode="auto">
                <a:xfrm>
                  <a:off x="1368" y="894"/>
                  <a:ext cx="122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28" name="Group 16"/>
              <p:cNvGrpSpPr>
                <a:grpSpLocks/>
              </p:cNvGrpSpPr>
              <p:nvPr/>
            </p:nvGrpSpPr>
            <p:grpSpPr bwMode="auto">
              <a:xfrm>
                <a:off x="0" y="1278"/>
                <a:ext cx="1368" cy="384"/>
                <a:chOff x="0" y="1278"/>
                <a:chExt cx="1368" cy="384"/>
              </a:xfrm>
            </p:grpSpPr>
            <p:sp>
              <p:nvSpPr>
                <p:cNvPr id="192529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1278"/>
                  <a:ext cx="136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SUGI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30" name="Rectangle 18"/>
                <p:cNvSpPr>
                  <a:spLocks noChangeArrowheads="1"/>
                </p:cNvSpPr>
                <p:nvPr/>
              </p:nvSpPr>
              <p:spPr bwMode="auto">
                <a:xfrm>
                  <a:off x="0" y="1278"/>
                  <a:ext cx="136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31" name="Group 19"/>
              <p:cNvGrpSpPr>
                <a:grpSpLocks/>
              </p:cNvGrpSpPr>
              <p:nvPr/>
            </p:nvGrpSpPr>
            <p:grpSpPr bwMode="auto">
              <a:xfrm>
                <a:off x="1368" y="1278"/>
                <a:ext cx="1224" cy="384"/>
                <a:chOff x="1368" y="1278"/>
                <a:chExt cx="1224" cy="384"/>
              </a:xfrm>
            </p:grpSpPr>
            <p:sp>
              <p:nvSpPr>
                <p:cNvPr id="192532" name="Rectangle 20"/>
                <p:cNvSpPr>
                  <a:spLocks noChangeArrowheads="1"/>
                </p:cNvSpPr>
                <p:nvPr/>
              </p:nvSpPr>
              <p:spPr bwMode="auto">
                <a:xfrm>
                  <a:off x="1368" y="1278"/>
                  <a:ext cx="12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175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r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33" name="Rectangle 21"/>
                <p:cNvSpPr>
                  <a:spLocks noChangeArrowheads="1"/>
                </p:cNvSpPr>
                <p:nvPr/>
              </p:nvSpPr>
              <p:spPr bwMode="auto">
                <a:xfrm>
                  <a:off x="1368" y="1278"/>
                  <a:ext cx="122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34" name="Group 22"/>
              <p:cNvGrpSpPr>
                <a:grpSpLocks/>
              </p:cNvGrpSpPr>
              <p:nvPr/>
            </p:nvGrpSpPr>
            <p:grpSpPr bwMode="auto">
              <a:xfrm>
                <a:off x="0" y="1662"/>
                <a:ext cx="1368" cy="384"/>
                <a:chOff x="0" y="1662"/>
                <a:chExt cx="1368" cy="384"/>
              </a:xfrm>
            </p:grpSpPr>
            <p:sp>
              <p:nvSpPr>
                <p:cNvPr id="192535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1662"/>
                  <a:ext cx="136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PRAS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36" name="Rectangle 24"/>
                <p:cNvSpPr>
                  <a:spLocks noChangeArrowheads="1"/>
                </p:cNvSpPr>
                <p:nvPr/>
              </p:nvSpPr>
              <p:spPr bwMode="auto">
                <a:xfrm>
                  <a:off x="0" y="1662"/>
                  <a:ext cx="136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37" name="Group 25"/>
              <p:cNvGrpSpPr>
                <a:grpSpLocks/>
              </p:cNvGrpSpPr>
              <p:nvPr/>
            </p:nvGrpSpPr>
            <p:grpSpPr bwMode="auto">
              <a:xfrm>
                <a:off x="1368" y="1662"/>
                <a:ext cx="1224" cy="384"/>
                <a:chOff x="1368" y="1662"/>
                <a:chExt cx="1224" cy="384"/>
              </a:xfrm>
            </p:grpSpPr>
            <p:sp>
              <p:nvSpPr>
                <p:cNvPr id="192538" name="Rectangle 26"/>
                <p:cNvSpPr>
                  <a:spLocks noChangeArrowheads="1"/>
                </p:cNvSpPr>
                <p:nvPr/>
              </p:nvSpPr>
              <p:spPr bwMode="auto">
                <a:xfrm>
                  <a:off x="1368" y="1662"/>
                  <a:ext cx="12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210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r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39" name="Rectangle 27"/>
                <p:cNvSpPr>
                  <a:spLocks noChangeArrowheads="1"/>
                </p:cNvSpPr>
                <p:nvPr/>
              </p:nvSpPr>
              <p:spPr bwMode="auto">
                <a:xfrm>
                  <a:off x="1368" y="1662"/>
                  <a:ext cx="122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40" name="Group 28"/>
              <p:cNvGrpSpPr>
                <a:grpSpLocks/>
              </p:cNvGrpSpPr>
              <p:nvPr/>
            </p:nvGrpSpPr>
            <p:grpSpPr bwMode="auto">
              <a:xfrm>
                <a:off x="0" y="2046"/>
                <a:ext cx="1368" cy="384"/>
                <a:chOff x="0" y="2046"/>
                <a:chExt cx="1368" cy="384"/>
              </a:xfrm>
            </p:grpSpPr>
            <p:sp>
              <p:nvSpPr>
                <p:cNvPr id="192541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2046"/>
                  <a:ext cx="136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GJTL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42" name="Rectangle 30"/>
                <p:cNvSpPr>
                  <a:spLocks noChangeArrowheads="1"/>
                </p:cNvSpPr>
                <p:nvPr/>
              </p:nvSpPr>
              <p:spPr bwMode="auto">
                <a:xfrm>
                  <a:off x="0" y="2046"/>
                  <a:ext cx="136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43" name="Group 31"/>
              <p:cNvGrpSpPr>
                <a:grpSpLocks/>
              </p:cNvGrpSpPr>
              <p:nvPr/>
            </p:nvGrpSpPr>
            <p:grpSpPr bwMode="auto">
              <a:xfrm>
                <a:off x="1368" y="2046"/>
                <a:ext cx="1224" cy="384"/>
                <a:chOff x="1368" y="2046"/>
                <a:chExt cx="1224" cy="384"/>
              </a:xfrm>
            </p:grpSpPr>
            <p:sp>
              <p:nvSpPr>
                <p:cNvPr id="192544" name="Rectangle 32"/>
                <p:cNvSpPr>
                  <a:spLocks noChangeArrowheads="1"/>
                </p:cNvSpPr>
                <p:nvPr/>
              </p:nvSpPr>
              <p:spPr bwMode="auto">
                <a:xfrm>
                  <a:off x="1368" y="2046"/>
                  <a:ext cx="12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220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r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45" name="Rectangle 33"/>
                <p:cNvSpPr>
                  <a:spLocks noChangeArrowheads="1"/>
                </p:cNvSpPr>
                <p:nvPr/>
              </p:nvSpPr>
              <p:spPr bwMode="auto">
                <a:xfrm>
                  <a:off x="1368" y="2046"/>
                  <a:ext cx="122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46" name="Group 34"/>
              <p:cNvGrpSpPr>
                <a:grpSpLocks/>
              </p:cNvGrpSpPr>
              <p:nvPr/>
            </p:nvGrpSpPr>
            <p:grpSpPr bwMode="auto">
              <a:xfrm>
                <a:off x="0" y="2430"/>
                <a:ext cx="1368" cy="384"/>
                <a:chOff x="0" y="2430"/>
                <a:chExt cx="1368" cy="384"/>
              </a:xfrm>
            </p:grpSpPr>
            <p:sp>
              <p:nvSpPr>
                <p:cNvPr id="192547" name="Rectangle 35"/>
                <p:cNvSpPr>
                  <a:spLocks noChangeArrowheads="1"/>
                </p:cNvSpPr>
                <p:nvPr/>
              </p:nvSpPr>
              <p:spPr bwMode="auto">
                <a:xfrm>
                  <a:off x="0" y="2430"/>
                  <a:ext cx="136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ACAP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48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2430"/>
                  <a:ext cx="136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49" name="Group 37"/>
              <p:cNvGrpSpPr>
                <a:grpSpLocks/>
              </p:cNvGrpSpPr>
              <p:nvPr/>
            </p:nvGrpSpPr>
            <p:grpSpPr bwMode="auto">
              <a:xfrm>
                <a:off x="1368" y="2430"/>
                <a:ext cx="1224" cy="384"/>
                <a:chOff x="1368" y="2430"/>
                <a:chExt cx="1224" cy="384"/>
              </a:xfrm>
            </p:grpSpPr>
            <p:sp>
              <p:nvSpPr>
                <p:cNvPr id="192550" name="Rectangle 38"/>
                <p:cNvSpPr>
                  <a:spLocks noChangeArrowheads="1"/>
                </p:cNvSpPr>
                <p:nvPr/>
              </p:nvSpPr>
              <p:spPr bwMode="auto">
                <a:xfrm>
                  <a:off x="1368" y="2430"/>
                  <a:ext cx="12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455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r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51" name="Rectangle 39"/>
                <p:cNvSpPr>
                  <a:spLocks noChangeArrowheads="1"/>
                </p:cNvSpPr>
                <p:nvPr/>
              </p:nvSpPr>
              <p:spPr bwMode="auto">
                <a:xfrm>
                  <a:off x="1368" y="2430"/>
                  <a:ext cx="122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52" name="Group 40"/>
              <p:cNvGrpSpPr>
                <a:grpSpLocks/>
              </p:cNvGrpSpPr>
              <p:nvPr/>
            </p:nvGrpSpPr>
            <p:grpSpPr bwMode="auto">
              <a:xfrm>
                <a:off x="0" y="2814"/>
                <a:ext cx="1368" cy="384"/>
                <a:chOff x="0" y="2814"/>
                <a:chExt cx="1368" cy="384"/>
              </a:xfrm>
            </p:grpSpPr>
            <p:sp>
              <p:nvSpPr>
                <p:cNvPr id="192553" name="Rectangle 41"/>
                <p:cNvSpPr>
                  <a:spLocks noChangeArrowheads="1"/>
                </p:cNvSpPr>
                <p:nvPr/>
              </p:nvSpPr>
              <p:spPr bwMode="auto">
                <a:xfrm>
                  <a:off x="0" y="2814"/>
                  <a:ext cx="136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BRAM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54" name="Rectangle 42"/>
                <p:cNvSpPr>
                  <a:spLocks noChangeArrowheads="1"/>
                </p:cNvSpPr>
                <p:nvPr/>
              </p:nvSpPr>
              <p:spPr bwMode="auto">
                <a:xfrm>
                  <a:off x="0" y="2814"/>
                  <a:ext cx="136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55" name="Group 43"/>
              <p:cNvGrpSpPr>
                <a:grpSpLocks/>
              </p:cNvGrpSpPr>
              <p:nvPr/>
            </p:nvGrpSpPr>
            <p:grpSpPr bwMode="auto">
              <a:xfrm>
                <a:off x="1368" y="2814"/>
                <a:ext cx="1224" cy="384"/>
                <a:chOff x="1368" y="2814"/>
                <a:chExt cx="1224" cy="384"/>
              </a:xfrm>
            </p:grpSpPr>
            <p:sp>
              <p:nvSpPr>
                <p:cNvPr id="192556" name="Rectangle 44"/>
                <p:cNvSpPr>
                  <a:spLocks noChangeArrowheads="1"/>
                </p:cNvSpPr>
                <p:nvPr/>
              </p:nvSpPr>
              <p:spPr bwMode="auto">
                <a:xfrm>
                  <a:off x="1368" y="2814"/>
                  <a:ext cx="12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525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r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57" name="Rectangle 45"/>
                <p:cNvSpPr>
                  <a:spLocks noChangeArrowheads="1"/>
                </p:cNvSpPr>
                <p:nvPr/>
              </p:nvSpPr>
              <p:spPr bwMode="auto">
                <a:xfrm>
                  <a:off x="1368" y="2814"/>
                  <a:ext cx="122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58" name="Group 46"/>
              <p:cNvGrpSpPr>
                <a:grpSpLocks/>
              </p:cNvGrpSpPr>
              <p:nvPr/>
            </p:nvGrpSpPr>
            <p:grpSpPr bwMode="auto">
              <a:xfrm>
                <a:off x="0" y="3198"/>
                <a:ext cx="1368" cy="384"/>
                <a:chOff x="0" y="3198"/>
                <a:chExt cx="1368" cy="384"/>
              </a:xfrm>
            </p:grpSpPr>
            <p:sp>
              <p:nvSpPr>
                <p:cNvPr id="192559" name="Rectangle 47"/>
                <p:cNvSpPr>
                  <a:spLocks noChangeArrowheads="1"/>
                </p:cNvSpPr>
                <p:nvPr/>
              </p:nvSpPr>
              <p:spPr bwMode="auto">
                <a:xfrm>
                  <a:off x="0" y="3198"/>
                  <a:ext cx="136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LPIN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60" name="Rectangle 48"/>
                <p:cNvSpPr>
                  <a:spLocks noChangeArrowheads="1"/>
                </p:cNvSpPr>
                <p:nvPr/>
              </p:nvSpPr>
              <p:spPr bwMode="auto">
                <a:xfrm>
                  <a:off x="0" y="3198"/>
                  <a:ext cx="136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61" name="Group 49"/>
              <p:cNvGrpSpPr>
                <a:grpSpLocks/>
              </p:cNvGrpSpPr>
              <p:nvPr/>
            </p:nvGrpSpPr>
            <p:grpSpPr bwMode="auto">
              <a:xfrm>
                <a:off x="1368" y="3198"/>
                <a:ext cx="1224" cy="384"/>
                <a:chOff x="1368" y="3198"/>
                <a:chExt cx="1224" cy="384"/>
              </a:xfrm>
            </p:grpSpPr>
            <p:sp>
              <p:nvSpPr>
                <p:cNvPr id="192562" name="Rectangle 50"/>
                <p:cNvSpPr>
                  <a:spLocks noChangeArrowheads="1"/>
                </p:cNvSpPr>
                <p:nvPr/>
              </p:nvSpPr>
              <p:spPr bwMode="auto">
                <a:xfrm>
                  <a:off x="1368" y="3198"/>
                  <a:ext cx="12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600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r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63" name="Rectangle 51"/>
                <p:cNvSpPr>
                  <a:spLocks noChangeArrowheads="1"/>
                </p:cNvSpPr>
                <p:nvPr/>
              </p:nvSpPr>
              <p:spPr bwMode="auto">
                <a:xfrm>
                  <a:off x="1368" y="3198"/>
                  <a:ext cx="122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64" name="Group 52"/>
              <p:cNvGrpSpPr>
                <a:grpSpLocks/>
              </p:cNvGrpSpPr>
              <p:nvPr/>
            </p:nvGrpSpPr>
            <p:grpSpPr bwMode="auto">
              <a:xfrm>
                <a:off x="0" y="3582"/>
                <a:ext cx="1368" cy="384"/>
                <a:chOff x="0" y="3582"/>
                <a:chExt cx="1368" cy="384"/>
              </a:xfrm>
            </p:grpSpPr>
            <p:sp>
              <p:nvSpPr>
                <p:cNvPr id="192565" name="Rectangle 53"/>
                <p:cNvSpPr>
                  <a:spLocks noChangeArrowheads="1"/>
                </p:cNvSpPr>
                <p:nvPr/>
              </p:nvSpPr>
              <p:spPr bwMode="auto">
                <a:xfrm>
                  <a:off x="0" y="3582"/>
                  <a:ext cx="136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INDS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66" name="Rectangle 54"/>
                <p:cNvSpPr>
                  <a:spLocks noChangeArrowheads="1"/>
                </p:cNvSpPr>
                <p:nvPr/>
              </p:nvSpPr>
              <p:spPr bwMode="auto">
                <a:xfrm>
                  <a:off x="0" y="3582"/>
                  <a:ext cx="136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67" name="Group 55"/>
              <p:cNvGrpSpPr>
                <a:grpSpLocks/>
              </p:cNvGrpSpPr>
              <p:nvPr/>
            </p:nvGrpSpPr>
            <p:grpSpPr bwMode="auto">
              <a:xfrm>
                <a:off x="1368" y="3582"/>
                <a:ext cx="1224" cy="384"/>
                <a:chOff x="1368" y="3582"/>
                <a:chExt cx="1224" cy="384"/>
              </a:xfrm>
            </p:grpSpPr>
            <p:sp>
              <p:nvSpPr>
                <p:cNvPr id="192568" name="Rectangle 56"/>
                <p:cNvSpPr>
                  <a:spLocks noChangeArrowheads="1"/>
                </p:cNvSpPr>
                <p:nvPr/>
              </p:nvSpPr>
              <p:spPr bwMode="auto">
                <a:xfrm>
                  <a:off x="1368" y="3582"/>
                  <a:ext cx="12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700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r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69" name="Rectangle 57"/>
                <p:cNvSpPr>
                  <a:spLocks noChangeArrowheads="1"/>
                </p:cNvSpPr>
                <p:nvPr/>
              </p:nvSpPr>
              <p:spPr bwMode="auto">
                <a:xfrm>
                  <a:off x="1368" y="3582"/>
                  <a:ext cx="122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70" name="Group 58"/>
              <p:cNvGrpSpPr>
                <a:grpSpLocks/>
              </p:cNvGrpSpPr>
              <p:nvPr/>
            </p:nvGrpSpPr>
            <p:grpSpPr bwMode="auto">
              <a:xfrm>
                <a:off x="0" y="3966"/>
                <a:ext cx="1368" cy="384"/>
                <a:chOff x="0" y="3966"/>
                <a:chExt cx="1368" cy="384"/>
              </a:xfrm>
            </p:grpSpPr>
            <p:sp>
              <p:nvSpPr>
                <p:cNvPr id="192571" name="Rectangle 59"/>
                <p:cNvSpPr>
                  <a:spLocks noChangeArrowheads="1"/>
                </p:cNvSpPr>
                <p:nvPr/>
              </p:nvSpPr>
              <p:spPr bwMode="auto">
                <a:xfrm>
                  <a:off x="0" y="3966"/>
                  <a:ext cx="136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IMAS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72" name="Rectangle 60"/>
                <p:cNvSpPr>
                  <a:spLocks noChangeArrowheads="1"/>
                </p:cNvSpPr>
                <p:nvPr/>
              </p:nvSpPr>
              <p:spPr bwMode="auto">
                <a:xfrm>
                  <a:off x="0" y="3966"/>
                  <a:ext cx="136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73" name="Group 61"/>
              <p:cNvGrpSpPr>
                <a:grpSpLocks/>
              </p:cNvGrpSpPr>
              <p:nvPr/>
            </p:nvGrpSpPr>
            <p:grpSpPr bwMode="auto">
              <a:xfrm>
                <a:off x="1368" y="3966"/>
                <a:ext cx="1224" cy="384"/>
                <a:chOff x="1368" y="3966"/>
                <a:chExt cx="1224" cy="384"/>
              </a:xfrm>
            </p:grpSpPr>
            <p:sp>
              <p:nvSpPr>
                <p:cNvPr id="192574" name="Rectangle 62"/>
                <p:cNvSpPr>
                  <a:spLocks noChangeArrowheads="1"/>
                </p:cNvSpPr>
                <p:nvPr/>
              </p:nvSpPr>
              <p:spPr bwMode="auto">
                <a:xfrm>
                  <a:off x="1368" y="3966"/>
                  <a:ext cx="12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800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r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75" name="Rectangle 63"/>
                <p:cNvSpPr>
                  <a:spLocks noChangeArrowheads="1"/>
                </p:cNvSpPr>
                <p:nvPr/>
              </p:nvSpPr>
              <p:spPr bwMode="auto">
                <a:xfrm>
                  <a:off x="1368" y="3966"/>
                  <a:ext cx="122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76" name="Group 64"/>
              <p:cNvGrpSpPr>
                <a:grpSpLocks/>
              </p:cNvGrpSpPr>
              <p:nvPr/>
            </p:nvGrpSpPr>
            <p:grpSpPr bwMode="auto">
              <a:xfrm>
                <a:off x="0" y="4350"/>
                <a:ext cx="1368" cy="384"/>
                <a:chOff x="0" y="4350"/>
                <a:chExt cx="1368" cy="384"/>
              </a:xfrm>
            </p:grpSpPr>
            <p:sp>
              <p:nvSpPr>
                <p:cNvPr id="192577" name="Rectangle 65"/>
                <p:cNvSpPr>
                  <a:spLocks noChangeArrowheads="1"/>
                </p:cNvSpPr>
                <p:nvPr/>
              </p:nvSpPr>
              <p:spPr bwMode="auto">
                <a:xfrm>
                  <a:off x="0" y="4350"/>
                  <a:ext cx="136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NIPS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78" name="Rectangle 66"/>
                <p:cNvSpPr>
                  <a:spLocks noChangeArrowheads="1"/>
                </p:cNvSpPr>
                <p:nvPr/>
              </p:nvSpPr>
              <p:spPr bwMode="auto">
                <a:xfrm>
                  <a:off x="0" y="4350"/>
                  <a:ext cx="136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79" name="Group 67"/>
              <p:cNvGrpSpPr>
                <a:grpSpLocks/>
              </p:cNvGrpSpPr>
              <p:nvPr/>
            </p:nvGrpSpPr>
            <p:grpSpPr bwMode="auto">
              <a:xfrm>
                <a:off x="1368" y="4350"/>
                <a:ext cx="1224" cy="384"/>
                <a:chOff x="1368" y="4350"/>
                <a:chExt cx="1224" cy="384"/>
              </a:xfrm>
            </p:grpSpPr>
            <p:sp>
              <p:nvSpPr>
                <p:cNvPr id="192580" name="Rectangle 68"/>
                <p:cNvSpPr>
                  <a:spLocks noChangeArrowheads="1"/>
                </p:cNvSpPr>
                <p:nvPr/>
              </p:nvSpPr>
              <p:spPr bwMode="auto">
                <a:xfrm>
                  <a:off x="1368" y="4350"/>
                  <a:ext cx="12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1.000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r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81" name="Rectangle 69"/>
                <p:cNvSpPr>
                  <a:spLocks noChangeArrowheads="1"/>
                </p:cNvSpPr>
                <p:nvPr/>
              </p:nvSpPr>
              <p:spPr bwMode="auto">
                <a:xfrm>
                  <a:off x="1368" y="4350"/>
                  <a:ext cx="122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82" name="Group 70"/>
              <p:cNvGrpSpPr>
                <a:grpSpLocks/>
              </p:cNvGrpSpPr>
              <p:nvPr/>
            </p:nvGrpSpPr>
            <p:grpSpPr bwMode="auto">
              <a:xfrm>
                <a:off x="0" y="4734"/>
                <a:ext cx="1368" cy="384"/>
                <a:chOff x="0" y="4734"/>
                <a:chExt cx="1368" cy="384"/>
              </a:xfrm>
            </p:grpSpPr>
            <p:sp>
              <p:nvSpPr>
                <p:cNvPr id="192583" name="Rectangle 71"/>
                <p:cNvSpPr>
                  <a:spLocks noChangeArrowheads="1"/>
                </p:cNvSpPr>
                <p:nvPr/>
              </p:nvSpPr>
              <p:spPr bwMode="auto">
                <a:xfrm>
                  <a:off x="0" y="4734"/>
                  <a:ext cx="136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AUTO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84" name="Rectangle 72"/>
                <p:cNvSpPr>
                  <a:spLocks noChangeArrowheads="1"/>
                </p:cNvSpPr>
                <p:nvPr/>
              </p:nvSpPr>
              <p:spPr bwMode="auto">
                <a:xfrm>
                  <a:off x="0" y="4734"/>
                  <a:ext cx="136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85" name="Group 73"/>
              <p:cNvGrpSpPr>
                <a:grpSpLocks/>
              </p:cNvGrpSpPr>
              <p:nvPr/>
            </p:nvGrpSpPr>
            <p:grpSpPr bwMode="auto">
              <a:xfrm>
                <a:off x="1368" y="4734"/>
                <a:ext cx="1224" cy="384"/>
                <a:chOff x="1368" y="4734"/>
                <a:chExt cx="1224" cy="384"/>
              </a:xfrm>
            </p:grpSpPr>
            <p:sp>
              <p:nvSpPr>
                <p:cNvPr id="192586" name="Rectangle 74"/>
                <p:cNvSpPr>
                  <a:spLocks noChangeArrowheads="1"/>
                </p:cNvSpPr>
                <p:nvPr/>
              </p:nvSpPr>
              <p:spPr bwMode="auto">
                <a:xfrm>
                  <a:off x="1368" y="4734"/>
                  <a:ext cx="12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1.275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r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87" name="Rectangle 75"/>
                <p:cNvSpPr>
                  <a:spLocks noChangeArrowheads="1"/>
                </p:cNvSpPr>
                <p:nvPr/>
              </p:nvSpPr>
              <p:spPr bwMode="auto">
                <a:xfrm>
                  <a:off x="1368" y="4734"/>
                  <a:ext cx="122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88" name="Group 76"/>
              <p:cNvGrpSpPr>
                <a:grpSpLocks/>
              </p:cNvGrpSpPr>
              <p:nvPr/>
            </p:nvGrpSpPr>
            <p:grpSpPr bwMode="auto">
              <a:xfrm>
                <a:off x="0" y="5118"/>
                <a:ext cx="1368" cy="384"/>
                <a:chOff x="0" y="5118"/>
                <a:chExt cx="1368" cy="384"/>
              </a:xfrm>
            </p:grpSpPr>
            <p:sp>
              <p:nvSpPr>
                <p:cNvPr id="192589" name="Rectangle 77"/>
                <p:cNvSpPr>
                  <a:spLocks noChangeArrowheads="1"/>
                </p:cNvSpPr>
                <p:nvPr/>
              </p:nvSpPr>
              <p:spPr bwMode="auto">
                <a:xfrm>
                  <a:off x="0" y="5118"/>
                  <a:ext cx="136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SMSM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90" name="Rectangle 78"/>
                <p:cNvSpPr>
                  <a:spLocks noChangeArrowheads="1"/>
                </p:cNvSpPr>
                <p:nvPr/>
              </p:nvSpPr>
              <p:spPr bwMode="auto">
                <a:xfrm>
                  <a:off x="0" y="5118"/>
                  <a:ext cx="136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91" name="Group 79"/>
              <p:cNvGrpSpPr>
                <a:grpSpLocks/>
              </p:cNvGrpSpPr>
              <p:nvPr/>
            </p:nvGrpSpPr>
            <p:grpSpPr bwMode="auto">
              <a:xfrm>
                <a:off x="1368" y="5118"/>
                <a:ext cx="1224" cy="384"/>
                <a:chOff x="1368" y="5118"/>
                <a:chExt cx="1224" cy="384"/>
              </a:xfrm>
            </p:grpSpPr>
            <p:sp>
              <p:nvSpPr>
                <p:cNvPr id="192592" name="Rectangle 80"/>
                <p:cNvSpPr>
                  <a:spLocks noChangeArrowheads="1"/>
                </p:cNvSpPr>
                <p:nvPr/>
              </p:nvSpPr>
              <p:spPr bwMode="auto">
                <a:xfrm>
                  <a:off x="1368" y="5118"/>
                  <a:ext cx="12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1.450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r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93" name="Rectangle 81"/>
                <p:cNvSpPr>
                  <a:spLocks noChangeArrowheads="1"/>
                </p:cNvSpPr>
                <p:nvPr/>
              </p:nvSpPr>
              <p:spPr bwMode="auto">
                <a:xfrm>
                  <a:off x="1368" y="5118"/>
                  <a:ext cx="122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94" name="Group 82"/>
              <p:cNvGrpSpPr>
                <a:grpSpLocks/>
              </p:cNvGrpSpPr>
              <p:nvPr/>
            </p:nvGrpSpPr>
            <p:grpSpPr bwMode="auto">
              <a:xfrm>
                <a:off x="0" y="5502"/>
                <a:ext cx="1368" cy="384"/>
                <a:chOff x="0" y="5502"/>
                <a:chExt cx="1368" cy="384"/>
              </a:xfrm>
            </p:grpSpPr>
            <p:sp>
              <p:nvSpPr>
                <p:cNvPr id="192595" name="Rectangle 83"/>
                <p:cNvSpPr>
                  <a:spLocks noChangeArrowheads="1"/>
                </p:cNvSpPr>
                <p:nvPr/>
              </p:nvSpPr>
              <p:spPr bwMode="auto">
                <a:xfrm>
                  <a:off x="0" y="5502"/>
                  <a:ext cx="136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ASII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96" name="Rectangle 84"/>
                <p:cNvSpPr>
                  <a:spLocks noChangeArrowheads="1"/>
                </p:cNvSpPr>
                <p:nvPr/>
              </p:nvSpPr>
              <p:spPr bwMode="auto">
                <a:xfrm>
                  <a:off x="0" y="5502"/>
                  <a:ext cx="136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597" name="Group 85"/>
              <p:cNvGrpSpPr>
                <a:grpSpLocks/>
              </p:cNvGrpSpPr>
              <p:nvPr/>
            </p:nvGrpSpPr>
            <p:grpSpPr bwMode="auto">
              <a:xfrm>
                <a:off x="1368" y="5502"/>
                <a:ext cx="1224" cy="384"/>
                <a:chOff x="1368" y="5502"/>
                <a:chExt cx="1224" cy="384"/>
              </a:xfrm>
            </p:grpSpPr>
            <p:sp>
              <p:nvSpPr>
                <p:cNvPr id="192598" name="Rectangle 86"/>
                <p:cNvSpPr>
                  <a:spLocks noChangeArrowheads="1"/>
                </p:cNvSpPr>
                <p:nvPr/>
              </p:nvSpPr>
              <p:spPr bwMode="auto">
                <a:xfrm>
                  <a:off x="1368" y="5502"/>
                  <a:ext cx="12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1.850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r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599" name="Rectangle 87"/>
                <p:cNvSpPr>
                  <a:spLocks noChangeArrowheads="1"/>
                </p:cNvSpPr>
                <p:nvPr/>
              </p:nvSpPr>
              <p:spPr bwMode="auto">
                <a:xfrm>
                  <a:off x="1368" y="5502"/>
                  <a:ext cx="122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600" name="Group 88"/>
              <p:cNvGrpSpPr>
                <a:grpSpLocks/>
              </p:cNvGrpSpPr>
              <p:nvPr/>
            </p:nvGrpSpPr>
            <p:grpSpPr bwMode="auto">
              <a:xfrm>
                <a:off x="0" y="5886"/>
                <a:ext cx="1368" cy="384"/>
                <a:chOff x="0" y="5886"/>
                <a:chExt cx="1368" cy="384"/>
              </a:xfrm>
            </p:grpSpPr>
            <p:sp>
              <p:nvSpPr>
                <p:cNvPr id="192601" name="Rectangle 89"/>
                <p:cNvSpPr>
                  <a:spLocks noChangeArrowheads="1"/>
                </p:cNvSpPr>
                <p:nvPr/>
              </p:nvSpPr>
              <p:spPr bwMode="auto">
                <a:xfrm>
                  <a:off x="0" y="5886"/>
                  <a:ext cx="1368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GDJR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602" name="Rectangle 90"/>
                <p:cNvSpPr>
                  <a:spLocks noChangeArrowheads="1"/>
                </p:cNvSpPr>
                <p:nvPr/>
              </p:nvSpPr>
              <p:spPr bwMode="auto">
                <a:xfrm>
                  <a:off x="0" y="5886"/>
                  <a:ext cx="136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2603" name="Group 91"/>
              <p:cNvGrpSpPr>
                <a:grpSpLocks/>
              </p:cNvGrpSpPr>
              <p:nvPr/>
            </p:nvGrpSpPr>
            <p:grpSpPr bwMode="auto">
              <a:xfrm>
                <a:off x="1368" y="5886"/>
                <a:ext cx="1224" cy="384"/>
                <a:chOff x="1368" y="5886"/>
                <a:chExt cx="1224" cy="384"/>
              </a:xfrm>
            </p:grpSpPr>
            <p:sp>
              <p:nvSpPr>
                <p:cNvPr id="192604" name="Rectangle 92"/>
                <p:cNvSpPr>
                  <a:spLocks noChangeArrowheads="1"/>
                </p:cNvSpPr>
                <p:nvPr/>
              </p:nvSpPr>
              <p:spPr bwMode="auto">
                <a:xfrm>
                  <a:off x="1368" y="5886"/>
                  <a:ext cx="122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b"/>
                <a:lstStyle/>
                <a:p>
                  <a:pPr algn="r" eaLnBrk="1" hangingPunct="1">
                    <a:lnSpc>
                      <a:spcPct val="90000"/>
                    </a:lnSpc>
                  </a:pPr>
                  <a:r>
                    <a:rPr lang="en-US" sz="2000">
                      <a:latin typeface="Tahoma" pitchFamily="34" charset="0"/>
                      <a:cs typeface="Arial" charset="0"/>
                    </a:rPr>
                    <a:t>2.400</a:t>
                  </a:r>
                  <a:endParaRPr lang="en-US" sz="2000">
                    <a:latin typeface="Tahoma" pitchFamily="34" charset="0"/>
                    <a:cs typeface="Times New Roman" pitchFamily="18" charset="0"/>
                  </a:endParaRPr>
                </a:p>
                <a:p>
                  <a:pPr algn="r">
                    <a:lnSpc>
                      <a:spcPct val="90000"/>
                    </a:lnSpc>
                  </a:pPr>
                  <a:endParaRPr lang="en-US" sz="2000">
                    <a:latin typeface="Tahoma" pitchFamily="34" charset="0"/>
                  </a:endParaRPr>
                </a:p>
              </p:txBody>
            </p:sp>
            <p:sp>
              <p:nvSpPr>
                <p:cNvPr id="192605" name="Rectangle 93"/>
                <p:cNvSpPr>
                  <a:spLocks noChangeArrowheads="1"/>
                </p:cNvSpPr>
                <p:nvPr/>
              </p:nvSpPr>
              <p:spPr bwMode="auto">
                <a:xfrm>
                  <a:off x="1368" y="5886"/>
                  <a:ext cx="1224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sp>
          <p:nvSpPr>
            <p:cNvPr id="192606" name="Rectangle 94"/>
            <p:cNvSpPr>
              <a:spLocks noChangeArrowheads="1"/>
            </p:cNvSpPr>
            <p:nvPr/>
          </p:nvSpPr>
          <p:spPr bwMode="auto">
            <a:xfrm>
              <a:off x="-3" y="497"/>
              <a:ext cx="2598" cy="5776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92607" name="Rectangle 95"/>
          <p:cNvSpPr>
            <a:spLocks noGrp="1" noChangeArrowheads="1"/>
          </p:cNvSpPr>
          <p:nvPr>
            <p:ph type="title"/>
          </p:nvPr>
        </p:nvSpPr>
        <p:spPr>
          <a:xfrm>
            <a:off x="931863" y="568325"/>
            <a:ext cx="7158037" cy="847725"/>
          </a:xfrm>
        </p:spPr>
        <p:txBody>
          <a:bodyPr/>
          <a:lstStyle/>
          <a:p>
            <a:r>
              <a:rPr lang="en-US" sz="2000" b="1">
                <a:solidFill>
                  <a:schemeClr val="accent1"/>
                </a:solidFill>
                <a:cs typeface="Arial" charset="0"/>
              </a:rPr>
              <a:t>TABEL 1.1</a:t>
            </a:r>
          </a:p>
        </p:txBody>
      </p:sp>
      <p:sp>
        <p:nvSpPr>
          <p:cNvPr id="192609" name="Rectangle 97"/>
          <p:cNvSpPr>
            <a:spLocks noChangeArrowheads="1"/>
          </p:cNvSpPr>
          <p:nvPr/>
        </p:nvSpPr>
        <p:spPr bwMode="auto">
          <a:xfrm>
            <a:off x="990600" y="406400"/>
            <a:ext cx="725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ahoma" pitchFamily="34" charset="0"/>
              </a:rPr>
              <a:t>Pengertian Statistika				              Bab 1</a:t>
            </a:r>
            <a:endParaRPr lang="en-US" sz="2000" b="1">
              <a:latin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2160</TotalTime>
  <Words>740</Words>
  <Application>Microsoft PowerPoint</Application>
  <PresentationFormat>On-screen Show (4:3)</PresentationFormat>
  <Paragraphs>225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Times New Roman</vt:lpstr>
      <vt:lpstr>Wingdings</vt:lpstr>
      <vt:lpstr>Tahoma</vt:lpstr>
      <vt:lpstr>Bookman Old Style</vt:lpstr>
      <vt:lpstr>Axis</vt:lpstr>
      <vt:lpstr>Microsoft Office Excel Chart</vt:lpstr>
      <vt:lpstr>Slide 1</vt:lpstr>
      <vt:lpstr>OUTLINE</vt:lpstr>
      <vt:lpstr>Slide 3</vt:lpstr>
      <vt:lpstr>Slide 4</vt:lpstr>
      <vt:lpstr>Slide 5</vt:lpstr>
      <vt:lpstr>Slide 6</vt:lpstr>
      <vt:lpstr>PERKEMBANGAN STATISTIKA</vt:lpstr>
      <vt:lpstr>KASUS STATISTIKA</vt:lpstr>
      <vt:lpstr>TABEL 1.1</vt:lpstr>
      <vt:lpstr>GRAFIK POLIGON</vt:lpstr>
      <vt:lpstr>Slide 11</vt:lpstr>
      <vt:lpstr>Slide 12</vt:lpstr>
      <vt:lpstr>Slide 13</vt:lpstr>
      <vt:lpstr>Slide 14</vt:lpstr>
      <vt:lpstr>POPULASI DAN SAMPEL </vt:lpstr>
      <vt:lpstr>Slide 16</vt:lpstr>
      <vt:lpstr>Slide 17</vt:lpstr>
      <vt:lpstr>SKALA PENGUKURAN</vt:lpstr>
      <vt:lpstr>Slide 19</vt:lpstr>
      <vt:lpstr>Slide 20</vt:lpstr>
      <vt:lpstr>Slide 21</vt:lpstr>
    </vt:vector>
  </TitlesOfParts>
  <Company>Universitas Mercu Buana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Suharyadi</dc:creator>
  <cp:lastModifiedBy>Dedi</cp:lastModifiedBy>
  <cp:revision>104</cp:revision>
  <cp:lastPrinted>1601-01-01T00:00:00Z</cp:lastPrinted>
  <dcterms:created xsi:type="dcterms:W3CDTF">2003-06-14T04:26:09Z</dcterms:created>
  <dcterms:modified xsi:type="dcterms:W3CDTF">2015-03-11T02:46:30Z</dcterms:modified>
</cp:coreProperties>
</file>