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32"/>
  </p:notesMasterIdLst>
  <p:sldIdLst>
    <p:sldId id="256" r:id="rId2"/>
    <p:sldId id="302" r:id="rId3"/>
    <p:sldId id="259" r:id="rId4"/>
    <p:sldId id="286" r:id="rId5"/>
    <p:sldId id="287" r:id="rId6"/>
    <p:sldId id="288" r:id="rId7"/>
    <p:sldId id="290" r:id="rId8"/>
    <p:sldId id="289" r:id="rId9"/>
    <p:sldId id="291" r:id="rId10"/>
    <p:sldId id="292" r:id="rId11"/>
    <p:sldId id="298" r:id="rId12"/>
    <p:sldId id="299" r:id="rId13"/>
    <p:sldId id="300" r:id="rId14"/>
    <p:sldId id="280" r:id="rId15"/>
    <p:sldId id="293" r:id="rId16"/>
    <p:sldId id="294" r:id="rId17"/>
    <p:sldId id="260" r:id="rId18"/>
    <p:sldId id="281" r:id="rId19"/>
    <p:sldId id="282" r:id="rId20"/>
    <p:sldId id="283" r:id="rId21"/>
    <p:sldId id="284" r:id="rId22"/>
    <p:sldId id="262" r:id="rId23"/>
    <p:sldId id="263" r:id="rId24"/>
    <p:sldId id="264" r:id="rId25"/>
    <p:sldId id="265" r:id="rId26"/>
    <p:sldId id="266" r:id="rId27"/>
    <p:sldId id="295" r:id="rId28"/>
    <p:sldId id="296" r:id="rId29"/>
    <p:sldId id="279" r:id="rId30"/>
    <p:sldId id="301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A64B3E-D258-480F-8C06-C944A8596985}">
  <a:tblStyle styleId="{8BA64B3E-D258-480F-8C06-C944A85969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" name="Google Shape;5023;g6d012be5c8_0_26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4" name="Google Shape;5024;g6d012be5c8_0_26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cee40deb4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cee40deb4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9EFC89-6B35-4318-B93B-D6A1F2B90B70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Transduction</a:t>
            </a:r>
          </a:p>
        </p:txBody>
      </p:sp>
    </p:spTree>
    <p:extLst>
      <p:ext uri="{BB962C8B-B14F-4D97-AF65-F5344CB8AC3E}">
        <p14:creationId xmlns:p14="http://schemas.microsoft.com/office/powerpoint/2010/main" val="405061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d012be5c8_0_25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d012be5c8_0_25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cee40deb4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cee40deb4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d012be5c8_0_24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6d012be5c8_0_24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d012be5c8_0_24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d012be5c8_0_24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6d012be5c8_0_24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6d012be5c8_0_24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6d012be5c8_0_24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6d012be5c8_0_24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-974111" y="-624200"/>
            <a:ext cx="56716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951" y="-334250"/>
            <a:ext cx="7207979" cy="647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4571989" y="1124125"/>
            <a:ext cx="56716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4323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Bungee"/>
              <a:buNone/>
              <a:defRPr sz="5200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60800" y="2736538"/>
            <a:ext cx="2222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_ONLY_3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831875" y="445025"/>
            <a:ext cx="80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2" name="Google Shape;172;p22"/>
          <p:cNvSpPr/>
          <p:nvPr/>
        </p:nvSpPr>
        <p:spPr>
          <a:xfrm>
            <a:off x="584075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334300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84525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IG_NUMBER_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79074" y="-2007650"/>
            <a:ext cx="7207979" cy="647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86805">
            <a:off x="6659596" y="1713984"/>
            <a:ext cx="3997887" cy="36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rot="-5003059">
            <a:off x="925350" y="-1040776"/>
            <a:ext cx="7765023" cy="70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4900217">
            <a:off x="1874377" y="-3470979"/>
            <a:ext cx="8132108" cy="737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74111" y="-624200"/>
            <a:ext cx="56716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ONLY_1_1_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6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4571989" y="1689800"/>
            <a:ext cx="56716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50563">
            <a:off x="5928541" y="-1579986"/>
            <a:ext cx="3997894" cy="368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 rot="-2700000">
            <a:off x="-2484011" y="627951"/>
            <a:ext cx="567166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HEADER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440845">
            <a:off x="5298496" y="-511735"/>
            <a:ext cx="4889893" cy="359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-5003059">
            <a:off x="-2386200" y="-265726"/>
            <a:ext cx="7765023" cy="70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820398">
            <a:off x="-788012" y="-430065"/>
            <a:ext cx="3671774" cy="338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1A0CB-9462-4016-9459-93C954136982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68338-FCD6-4FCC-9A5A-DD62EE86F9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199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DEEBA-453E-4A6F-89A7-A3DB895F38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00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440845">
            <a:off x="5298496" y="-511735"/>
            <a:ext cx="4889893" cy="359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rot="-5003059">
            <a:off x="-2386200" y="-265726"/>
            <a:ext cx="7765023" cy="70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820398">
            <a:off x="-788012" y="-430065"/>
            <a:ext cx="3671774" cy="338417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455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1163750"/>
            <a:ext cx="8520600" cy="122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937000" y="3176900"/>
            <a:ext cx="327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1875" y="1527600"/>
            <a:ext cx="4920900" cy="30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-5003059">
            <a:off x="3740500" y="-493226"/>
            <a:ext cx="7765023" cy="70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75" y="445025"/>
            <a:ext cx="80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84075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334300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84525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-5003059">
            <a:off x="-2386200" y="-265726"/>
            <a:ext cx="7765023" cy="70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-5003059">
            <a:off x="4634325" y="-2004601"/>
            <a:ext cx="7765023" cy="704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75" y="445025"/>
            <a:ext cx="80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584075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334300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84525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>
            <a:off x="-974111" y="-624200"/>
            <a:ext cx="56716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1324475" y="1809100"/>
            <a:ext cx="2787000" cy="23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1875" y="445025"/>
            <a:ext cx="80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584075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334300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84525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831875" y="1307975"/>
            <a:ext cx="282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ungee"/>
              <a:buNone/>
              <a:defRPr sz="1400">
                <a:latin typeface="Bungee"/>
                <a:ea typeface="Bungee"/>
                <a:cs typeface="Bungee"/>
                <a:sym typeface="Bung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ungee"/>
              <a:buNone/>
              <a:defRPr>
                <a:latin typeface="Bungee"/>
                <a:ea typeface="Bungee"/>
                <a:cs typeface="Bungee"/>
                <a:sym typeface="Bunge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ungee"/>
              <a:buNone/>
              <a:defRPr>
                <a:latin typeface="Bungee"/>
                <a:ea typeface="Bungee"/>
                <a:cs typeface="Bungee"/>
                <a:sym typeface="Bunge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ungee"/>
              <a:buNone/>
              <a:defRPr>
                <a:latin typeface="Bungee"/>
                <a:ea typeface="Bungee"/>
                <a:cs typeface="Bungee"/>
                <a:sym typeface="Bunge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ungee"/>
              <a:buNone/>
              <a:defRPr>
                <a:latin typeface="Bungee"/>
                <a:ea typeface="Bungee"/>
                <a:cs typeface="Bungee"/>
                <a:sym typeface="Bunge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ungee"/>
              <a:buNone/>
              <a:defRPr>
                <a:latin typeface="Bungee"/>
                <a:ea typeface="Bungee"/>
                <a:cs typeface="Bungee"/>
                <a:sym typeface="Bunge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ungee"/>
              <a:buNone/>
              <a:defRPr>
                <a:latin typeface="Bungee"/>
                <a:ea typeface="Bungee"/>
                <a:cs typeface="Bungee"/>
                <a:sym typeface="Bunge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ungee"/>
              <a:buNone/>
              <a:defRPr>
                <a:latin typeface="Bungee"/>
                <a:ea typeface="Bungee"/>
                <a:cs typeface="Bungee"/>
                <a:sym typeface="Bunge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ungee"/>
              <a:buNone/>
              <a:defRPr>
                <a:latin typeface="Bungee"/>
                <a:ea typeface="Bungee"/>
                <a:cs typeface="Bungee"/>
                <a:sym typeface="Bungee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755675" y="2118700"/>
            <a:ext cx="3783300" cy="22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1875" y="445025"/>
            <a:ext cx="80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584075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334300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84525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ONLY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4571989" y="1689800"/>
            <a:ext cx="56716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 rot="-2700000">
            <a:off x="-2484011" y="627951"/>
            <a:ext cx="567166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1875" y="445025"/>
            <a:ext cx="80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 idx="2"/>
          </p:nvPr>
        </p:nvSpPr>
        <p:spPr>
          <a:xfrm>
            <a:off x="1122338" y="1529413"/>
            <a:ext cx="1911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1"/>
          </p:nvPr>
        </p:nvSpPr>
        <p:spPr>
          <a:xfrm>
            <a:off x="1122338" y="3517621"/>
            <a:ext cx="1911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 idx="3"/>
          </p:nvPr>
        </p:nvSpPr>
        <p:spPr>
          <a:xfrm>
            <a:off x="3616197" y="1529413"/>
            <a:ext cx="1911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4"/>
          </p:nvPr>
        </p:nvSpPr>
        <p:spPr>
          <a:xfrm>
            <a:off x="3616197" y="3517621"/>
            <a:ext cx="1911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 idx="5"/>
          </p:nvPr>
        </p:nvSpPr>
        <p:spPr>
          <a:xfrm>
            <a:off x="6110056" y="1497325"/>
            <a:ext cx="1911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50563">
            <a:off x="5928541" y="-1579986"/>
            <a:ext cx="3997894" cy="368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>
            <a:spLocks noGrp="1"/>
          </p:cNvSpPr>
          <p:nvPr>
            <p:ph type="subTitle" idx="6"/>
          </p:nvPr>
        </p:nvSpPr>
        <p:spPr>
          <a:xfrm>
            <a:off x="6110056" y="3485533"/>
            <a:ext cx="19116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584075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334300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84525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ONLY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831875" y="445025"/>
            <a:ext cx="80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2"/>
          </p:nvPr>
        </p:nvSpPr>
        <p:spPr>
          <a:xfrm>
            <a:off x="1610675" y="3290150"/>
            <a:ext cx="243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1"/>
          </p:nvPr>
        </p:nvSpPr>
        <p:spPr>
          <a:xfrm>
            <a:off x="1610675" y="3982953"/>
            <a:ext cx="24303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title" idx="3"/>
          </p:nvPr>
        </p:nvSpPr>
        <p:spPr>
          <a:xfrm>
            <a:off x="5103037" y="3290150"/>
            <a:ext cx="243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4"/>
          </p:nvPr>
        </p:nvSpPr>
        <p:spPr>
          <a:xfrm>
            <a:off x="5103037" y="3982953"/>
            <a:ext cx="24303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584075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334300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84525" y="608800"/>
            <a:ext cx="171600" cy="17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867454">
            <a:off x="6221061" y="-637408"/>
            <a:ext cx="3997897" cy="368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975364">
            <a:off x="-640747" y="3063474"/>
            <a:ext cx="2209792" cy="20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ungee"/>
              <a:buNone/>
              <a:defRPr sz="2800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61" r:id="rId8"/>
    <p:sldLayoutId id="2147483663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lin ang="5400012" scaled="0"/>
        </a:gra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>
            <a:off x="2540230" y="513461"/>
            <a:ext cx="4063540" cy="3984032"/>
          </a:xfrm>
          <a:prstGeom prst="ellipse">
            <a:avLst/>
          </a:prstGeom>
          <a:solidFill>
            <a:srgbClr val="FFFFFF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ctrTitle"/>
          </p:nvPr>
        </p:nvSpPr>
        <p:spPr>
          <a:xfrm>
            <a:off x="311700" y="1218082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" dirty="0" smtClean="0">
                <a:solidFill>
                  <a:schemeClr val="accent2"/>
                </a:solidFill>
              </a:rPr>
              <a:t>truktur </a:t>
            </a:r>
            <a:br>
              <a:rPr lang="en" dirty="0" smtClean="0">
                <a:solidFill>
                  <a:schemeClr val="accent2"/>
                </a:solidFill>
              </a:rPr>
            </a:br>
            <a:r>
              <a:rPr lang="en" dirty="0" smtClean="0">
                <a:solidFill>
                  <a:schemeClr val="accent2"/>
                </a:solidFill>
              </a:rPr>
              <a:t>DNA &amp; RNA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92994" y="4044462"/>
            <a:ext cx="3151163" cy="541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FKIP BIOLOGI UNILA 2021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ungee"/>
              <a:buNone/>
              <a:defRPr sz="2000" b="0" i="0" u="none" strike="noStrike" cap="none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 sz="1800" dirty="0" smtClean="0">
                <a:latin typeface="Jokerman" pitchFamily="82" charset="0"/>
              </a:rPr>
              <a:t>Meet the Microbe!</a:t>
            </a:r>
            <a:br>
              <a:rPr lang="en-US" sz="1800" dirty="0" smtClean="0">
                <a:latin typeface="Jokerman" pitchFamily="82" charset="0"/>
              </a:rPr>
            </a:br>
            <a:r>
              <a:rPr lang="en-US" sz="1800" dirty="0" smtClean="0">
                <a:latin typeface="Jokerman" pitchFamily="82" charset="0"/>
              </a:rPr>
              <a:t/>
            </a:r>
            <a:br>
              <a:rPr lang="en-US" sz="1800" dirty="0" smtClean="0">
                <a:latin typeface="Jokerman" pitchFamily="82" charset="0"/>
              </a:rPr>
            </a:br>
            <a:r>
              <a:rPr lang="en-US" sz="1800" dirty="0" smtClean="0">
                <a:latin typeface="Jokerman" pitchFamily="82" charset="0"/>
              </a:rPr>
              <a:t>_________________  __________________</a:t>
            </a:r>
            <a:endParaRPr lang="en-US" sz="2800" i="1" dirty="0" smtClean="0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2899" y="452845"/>
            <a:ext cx="5674723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Gram + cocci that occur in pairs or chains.</a:t>
            </a:r>
          </a:p>
          <a:p>
            <a:pPr>
              <a:lnSpc>
                <a:spcPct val="80000"/>
              </a:lnSpc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Blood agar</a:t>
            </a:r>
            <a:r>
              <a:rPr lang="en-US" altLang="en-US" dirty="0" smtClean="0">
                <a:latin typeface="Comic Sans MS" panose="030F0702030302020204" pitchFamily="66" charset="0"/>
              </a:rPr>
              <a:t>: alpha hemolytic under aerobic conditions and beta hemolytic under anaerobic conditions.</a:t>
            </a:r>
          </a:p>
          <a:p>
            <a:pPr>
              <a:lnSpc>
                <a:spcPct val="80000"/>
              </a:lnSpc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92 different </a:t>
            </a:r>
            <a:r>
              <a:rPr lang="en-US" altLang="en-US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strains</a:t>
            </a:r>
            <a:r>
              <a:rPr lang="en-US" altLang="en-US" dirty="0" smtClean="0">
                <a:latin typeface="Comic Sans MS" panose="030F0702030302020204" pitchFamily="66" charset="0"/>
              </a:rPr>
              <a:t>, collectively called pneumococci, are known to infect humans.</a:t>
            </a:r>
          </a:p>
          <a:p>
            <a:pPr>
              <a:lnSpc>
                <a:spcPct val="80000"/>
              </a:lnSpc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err="1" smtClean="0">
                <a:solidFill>
                  <a:schemeClr val="hlink"/>
                </a:solidFill>
                <a:latin typeface="Comic Sans MS" panose="030F0702030302020204" pitchFamily="66" charset="0"/>
              </a:rPr>
              <a:t>Unencapsulated</a:t>
            </a:r>
            <a:r>
              <a:rPr lang="en-US" altLang="en-US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 strains:</a:t>
            </a:r>
            <a:r>
              <a:rPr lang="en-US" altLang="en-US" dirty="0" smtClean="0">
                <a:latin typeface="Comic Sans MS" panose="030F0702030302020204" pitchFamily="66" charset="0"/>
              </a:rPr>
              <a:t> Those with no capsule/</a:t>
            </a:r>
            <a:r>
              <a:rPr lang="en-US" altLang="en-US" dirty="0" err="1" smtClean="0">
                <a:latin typeface="Comic Sans MS" panose="030F0702030302020204" pitchFamily="66" charset="0"/>
              </a:rPr>
              <a:t>glycocalyx</a:t>
            </a:r>
            <a:r>
              <a:rPr lang="en-US" altLang="en-US" dirty="0" smtClean="0">
                <a:latin typeface="Comic Sans MS" panose="030F0702030302020204" pitchFamily="66" charset="0"/>
              </a:rPr>
              <a:t> are normal microbiota of lungs, sinuses and middle ear of 75% of people. Don’t cause disease.</a:t>
            </a:r>
          </a:p>
          <a:p>
            <a:pPr>
              <a:lnSpc>
                <a:spcPct val="80000"/>
              </a:lnSpc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Encapsulated strains:</a:t>
            </a:r>
            <a:r>
              <a:rPr lang="en-US" altLang="en-US" dirty="0" smtClean="0">
                <a:latin typeface="Comic Sans MS" panose="030F0702030302020204" pitchFamily="66" charset="0"/>
              </a:rPr>
              <a:t> The cells of virulent stains of </a:t>
            </a:r>
            <a:r>
              <a:rPr lang="en-US" altLang="en-US" i="1" dirty="0" smtClean="0">
                <a:latin typeface="Comic Sans MS" panose="030F0702030302020204" pitchFamily="66" charset="0"/>
              </a:rPr>
              <a:t>S. </a:t>
            </a:r>
            <a:r>
              <a:rPr lang="en-US" altLang="en-US" i="1" dirty="0" err="1" smtClean="0">
                <a:latin typeface="Comic Sans MS" panose="030F0702030302020204" pitchFamily="66" charset="0"/>
              </a:rPr>
              <a:t>pneumoniae</a:t>
            </a:r>
            <a:r>
              <a:rPr lang="en-US" altLang="en-US" dirty="0" smtClean="0">
                <a:latin typeface="Comic Sans MS" panose="030F0702030302020204" pitchFamily="66" charset="0"/>
              </a:rPr>
              <a:t> are surrounded by a polysaccharide </a:t>
            </a:r>
            <a:r>
              <a:rPr lang="en-US" altLang="en-US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capsule</a:t>
            </a:r>
            <a:r>
              <a:rPr lang="en-US" altLang="en-US" dirty="0" smtClean="0">
                <a:latin typeface="Comic Sans MS" panose="030F0702030302020204" pitchFamily="66" charset="0"/>
              </a:rPr>
              <a:t> which protects them from being digested by phagocytic white blood cells.</a:t>
            </a:r>
          </a:p>
          <a:p>
            <a:pPr>
              <a:lnSpc>
                <a:spcPct val="80000"/>
              </a:lnSpc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The virulent strain can cause: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Comic Sans MS" panose="030F0702030302020204" pitchFamily="66" charset="0"/>
              </a:rPr>
              <a:t>	</a:t>
            </a:r>
            <a:r>
              <a:rPr lang="en-US" altLang="en-US" sz="1400" dirty="0" smtClean="0">
                <a:latin typeface="Comic Sans MS" panose="030F0702030302020204" pitchFamily="66" charset="0"/>
              </a:rPr>
              <a:t>- Pneumococcal </a:t>
            </a:r>
            <a:r>
              <a:rPr lang="en-US" altLang="en-US" sz="1400" dirty="0" err="1" smtClean="0">
                <a:latin typeface="Comic Sans MS" panose="030F0702030302020204" pitchFamily="66" charset="0"/>
              </a:rPr>
              <a:t>pneumnia</a:t>
            </a:r>
            <a:r>
              <a:rPr lang="en-US" altLang="en-US" sz="1400" dirty="0" smtClean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050" dirty="0" smtClean="0">
                <a:latin typeface="Comic Sans MS" panose="030F0702030302020204" pitchFamily="66" charset="0"/>
              </a:rPr>
              <a:t>		(causes 85% of pneumonia cases)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dirty="0" smtClean="0">
                <a:latin typeface="Comic Sans MS" panose="030F0702030302020204" pitchFamily="66" charset="0"/>
              </a:rPr>
              <a:t>	- Sinusitis and otitis media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dirty="0" smtClean="0">
                <a:latin typeface="Comic Sans MS" panose="030F0702030302020204" pitchFamily="66" charset="0"/>
              </a:rPr>
              <a:t>	- </a:t>
            </a:r>
            <a:r>
              <a:rPr lang="en-US" altLang="en-US" sz="1400" dirty="0" err="1" smtClean="0">
                <a:latin typeface="Comic Sans MS" panose="030F0702030302020204" pitchFamily="66" charset="0"/>
              </a:rPr>
              <a:t>Bacterimia</a:t>
            </a:r>
            <a:r>
              <a:rPr lang="en-US" altLang="en-US" sz="1400" dirty="0" smtClean="0">
                <a:latin typeface="Comic Sans MS" panose="030F0702030302020204" pitchFamily="66" charset="0"/>
              </a:rPr>
              <a:t> and </a:t>
            </a:r>
            <a:r>
              <a:rPr lang="en-US" altLang="en-US" sz="1400" dirty="0" err="1" smtClean="0">
                <a:latin typeface="Comic Sans MS" panose="030F0702030302020204" pitchFamily="66" charset="0"/>
              </a:rPr>
              <a:t>Endocardidits</a:t>
            </a:r>
            <a:endParaRPr lang="en-US" altLang="en-US" sz="14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400" dirty="0" smtClean="0">
                <a:latin typeface="Comic Sans MS" panose="030F0702030302020204" pitchFamily="66" charset="0"/>
              </a:rPr>
              <a:t>	- Pneumococcal pneumonia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381000"/>
            <a:ext cx="2400300" cy="1992313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525713"/>
            <a:ext cx="3201988" cy="3440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55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85900" y="685800"/>
            <a:ext cx="6256735" cy="1543050"/>
          </a:xfrm>
        </p:spPr>
        <p:txBody>
          <a:bodyPr/>
          <a:lstStyle/>
          <a:p>
            <a:pPr marL="169069" indent="-169069">
              <a:lnSpc>
                <a:spcPct val="80000"/>
              </a:lnSpc>
              <a:buNone/>
            </a:pPr>
            <a:r>
              <a:rPr lang="en-US" altLang="en-US" sz="1500" dirty="0"/>
              <a:t>____________________</a:t>
            </a:r>
          </a:p>
          <a:p>
            <a:pPr marL="169069" indent="-169069">
              <a:lnSpc>
                <a:spcPct val="80000"/>
              </a:lnSpc>
              <a:buNone/>
            </a:pPr>
            <a:endParaRPr lang="en-US" altLang="en-US" sz="1500" dirty="0"/>
          </a:p>
          <a:p>
            <a:pPr marL="169069" indent="-169069">
              <a:lnSpc>
                <a:spcPct val="80000"/>
              </a:lnSpc>
            </a:pPr>
            <a:r>
              <a:rPr lang="en-US" altLang="en-US" sz="1500" dirty="0">
                <a:latin typeface="Comic Sans MS" panose="030F0702030302020204" pitchFamily="66" charset="0"/>
              </a:rPr>
              <a:t>Involves the transfer of DNA from one cell to another via a </a:t>
            </a:r>
            <a:r>
              <a:rPr lang="en-US" altLang="en-US" sz="1500" b="1" dirty="0">
                <a:solidFill>
                  <a:srgbClr val="FFC000"/>
                </a:solidFill>
                <a:latin typeface="Comic Sans MS" panose="030F0702030302020204" pitchFamily="66" charset="0"/>
              </a:rPr>
              <a:t>replicating virus</a:t>
            </a:r>
            <a:r>
              <a:rPr lang="en-US" altLang="en-US" sz="1500" dirty="0">
                <a:solidFill>
                  <a:srgbClr val="FFC000"/>
                </a:solidFill>
                <a:latin typeface="Comic Sans MS" panose="030F0702030302020204" pitchFamily="66" charset="0"/>
              </a:rPr>
              <a:t>.</a:t>
            </a:r>
          </a:p>
          <a:p>
            <a:pPr marL="169069" indent="-169069">
              <a:lnSpc>
                <a:spcPct val="80000"/>
              </a:lnSpc>
            </a:pPr>
            <a:endParaRPr lang="en-US" altLang="en-US" sz="1500" dirty="0">
              <a:latin typeface="Comic Sans MS" panose="030F0702030302020204" pitchFamily="66" charset="0"/>
            </a:endParaRPr>
          </a:p>
          <a:p>
            <a:pPr marL="169069" indent="-169069">
              <a:lnSpc>
                <a:spcPct val="80000"/>
              </a:lnSpc>
            </a:pPr>
            <a:r>
              <a:rPr lang="en-US" altLang="en-US" sz="1500" dirty="0">
                <a:latin typeface="Comic Sans MS" panose="030F0702030302020204" pitchFamily="66" charset="0"/>
              </a:rPr>
              <a:t>Can occur between prokaryotic cells or between eukaryotic cells. </a:t>
            </a:r>
            <a:r>
              <a:rPr lang="en-US" altLang="en-US" sz="1050" dirty="0">
                <a:latin typeface="Comic Sans MS" panose="030F0702030302020204" pitchFamily="66" charset="0"/>
              </a:rPr>
              <a:t>(The following is an example of transduction in bacterial cells by bacteriophage virus).</a:t>
            </a:r>
          </a:p>
          <a:p>
            <a:pPr marL="169069" indent="-169069">
              <a:lnSpc>
                <a:spcPct val="80000"/>
              </a:lnSpc>
            </a:pPr>
            <a:endParaRPr lang="en-US" altLang="en-US" sz="1050" dirty="0">
              <a:latin typeface="Comic Sans MS" panose="030F0702030302020204" pitchFamily="66" charset="0"/>
            </a:endParaRP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9567" y="2116727"/>
            <a:ext cx="6629400" cy="2800350"/>
          </a:xfrm>
          <a:noFill/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1485900" y="0"/>
            <a:ext cx="617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Increasing Genetic Diversity</a:t>
            </a:r>
            <a:r>
              <a:rPr lang="en-US" altLang="en-US" sz="2400" b="1">
                <a:solidFill>
                  <a:schemeClr val="folHlink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393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96900"/>
          </a:xfrm>
        </p:spPr>
        <p:txBody>
          <a:bodyPr rtlCol="0">
            <a:normAutofit fontScale="90000"/>
          </a:bodyPr>
          <a:lstStyle/>
          <a:p>
            <a:pPr marL="450850" indent="-450850"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  <a:latin typeface="Comic Sans MS" pitchFamily="66" charset="0"/>
              </a:rPr>
              <a:t>Transduction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3" y="596900"/>
            <a:ext cx="7229793" cy="434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7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45" y="707572"/>
            <a:ext cx="7019109" cy="432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1499" y="339635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669900"/>
                </a:solidFill>
                <a:latin typeface="Comic Sans MS" panose="030F0702030302020204" pitchFamily="66" charset="0"/>
              </a:rPr>
              <a:t>	  </a:t>
            </a:r>
            <a:r>
              <a:rPr lang="en-US" altLang="en-U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Increasing Genetic Diversity</a:t>
            </a:r>
            <a:br>
              <a:rPr lang="en-US" altLang="en-U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en-US" altLang="en-US" sz="900" b="1" dirty="0">
                <a:solidFill>
                  <a:srgbClr val="FFC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900" b="1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en-US" altLang="en-US" sz="32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Gen, </a:t>
            </a:r>
            <a:r>
              <a:rPr lang="en-US" altLang="en-US" dirty="0" err="1" smtClean="0"/>
              <a:t>kromosom,DNA</a:t>
            </a:r>
            <a:endParaRPr lang="en-US" altLang="en-US" dirty="0" smtClean="0"/>
          </a:p>
        </p:txBody>
      </p:sp>
      <p:grpSp>
        <p:nvGrpSpPr>
          <p:cNvPr id="22531" name="Group 11"/>
          <p:cNvGrpSpPr>
            <a:grpSpLocks/>
          </p:cNvGrpSpPr>
          <p:nvPr/>
        </p:nvGrpSpPr>
        <p:grpSpPr bwMode="auto">
          <a:xfrm>
            <a:off x="1613892" y="635726"/>
            <a:ext cx="5916215" cy="2566988"/>
            <a:chOff x="950913" y="1676400"/>
            <a:chExt cx="7888287" cy="3422650"/>
          </a:xfrm>
        </p:grpSpPr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 rot="9675762">
              <a:off x="1371600" y="3810000"/>
              <a:ext cx="7467600" cy="762000"/>
            </a:xfrm>
            <a:prstGeom prst="flowChartTerminator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50">
                <a:latin typeface="Calibri" panose="020F0502020204030204" pitchFamily="34" charset="0"/>
              </a:endParaRPr>
            </a:p>
          </p:txBody>
        </p:sp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 rot="1273549">
              <a:off x="1143000" y="3429000"/>
              <a:ext cx="7467600" cy="762000"/>
            </a:xfrm>
            <a:prstGeom prst="flowChartTermina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50">
                <a:latin typeface="Calibri" panose="020F0502020204030204" pitchFamily="34" charset="0"/>
              </a:endParaRPr>
            </a:p>
          </p:txBody>
        </p:sp>
        <p:sp>
          <p:nvSpPr>
            <p:cNvPr id="22535" name="Oval 7"/>
            <p:cNvSpPr>
              <a:spLocks noChangeArrowheads="1"/>
            </p:cNvSpPr>
            <p:nvPr/>
          </p:nvSpPr>
          <p:spPr bwMode="auto">
            <a:xfrm>
              <a:off x="4724400" y="3429000"/>
              <a:ext cx="914400" cy="9144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50">
                <a:latin typeface="Calibri" panose="020F0502020204030204" pitchFamily="34" charset="0"/>
              </a:endParaRPr>
            </a:p>
          </p:txBody>
        </p:sp>
        <p:sp>
          <p:nvSpPr>
            <p:cNvPr id="22536" name="Oval 8"/>
            <p:cNvSpPr>
              <a:spLocks noChangeArrowheads="1"/>
            </p:cNvSpPr>
            <p:nvPr/>
          </p:nvSpPr>
          <p:spPr bwMode="auto">
            <a:xfrm>
              <a:off x="4724400" y="3886200"/>
              <a:ext cx="609600" cy="609600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50">
                <a:latin typeface="Calibri" panose="020F0502020204030204" pitchFamily="34" charset="0"/>
              </a:endParaRPr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auto">
            <a:xfrm>
              <a:off x="3810000" y="3962400"/>
              <a:ext cx="741363" cy="1136650"/>
            </a:xfrm>
            <a:custGeom>
              <a:avLst/>
              <a:gdLst>
                <a:gd name="T0" fmla="*/ 2147483647 w 467"/>
                <a:gd name="T1" fmla="*/ 2147483647 h 716"/>
                <a:gd name="T2" fmla="*/ 2147483647 w 467"/>
                <a:gd name="T3" fmla="*/ 2147483647 h 716"/>
                <a:gd name="T4" fmla="*/ 2147483647 w 467"/>
                <a:gd name="T5" fmla="*/ 2147483647 h 716"/>
                <a:gd name="T6" fmla="*/ 2147483647 w 467"/>
                <a:gd name="T7" fmla="*/ 2147483647 h 716"/>
                <a:gd name="T8" fmla="*/ 2147483647 w 467"/>
                <a:gd name="T9" fmla="*/ 2147483647 h 716"/>
                <a:gd name="T10" fmla="*/ 2147483647 w 467"/>
                <a:gd name="T11" fmla="*/ 2147483647 h 716"/>
                <a:gd name="T12" fmla="*/ 2147483647 w 467"/>
                <a:gd name="T13" fmla="*/ 2147483647 h 716"/>
                <a:gd name="T14" fmla="*/ 2147483647 w 467"/>
                <a:gd name="T15" fmla="*/ 2147483647 h 716"/>
                <a:gd name="T16" fmla="*/ 2147483647 w 467"/>
                <a:gd name="T17" fmla="*/ 2147483647 h 716"/>
                <a:gd name="T18" fmla="*/ 2147483647 w 467"/>
                <a:gd name="T19" fmla="*/ 0 h 716"/>
                <a:gd name="T20" fmla="*/ 2147483647 w 467"/>
                <a:gd name="T21" fmla="*/ 2147483647 h 716"/>
                <a:gd name="T22" fmla="*/ 2147483647 w 467"/>
                <a:gd name="T23" fmla="*/ 2147483647 h 716"/>
                <a:gd name="T24" fmla="*/ 2147483647 w 467"/>
                <a:gd name="T25" fmla="*/ 2147483647 h 716"/>
                <a:gd name="T26" fmla="*/ 2147483647 w 467"/>
                <a:gd name="T27" fmla="*/ 2147483647 h 716"/>
                <a:gd name="T28" fmla="*/ 2147483647 w 467"/>
                <a:gd name="T29" fmla="*/ 2147483647 h 716"/>
                <a:gd name="T30" fmla="*/ 2147483647 w 467"/>
                <a:gd name="T31" fmla="*/ 2147483647 h 716"/>
                <a:gd name="T32" fmla="*/ 2147483647 w 467"/>
                <a:gd name="T33" fmla="*/ 2147483647 h 716"/>
                <a:gd name="T34" fmla="*/ 2147483647 w 467"/>
                <a:gd name="T35" fmla="*/ 2147483647 h 716"/>
                <a:gd name="T36" fmla="*/ 2147483647 w 467"/>
                <a:gd name="T37" fmla="*/ 2147483647 h 716"/>
                <a:gd name="T38" fmla="*/ 2147483647 w 467"/>
                <a:gd name="T39" fmla="*/ 2147483647 h 716"/>
                <a:gd name="T40" fmla="*/ 2147483647 w 467"/>
                <a:gd name="T41" fmla="*/ 2147483647 h 716"/>
                <a:gd name="T42" fmla="*/ 2147483647 w 467"/>
                <a:gd name="T43" fmla="*/ 2147483647 h 716"/>
                <a:gd name="T44" fmla="*/ 2147483647 w 467"/>
                <a:gd name="T45" fmla="*/ 2147483647 h 716"/>
                <a:gd name="T46" fmla="*/ 2147483647 w 467"/>
                <a:gd name="T47" fmla="*/ 2147483647 h 716"/>
                <a:gd name="T48" fmla="*/ 2147483647 w 467"/>
                <a:gd name="T49" fmla="*/ 2147483647 h 716"/>
                <a:gd name="T50" fmla="*/ 2147483647 w 467"/>
                <a:gd name="T51" fmla="*/ 2147483647 h 716"/>
                <a:gd name="T52" fmla="*/ 2147483647 w 467"/>
                <a:gd name="T53" fmla="*/ 2147483647 h 716"/>
                <a:gd name="T54" fmla="*/ 2147483647 w 467"/>
                <a:gd name="T55" fmla="*/ 2147483647 h 716"/>
                <a:gd name="T56" fmla="*/ 2147483647 w 467"/>
                <a:gd name="T57" fmla="*/ 2147483647 h 716"/>
                <a:gd name="T58" fmla="*/ 2147483647 w 467"/>
                <a:gd name="T59" fmla="*/ 2147483647 h 716"/>
                <a:gd name="T60" fmla="*/ 2147483647 w 467"/>
                <a:gd name="T61" fmla="*/ 2147483647 h 716"/>
                <a:gd name="T62" fmla="*/ 2147483647 w 467"/>
                <a:gd name="T63" fmla="*/ 2147483647 h 716"/>
                <a:gd name="T64" fmla="*/ 2147483647 w 467"/>
                <a:gd name="T65" fmla="*/ 2147483647 h 716"/>
                <a:gd name="T66" fmla="*/ 2147483647 w 467"/>
                <a:gd name="T67" fmla="*/ 2147483647 h 716"/>
                <a:gd name="T68" fmla="*/ 2147483647 w 467"/>
                <a:gd name="T69" fmla="*/ 2147483647 h 716"/>
                <a:gd name="T70" fmla="*/ 2147483647 w 467"/>
                <a:gd name="T71" fmla="*/ 2147483647 h 716"/>
                <a:gd name="T72" fmla="*/ 2147483647 w 467"/>
                <a:gd name="T73" fmla="*/ 2147483647 h 716"/>
                <a:gd name="T74" fmla="*/ 2147483647 w 467"/>
                <a:gd name="T75" fmla="*/ 2147483647 h 716"/>
                <a:gd name="T76" fmla="*/ 2147483647 w 467"/>
                <a:gd name="T77" fmla="*/ 2147483647 h 716"/>
                <a:gd name="T78" fmla="*/ 2147483647 w 467"/>
                <a:gd name="T79" fmla="*/ 2147483647 h 716"/>
                <a:gd name="T80" fmla="*/ 2147483647 w 467"/>
                <a:gd name="T81" fmla="*/ 2147483647 h 716"/>
                <a:gd name="T82" fmla="*/ 2147483647 w 467"/>
                <a:gd name="T83" fmla="*/ 2147483647 h 716"/>
                <a:gd name="T84" fmla="*/ 2147483647 w 467"/>
                <a:gd name="T85" fmla="*/ 2147483647 h 716"/>
                <a:gd name="T86" fmla="*/ 2147483647 w 467"/>
                <a:gd name="T87" fmla="*/ 2147483647 h 716"/>
                <a:gd name="T88" fmla="*/ 2147483647 w 467"/>
                <a:gd name="T89" fmla="*/ 2147483647 h 716"/>
                <a:gd name="T90" fmla="*/ 2147483647 w 467"/>
                <a:gd name="T91" fmla="*/ 2147483647 h 716"/>
                <a:gd name="T92" fmla="*/ 2147483647 w 467"/>
                <a:gd name="T93" fmla="*/ 2147483647 h 716"/>
                <a:gd name="T94" fmla="*/ 2147483647 w 467"/>
                <a:gd name="T95" fmla="*/ 2147483647 h 7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7"/>
                <a:gd name="T145" fmla="*/ 0 h 716"/>
                <a:gd name="T146" fmla="*/ 467 w 467"/>
                <a:gd name="T147" fmla="*/ 716 h 7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7" h="716">
                  <a:moveTo>
                    <a:pt x="398" y="294"/>
                  </a:moveTo>
                  <a:cubicBezTo>
                    <a:pt x="394" y="274"/>
                    <a:pt x="402" y="244"/>
                    <a:pt x="385" y="233"/>
                  </a:cubicBezTo>
                  <a:cubicBezTo>
                    <a:pt x="373" y="225"/>
                    <a:pt x="363" y="255"/>
                    <a:pt x="361" y="270"/>
                  </a:cubicBezTo>
                  <a:cubicBezTo>
                    <a:pt x="358" y="291"/>
                    <a:pt x="369" y="311"/>
                    <a:pt x="373" y="331"/>
                  </a:cubicBezTo>
                  <a:cubicBezTo>
                    <a:pt x="374" y="326"/>
                    <a:pt x="402" y="206"/>
                    <a:pt x="373" y="196"/>
                  </a:cubicBezTo>
                  <a:cubicBezTo>
                    <a:pt x="356" y="190"/>
                    <a:pt x="356" y="229"/>
                    <a:pt x="348" y="245"/>
                  </a:cubicBezTo>
                  <a:cubicBezTo>
                    <a:pt x="352" y="360"/>
                    <a:pt x="344" y="476"/>
                    <a:pt x="361" y="589"/>
                  </a:cubicBezTo>
                  <a:cubicBezTo>
                    <a:pt x="363" y="602"/>
                    <a:pt x="390" y="586"/>
                    <a:pt x="398" y="576"/>
                  </a:cubicBezTo>
                  <a:cubicBezTo>
                    <a:pt x="426" y="540"/>
                    <a:pt x="416" y="487"/>
                    <a:pt x="422" y="442"/>
                  </a:cubicBezTo>
                  <a:cubicBezTo>
                    <a:pt x="419" y="371"/>
                    <a:pt x="463" y="49"/>
                    <a:pt x="324" y="0"/>
                  </a:cubicBezTo>
                  <a:cubicBezTo>
                    <a:pt x="246" y="53"/>
                    <a:pt x="265" y="88"/>
                    <a:pt x="275" y="184"/>
                  </a:cubicBezTo>
                  <a:cubicBezTo>
                    <a:pt x="291" y="180"/>
                    <a:pt x="311" y="183"/>
                    <a:pt x="324" y="172"/>
                  </a:cubicBezTo>
                  <a:cubicBezTo>
                    <a:pt x="334" y="164"/>
                    <a:pt x="345" y="144"/>
                    <a:pt x="336" y="135"/>
                  </a:cubicBezTo>
                  <a:cubicBezTo>
                    <a:pt x="327" y="126"/>
                    <a:pt x="311" y="143"/>
                    <a:pt x="299" y="147"/>
                  </a:cubicBezTo>
                  <a:cubicBezTo>
                    <a:pt x="242" y="224"/>
                    <a:pt x="248" y="303"/>
                    <a:pt x="226" y="392"/>
                  </a:cubicBezTo>
                  <a:cubicBezTo>
                    <a:pt x="230" y="410"/>
                    <a:pt x="234" y="492"/>
                    <a:pt x="275" y="417"/>
                  </a:cubicBezTo>
                  <a:cubicBezTo>
                    <a:pt x="295" y="380"/>
                    <a:pt x="306" y="285"/>
                    <a:pt x="312" y="245"/>
                  </a:cubicBezTo>
                  <a:cubicBezTo>
                    <a:pt x="304" y="196"/>
                    <a:pt x="300" y="146"/>
                    <a:pt x="287" y="98"/>
                  </a:cubicBezTo>
                  <a:cubicBezTo>
                    <a:pt x="283" y="84"/>
                    <a:pt x="277" y="62"/>
                    <a:pt x="263" y="62"/>
                  </a:cubicBezTo>
                  <a:cubicBezTo>
                    <a:pt x="248" y="62"/>
                    <a:pt x="246" y="86"/>
                    <a:pt x="238" y="98"/>
                  </a:cubicBezTo>
                  <a:cubicBezTo>
                    <a:pt x="242" y="229"/>
                    <a:pt x="236" y="361"/>
                    <a:pt x="250" y="491"/>
                  </a:cubicBezTo>
                  <a:cubicBezTo>
                    <a:pt x="252" y="506"/>
                    <a:pt x="274" y="469"/>
                    <a:pt x="275" y="454"/>
                  </a:cubicBezTo>
                  <a:cubicBezTo>
                    <a:pt x="278" y="421"/>
                    <a:pt x="271" y="388"/>
                    <a:pt x="263" y="356"/>
                  </a:cubicBezTo>
                  <a:cubicBezTo>
                    <a:pt x="259" y="338"/>
                    <a:pt x="254" y="316"/>
                    <a:pt x="238" y="307"/>
                  </a:cubicBezTo>
                  <a:cubicBezTo>
                    <a:pt x="213" y="293"/>
                    <a:pt x="181" y="298"/>
                    <a:pt x="152" y="294"/>
                  </a:cubicBezTo>
                  <a:cubicBezTo>
                    <a:pt x="77" y="346"/>
                    <a:pt x="96" y="408"/>
                    <a:pt x="165" y="454"/>
                  </a:cubicBezTo>
                  <a:cubicBezTo>
                    <a:pt x="332" y="445"/>
                    <a:pt x="409" y="498"/>
                    <a:pt x="447" y="356"/>
                  </a:cubicBezTo>
                  <a:cubicBezTo>
                    <a:pt x="434" y="221"/>
                    <a:pt x="467" y="192"/>
                    <a:pt x="348" y="221"/>
                  </a:cubicBezTo>
                  <a:cubicBezTo>
                    <a:pt x="254" y="318"/>
                    <a:pt x="270" y="378"/>
                    <a:pt x="287" y="147"/>
                  </a:cubicBezTo>
                  <a:cubicBezTo>
                    <a:pt x="271" y="143"/>
                    <a:pt x="251" y="124"/>
                    <a:pt x="238" y="135"/>
                  </a:cubicBezTo>
                  <a:cubicBezTo>
                    <a:pt x="218" y="152"/>
                    <a:pt x="220" y="184"/>
                    <a:pt x="214" y="209"/>
                  </a:cubicBezTo>
                  <a:cubicBezTo>
                    <a:pt x="192" y="297"/>
                    <a:pt x="176" y="388"/>
                    <a:pt x="165" y="478"/>
                  </a:cubicBezTo>
                  <a:cubicBezTo>
                    <a:pt x="169" y="552"/>
                    <a:pt x="158" y="628"/>
                    <a:pt x="177" y="699"/>
                  </a:cubicBezTo>
                  <a:cubicBezTo>
                    <a:pt x="181" y="716"/>
                    <a:pt x="206" y="678"/>
                    <a:pt x="214" y="662"/>
                  </a:cubicBezTo>
                  <a:cubicBezTo>
                    <a:pt x="236" y="618"/>
                    <a:pt x="243" y="539"/>
                    <a:pt x="250" y="491"/>
                  </a:cubicBezTo>
                  <a:cubicBezTo>
                    <a:pt x="233" y="353"/>
                    <a:pt x="259" y="403"/>
                    <a:pt x="152" y="368"/>
                  </a:cubicBezTo>
                  <a:cubicBezTo>
                    <a:pt x="181" y="254"/>
                    <a:pt x="185" y="303"/>
                    <a:pt x="165" y="221"/>
                  </a:cubicBezTo>
                  <a:cubicBezTo>
                    <a:pt x="140" y="225"/>
                    <a:pt x="106" y="213"/>
                    <a:pt x="91" y="233"/>
                  </a:cubicBezTo>
                  <a:cubicBezTo>
                    <a:pt x="71" y="259"/>
                    <a:pt x="84" y="298"/>
                    <a:pt x="79" y="331"/>
                  </a:cubicBezTo>
                  <a:cubicBezTo>
                    <a:pt x="76" y="356"/>
                    <a:pt x="71" y="380"/>
                    <a:pt x="67" y="405"/>
                  </a:cubicBezTo>
                  <a:cubicBezTo>
                    <a:pt x="71" y="442"/>
                    <a:pt x="63" y="482"/>
                    <a:pt x="79" y="515"/>
                  </a:cubicBezTo>
                  <a:cubicBezTo>
                    <a:pt x="87" y="530"/>
                    <a:pt x="111" y="530"/>
                    <a:pt x="128" y="527"/>
                  </a:cubicBezTo>
                  <a:cubicBezTo>
                    <a:pt x="159" y="522"/>
                    <a:pt x="185" y="503"/>
                    <a:pt x="214" y="491"/>
                  </a:cubicBezTo>
                  <a:cubicBezTo>
                    <a:pt x="271" y="320"/>
                    <a:pt x="255" y="394"/>
                    <a:pt x="275" y="270"/>
                  </a:cubicBezTo>
                  <a:cubicBezTo>
                    <a:pt x="271" y="245"/>
                    <a:pt x="285" y="208"/>
                    <a:pt x="263" y="196"/>
                  </a:cubicBezTo>
                  <a:cubicBezTo>
                    <a:pt x="241" y="184"/>
                    <a:pt x="85" y="228"/>
                    <a:pt x="54" y="233"/>
                  </a:cubicBezTo>
                  <a:cubicBezTo>
                    <a:pt x="19" y="328"/>
                    <a:pt x="0" y="379"/>
                    <a:pt x="18" y="478"/>
                  </a:cubicBezTo>
                  <a:cubicBezTo>
                    <a:pt x="46" y="470"/>
                    <a:pt x="103" y="454"/>
                    <a:pt x="103" y="45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auto">
            <a:xfrm>
              <a:off x="2971800" y="4114800"/>
              <a:ext cx="977900" cy="685800"/>
            </a:xfrm>
            <a:custGeom>
              <a:avLst/>
              <a:gdLst>
                <a:gd name="T0" fmla="*/ 2147483647 w 616"/>
                <a:gd name="T1" fmla="*/ 2147483647 h 432"/>
                <a:gd name="T2" fmla="*/ 2147483647 w 616"/>
                <a:gd name="T3" fmla="*/ 2147483647 h 432"/>
                <a:gd name="T4" fmla="*/ 0 w 616"/>
                <a:gd name="T5" fmla="*/ 0 h 432"/>
                <a:gd name="T6" fmla="*/ 0 60000 65536"/>
                <a:gd name="T7" fmla="*/ 0 60000 65536"/>
                <a:gd name="T8" fmla="*/ 0 60000 65536"/>
                <a:gd name="T9" fmla="*/ 0 w 616"/>
                <a:gd name="T10" fmla="*/ 0 h 432"/>
                <a:gd name="T11" fmla="*/ 616 w 616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6" h="432">
                  <a:moveTo>
                    <a:pt x="528" y="288"/>
                  </a:moveTo>
                  <a:cubicBezTo>
                    <a:pt x="572" y="360"/>
                    <a:pt x="616" y="432"/>
                    <a:pt x="528" y="384"/>
                  </a:cubicBezTo>
                  <a:cubicBezTo>
                    <a:pt x="440" y="336"/>
                    <a:pt x="80" y="5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auto">
            <a:xfrm>
              <a:off x="950913" y="2949575"/>
              <a:ext cx="2411412" cy="1271588"/>
            </a:xfrm>
            <a:custGeom>
              <a:avLst/>
              <a:gdLst>
                <a:gd name="T0" fmla="*/ 2147483647 w 1519"/>
                <a:gd name="T1" fmla="*/ 2147483647 h 801"/>
                <a:gd name="T2" fmla="*/ 2147483647 w 1519"/>
                <a:gd name="T3" fmla="*/ 2147483647 h 801"/>
                <a:gd name="T4" fmla="*/ 2147483647 w 1519"/>
                <a:gd name="T5" fmla="*/ 2147483647 h 801"/>
                <a:gd name="T6" fmla="*/ 2147483647 w 1519"/>
                <a:gd name="T7" fmla="*/ 2147483647 h 801"/>
                <a:gd name="T8" fmla="*/ 2147483647 w 1519"/>
                <a:gd name="T9" fmla="*/ 2147483647 h 801"/>
                <a:gd name="T10" fmla="*/ 2147483647 w 1519"/>
                <a:gd name="T11" fmla="*/ 2147483647 h 801"/>
                <a:gd name="T12" fmla="*/ 2147483647 w 1519"/>
                <a:gd name="T13" fmla="*/ 2147483647 h 801"/>
                <a:gd name="T14" fmla="*/ 2147483647 w 1519"/>
                <a:gd name="T15" fmla="*/ 2147483647 h 801"/>
                <a:gd name="T16" fmla="*/ 2147483647 w 1519"/>
                <a:gd name="T17" fmla="*/ 2147483647 h 801"/>
                <a:gd name="T18" fmla="*/ 2147483647 w 1519"/>
                <a:gd name="T19" fmla="*/ 2147483647 h 801"/>
                <a:gd name="T20" fmla="*/ 2147483647 w 1519"/>
                <a:gd name="T21" fmla="*/ 2147483647 h 801"/>
                <a:gd name="T22" fmla="*/ 2147483647 w 1519"/>
                <a:gd name="T23" fmla="*/ 2147483647 h 801"/>
                <a:gd name="T24" fmla="*/ 2147483647 w 1519"/>
                <a:gd name="T25" fmla="*/ 2147483647 h 801"/>
                <a:gd name="T26" fmla="*/ 2147483647 w 1519"/>
                <a:gd name="T27" fmla="*/ 2147483647 h 801"/>
                <a:gd name="T28" fmla="*/ 2147483647 w 1519"/>
                <a:gd name="T29" fmla="*/ 2147483647 h 801"/>
                <a:gd name="T30" fmla="*/ 2147483647 w 1519"/>
                <a:gd name="T31" fmla="*/ 2147483647 h 801"/>
                <a:gd name="T32" fmla="*/ 2147483647 w 1519"/>
                <a:gd name="T33" fmla="*/ 2147483647 h 801"/>
                <a:gd name="T34" fmla="*/ 2147483647 w 1519"/>
                <a:gd name="T35" fmla="*/ 2147483647 h 801"/>
                <a:gd name="T36" fmla="*/ 2147483647 w 1519"/>
                <a:gd name="T37" fmla="*/ 2147483647 h 801"/>
                <a:gd name="T38" fmla="*/ 2147483647 w 1519"/>
                <a:gd name="T39" fmla="*/ 2147483647 h 801"/>
                <a:gd name="T40" fmla="*/ 2147483647 w 1519"/>
                <a:gd name="T41" fmla="*/ 2147483647 h 801"/>
                <a:gd name="T42" fmla="*/ 2147483647 w 1519"/>
                <a:gd name="T43" fmla="*/ 2147483647 h 801"/>
                <a:gd name="T44" fmla="*/ 2147483647 w 1519"/>
                <a:gd name="T45" fmla="*/ 2147483647 h 801"/>
                <a:gd name="T46" fmla="*/ 2147483647 w 1519"/>
                <a:gd name="T47" fmla="*/ 2147483647 h 801"/>
                <a:gd name="T48" fmla="*/ 2147483647 w 1519"/>
                <a:gd name="T49" fmla="*/ 2147483647 h 801"/>
                <a:gd name="T50" fmla="*/ 2147483647 w 1519"/>
                <a:gd name="T51" fmla="*/ 2147483647 h 801"/>
                <a:gd name="T52" fmla="*/ 2147483647 w 1519"/>
                <a:gd name="T53" fmla="*/ 2147483647 h 801"/>
                <a:gd name="T54" fmla="*/ 2147483647 w 1519"/>
                <a:gd name="T55" fmla="*/ 2147483647 h 801"/>
                <a:gd name="T56" fmla="*/ 2147483647 w 1519"/>
                <a:gd name="T57" fmla="*/ 2147483647 h 801"/>
                <a:gd name="T58" fmla="*/ 2147483647 w 1519"/>
                <a:gd name="T59" fmla="*/ 2147483647 h 801"/>
                <a:gd name="T60" fmla="*/ 2147483647 w 1519"/>
                <a:gd name="T61" fmla="*/ 2147483647 h 801"/>
                <a:gd name="T62" fmla="*/ 2147483647 w 1519"/>
                <a:gd name="T63" fmla="*/ 2147483647 h 801"/>
                <a:gd name="T64" fmla="*/ 2147483647 w 1519"/>
                <a:gd name="T65" fmla="*/ 2147483647 h 801"/>
                <a:gd name="T66" fmla="*/ 2147483647 w 1519"/>
                <a:gd name="T67" fmla="*/ 2147483647 h 801"/>
                <a:gd name="T68" fmla="*/ 2147483647 w 1519"/>
                <a:gd name="T69" fmla="*/ 2147483647 h 801"/>
                <a:gd name="T70" fmla="*/ 2147483647 w 1519"/>
                <a:gd name="T71" fmla="*/ 2147483647 h 801"/>
                <a:gd name="T72" fmla="*/ 2147483647 w 1519"/>
                <a:gd name="T73" fmla="*/ 2147483647 h 801"/>
                <a:gd name="T74" fmla="*/ 2147483647 w 1519"/>
                <a:gd name="T75" fmla="*/ 2147483647 h 801"/>
                <a:gd name="T76" fmla="*/ 2147483647 w 1519"/>
                <a:gd name="T77" fmla="*/ 2147483647 h 801"/>
                <a:gd name="T78" fmla="*/ 2147483647 w 1519"/>
                <a:gd name="T79" fmla="*/ 2147483647 h 801"/>
                <a:gd name="T80" fmla="*/ 2147483647 w 1519"/>
                <a:gd name="T81" fmla="*/ 2147483647 h 801"/>
                <a:gd name="T82" fmla="*/ 2147483647 w 1519"/>
                <a:gd name="T83" fmla="*/ 2147483647 h 801"/>
                <a:gd name="T84" fmla="*/ 2147483647 w 1519"/>
                <a:gd name="T85" fmla="*/ 2147483647 h 801"/>
                <a:gd name="T86" fmla="*/ 2147483647 w 1519"/>
                <a:gd name="T87" fmla="*/ 2147483647 h 801"/>
                <a:gd name="T88" fmla="*/ 2147483647 w 1519"/>
                <a:gd name="T89" fmla="*/ 2147483647 h 801"/>
                <a:gd name="T90" fmla="*/ 2147483647 w 1519"/>
                <a:gd name="T91" fmla="*/ 2147483647 h 801"/>
                <a:gd name="T92" fmla="*/ 2147483647 w 1519"/>
                <a:gd name="T93" fmla="*/ 2147483647 h 801"/>
                <a:gd name="T94" fmla="*/ 2147483647 w 1519"/>
                <a:gd name="T95" fmla="*/ 2147483647 h 801"/>
                <a:gd name="T96" fmla="*/ 2147483647 w 1519"/>
                <a:gd name="T97" fmla="*/ 2147483647 h 801"/>
                <a:gd name="T98" fmla="*/ 2147483647 w 1519"/>
                <a:gd name="T99" fmla="*/ 2147483647 h 801"/>
                <a:gd name="T100" fmla="*/ 2147483647 w 1519"/>
                <a:gd name="T101" fmla="*/ 2147483647 h 801"/>
                <a:gd name="T102" fmla="*/ 2147483647 w 1519"/>
                <a:gd name="T103" fmla="*/ 2147483647 h 801"/>
                <a:gd name="T104" fmla="*/ 2147483647 w 1519"/>
                <a:gd name="T105" fmla="*/ 2147483647 h 801"/>
                <a:gd name="T106" fmla="*/ 2147483647 w 1519"/>
                <a:gd name="T107" fmla="*/ 2147483647 h 801"/>
                <a:gd name="T108" fmla="*/ 2147483647 w 1519"/>
                <a:gd name="T109" fmla="*/ 2147483647 h 801"/>
                <a:gd name="T110" fmla="*/ 2147483647 w 1519"/>
                <a:gd name="T111" fmla="*/ 2147483647 h 8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9"/>
                <a:gd name="T169" fmla="*/ 0 h 801"/>
                <a:gd name="T170" fmla="*/ 1519 w 1519"/>
                <a:gd name="T171" fmla="*/ 801 h 8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9" h="801">
                  <a:moveTo>
                    <a:pt x="1288" y="740"/>
                  </a:moveTo>
                  <a:cubicBezTo>
                    <a:pt x="1275" y="603"/>
                    <a:pt x="1316" y="605"/>
                    <a:pt x="1203" y="630"/>
                  </a:cubicBezTo>
                  <a:cubicBezTo>
                    <a:pt x="1190" y="633"/>
                    <a:pt x="1178" y="638"/>
                    <a:pt x="1166" y="642"/>
                  </a:cubicBezTo>
                  <a:cubicBezTo>
                    <a:pt x="1135" y="736"/>
                    <a:pt x="1190" y="758"/>
                    <a:pt x="1276" y="777"/>
                  </a:cubicBezTo>
                  <a:cubicBezTo>
                    <a:pt x="1324" y="788"/>
                    <a:pt x="1423" y="801"/>
                    <a:pt x="1423" y="801"/>
                  </a:cubicBezTo>
                  <a:cubicBezTo>
                    <a:pt x="1448" y="797"/>
                    <a:pt x="1475" y="801"/>
                    <a:pt x="1497" y="789"/>
                  </a:cubicBezTo>
                  <a:cubicBezTo>
                    <a:pt x="1519" y="777"/>
                    <a:pt x="1507" y="693"/>
                    <a:pt x="1497" y="667"/>
                  </a:cubicBezTo>
                  <a:cubicBezTo>
                    <a:pt x="1490" y="648"/>
                    <a:pt x="1470" y="636"/>
                    <a:pt x="1460" y="618"/>
                  </a:cubicBezTo>
                  <a:cubicBezTo>
                    <a:pt x="1393" y="504"/>
                    <a:pt x="1450" y="534"/>
                    <a:pt x="1374" y="507"/>
                  </a:cubicBezTo>
                  <a:cubicBezTo>
                    <a:pt x="1321" y="511"/>
                    <a:pt x="1262" y="496"/>
                    <a:pt x="1215" y="520"/>
                  </a:cubicBezTo>
                  <a:cubicBezTo>
                    <a:pt x="1196" y="529"/>
                    <a:pt x="1212" y="566"/>
                    <a:pt x="1227" y="581"/>
                  </a:cubicBezTo>
                  <a:cubicBezTo>
                    <a:pt x="1236" y="590"/>
                    <a:pt x="1252" y="573"/>
                    <a:pt x="1264" y="569"/>
                  </a:cubicBezTo>
                  <a:cubicBezTo>
                    <a:pt x="1301" y="512"/>
                    <a:pt x="1318" y="460"/>
                    <a:pt x="1239" y="434"/>
                  </a:cubicBezTo>
                  <a:cubicBezTo>
                    <a:pt x="1226" y="437"/>
                    <a:pt x="1134" y="443"/>
                    <a:pt x="1203" y="495"/>
                  </a:cubicBezTo>
                  <a:cubicBezTo>
                    <a:pt x="1213" y="503"/>
                    <a:pt x="1227" y="486"/>
                    <a:pt x="1239" y="483"/>
                  </a:cubicBezTo>
                  <a:cubicBezTo>
                    <a:pt x="1255" y="478"/>
                    <a:pt x="1272" y="475"/>
                    <a:pt x="1288" y="471"/>
                  </a:cubicBezTo>
                  <a:cubicBezTo>
                    <a:pt x="1265" y="401"/>
                    <a:pt x="1260" y="371"/>
                    <a:pt x="1190" y="348"/>
                  </a:cubicBezTo>
                  <a:cubicBezTo>
                    <a:pt x="1181" y="349"/>
                    <a:pt x="977" y="328"/>
                    <a:pt x="1080" y="434"/>
                  </a:cubicBezTo>
                  <a:cubicBezTo>
                    <a:pt x="1090" y="445"/>
                    <a:pt x="1110" y="410"/>
                    <a:pt x="1104" y="397"/>
                  </a:cubicBezTo>
                  <a:cubicBezTo>
                    <a:pt x="1099" y="386"/>
                    <a:pt x="1080" y="405"/>
                    <a:pt x="1068" y="409"/>
                  </a:cubicBezTo>
                  <a:cubicBezTo>
                    <a:pt x="1035" y="401"/>
                    <a:pt x="841" y="354"/>
                    <a:pt x="957" y="434"/>
                  </a:cubicBezTo>
                  <a:cubicBezTo>
                    <a:pt x="826" y="466"/>
                    <a:pt x="999" y="406"/>
                    <a:pt x="921" y="532"/>
                  </a:cubicBezTo>
                  <a:cubicBezTo>
                    <a:pt x="908" y="553"/>
                    <a:pt x="872" y="540"/>
                    <a:pt x="847" y="544"/>
                  </a:cubicBezTo>
                  <a:cubicBezTo>
                    <a:pt x="840" y="552"/>
                    <a:pt x="693" y="684"/>
                    <a:pt x="725" y="716"/>
                  </a:cubicBezTo>
                  <a:cubicBezTo>
                    <a:pt x="750" y="741"/>
                    <a:pt x="782" y="675"/>
                    <a:pt x="810" y="654"/>
                  </a:cubicBezTo>
                  <a:cubicBezTo>
                    <a:pt x="826" y="621"/>
                    <a:pt x="844" y="589"/>
                    <a:pt x="859" y="556"/>
                  </a:cubicBezTo>
                  <a:cubicBezTo>
                    <a:pt x="864" y="544"/>
                    <a:pt x="878" y="531"/>
                    <a:pt x="872" y="520"/>
                  </a:cubicBezTo>
                  <a:cubicBezTo>
                    <a:pt x="866" y="508"/>
                    <a:pt x="847" y="511"/>
                    <a:pt x="835" y="507"/>
                  </a:cubicBezTo>
                  <a:cubicBezTo>
                    <a:pt x="846" y="476"/>
                    <a:pt x="905" y="356"/>
                    <a:pt x="859" y="311"/>
                  </a:cubicBezTo>
                  <a:cubicBezTo>
                    <a:pt x="846" y="298"/>
                    <a:pt x="827" y="329"/>
                    <a:pt x="810" y="336"/>
                  </a:cubicBezTo>
                  <a:cubicBezTo>
                    <a:pt x="786" y="346"/>
                    <a:pt x="761" y="352"/>
                    <a:pt x="737" y="360"/>
                  </a:cubicBezTo>
                  <a:cubicBezTo>
                    <a:pt x="718" y="399"/>
                    <a:pt x="656" y="505"/>
                    <a:pt x="663" y="556"/>
                  </a:cubicBezTo>
                  <a:cubicBezTo>
                    <a:pt x="665" y="569"/>
                    <a:pt x="688" y="548"/>
                    <a:pt x="700" y="544"/>
                  </a:cubicBezTo>
                  <a:cubicBezTo>
                    <a:pt x="761" y="454"/>
                    <a:pt x="778" y="465"/>
                    <a:pt x="688" y="483"/>
                  </a:cubicBezTo>
                  <a:cubicBezTo>
                    <a:pt x="684" y="462"/>
                    <a:pt x="695" y="430"/>
                    <a:pt x="676" y="421"/>
                  </a:cubicBezTo>
                  <a:cubicBezTo>
                    <a:pt x="577" y="377"/>
                    <a:pt x="578" y="433"/>
                    <a:pt x="565" y="483"/>
                  </a:cubicBezTo>
                  <a:cubicBezTo>
                    <a:pt x="569" y="495"/>
                    <a:pt x="565" y="518"/>
                    <a:pt x="578" y="520"/>
                  </a:cubicBezTo>
                  <a:cubicBezTo>
                    <a:pt x="640" y="529"/>
                    <a:pt x="660" y="483"/>
                    <a:pt x="688" y="446"/>
                  </a:cubicBezTo>
                  <a:cubicBezTo>
                    <a:pt x="669" y="369"/>
                    <a:pt x="652" y="377"/>
                    <a:pt x="578" y="348"/>
                  </a:cubicBezTo>
                  <a:cubicBezTo>
                    <a:pt x="603" y="247"/>
                    <a:pt x="633" y="165"/>
                    <a:pt x="590" y="54"/>
                  </a:cubicBezTo>
                  <a:cubicBezTo>
                    <a:pt x="581" y="30"/>
                    <a:pt x="540" y="39"/>
                    <a:pt x="516" y="29"/>
                  </a:cubicBezTo>
                  <a:cubicBezTo>
                    <a:pt x="499" y="22"/>
                    <a:pt x="483" y="13"/>
                    <a:pt x="467" y="5"/>
                  </a:cubicBezTo>
                  <a:cubicBezTo>
                    <a:pt x="434" y="9"/>
                    <a:pt x="399" y="4"/>
                    <a:pt x="369" y="17"/>
                  </a:cubicBezTo>
                  <a:cubicBezTo>
                    <a:pt x="342" y="29"/>
                    <a:pt x="373" y="120"/>
                    <a:pt x="345" y="5"/>
                  </a:cubicBezTo>
                  <a:cubicBezTo>
                    <a:pt x="324" y="9"/>
                    <a:pt x="296" y="0"/>
                    <a:pt x="283" y="17"/>
                  </a:cubicBezTo>
                  <a:cubicBezTo>
                    <a:pt x="262" y="43"/>
                    <a:pt x="259" y="115"/>
                    <a:pt x="259" y="115"/>
                  </a:cubicBezTo>
                  <a:cubicBezTo>
                    <a:pt x="263" y="172"/>
                    <a:pt x="282" y="231"/>
                    <a:pt x="271" y="287"/>
                  </a:cubicBezTo>
                  <a:cubicBezTo>
                    <a:pt x="264" y="324"/>
                    <a:pt x="262" y="211"/>
                    <a:pt x="247" y="176"/>
                  </a:cubicBezTo>
                  <a:cubicBezTo>
                    <a:pt x="240" y="160"/>
                    <a:pt x="222" y="152"/>
                    <a:pt x="210" y="140"/>
                  </a:cubicBezTo>
                  <a:cubicBezTo>
                    <a:pt x="147" y="181"/>
                    <a:pt x="163" y="200"/>
                    <a:pt x="136" y="262"/>
                  </a:cubicBezTo>
                  <a:cubicBezTo>
                    <a:pt x="130" y="276"/>
                    <a:pt x="118" y="286"/>
                    <a:pt x="112" y="299"/>
                  </a:cubicBezTo>
                  <a:cubicBezTo>
                    <a:pt x="101" y="322"/>
                    <a:pt x="96" y="348"/>
                    <a:pt x="87" y="372"/>
                  </a:cubicBezTo>
                  <a:cubicBezTo>
                    <a:pt x="91" y="413"/>
                    <a:pt x="86" y="456"/>
                    <a:pt x="100" y="495"/>
                  </a:cubicBezTo>
                  <a:cubicBezTo>
                    <a:pt x="104" y="507"/>
                    <a:pt x="133" y="519"/>
                    <a:pt x="136" y="507"/>
                  </a:cubicBezTo>
                  <a:cubicBezTo>
                    <a:pt x="163" y="409"/>
                    <a:pt x="139" y="414"/>
                    <a:pt x="87" y="397"/>
                  </a:cubicBezTo>
                  <a:cubicBezTo>
                    <a:pt x="0" y="440"/>
                    <a:pt x="2" y="476"/>
                    <a:pt x="2" y="56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1905000" y="1676400"/>
              <a:ext cx="1676400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50">
                <a:latin typeface="Calibri" panose="020F0502020204030204" pitchFamily="34" charset="0"/>
              </a:endParaRPr>
            </a:p>
            <a:p>
              <a:pPr eaLnBrk="1" hangingPunct="1"/>
              <a:endParaRPr lang="en-US" altLang="en-US" sz="1050"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altLang="en-US" sz="3300">
                  <a:latin typeface="Calibri" panose="020F0502020204030204" pitchFamily="34" charset="0"/>
                </a:rPr>
                <a:t>DNA</a:t>
              </a:r>
            </a:p>
          </p:txBody>
        </p:sp>
      </p:grpSp>
      <p:sp>
        <p:nvSpPr>
          <p:cNvPr id="22532" name="TextBox 10"/>
          <p:cNvSpPr txBox="1">
            <a:spLocks noChangeArrowheads="1"/>
          </p:cNvSpPr>
          <p:nvPr/>
        </p:nvSpPr>
        <p:spPr bwMode="auto">
          <a:xfrm>
            <a:off x="1404716" y="3762261"/>
            <a:ext cx="6535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</a:rPr>
              <a:t>DNA </a:t>
            </a:r>
            <a:r>
              <a:rPr lang="en-US" altLang="en-US" sz="2400" dirty="0" err="1">
                <a:solidFill>
                  <a:srgbClr val="FFC000"/>
                </a:solidFill>
                <a:latin typeface="Calibri" panose="020F0502020204030204" pitchFamily="34" charset="0"/>
              </a:rPr>
              <a:t>terdiri</a:t>
            </a: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Calibri" panose="020F0502020204030204" pitchFamily="34" charset="0"/>
              </a:rPr>
              <a:t>dari</a:t>
            </a: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en-US" altLang="en-US" sz="2400" dirty="0" err="1">
                <a:solidFill>
                  <a:srgbClr val="FFC000"/>
                </a:solidFill>
                <a:latin typeface="Calibri" panose="020F0502020204030204" pitchFamily="34" charset="0"/>
              </a:rPr>
              <a:t>gula</a:t>
            </a: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Calibri" panose="020F0502020204030204" pitchFamily="34" charset="0"/>
              </a:rPr>
              <a:t>pentosa</a:t>
            </a: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400" dirty="0" err="1">
                <a:solidFill>
                  <a:srgbClr val="FFC000"/>
                </a:solidFill>
                <a:latin typeface="Calibri" panose="020F0502020204030204" pitchFamily="34" charset="0"/>
              </a:rPr>
              <a:t>basa</a:t>
            </a: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</a:rPr>
              <a:t> nitrogen </a:t>
            </a:r>
            <a:r>
              <a:rPr lang="en-US" altLang="en-US" sz="2400" dirty="0" err="1">
                <a:solidFill>
                  <a:srgbClr val="FFC000"/>
                </a:solidFill>
                <a:latin typeface="Calibri" panose="020F0502020204030204" pitchFamily="34" charset="0"/>
              </a:rPr>
              <a:t>dan</a:t>
            </a:r>
            <a:r>
              <a:rPr lang="en-US" altLang="en-US" sz="2400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FFC000"/>
                </a:solidFill>
                <a:latin typeface="Calibri" panose="020F0502020204030204" pitchFamily="34" charset="0"/>
              </a:rPr>
              <a:t>fosfat</a:t>
            </a:r>
            <a:endParaRPr lang="en-US" altLang="en-US" sz="2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1663" y="0"/>
            <a:ext cx="82296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ungee"/>
              <a:buNone/>
              <a:defRPr sz="2800" b="0" i="0" u="none" strike="noStrike" cap="none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0850" indent="-450850" algn="ctr">
              <a:defRPr/>
            </a:pPr>
            <a:r>
              <a:rPr lang="en-US" sz="3200" dirty="0" smtClean="0">
                <a:solidFill>
                  <a:srgbClr val="FFC000"/>
                </a:solidFill>
                <a:latin typeface="Comic Sans MS" pitchFamily="66" charset="0"/>
              </a:rPr>
              <a:t>Transformation - Griffith’s Experiments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67"/>
          <a:stretch/>
        </p:blipFill>
        <p:spPr bwMode="auto">
          <a:xfrm>
            <a:off x="1810205" y="447062"/>
            <a:ext cx="5365658" cy="469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" y="470263"/>
            <a:ext cx="91440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5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194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Basa</a:t>
            </a:r>
            <a:endParaRPr lang="en-US" alt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29194" y="912223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800" dirty="0" err="1" smtClean="0"/>
              <a:t>Dua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macam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basa</a:t>
            </a:r>
            <a:endParaRPr lang="en-US" altLang="en-US" sz="2800" dirty="0" smtClean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800" dirty="0" err="1" smtClean="0"/>
              <a:t>Purin</a:t>
            </a:r>
            <a:endParaRPr lang="en-US" altLang="en-US" sz="2800" dirty="0" smtClean="0"/>
          </a:p>
          <a:p>
            <a:pPr marL="1511300" lvl="2" indent="-4572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Adenine	A	DNA	RNA</a:t>
            </a:r>
          </a:p>
          <a:p>
            <a:pPr marL="1511300" lvl="2" indent="-4572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Guanine	G	DNA	RNA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Pyrimidines</a:t>
            </a:r>
          </a:p>
          <a:p>
            <a:pPr marL="1511300" lvl="2" indent="-4572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Cytosine	C	DNA	RNA</a:t>
            </a:r>
          </a:p>
          <a:p>
            <a:pPr marL="1511300" lvl="2" indent="-4572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Thymine	T	DNA</a:t>
            </a:r>
          </a:p>
          <a:p>
            <a:pPr marL="1511300" lvl="2" indent="-457200" algn="l">
              <a:buFont typeface="Arial" panose="020B0604020202020204" pitchFamily="34" charset="0"/>
              <a:buChar char="•"/>
            </a:pPr>
            <a:r>
              <a:rPr lang="en-US" altLang="en-US" dirty="0" smtClean="0"/>
              <a:t>Uracil		U	RNA</a:t>
            </a:r>
          </a:p>
          <a:p>
            <a:pPr lvl="2" algn="l">
              <a:buFont typeface="Arial" panose="020B0604020202020204" pitchFamily="34" charset="0"/>
              <a:buChar char="•"/>
            </a:pPr>
            <a:endParaRPr lang="en-US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altLang="en-US" u="sng" smtClean="0"/>
              <a:t>Struktur nukleotida</a:t>
            </a:r>
            <a:endParaRPr lang="en-GB" altLang="en-US" u="sng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1006" y="1172188"/>
            <a:ext cx="4038600" cy="2292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GB" altLang="en-US" sz="2800" dirty="0" err="1" smtClean="0"/>
              <a:t>Nukleotida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terdiri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dari</a:t>
            </a:r>
            <a:r>
              <a:rPr lang="en-GB" altLang="en-US" sz="2800" dirty="0" smtClean="0"/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en-US" sz="2800" dirty="0" err="1" smtClean="0"/>
              <a:t>Gula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pentosa</a:t>
            </a:r>
            <a:endParaRPr lang="en-GB" altLang="en-US" sz="2800" dirty="0" smtClean="0">
              <a:solidFill>
                <a:srgbClr val="FF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en-US" sz="2800" dirty="0" err="1" smtClean="0"/>
              <a:t>Yaitu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gula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dengan</a:t>
            </a:r>
            <a:r>
              <a:rPr lang="en-GB" altLang="en-US" sz="2800" dirty="0" smtClean="0"/>
              <a:t> 5 </a:t>
            </a:r>
            <a:r>
              <a:rPr lang="en-GB" altLang="en-US" sz="2800" dirty="0" err="1" smtClean="0"/>
              <a:t>karbon</a:t>
            </a:r>
            <a:endParaRPr lang="en-GB" altLang="en-US" sz="2800" dirty="0" smtClean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en-US" sz="2800" dirty="0" err="1" smtClean="0"/>
              <a:t>Pada</a:t>
            </a:r>
            <a:r>
              <a:rPr lang="en-GB" altLang="en-US" sz="2800" dirty="0" smtClean="0"/>
              <a:t> DNA </a:t>
            </a:r>
            <a:r>
              <a:rPr lang="en-GB" altLang="en-US" sz="2800" dirty="0" err="1" smtClean="0"/>
              <a:t>gula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ini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adalah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deoksiribosa</a:t>
            </a:r>
            <a:r>
              <a:rPr lang="en-GB" altLang="en-US" sz="2800" dirty="0" smtClean="0"/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en-US" sz="2800" dirty="0" err="1" smtClean="0"/>
              <a:t>Pada</a:t>
            </a:r>
            <a:r>
              <a:rPr lang="en-GB" altLang="en-US" sz="2800" dirty="0" smtClean="0"/>
              <a:t> RNA </a:t>
            </a:r>
            <a:r>
              <a:rPr lang="en-GB" altLang="en-US" sz="2800" dirty="0" err="1" smtClean="0"/>
              <a:t>gula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beruba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gula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ribosa</a:t>
            </a:r>
            <a:r>
              <a:rPr lang="en-GB" altLang="en-US" sz="2800" dirty="0" smtClean="0"/>
              <a:t>.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144351" y="2029006"/>
            <a:ext cx="1871663" cy="1512888"/>
          </a:xfrm>
          <a:prstGeom prst="pentagon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7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58747" y="374248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DEOXYRIBOSE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287947" y="374248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RIBOSE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72" y="1113581"/>
            <a:ext cx="2695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47" y="1151681"/>
            <a:ext cx="28670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 rot="7696962" flipH="1">
            <a:off x="3641585" y="3139231"/>
            <a:ext cx="415925" cy="1101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7696962" flipH="1">
            <a:off x="7632560" y="3163044"/>
            <a:ext cx="415925" cy="11017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5" y="2176975"/>
            <a:ext cx="8520600" cy="841800"/>
          </a:xfrm>
        </p:spPr>
        <p:txBody>
          <a:bodyPr/>
          <a:lstStyle/>
          <a:p>
            <a:pPr algn="l"/>
            <a:r>
              <a:rPr lang="en-US" sz="2400" dirty="0" smtClean="0"/>
              <a:t>1.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Gen, DNA </a:t>
            </a:r>
            <a:r>
              <a:rPr lang="en-US" sz="2400" dirty="0" err="1" smtClean="0"/>
              <a:t>dan</a:t>
            </a:r>
            <a:r>
              <a:rPr lang="en-US" sz="2400" dirty="0" smtClean="0"/>
              <a:t> RNA</a:t>
            </a:r>
            <a:br>
              <a:rPr lang="en-US" sz="2400" dirty="0" smtClean="0"/>
            </a:br>
            <a:r>
              <a:rPr lang="en-US" sz="2400" dirty="0" smtClean="0"/>
              <a:t>2.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membedakan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DNA </a:t>
            </a:r>
            <a:r>
              <a:rPr lang="en-US" sz="2400" dirty="0" err="1" smtClean="0"/>
              <a:t>dan</a:t>
            </a:r>
            <a:r>
              <a:rPr lang="en-US" sz="2400" dirty="0" smtClean="0"/>
              <a:t> RNA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242032" y="264875"/>
            <a:ext cx="8520600" cy="1220100"/>
          </a:xfrm>
        </p:spPr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2995" y="1327036"/>
            <a:ext cx="4648200" cy="237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GB" altLang="en-US" sz="2400" dirty="0" err="1" smtClean="0"/>
              <a:t>Sebuah</a:t>
            </a:r>
            <a:r>
              <a:rPr lang="en-GB" altLang="en-US" sz="2400" dirty="0" smtClean="0"/>
              <a:t> group </a:t>
            </a:r>
            <a:r>
              <a:rPr lang="en-GB" altLang="en-US" sz="2400" dirty="0" err="1" smtClean="0"/>
              <a:t>fosfat</a:t>
            </a:r>
            <a:endParaRPr lang="en-GB" altLang="en-US" sz="2400" dirty="0" smtClean="0">
              <a:solidFill>
                <a:srgbClr val="FF0000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en-US" sz="2400" dirty="0" err="1" smtClean="0"/>
              <a:t>Fosfat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ini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menghubungkan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gula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pada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satu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nukleotida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ke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fosfat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pada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nukleotida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berikutnya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untuk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membentuk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polinukleotida</a:t>
            </a:r>
            <a:endParaRPr lang="en-GB" altLang="en-US" sz="2400" dirty="0" smtClean="0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379757" y="1245393"/>
            <a:ext cx="2232025" cy="2160588"/>
            <a:chOff x="5148263" y="2060575"/>
            <a:chExt cx="2232025" cy="216058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5508625" y="2708275"/>
              <a:ext cx="1871663" cy="1512888"/>
            </a:xfrm>
            <a:prstGeom prst="pentagon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148263" y="2060575"/>
              <a:ext cx="649287" cy="6477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508625" y="2708275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60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69431" y="872332"/>
            <a:ext cx="4537075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err="1" smtClean="0"/>
              <a:t>Basa</a:t>
            </a:r>
            <a:r>
              <a:rPr lang="en-GB" altLang="en-US" sz="2400" dirty="0" smtClean="0"/>
              <a:t> nitrogen</a:t>
            </a:r>
            <a:endParaRPr lang="en-GB" altLang="en-US" sz="2400" dirty="0" smtClean="0">
              <a:solidFill>
                <a:srgbClr val="FF0000"/>
              </a:solidFill>
            </a:endParaRPr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400" dirty="0" smtClean="0">
              <a:solidFill>
                <a:srgbClr val="FF0000"/>
              </a:solidFill>
            </a:endParaRPr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DNA :</a:t>
            </a:r>
          </a:p>
          <a:p>
            <a:pPr marL="9398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 err="1" smtClean="0"/>
              <a:t>Timin</a:t>
            </a:r>
            <a:r>
              <a:rPr lang="en-GB" altLang="en-US" sz="2000" dirty="0" smtClean="0"/>
              <a:t> (T)</a:t>
            </a:r>
          </a:p>
          <a:p>
            <a:pPr marL="9398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Adenine (A)</a:t>
            </a:r>
          </a:p>
          <a:p>
            <a:pPr marL="9398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 err="1" smtClean="0"/>
              <a:t>Sitosin</a:t>
            </a:r>
            <a:r>
              <a:rPr lang="en-GB" altLang="en-US" sz="2000" dirty="0" smtClean="0"/>
              <a:t> (C)</a:t>
            </a:r>
          </a:p>
          <a:p>
            <a:pPr marL="9398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 err="1" smtClean="0"/>
              <a:t>Guanin</a:t>
            </a:r>
            <a:r>
              <a:rPr lang="en-GB" altLang="en-US" sz="2000" dirty="0" smtClean="0"/>
              <a:t> (G)</a:t>
            </a:r>
          </a:p>
          <a:p>
            <a:pPr marL="9398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000" dirty="0" smtClean="0"/>
          </a:p>
          <a:p>
            <a:pPr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RNA :</a:t>
            </a:r>
          </a:p>
          <a:p>
            <a:pPr marL="9398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 err="1" smtClean="0"/>
              <a:t>Urasil</a:t>
            </a:r>
            <a:r>
              <a:rPr lang="en-GB" altLang="en-US" sz="2000" dirty="0" smtClean="0"/>
              <a:t> (U)</a:t>
            </a:r>
          </a:p>
          <a:p>
            <a:pPr marL="9398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 err="1" smtClean="0"/>
              <a:t>Adenin</a:t>
            </a:r>
            <a:r>
              <a:rPr lang="en-GB" altLang="en-US" sz="2000" dirty="0" smtClean="0"/>
              <a:t> (A)</a:t>
            </a:r>
          </a:p>
          <a:p>
            <a:pPr marL="9398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 err="1" smtClean="0"/>
              <a:t>Sitosin</a:t>
            </a:r>
            <a:r>
              <a:rPr lang="en-GB" altLang="en-US" sz="2000" dirty="0" smtClean="0"/>
              <a:t> (C)</a:t>
            </a:r>
          </a:p>
          <a:p>
            <a:pPr marL="9398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 err="1" smtClean="0"/>
              <a:t>Guanin</a:t>
            </a:r>
            <a:r>
              <a:rPr lang="en-GB" altLang="en-US" sz="2000" dirty="0" smtClean="0"/>
              <a:t> (G)</a:t>
            </a:r>
          </a:p>
          <a:p>
            <a:pPr marL="9398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000" dirty="0" smtClean="0"/>
          </a:p>
          <a:p>
            <a:pPr marL="9398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altLang="en-US" sz="2000" dirty="0" smtClean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381909" y="1546769"/>
            <a:ext cx="3671887" cy="2160588"/>
            <a:chOff x="5148263" y="2060575"/>
            <a:chExt cx="3671887" cy="216058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5508625" y="2708275"/>
              <a:ext cx="1871663" cy="1512888"/>
            </a:xfrm>
            <a:prstGeom prst="pentagon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148263" y="2060575"/>
              <a:ext cx="649287" cy="6477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508625" y="2708275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7380288" y="2349500"/>
              <a:ext cx="1439862" cy="574675"/>
            </a:xfrm>
            <a:prstGeom prst="homePlate">
              <a:avLst>
                <a:gd name="adj" fmla="val 62638"/>
              </a:avLst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7380288" y="2924175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63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25707" y="1851949"/>
            <a:ext cx="2100805" cy="1143000"/>
          </a:xfrm>
        </p:spPr>
        <p:txBody>
          <a:bodyPr/>
          <a:lstStyle/>
          <a:p>
            <a:pPr algn="ctr" eaLnBrk="1" hangingPunct="1"/>
            <a:r>
              <a:rPr lang="en-US" altLang="en-US" dirty="0" err="1" smtClean="0"/>
              <a:t>Perpasangan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basa</a:t>
            </a:r>
            <a:endParaRPr lang="en-US" altLang="en-US" dirty="0" smtClean="0"/>
          </a:p>
        </p:txBody>
      </p:sp>
      <p:pic>
        <p:nvPicPr>
          <p:cNvPr id="38" name="Picture 9" descr="mso3AAF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9035" y="351480"/>
            <a:ext cx="4272545" cy="468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7"/>
          <p:cNvGrpSpPr/>
          <p:nvPr/>
        </p:nvGrpSpPr>
        <p:grpSpPr>
          <a:xfrm>
            <a:off x="3299335" y="99938"/>
            <a:ext cx="2545364" cy="5381267"/>
            <a:chOff x="3299335" y="99938"/>
            <a:chExt cx="2545364" cy="5381267"/>
          </a:xfrm>
        </p:grpSpPr>
        <p:sp>
          <p:nvSpPr>
            <p:cNvPr id="350" name="Google Shape;350;p37"/>
            <p:cNvSpPr/>
            <p:nvPr/>
          </p:nvSpPr>
          <p:spPr>
            <a:xfrm>
              <a:off x="4343718" y="1308257"/>
              <a:ext cx="456600" cy="456600"/>
            </a:xfrm>
            <a:prstGeom prst="ellipse">
              <a:avLst/>
            </a:prstGeom>
            <a:solidFill>
              <a:srgbClr val="FFFFFF">
                <a:alpha val="42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 rot="10800000">
              <a:off x="4343695" y="3771511"/>
              <a:ext cx="456600" cy="456600"/>
            </a:xfrm>
            <a:prstGeom prst="ellipse">
              <a:avLst/>
            </a:prstGeom>
            <a:solidFill>
              <a:srgbClr val="FFFFFF">
                <a:alpha val="42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2" name="Google Shape;352;p37"/>
            <p:cNvGrpSpPr/>
            <p:nvPr/>
          </p:nvGrpSpPr>
          <p:grpSpPr>
            <a:xfrm>
              <a:off x="3299335" y="99938"/>
              <a:ext cx="2545364" cy="456600"/>
              <a:chOff x="3299335" y="99938"/>
              <a:chExt cx="2545364" cy="456600"/>
            </a:xfrm>
          </p:grpSpPr>
          <p:sp>
            <p:nvSpPr>
              <p:cNvPr id="353" name="Google Shape;353;p37"/>
              <p:cNvSpPr/>
              <p:nvPr/>
            </p:nvSpPr>
            <p:spPr>
              <a:xfrm>
                <a:off x="3299335" y="99938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7"/>
              <p:cNvSpPr/>
              <p:nvPr/>
            </p:nvSpPr>
            <p:spPr>
              <a:xfrm>
                <a:off x="5388100" y="99938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" name="Google Shape;355;p37"/>
            <p:cNvGrpSpPr/>
            <p:nvPr/>
          </p:nvGrpSpPr>
          <p:grpSpPr>
            <a:xfrm>
              <a:off x="3585095" y="563511"/>
              <a:ext cx="1973799" cy="456600"/>
              <a:chOff x="3585095" y="563511"/>
              <a:chExt cx="1973799" cy="456600"/>
            </a:xfrm>
          </p:grpSpPr>
          <p:sp>
            <p:nvSpPr>
              <p:cNvPr id="356" name="Google Shape;356;p37"/>
              <p:cNvSpPr/>
              <p:nvPr/>
            </p:nvSpPr>
            <p:spPr>
              <a:xfrm rot="10800000">
                <a:off x="5102294" y="563511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 rot="10800000">
                <a:off x="3585095" y="563511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8" name="Google Shape;358;p37"/>
              <p:cNvCxnSpPr>
                <a:stCxn id="357" idx="2"/>
                <a:endCxn id="356" idx="6"/>
              </p:cNvCxnSpPr>
              <p:nvPr/>
            </p:nvCxnSpPr>
            <p:spPr>
              <a:xfrm>
                <a:off x="4041695" y="791811"/>
                <a:ext cx="1060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59" name="Google Shape;359;p37"/>
            <p:cNvGrpSpPr/>
            <p:nvPr/>
          </p:nvGrpSpPr>
          <p:grpSpPr>
            <a:xfrm>
              <a:off x="3870878" y="1027113"/>
              <a:ext cx="1402233" cy="456600"/>
              <a:chOff x="3870878" y="1027113"/>
              <a:chExt cx="1402233" cy="456600"/>
            </a:xfrm>
          </p:grpSpPr>
          <p:sp>
            <p:nvSpPr>
              <p:cNvPr id="360" name="Google Shape;360;p37"/>
              <p:cNvSpPr/>
              <p:nvPr/>
            </p:nvSpPr>
            <p:spPr>
              <a:xfrm rot="10800000">
                <a:off x="4816512" y="1027113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 rot="10800000">
                <a:off x="3870878" y="1027113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2" name="Google Shape;362;p37"/>
              <p:cNvCxnSpPr>
                <a:stCxn id="361" idx="2"/>
                <a:endCxn id="360" idx="6"/>
              </p:cNvCxnSpPr>
              <p:nvPr/>
            </p:nvCxnSpPr>
            <p:spPr>
              <a:xfrm>
                <a:off x="4327478" y="1255413"/>
                <a:ext cx="489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3" name="Google Shape;363;p37"/>
            <p:cNvGrpSpPr/>
            <p:nvPr/>
          </p:nvGrpSpPr>
          <p:grpSpPr>
            <a:xfrm>
              <a:off x="3870901" y="1612694"/>
              <a:ext cx="1402233" cy="456600"/>
              <a:chOff x="3870901" y="1612694"/>
              <a:chExt cx="1402233" cy="456600"/>
            </a:xfrm>
          </p:grpSpPr>
          <p:sp>
            <p:nvSpPr>
              <p:cNvPr id="364" name="Google Shape;364;p37"/>
              <p:cNvSpPr/>
              <p:nvPr/>
            </p:nvSpPr>
            <p:spPr>
              <a:xfrm>
                <a:off x="3870901" y="1612694"/>
                <a:ext cx="456600" cy="456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4816534" y="1612694"/>
                <a:ext cx="456600" cy="456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66" name="Google Shape;366;p37"/>
              <p:cNvCxnSpPr>
                <a:endCxn id="365" idx="2"/>
              </p:cNvCxnSpPr>
              <p:nvPr/>
            </p:nvCxnSpPr>
            <p:spPr>
              <a:xfrm>
                <a:off x="4327234" y="1840994"/>
                <a:ext cx="489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7" name="Google Shape;367;p37"/>
            <p:cNvGrpSpPr/>
            <p:nvPr/>
          </p:nvGrpSpPr>
          <p:grpSpPr>
            <a:xfrm>
              <a:off x="3585118" y="2076296"/>
              <a:ext cx="1973799" cy="456600"/>
              <a:chOff x="3585118" y="2076296"/>
              <a:chExt cx="1973799" cy="456600"/>
            </a:xfrm>
          </p:grpSpPr>
          <p:sp>
            <p:nvSpPr>
              <p:cNvPr id="368" name="Google Shape;368;p37"/>
              <p:cNvSpPr/>
              <p:nvPr/>
            </p:nvSpPr>
            <p:spPr>
              <a:xfrm>
                <a:off x="3585118" y="2076296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5102317" y="2076296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70" name="Google Shape;370;p37"/>
              <p:cNvCxnSpPr>
                <a:stCxn id="368" idx="6"/>
                <a:endCxn id="369" idx="2"/>
              </p:cNvCxnSpPr>
              <p:nvPr/>
            </p:nvCxnSpPr>
            <p:spPr>
              <a:xfrm>
                <a:off x="4041718" y="2304596"/>
                <a:ext cx="1060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1" name="Google Shape;371;p37"/>
            <p:cNvGrpSpPr/>
            <p:nvPr/>
          </p:nvGrpSpPr>
          <p:grpSpPr>
            <a:xfrm>
              <a:off x="3299335" y="2539899"/>
              <a:ext cx="2545364" cy="456600"/>
              <a:chOff x="3299335" y="2539899"/>
              <a:chExt cx="2545364" cy="456600"/>
            </a:xfrm>
          </p:grpSpPr>
          <p:grpSp>
            <p:nvGrpSpPr>
              <p:cNvPr id="372" name="Google Shape;372;p37"/>
              <p:cNvGrpSpPr/>
              <p:nvPr/>
            </p:nvGrpSpPr>
            <p:grpSpPr>
              <a:xfrm>
                <a:off x="3299335" y="2539899"/>
                <a:ext cx="2545364" cy="456600"/>
                <a:chOff x="3299335" y="2539899"/>
                <a:chExt cx="2545364" cy="456600"/>
              </a:xfrm>
            </p:grpSpPr>
            <p:sp>
              <p:nvSpPr>
                <p:cNvPr id="373" name="Google Shape;373;p37"/>
                <p:cNvSpPr/>
                <p:nvPr/>
              </p:nvSpPr>
              <p:spPr>
                <a:xfrm>
                  <a:off x="3299335" y="2539899"/>
                  <a:ext cx="456600" cy="456600"/>
                </a:xfrm>
                <a:prstGeom prst="ellipse">
                  <a:avLst/>
                </a:prstGeom>
                <a:solidFill>
                  <a:srgbClr val="FFFFFF">
                    <a:alpha val="42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37"/>
                <p:cNvSpPr/>
                <p:nvPr/>
              </p:nvSpPr>
              <p:spPr>
                <a:xfrm>
                  <a:off x="5388100" y="2539899"/>
                  <a:ext cx="456600" cy="456600"/>
                </a:xfrm>
                <a:prstGeom prst="ellipse">
                  <a:avLst/>
                </a:prstGeom>
                <a:solidFill>
                  <a:srgbClr val="FFFFFF">
                    <a:alpha val="426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375" name="Google Shape;375;p37"/>
              <p:cNvCxnSpPr>
                <a:stCxn id="373" idx="6"/>
                <a:endCxn id="374" idx="2"/>
              </p:cNvCxnSpPr>
              <p:nvPr/>
            </p:nvCxnSpPr>
            <p:spPr>
              <a:xfrm>
                <a:off x="3755935" y="2768199"/>
                <a:ext cx="1632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6" name="Google Shape;376;p37"/>
            <p:cNvGrpSpPr/>
            <p:nvPr/>
          </p:nvGrpSpPr>
          <p:grpSpPr>
            <a:xfrm>
              <a:off x="3585095" y="3003472"/>
              <a:ext cx="1973799" cy="456600"/>
              <a:chOff x="3585095" y="3003472"/>
              <a:chExt cx="1973799" cy="456600"/>
            </a:xfrm>
          </p:grpSpPr>
          <p:sp>
            <p:nvSpPr>
              <p:cNvPr id="377" name="Google Shape;377;p37"/>
              <p:cNvSpPr/>
              <p:nvPr/>
            </p:nvSpPr>
            <p:spPr>
              <a:xfrm rot="10800000">
                <a:off x="5102294" y="3003472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 rot="10800000">
                <a:off x="3585095" y="3003472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79" name="Google Shape;379;p37"/>
              <p:cNvCxnSpPr>
                <a:stCxn id="378" idx="2"/>
                <a:endCxn id="377" idx="6"/>
              </p:cNvCxnSpPr>
              <p:nvPr/>
            </p:nvCxnSpPr>
            <p:spPr>
              <a:xfrm>
                <a:off x="4041695" y="3231772"/>
                <a:ext cx="1060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0" name="Google Shape;380;p37"/>
            <p:cNvGrpSpPr/>
            <p:nvPr/>
          </p:nvGrpSpPr>
          <p:grpSpPr>
            <a:xfrm>
              <a:off x="3870878" y="3467074"/>
              <a:ext cx="1402233" cy="456600"/>
              <a:chOff x="3870878" y="3467074"/>
              <a:chExt cx="1402233" cy="456600"/>
            </a:xfrm>
          </p:grpSpPr>
          <p:sp>
            <p:nvSpPr>
              <p:cNvPr id="381" name="Google Shape;381;p37"/>
              <p:cNvSpPr/>
              <p:nvPr/>
            </p:nvSpPr>
            <p:spPr>
              <a:xfrm rot="10800000">
                <a:off x="4816512" y="3467074"/>
                <a:ext cx="456600" cy="456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 rot="10800000">
                <a:off x="3870878" y="3467074"/>
                <a:ext cx="456600" cy="456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83" name="Google Shape;383;p37"/>
              <p:cNvCxnSpPr>
                <a:stCxn id="382" idx="2"/>
                <a:endCxn id="381" idx="6"/>
              </p:cNvCxnSpPr>
              <p:nvPr/>
            </p:nvCxnSpPr>
            <p:spPr>
              <a:xfrm>
                <a:off x="4327478" y="3695374"/>
                <a:ext cx="489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4" name="Google Shape;384;p37"/>
            <p:cNvGrpSpPr/>
            <p:nvPr/>
          </p:nvGrpSpPr>
          <p:grpSpPr>
            <a:xfrm>
              <a:off x="3870901" y="4097400"/>
              <a:ext cx="1402233" cy="456600"/>
              <a:chOff x="3870901" y="4097400"/>
              <a:chExt cx="1402233" cy="456600"/>
            </a:xfrm>
          </p:grpSpPr>
          <p:sp>
            <p:nvSpPr>
              <p:cNvPr id="385" name="Google Shape;385;p37"/>
              <p:cNvSpPr/>
              <p:nvPr/>
            </p:nvSpPr>
            <p:spPr>
              <a:xfrm>
                <a:off x="3870901" y="4097400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7"/>
              <p:cNvSpPr/>
              <p:nvPr/>
            </p:nvSpPr>
            <p:spPr>
              <a:xfrm>
                <a:off x="4816534" y="4097400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87" name="Google Shape;387;p37"/>
              <p:cNvCxnSpPr>
                <a:stCxn id="385" idx="6"/>
                <a:endCxn id="386" idx="2"/>
              </p:cNvCxnSpPr>
              <p:nvPr/>
            </p:nvCxnSpPr>
            <p:spPr>
              <a:xfrm>
                <a:off x="4327501" y="4325700"/>
                <a:ext cx="489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8" name="Google Shape;388;p37"/>
            <p:cNvGrpSpPr/>
            <p:nvPr/>
          </p:nvGrpSpPr>
          <p:grpSpPr>
            <a:xfrm>
              <a:off x="3585118" y="4561002"/>
              <a:ext cx="1973799" cy="456600"/>
              <a:chOff x="3585118" y="4561002"/>
              <a:chExt cx="1973799" cy="456600"/>
            </a:xfrm>
          </p:grpSpPr>
          <p:sp>
            <p:nvSpPr>
              <p:cNvPr id="389" name="Google Shape;389;p37"/>
              <p:cNvSpPr/>
              <p:nvPr/>
            </p:nvSpPr>
            <p:spPr>
              <a:xfrm>
                <a:off x="3585118" y="4561002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7"/>
              <p:cNvSpPr/>
              <p:nvPr/>
            </p:nvSpPr>
            <p:spPr>
              <a:xfrm>
                <a:off x="5102317" y="4561002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1" name="Google Shape;391;p37"/>
              <p:cNvCxnSpPr>
                <a:stCxn id="389" idx="6"/>
                <a:endCxn id="390" idx="2"/>
              </p:cNvCxnSpPr>
              <p:nvPr/>
            </p:nvCxnSpPr>
            <p:spPr>
              <a:xfrm>
                <a:off x="4041718" y="4789302"/>
                <a:ext cx="1060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2" name="Google Shape;392;p37"/>
            <p:cNvGrpSpPr/>
            <p:nvPr/>
          </p:nvGrpSpPr>
          <p:grpSpPr>
            <a:xfrm>
              <a:off x="3299335" y="5024605"/>
              <a:ext cx="2545364" cy="456600"/>
              <a:chOff x="3299335" y="5024605"/>
              <a:chExt cx="2545364" cy="456600"/>
            </a:xfrm>
          </p:grpSpPr>
          <p:sp>
            <p:nvSpPr>
              <p:cNvPr id="393" name="Google Shape;393;p37"/>
              <p:cNvSpPr/>
              <p:nvPr/>
            </p:nvSpPr>
            <p:spPr>
              <a:xfrm>
                <a:off x="3299335" y="5024605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7"/>
              <p:cNvSpPr/>
              <p:nvPr/>
            </p:nvSpPr>
            <p:spPr>
              <a:xfrm>
                <a:off x="5388100" y="5024605"/>
                <a:ext cx="456600" cy="456600"/>
              </a:xfrm>
              <a:prstGeom prst="ellipse">
                <a:avLst/>
              </a:prstGeom>
              <a:solidFill>
                <a:srgbClr val="FFFFFF">
                  <a:alpha val="42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5" name="Google Shape;395;p37"/>
              <p:cNvCxnSpPr>
                <a:stCxn id="393" idx="6"/>
                <a:endCxn id="394" idx="2"/>
              </p:cNvCxnSpPr>
              <p:nvPr/>
            </p:nvCxnSpPr>
            <p:spPr>
              <a:xfrm>
                <a:off x="3755935" y="5252905"/>
                <a:ext cx="1632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96" name="Google Shape;396;p37"/>
            <p:cNvCxnSpPr>
              <a:endCxn id="354" idx="2"/>
            </p:cNvCxnSpPr>
            <p:nvPr/>
          </p:nvCxnSpPr>
          <p:spPr>
            <a:xfrm>
              <a:off x="3755800" y="328238"/>
              <a:ext cx="16323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1571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FFC000"/>
                </a:solidFill>
              </a:rPr>
              <a:t>PENEMUAN STRUKTUR DNA</a:t>
            </a: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838989"/>
              </p:ext>
            </p:extLst>
          </p:nvPr>
        </p:nvGraphicFramePr>
        <p:xfrm>
          <a:off x="583473" y="1134587"/>
          <a:ext cx="8280345" cy="2629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4" imgW="3724275" imgH="1143000" progId="Excel.Sheet.8">
                  <p:embed/>
                </p:oleObj>
              </mc:Choice>
              <mc:Fallback>
                <p:oleObj name="Worksheet" r:id="rId4" imgW="3724275" imgH="1143000" progId="Excel.Sheet.8">
                  <p:embed/>
                  <p:pic>
                    <p:nvPicPr>
                      <p:cNvPr id="2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73" y="1134587"/>
                        <a:ext cx="8280345" cy="26299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1032"/>
          <p:cNvSpPr>
            <a:spLocks noChangeArrowheads="1"/>
          </p:cNvSpPr>
          <p:nvPr/>
        </p:nvSpPr>
        <p:spPr bwMode="auto">
          <a:xfrm>
            <a:off x="5762711" y="3981038"/>
            <a:ext cx="3381289" cy="103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Hasil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charset="0"/>
              </a:rPr>
              <a:t>penelitian</a:t>
            </a:r>
            <a:r>
              <a:rPr lang="en-US" sz="1800" dirty="0">
                <a:solidFill>
                  <a:schemeClr val="bg1"/>
                </a:solidFill>
                <a:latin typeface="Arial" charset="0"/>
              </a:rPr>
              <a:t> Chargaff, 1950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8"/>
          <p:cNvSpPr txBox="1">
            <a:spLocks noGrp="1"/>
          </p:cNvSpPr>
          <p:nvPr>
            <p:ph type="title"/>
          </p:nvPr>
        </p:nvSpPr>
        <p:spPr>
          <a:xfrm>
            <a:off x="875418" y="132265"/>
            <a:ext cx="80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 AND PUBLICATIONS</a:t>
            </a:r>
            <a:endParaRPr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72005" y="-11890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KRISTAL  DNA</a:t>
            </a:r>
          </a:p>
        </p:txBody>
      </p:sp>
      <p:pic>
        <p:nvPicPr>
          <p:cNvPr id="12" name="Picture 5" descr="DNA xray B 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309" y="588840"/>
            <a:ext cx="3459617" cy="367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5" descr="portrait-franklin rosal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30" y="588840"/>
            <a:ext cx="2968490" cy="378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6692" y="4378054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chemeClr val="bg1"/>
                </a:solidFill>
              </a:rPr>
              <a:t>Difraksi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sinar</a:t>
            </a:r>
            <a:r>
              <a:rPr lang="en-US" altLang="en-US" sz="2000" b="1" dirty="0">
                <a:solidFill>
                  <a:schemeClr val="bg1"/>
                </a:solidFill>
              </a:rPr>
              <a:t> X </a:t>
            </a:r>
            <a:r>
              <a:rPr lang="en-US" altLang="en-US" sz="2000" b="1" dirty="0" err="1">
                <a:solidFill>
                  <a:schemeClr val="bg1"/>
                </a:solidFill>
              </a:rPr>
              <a:t>kristal</a:t>
            </a:r>
            <a:r>
              <a:rPr lang="en-US" altLang="en-US" sz="2000" b="1" dirty="0">
                <a:solidFill>
                  <a:schemeClr val="bg1"/>
                </a:solidFill>
              </a:rPr>
              <a:t> DNA, Rosalind Franklin 1953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146704" y="-130215"/>
            <a:ext cx="3712015" cy="34230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err="1" smtClean="0">
                <a:latin typeface="Verdana" pitchFamily="34" charset="0"/>
              </a:rPr>
              <a:t>Ikatan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en-US" sz="2000" b="1" dirty="0" err="1" smtClean="0">
                <a:latin typeface="Verdana" pitchFamily="34" charset="0"/>
              </a:rPr>
              <a:t>hidrogen</a:t>
            </a:r>
            <a:endParaRPr lang="en-US" sz="2000" b="1" dirty="0">
              <a:latin typeface="Verdana" pitchFamily="34" charset="0"/>
            </a:endParaRPr>
          </a:p>
        </p:txBody>
      </p:sp>
      <p:grpSp>
        <p:nvGrpSpPr>
          <p:cNvPr id="150" name="Group 35"/>
          <p:cNvGrpSpPr>
            <a:grpSpLocks/>
          </p:cNvGrpSpPr>
          <p:nvPr/>
        </p:nvGrpSpPr>
        <p:grpSpPr bwMode="auto">
          <a:xfrm>
            <a:off x="160867" y="288885"/>
            <a:ext cx="3618227" cy="2704224"/>
            <a:chOff x="624" y="0"/>
            <a:chExt cx="2199" cy="1896"/>
          </a:xfrm>
        </p:grpSpPr>
        <p:sp>
          <p:nvSpPr>
            <p:cNvPr id="151" name="Line 36"/>
            <p:cNvSpPr>
              <a:spLocks noChangeShapeType="1"/>
            </p:cNvSpPr>
            <p:nvPr/>
          </p:nvSpPr>
          <p:spPr bwMode="auto">
            <a:xfrm>
              <a:off x="2352" y="912"/>
              <a:ext cx="231" cy="33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2" name="Text Box 37"/>
            <p:cNvSpPr txBox="1">
              <a:spLocks noChangeArrowheads="1"/>
            </p:cNvSpPr>
            <p:nvPr/>
          </p:nvSpPr>
          <p:spPr bwMode="auto">
            <a:xfrm>
              <a:off x="2535" y="852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153" name="AutoShape 38"/>
            <p:cNvSpPr>
              <a:spLocks noChangeArrowheads="1"/>
            </p:cNvSpPr>
            <p:nvPr/>
          </p:nvSpPr>
          <p:spPr bwMode="auto">
            <a:xfrm rot="2700000">
              <a:off x="954" y="1248"/>
              <a:ext cx="672" cy="624"/>
            </a:xfrm>
            <a:prstGeom prst="pentagon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154" name="Line 39"/>
            <p:cNvSpPr>
              <a:spLocks noChangeShapeType="1"/>
            </p:cNvSpPr>
            <p:nvPr/>
          </p:nvSpPr>
          <p:spPr bwMode="auto">
            <a:xfrm flipV="1">
              <a:off x="1488" y="1122"/>
              <a:ext cx="252" cy="22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5" name="Line 40"/>
            <p:cNvSpPr>
              <a:spLocks noChangeShapeType="1"/>
            </p:cNvSpPr>
            <p:nvPr/>
          </p:nvSpPr>
          <p:spPr bwMode="auto">
            <a:xfrm flipH="1">
              <a:off x="1584" y="624"/>
              <a:ext cx="96" cy="14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6" name="Line 41"/>
            <p:cNvSpPr>
              <a:spLocks noChangeShapeType="1"/>
            </p:cNvSpPr>
            <p:nvPr/>
          </p:nvSpPr>
          <p:spPr bwMode="auto">
            <a:xfrm flipH="1">
              <a:off x="1632" y="639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7" name="Line 42"/>
            <p:cNvSpPr>
              <a:spLocks noChangeShapeType="1"/>
            </p:cNvSpPr>
            <p:nvPr/>
          </p:nvSpPr>
          <p:spPr bwMode="auto">
            <a:xfrm flipH="1">
              <a:off x="2082" y="381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8" name="Line 43"/>
            <p:cNvSpPr>
              <a:spLocks noChangeShapeType="1"/>
            </p:cNvSpPr>
            <p:nvPr/>
          </p:nvSpPr>
          <p:spPr bwMode="auto">
            <a:xfrm flipH="1">
              <a:off x="2112" y="399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9" name="Line 44"/>
            <p:cNvSpPr>
              <a:spLocks noChangeShapeType="1"/>
            </p:cNvSpPr>
            <p:nvPr/>
          </p:nvSpPr>
          <p:spPr bwMode="auto">
            <a:xfrm>
              <a:off x="1632" y="432"/>
              <a:ext cx="108" cy="12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0" name="Line 45"/>
            <p:cNvSpPr>
              <a:spLocks noChangeShapeType="1"/>
            </p:cNvSpPr>
            <p:nvPr/>
          </p:nvSpPr>
          <p:spPr bwMode="auto">
            <a:xfrm>
              <a:off x="1440" y="192"/>
              <a:ext cx="144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1" name="Line 46"/>
            <p:cNvSpPr>
              <a:spLocks noChangeShapeType="1"/>
            </p:cNvSpPr>
            <p:nvPr/>
          </p:nvSpPr>
          <p:spPr bwMode="auto">
            <a:xfrm flipH="1">
              <a:off x="1344" y="384"/>
              <a:ext cx="24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2" name="Line 47"/>
            <p:cNvSpPr>
              <a:spLocks noChangeShapeType="1"/>
            </p:cNvSpPr>
            <p:nvPr/>
          </p:nvSpPr>
          <p:spPr bwMode="auto">
            <a:xfrm flipV="1">
              <a:off x="1605" y="162"/>
              <a:ext cx="0" cy="2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3" name="Text Box 48"/>
            <p:cNvSpPr txBox="1">
              <a:spLocks noChangeArrowheads="1"/>
            </p:cNvSpPr>
            <p:nvPr/>
          </p:nvSpPr>
          <p:spPr bwMode="auto">
            <a:xfrm>
              <a:off x="1179" y="285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164" name="Text Box 49"/>
            <p:cNvSpPr txBox="1">
              <a:spLocks noChangeArrowheads="1"/>
            </p:cNvSpPr>
            <p:nvPr/>
          </p:nvSpPr>
          <p:spPr bwMode="auto">
            <a:xfrm>
              <a:off x="1278" y="42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165" name="Text Box 50"/>
            <p:cNvSpPr txBox="1">
              <a:spLocks noChangeArrowheads="1"/>
            </p:cNvSpPr>
            <p:nvPr/>
          </p:nvSpPr>
          <p:spPr bwMode="auto">
            <a:xfrm>
              <a:off x="1500" y="0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166" name="Line 51"/>
            <p:cNvSpPr>
              <a:spLocks noChangeShapeType="1"/>
            </p:cNvSpPr>
            <p:nvPr/>
          </p:nvSpPr>
          <p:spPr bwMode="auto">
            <a:xfrm flipH="1" flipV="1">
              <a:off x="2109" y="1191"/>
              <a:ext cx="90" cy="11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7" name="Line 52"/>
            <p:cNvSpPr>
              <a:spLocks noChangeShapeType="1"/>
            </p:cNvSpPr>
            <p:nvPr/>
          </p:nvSpPr>
          <p:spPr bwMode="auto">
            <a:xfrm flipH="1" flipV="1">
              <a:off x="2145" y="1164"/>
              <a:ext cx="90" cy="11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8" name="Text Box 53"/>
            <p:cNvSpPr txBox="1">
              <a:spLocks noChangeArrowheads="1"/>
            </p:cNvSpPr>
            <p:nvPr/>
          </p:nvSpPr>
          <p:spPr bwMode="auto">
            <a:xfrm>
              <a:off x="2160" y="1248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O</a:t>
              </a:r>
            </a:p>
          </p:txBody>
        </p:sp>
        <p:sp>
          <p:nvSpPr>
            <p:cNvPr id="169" name="Text Box 54"/>
            <p:cNvSpPr txBox="1">
              <a:spLocks noChangeArrowheads="1"/>
            </p:cNvSpPr>
            <p:nvPr/>
          </p:nvSpPr>
          <p:spPr bwMode="auto">
            <a:xfrm>
              <a:off x="2121" y="243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O</a:t>
              </a:r>
            </a:p>
          </p:txBody>
        </p:sp>
        <p:sp>
          <p:nvSpPr>
            <p:cNvPr id="170" name="Line 55"/>
            <p:cNvSpPr>
              <a:spLocks noChangeShapeType="1"/>
            </p:cNvSpPr>
            <p:nvPr/>
          </p:nvSpPr>
          <p:spPr bwMode="auto">
            <a:xfrm flipH="1">
              <a:off x="1308" y="849"/>
              <a:ext cx="240" cy="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1" name="Text Box 56"/>
            <p:cNvSpPr txBox="1">
              <a:spLocks noChangeArrowheads="1"/>
            </p:cNvSpPr>
            <p:nvPr/>
          </p:nvSpPr>
          <p:spPr bwMode="auto">
            <a:xfrm>
              <a:off x="1149" y="747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172" name="Oval 57"/>
            <p:cNvSpPr>
              <a:spLocks noChangeArrowheads="1"/>
            </p:cNvSpPr>
            <p:nvPr/>
          </p:nvSpPr>
          <p:spPr bwMode="auto">
            <a:xfrm>
              <a:off x="1776" y="144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173" name="Oval 58"/>
            <p:cNvSpPr>
              <a:spLocks noChangeArrowheads="1"/>
            </p:cNvSpPr>
            <p:nvPr/>
          </p:nvSpPr>
          <p:spPr bwMode="auto">
            <a:xfrm>
              <a:off x="1515" y="292"/>
              <a:ext cx="177" cy="1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C</a:t>
              </a:r>
            </a:p>
          </p:txBody>
        </p:sp>
        <p:sp>
          <p:nvSpPr>
            <p:cNvPr id="174" name="Oval 59"/>
            <p:cNvSpPr>
              <a:spLocks noChangeArrowheads="1"/>
            </p:cNvSpPr>
            <p:nvPr/>
          </p:nvSpPr>
          <p:spPr bwMode="auto">
            <a:xfrm>
              <a:off x="1824" y="96"/>
              <a:ext cx="192" cy="19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175" name="Oval 60"/>
            <p:cNvSpPr>
              <a:spLocks noChangeArrowheads="1"/>
            </p:cNvSpPr>
            <p:nvPr/>
          </p:nvSpPr>
          <p:spPr bwMode="auto">
            <a:xfrm>
              <a:off x="1872" y="144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176" name="Rectangle 61"/>
            <p:cNvSpPr>
              <a:spLocks noChangeArrowheads="1"/>
            </p:cNvSpPr>
            <p:nvPr/>
          </p:nvSpPr>
          <p:spPr bwMode="auto">
            <a:xfrm>
              <a:off x="1968" y="0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entury Schoolbook" panose="02040604050505020304" pitchFamily="18" charset="0"/>
              </a:endParaRPr>
            </a:p>
          </p:txBody>
        </p:sp>
        <p:grpSp>
          <p:nvGrpSpPr>
            <p:cNvPr id="177" name="Group 62"/>
            <p:cNvGrpSpPr>
              <a:grpSpLocks/>
            </p:cNvGrpSpPr>
            <p:nvPr/>
          </p:nvGrpSpPr>
          <p:grpSpPr bwMode="auto">
            <a:xfrm>
              <a:off x="1488" y="480"/>
              <a:ext cx="847" cy="745"/>
              <a:chOff x="1488" y="528"/>
              <a:chExt cx="847" cy="745"/>
            </a:xfrm>
          </p:grpSpPr>
          <p:sp>
            <p:nvSpPr>
              <p:cNvPr id="180" name="AutoShape 63"/>
              <p:cNvSpPr>
                <a:spLocks noChangeArrowheads="1"/>
              </p:cNvSpPr>
              <p:nvPr/>
            </p:nvSpPr>
            <p:spPr bwMode="auto">
              <a:xfrm>
                <a:off x="1560" y="612"/>
                <a:ext cx="720" cy="576"/>
              </a:xfrm>
              <a:prstGeom prst="hexagon">
                <a:avLst>
                  <a:gd name="adj" fmla="val 31250"/>
                  <a:gd name="vf" fmla="val 115470"/>
                </a:avLst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181" name="Oval 64"/>
              <p:cNvSpPr>
                <a:spLocks noChangeArrowheads="1"/>
              </p:cNvSpPr>
              <p:nvPr/>
            </p:nvSpPr>
            <p:spPr bwMode="auto">
              <a:xfrm>
                <a:off x="1488" y="816"/>
                <a:ext cx="177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182" name="Oval 65"/>
              <p:cNvSpPr>
                <a:spLocks noChangeArrowheads="1"/>
              </p:cNvSpPr>
              <p:nvPr/>
            </p:nvSpPr>
            <p:spPr bwMode="auto">
              <a:xfrm>
                <a:off x="1683" y="543"/>
                <a:ext cx="141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183" name="Oval 66"/>
              <p:cNvSpPr>
                <a:spLocks noChangeArrowheads="1"/>
              </p:cNvSpPr>
              <p:nvPr/>
            </p:nvSpPr>
            <p:spPr bwMode="auto">
              <a:xfrm>
                <a:off x="2004" y="528"/>
                <a:ext cx="177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184" name="Oval 67"/>
              <p:cNvSpPr>
                <a:spLocks noChangeArrowheads="1"/>
              </p:cNvSpPr>
              <p:nvPr/>
            </p:nvSpPr>
            <p:spPr bwMode="auto">
              <a:xfrm>
                <a:off x="1653" y="1083"/>
                <a:ext cx="177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N</a:t>
                </a:r>
              </a:p>
            </p:txBody>
          </p:sp>
          <p:sp>
            <p:nvSpPr>
              <p:cNvPr id="185" name="Oval 68"/>
              <p:cNvSpPr>
                <a:spLocks noChangeArrowheads="1"/>
              </p:cNvSpPr>
              <p:nvPr/>
            </p:nvSpPr>
            <p:spPr bwMode="auto">
              <a:xfrm>
                <a:off x="2158" y="813"/>
                <a:ext cx="177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N</a:t>
                </a:r>
              </a:p>
            </p:txBody>
          </p:sp>
          <p:sp>
            <p:nvSpPr>
              <p:cNvPr id="186" name="Oval 69"/>
              <p:cNvSpPr>
                <a:spLocks noChangeArrowheads="1"/>
              </p:cNvSpPr>
              <p:nvPr/>
            </p:nvSpPr>
            <p:spPr bwMode="auto">
              <a:xfrm>
                <a:off x="1998" y="1062"/>
                <a:ext cx="177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</p:grpSp>
        <p:sp>
          <p:nvSpPr>
            <p:cNvPr id="178" name="Text Box 70"/>
            <p:cNvSpPr txBox="1">
              <a:spLocks noChangeArrowheads="1"/>
            </p:cNvSpPr>
            <p:nvPr/>
          </p:nvSpPr>
          <p:spPr bwMode="auto">
            <a:xfrm rot="2700000">
              <a:off x="813" y="1137"/>
              <a:ext cx="2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179" name="Text Box 71"/>
            <p:cNvSpPr txBox="1">
              <a:spLocks noChangeArrowheads="1"/>
            </p:cNvSpPr>
            <p:nvPr/>
          </p:nvSpPr>
          <p:spPr bwMode="auto">
            <a:xfrm>
              <a:off x="624" y="480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  <a:latin typeface="Century Schoolbook" panose="02040604050505020304" pitchFamily="18" charset="0"/>
                </a:rPr>
                <a:t>Timin</a:t>
              </a:r>
            </a:p>
          </p:txBody>
        </p:sp>
      </p:grpSp>
      <p:grpSp>
        <p:nvGrpSpPr>
          <p:cNvPr id="187" name="Group 73"/>
          <p:cNvGrpSpPr>
            <a:grpSpLocks/>
          </p:cNvGrpSpPr>
          <p:nvPr/>
        </p:nvGrpSpPr>
        <p:grpSpPr bwMode="auto">
          <a:xfrm>
            <a:off x="4877060" y="330418"/>
            <a:ext cx="4422827" cy="2320556"/>
            <a:chOff x="1344" y="821"/>
            <a:chExt cx="2688" cy="1627"/>
          </a:xfrm>
        </p:grpSpPr>
        <p:sp>
          <p:nvSpPr>
            <p:cNvPr id="188" name="Line 74"/>
            <p:cNvSpPr>
              <a:spLocks noChangeShapeType="1"/>
            </p:cNvSpPr>
            <p:nvPr/>
          </p:nvSpPr>
          <p:spPr bwMode="auto">
            <a:xfrm>
              <a:off x="2064" y="1919"/>
              <a:ext cx="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9" name="Line 75"/>
            <p:cNvSpPr>
              <a:spLocks noChangeShapeType="1"/>
            </p:cNvSpPr>
            <p:nvPr/>
          </p:nvSpPr>
          <p:spPr bwMode="auto">
            <a:xfrm flipH="1">
              <a:off x="1875" y="1952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0" name="Line 76"/>
            <p:cNvSpPr>
              <a:spLocks noChangeShapeType="1"/>
            </p:cNvSpPr>
            <p:nvPr/>
          </p:nvSpPr>
          <p:spPr bwMode="auto">
            <a:xfrm flipH="1" flipV="1">
              <a:off x="2352" y="1493"/>
              <a:ext cx="96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1" name="Line 77"/>
            <p:cNvSpPr>
              <a:spLocks noChangeShapeType="1"/>
            </p:cNvSpPr>
            <p:nvPr/>
          </p:nvSpPr>
          <p:spPr bwMode="auto">
            <a:xfrm flipH="1">
              <a:off x="1872" y="1472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2" name="Text Box 78"/>
            <p:cNvSpPr txBox="1">
              <a:spLocks noChangeArrowheads="1"/>
            </p:cNvSpPr>
            <p:nvPr/>
          </p:nvSpPr>
          <p:spPr bwMode="auto">
            <a:xfrm>
              <a:off x="1344" y="1013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193" name="Line 79"/>
            <p:cNvSpPr>
              <a:spLocks noChangeShapeType="1"/>
            </p:cNvSpPr>
            <p:nvPr/>
          </p:nvSpPr>
          <p:spPr bwMode="auto">
            <a:xfrm>
              <a:off x="1497" y="1124"/>
              <a:ext cx="231" cy="33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" name="Line 80"/>
            <p:cNvSpPr>
              <a:spLocks noChangeShapeType="1"/>
            </p:cNvSpPr>
            <p:nvPr/>
          </p:nvSpPr>
          <p:spPr bwMode="auto">
            <a:xfrm flipH="1" flipV="1">
              <a:off x="1842" y="1235"/>
              <a:ext cx="90" cy="11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5" name="Oval 81"/>
            <p:cNvSpPr>
              <a:spLocks noChangeArrowheads="1"/>
            </p:cNvSpPr>
            <p:nvPr/>
          </p:nvSpPr>
          <p:spPr bwMode="auto">
            <a:xfrm>
              <a:off x="1701" y="1089"/>
              <a:ext cx="177" cy="1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N</a:t>
              </a:r>
            </a:p>
          </p:txBody>
        </p:sp>
        <p:sp>
          <p:nvSpPr>
            <p:cNvPr id="196" name="Line 82"/>
            <p:cNvSpPr>
              <a:spLocks noChangeShapeType="1"/>
            </p:cNvSpPr>
            <p:nvPr/>
          </p:nvSpPr>
          <p:spPr bwMode="auto">
            <a:xfrm flipH="1">
              <a:off x="1848" y="965"/>
              <a:ext cx="132" cy="16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7" name="Oval 83"/>
            <p:cNvSpPr>
              <a:spLocks noChangeArrowheads="1"/>
            </p:cNvSpPr>
            <p:nvPr/>
          </p:nvSpPr>
          <p:spPr bwMode="auto">
            <a:xfrm>
              <a:off x="1920" y="821"/>
              <a:ext cx="177" cy="1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198" name="Oval 84"/>
            <p:cNvSpPr>
              <a:spLocks noChangeArrowheads="1"/>
            </p:cNvSpPr>
            <p:nvPr/>
          </p:nvSpPr>
          <p:spPr bwMode="auto">
            <a:xfrm>
              <a:off x="1728" y="2117"/>
              <a:ext cx="177" cy="1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199" name="AutoShape 85"/>
            <p:cNvSpPr>
              <a:spLocks noChangeArrowheads="1"/>
            </p:cNvSpPr>
            <p:nvPr/>
          </p:nvSpPr>
          <p:spPr bwMode="auto">
            <a:xfrm>
              <a:off x="2688" y="1301"/>
              <a:ext cx="576" cy="528"/>
            </a:xfrm>
            <a:prstGeom prst="pentagon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00" name="AutoShape 86"/>
            <p:cNvSpPr>
              <a:spLocks noChangeArrowheads="1"/>
            </p:cNvSpPr>
            <p:nvPr/>
          </p:nvSpPr>
          <p:spPr bwMode="auto">
            <a:xfrm rot="-660000">
              <a:off x="2346" y="1115"/>
              <a:ext cx="576" cy="528"/>
            </a:xfrm>
            <a:prstGeom prst="pentagon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entury Schoolbook" panose="02040604050505020304" pitchFamily="18" charset="0"/>
              </a:endParaRPr>
            </a:p>
          </p:txBody>
        </p:sp>
        <p:grpSp>
          <p:nvGrpSpPr>
            <p:cNvPr id="201" name="Group 87"/>
            <p:cNvGrpSpPr>
              <a:grpSpLocks/>
            </p:cNvGrpSpPr>
            <p:nvPr/>
          </p:nvGrpSpPr>
          <p:grpSpPr bwMode="auto">
            <a:xfrm>
              <a:off x="1728" y="1301"/>
              <a:ext cx="847" cy="745"/>
              <a:chOff x="1488" y="528"/>
              <a:chExt cx="847" cy="745"/>
            </a:xfrm>
          </p:grpSpPr>
          <p:sp>
            <p:nvSpPr>
              <p:cNvPr id="212" name="AutoShape 88"/>
              <p:cNvSpPr>
                <a:spLocks noChangeArrowheads="1"/>
              </p:cNvSpPr>
              <p:nvPr/>
            </p:nvSpPr>
            <p:spPr bwMode="auto">
              <a:xfrm>
                <a:off x="1560" y="612"/>
                <a:ext cx="720" cy="576"/>
              </a:xfrm>
              <a:prstGeom prst="hexagon">
                <a:avLst>
                  <a:gd name="adj" fmla="val 31250"/>
                  <a:gd name="vf" fmla="val 115470"/>
                </a:avLst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213" name="Oval 89"/>
              <p:cNvSpPr>
                <a:spLocks noChangeArrowheads="1"/>
              </p:cNvSpPr>
              <p:nvPr/>
            </p:nvSpPr>
            <p:spPr bwMode="auto">
              <a:xfrm>
                <a:off x="1488" y="816"/>
                <a:ext cx="177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N</a:t>
                </a:r>
              </a:p>
            </p:txBody>
          </p:sp>
          <p:sp>
            <p:nvSpPr>
              <p:cNvPr id="214" name="Oval 90"/>
              <p:cNvSpPr>
                <a:spLocks noChangeArrowheads="1"/>
              </p:cNvSpPr>
              <p:nvPr/>
            </p:nvSpPr>
            <p:spPr bwMode="auto">
              <a:xfrm>
                <a:off x="1683" y="543"/>
                <a:ext cx="141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215" name="Oval 91"/>
              <p:cNvSpPr>
                <a:spLocks noChangeArrowheads="1"/>
              </p:cNvSpPr>
              <p:nvPr/>
            </p:nvSpPr>
            <p:spPr bwMode="auto">
              <a:xfrm>
                <a:off x="2004" y="528"/>
                <a:ext cx="177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216" name="Oval 92"/>
              <p:cNvSpPr>
                <a:spLocks noChangeArrowheads="1"/>
              </p:cNvSpPr>
              <p:nvPr/>
            </p:nvSpPr>
            <p:spPr bwMode="auto">
              <a:xfrm>
                <a:off x="1653" y="1083"/>
                <a:ext cx="177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217" name="Oval 93"/>
              <p:cNvSpPr>
                <a:spLocks noChangeArrowheads="1"/>
              </p:cNvSpPr>
              <p:nvPr/>
            </p:nvSpPr>
            <p:spPr bwMode="auto">
              <a:xfrm>
                <a:off x="2158" y="813"/>
                <a:ext cx="177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218" name="Oval 94"/>
              <p:cNvSpPr>
                <a:spLocks noChangeArrowheads="1"/>
              </p:cNvSpPr>
              <p:nvPr/>
            </p:nvSpPr>
            <p:spPr bwMode="auto">
              <a:xfrm>
                <a:off x="1998" y="1062"/>
                <a:ext cx="177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N</a:t>
                </a:r>
              </a:p>
            </p:txBody>
          </p:sp>
        </p:grpSp>
        <p:sp>
          <p:nvSpPr>
            <p:cNvPr id="202" name="Line 95"/>
            <p:cNvSpPr>
              <a:spLocks noChangeShapeType="1"/>
            </p:cNvSpPr>
            <p:nvPr/>
          </p:nvSpPr>
          <p:spPr bwMode="auto">
            <a:xfrm flipH="1" flipV="1">
              <a:off x="2607" y="1181"/>
              <a:ext cx="255" cy="11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3" name="Oval 96"/>
            <p:cNvSpPr>
              <a:spLocks noChangeArrowheads="1"/>
            </p:cNvSpPr>
            <p:nvPr/>
          </p:nvSpPr>
          <p:spPr bwMode="auto">
            <a:xfrm>
              <a:off x="2496" y="1013"/>
              <a:ext cx="177" cy="1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N</a:t>
              </a:r>
            </a:p>
          </p:txBody>
        </p:sp>
        <p:sp>
          <p:nvSpPr>
            <p:cNvPr id="204" name="Line 97"/>
            <p:cNvSpPr>
              <a:spLocks noChangeShapeType="1"/>
            </p:cNvSpPr>
            <p:nvPr/>
          </p:nvSpPr>
          <p:spPr bwMode="auto">
            <a:xfrm flipH="1">
              <a:off x="2928" y="1109"/>
              <a:ext cx="192" cy="12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5" name="Oval 98"/>
            <p:cNvSpPr>
              <a:spLocks noChangeArrowheads="1"/>
            </p:cNvSpPr>
            <p:nvPr/>
          </p:nvSpPr>
          <p:spPr bwMode="auto">
            <a:xfrm>
              <a:off x="3063" y="1001"/>
              <a:ext cx="177" cy="1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206" name="Oval 99"/>
            <p:cNvSpPr>
              <a:spLocks noChangeArrowheads="1"/>
            </p:cNvSpPr>
            <p:nvPr/>
          </p:nvSpPr>
          <p:spPr bwMode="auto">
            <a:xfrm>
              <a:off x="2784" y="1493"/>
              <a:ext cx="177" cy="1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N</a:t>
              </a:r>
            </a:p>
          </p:txBody>
        </p:sp>
        <p:sp>
          <p:nvSpPr>
            <p:cNvPr id="207" name="Line 100"/>
            <p:cNvSpPr>
              <a:spLocks noChangeShapeType="1"/>
            </p:cNvSpPr>
            <p:nvPr/>
          </p:nvSpPr>
          <p:spPr bwMode="auto">
            <a:xfrm>
              <a:off x="2928" y="1637"/>
              <a:ext cx="192" cy="19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8" name="Oval 101"/>
            <p:cNvSpPr>
              <a:spLocks noChangeArrowheads="1"/>
            </p:cNvSpPr>
            <p:nvPr/>
          </p:nvSpPr>
          <p:spPr bwMode="auto">
            <a:xfrm>
              <a:off x="2793" y="1182"/>
              <a:ext cx="177" cy="1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C</a:t>
              </a:r>
            </a:p>
          </p:txBody>
        </p:sp>
        <p:sp>
          <p:nvSpPr>
            <p:cNvPr id="209" name="AutoShape 102"/>
            <p:cNvSpPr>
              <a:spLocks noChangeArrowheads="1"/>
            </p:cNvSpPr>
            <p:nvPr/>
          </p:nvSpPr>
          <p:spPr bwMode="auto">
            <a:xfrm rot="2700000">
              <a:off x="2963" y="1800"/>
              <a:ext cx="672" cy="624"/>
            </a:xfrm>
            <a:prstGeom prst="pentagon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10" name="Text Box 103"/>
            <p:cNvSpPr txBox="1">
              <a:spLocks noChangeArrowheads="1"/>
            </p:cNvSpPr>
            <p:nvPr/>
          </p:nvSpPr>
          <p:spPr bwMode="auto">
            <a:xfrm rot="-1620000">
              <a:off x="2736" y="2021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211" name="Text Box 104"/>
            <p:cNvSpPr txBox="1">
              <a:spLocks noChangeArrowheads="1"/>
            </p:cNvSpPr>
            <p:nvPr/>
          </p:nvSpPr>
          <p:spPr bwMode="auto">
            <a:xfrm>
              <a:off x="2976" y="1349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  <a:latin typeface="Century Schoolbook" panose="02040604050505020304" pitchFamily="18" charset="0"/>
                </a:rPr>
                <a:t>Adenin</a:t>
              </a:r>
            </a:p>
          </p:txBody>
        </p:sp>
      </p:grpSp>
      <p:grpSp>
        <p:nvGrpSpPr>
          <p:cNvPr id="219" name="Group 107"/>
          <p:cNvGrpSpPr>
            <a:grpSpLocks/>
          </p:cNvGrpSpPr>
          <p:nvPr/>
        </p:nvGrpSpPr>
        <p:grpSpPr bwMode="auto">
          <a:xfrm>
            <a:off x="1110122" y="2278644"/>
            <a:ext cx="3145518" cy="3146796"/>
            <a:chOff x="619" y="12"/>
            <a:chExt cx="2045" cy="2262"/>
          </a:xfrm>
        </p:grpSpPr>
        <p:sp>
          <p:nvSpPr>
            <p:cNvPr id="220" name="AutoShape 108"/>
            <p:cNvSpPr>
              <a:spLocks noChangeArrowheads="1"/>
            </p:cNvSpPr>
            <p:nvPr/>
          </p:nvSpPr>
          <p:spPr bwMode="auto">
            <a:xfrm rot="2700000">
              <a:off x="949" y="1266"/>
              <a:ext cx="672" cy="624"/>
            </a:xfrm>
            <a:prstGeom prst="pentagon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21" name="Line 109"/>
            <p:cNvSpPr>
              <a:spLocks noChangeShapeType="1"/>
            </p:cNvSpPr>
            <p:nvPr/>
          </p:nvSpPr>
          <p:spPr bwMode="auto">
            <a:xfrm flipV="1">
              <a:off x="1483" y="1140"/>
              <a:ext cx="252" cy="22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2" name="Line 110"/>
            <p:cNvSpPr>
              <a:spLocks noChangeShapeType="1"/>
            </p:cNvSpPr>
            <p:nvPr/>
          </p:nvSpPr>
          <p:spPr bwMode="auto">
            <a:xfrm flipH="1">
              <a:off x="1579" y="642"/>
              <a:ext cx="96" cy="14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3" name="Line 111"/>
            <p:cNvSpPr>
              <a:spLocks noChangeShapeType="1"/>
            </p:cNvSpPr>
            <p:nvPr/>
          </p:nvSpPr>
          <p:spPr bwMode="auto">
            <a:xfrm flipH="1">
              <a:off x="1627" y="657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4" name="Line 112"/>
            <p:cNvSpPr>
              <a:spLocks noChangeShapeType="1"/>
            </p:cNvSpPr>
            <p:nvPr/>
          </p:nvSpPr>
          <p:spPr bwMode="auto">
            <a:xfrm flipH="1">
              <a:off x="2077" y="399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" name="Line 113"/>
            <p:cNvSpPr>
              <a:spLocks noChangeShapeType="1"/>
            </p:cNvSpPr>
            <p:nvPr/>
          </p:nvSpPr>
          <p:spPr bwMode="auto">
            <a:xfrm flipH="1">
              <a:off x="2107" y="417"/>
              <a:ext cx="108" cy="17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6" name="Line 114"/>
            <p:cNvSpPr>
              <a:spLocks noChangeShapeType="1"/>
            </p:cNvSpPr>
            <p:nvPr/>
          </p:nvSpPr>
          <p:spPr bwMode="auto">
            <a:xfrm>
              <a:off x="1627" y="450"/>
              <a:ext cx="108" cy="12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7" name="Text Box 115"/>
            <p:cNvSpPr txBox="1">
              <a:spLocks noChangeArrowheads="1"/>
            </p:cNvSpPr>
            <p:nvPr/>
          </p:nvSpPr>
          <p:spPr bwMode="auto">
            <a:xfrm>
              <a:off x="1488" y="288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228" name="Line 116"/>
            <p:cNvSpPr>
              <a:spLocks noChangeShapeType="1"/>
            </p:cNvSpPr>
            <p:nvPr/>
          </p:nvSpPr>
          <p:spPr bwMode="auto">
            <a:xfrm flipH="1" flipV="1">
              <a:off x="2104" y="1209"/>
              <a:ext cx="90" cy="11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9" name="Line 117"/>
            <p:cNvSpPr>
              <a:spLocks noChangeShapeType="1"/>
            </p:cNvSpPr>
            <p:nvPr/>
          </p:nvSpPr>
          <p:spPr bwMode="auto">
            <a:xfrm flipH="1" flipV="1">
              <a:off x="2140" y="1182"/>
              <a:ext cx="90" cy="11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0" name="Text Box 118"/>
            <p:cNvSpPr txBox="1">
              <a:spLocks noChangeArrowheads="1"/>
            </p:cNvSpPr>
            <p:nvPr/>
          </p:nvSpPr>
          <p:spPr bwMode="auto">
            <a:xfrm>
              <a:off x="2155" y="1266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O</a:t>
              </a:r>
            </a:p>
          </p:txBody>
        </p:sp>
        <p:sp>
          <p:nvSpPr>
            <p:cNvPr id="231" name="Text Box 119"/>
            <p:cNvSpPr txBox="1">
              <a:spLocks noChangeArrowheads="1"/>
            </p:cNvSpPr>
            <p:nvPr/>
          </p:nvSpPr>
          <p:spPr bwMode="auto">
            <a:xfrm>
              <a:off x="2120" y="249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N</a:t>
              </a:r>
            </a:p>
          </p:txBody>
        </p:sp>
        <p:sp>
          <p:nvSpPr>
            <p:cNvPr id="232" name="Line 120"/>
            <p:cNvSpPr>
              <a:spLocks noChangeShapeType="1"/>
            </p:cNvSpPr>
            <p:nvPr/>
          </p:nvSpPr>
          <p:spPr bwMode="auto">
            <a:xfrm flipH="1">
              <a:off x="1303" y="867"/>
              <a:ext cx="240" cy="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3" name="Text Box 121"/>
            <p:cNvSpPr txBox="1">
              <a:spLocks noChangeArrowheads="1"/>
            </p:cNvSpPr>
            <p:nvPr/>
          </p:nvSpPr>
          <p:spPr bwMode="auto">
            <a:xfrm>
              <a:off x="1144" y="765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234" name="Oval 122"/>
            <p:cNvSpPr>
              <a:spLocks noChangeArrowheads="1"/>
            </p:cNvSpPr>
            <p:nvPr/>
          </p:nvSpPr>
          <p:spPr bwMode="auto">
            <a:xfrm>
              <a:off x="1819" y="114"/>
              <a:ext cx="192" cy="19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35" name="Oval 123"/>
            <p:cNvSpPr>
              <a:spLocks noChangeArrowheads="1"/>
            </p:cNvSpPr>
            <p:nvPr/>
          </p:nvSpPr>
          <p:spPr bwMode="auto">
            <a:xfrm>
              <a:off x="1867" y="162"/>
              <a:ext cx="144" cy="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entury Schoolbook" panose="02040604050505020304" pitchFamily="18" charset="0"/>
              </a:endParaRPr>
            </a:p>
          </p:txBody>
        </p:sp>
        <p:sp>
          <p:nvSpPr>
            <p:cNvPr id="236" name="Rectangle 124"/>
            <p:cNvSpPr>
              <a:spLocks noChangeArrowheads="1"/>
            </p:cNvSpPr>
            <p:nvPr/>
          </p:nvSpPr>
          <p:spPr bwMode="auto">
            <a:xfrm>
              <a:off x="1963" y="18"/>
              <a:ext cx="4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entury Schoolbook" panose="02040604050505020304" pitchFamily="18" charset="0"/>
              </a:endParaRPr>
            </a:p>
          </p:txBody>
        </p:sp>
        <p:grpSp>
          <p:nvGrpSpPr>
            <p:cNvPr id="237" name="Group 125"/>
            <p:cNvGrpSpPr>
              <a:grpSpLocks/>
            </p:cNvGrpSpPr>
            <p:nvPr/>
          </p:nvGrpSpPr>
          <p:grpSpPr bwMode="auto">
            <a:xfrm>
              <a:off x="1483" y="498"/>
              <a:ext cx="847" cy="745"/>
              <a:chOff x="1488" y="528"/>
              <a:chExt cx="847" cy="745"/>
            </a:xfrm>
          </p:grpSpPr>
          <p:sp>
            <p:nvSpPr>
              <p:cNvPr id="244" name="AutoShape 126"/>
              <p:cNvSpPr>
                <a:spLocks noChangeArrowheads="1"/>
              </p:cNvSpPr>
              <p:nvPr/>
            </p:nvSpPr>
            <p:spPr bwMode="auto">
              <a:xfrm>
                <a:off x="1560" y="612"/>
                <a:ext cx="720" cy="576"/>
              </a:xfrm>
              <a:prstGeom prst="hexagon">
                <a:avLst>
                  <a:gd name="adj" fmla="val 31250"/>
                  <a:gd name="vf" fmla="val 115470"/>
                </a:avLst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entury Schoolbook" panose="02040604050505020304" pitchFamily="18" charset="0"/>
                </a:endParaRPr>
              </a:p>
            </p:txBody>
          </p:sp>
          <p:sp>
            <p:nvSpPr>
              <p:cNvPr id="245" name="Oval 127"/>
              <p:cNvSpPr>
                <a:spLocks noChangeArrowheads="1"/>
              </p:cNvSpPr>
              <p:nvPr/>
            </p:nvSpPr>
            <p:spPr bwMode="auto">
              <a:xfrm>
                <a:off x="1488" y="816"/>
                <a:ext cx="177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246" name="Oval 128"/>
              <p:cNvSpPr>
                <a:spLocks noChangeArrowheads="1"/>
              </p:cNvSpPr>
              <p:nvPr/>
            </p:nvSpPr>
            <p:spPr bwMode="auto">
              <a:xfrm>
                <a:off x="1683" y="543"/>
                <a:ext cx="141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247" name="Oval 129"/>
              <p:cNvSpPr>
                <a:spLocks noChangeArrowheads="1"/>
              </p:cNvSpPr>
              <p:nvPr/>
            </p:nvSpPr>
            <p:spPr bwMode="auto">
              <a:xfrm>
                <a:off x="2004" y="528"/>
                <a:ext cx="177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  <p:sp>
            <p:nvSpPr>
              <p:cNvPr id="248" name="Oval 130"/>
              <p:cNvSpPr>
                <a:spLocks noChangeArrowheads="1"/>
              </p:cNvSpPr>
              <p:nvPr/>
            </p:nvSpPr>
            <p:spPr bwMode="auto">
              <a:xfrm>
                <a:off x="1653" y="1083"/>
                <a:ext cx="177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N</a:t>
                </a:r>
              </a:p>
            </p:txBody>
          </p:sp>
          <p:sp>
            <p:nvSpPr>
              <p:cNvPr id="249" name="Oval 131"/>
              <p:cNvSpPr>
                <a:spLocks noChangeArrowheads="1"/>
              </p:cNvSpPr>
              <p:nvPr/>
            </p:nvSpPr>
            <p:spPr bwMode="auto">
              <a:xfrm>
                <a:off x="2158" y="813"/>
                <a:ext cx="177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N</a:t>
                </a:r>
              </a:p>
            </p:txBody>
          </p:sp>
          <p:sp>
            <p:nvSpPr>
              <p:cNvPr id="250" name="Oval 132"/>
              <p:cNvSpPr>
                <a:spLocks noChangeArrowheads="1"/>
              </p:cNvSpPr>
              <p:nvPr/>
            </p:nvSpPr>
            <p:spPr bwMode="auto">
              <a:xfrm>
                <a:off x="1998" y="1062"/>
                <a:ext cx="177" cy="1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solidFill>
                      <a:srgbClr val="FF9933"/>
                    </a:solidFill>
                    <a:latin typeface="Century Schoolbook" panose="02040604050505020304" pitchFamily="18" charset="0"/>
                  </a:rPr>
                  <a:t>C</a:t>
                </a:r>
              </a:p>
            </p:txBody>
          </p:sp>
        </p:grpSp>
        <p:sp>
          <p:nvSpPr>
            <p:cNvPr id="238" name="Text Box 133"/>
            <p:cNvSpPr txBox="1">
              <a:spLocks noChangeArrowheads="1"/>
            </p:cNvSpPr>
            <p:nvPr/>
          </p:nvSpPr>
          <p:spPr bwMode="auto">
            <a:xfrm rot="2700000">
              <a:off x="663" y="1510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/>
                </a:solidFill>
                <a:latin typeface="Century Schoolbook" panose="02040604050505020304" pitchFamily="18" charset="0"/>
              </a:endParaRPr>
            </a:p>
          </p:txBody>
        </p:sp>
        <p:sp>
          <p:nvSpPr>
            <p:cNvPr id="239" name="Text Box 134"/>
            <p:cNvSpPr txBox="1">
              <a:spLocks noChangeArrowheads="1"/>
            </p:cNvSpPr>
            <p:nvPr/>
          </p:nvSpPr>
          <p:spPr bwMode="auto">
            <a:xfrm>
              <a:off x="619" y="49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  <a:latin typeface="Century Schoolbook" panose="02040604050505020304" pitchFamily="18" charset="0"/>
                </a:rPr>
                <a:t>Sitosin</a:t>
              </a:r>
            </a:p>
          </p:txBody>
        </p:sp>
        <p:sp>
          <p:nvSpPr>
            <p:cNvPr id="240" name="Line 135"/>
            <p:cNvSpPr>
              <a:spLocks noChangeShapeType="1"/>
            </p:cNvSpPr>
            <p:nvPr/>
          </p:nvSpPr>
          <p:spPr bwMode="auto">
            <a:xfrm>
              <a:off x="2079" y="153"/>
              <a:ext cx="108" cy="12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1" name="Text Box 136"/>
            <p:cNvSpPr txBox="1">
              <a:spLocks noChangeArrowheads="1"/>
            </p:cNvSpPr>
            <p:nvPr/>
          </p:nvSpPr>
          <p:spPr bwMode="auto">
            <a:xfrm>
              <a:off x="1917" y="12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  <p:sp>
          <p:nvSpPr>
            <p:cNvPr id="242" name="Line 137"/>
            <p:cNvSpPr>
              <a:spLocks noChangeShapeType="1"/>
            </p:cNvSpPr>
            <p:nvPr/>
          </p:nvSpPr>
          <p:spPr bwMode="auto">
            <a:xfrm>
              <a:off x="2280" y="360"/>
              <a:ext cx="144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3" name="Text Box 138"/>
            <p:cNvSpPr txBox="1">
              <a:spLocks noChangeArrowheads="1"/>
            </p:cNvSpPr>
            <p:nvPr/>
          </p:nvSpPr>
          <p:spPr bwMode="auto">
            <a:xfrm>
              <a:off x="2376" y="328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</p:grpSp>
      <p:grpSp>
        <p:nvGrpSpPr>
          <p:cNvPr id="251" name="Group 209"/>
          <p:cNvGrpSpPr>
            <a:grpSpLocks/>
          </p:cNvGrpSpPr>
          <p:nvPr/>
        </p:nvGrpSpPr>
        <p:grpSpPr bwMode="auto">
          <a:xfrm>
            <a:off x="3780728" y="2929518"/>
            <a:ext cx="1476624" cy="1869714"/>
            <a:chOff x="2352" y="2592"/>
            <a:chExt cx="960" cy="1344"/>
          </a:xfrm>
        </p:grpSpPr>
        <p:sp>
          <p:nvSpPr>
            <p:cNvPr id="252" name="Line 171"/>
            <p:cNvSpPr>
              <a:spLocks noChangeShapeType="1"/>
            </p:cNvSpPr>
            <p:nvPr/>
          </p:nvSpPr>
          <p:spPr bwMode="auto">
            <a:xfrm>
              <a:off x="2592" y="2592"/>
              <a:ext cx="720" cy="24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3" name="Line 206"/>
            <p:cNvSpPr>
              <a:spLocks noChangeShapeType="1"/>
            </p:cNvSpPr>
            <p:nvPr/>
          </p:nvSpPr>
          <p:spPr bwMode="auto">
            <a:xfrm>
              <a:off x="2352" y="3024"/>
              <a:ext cx="624" cy="192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4" name="Line 207"/>
            <p:cNvSpPr>
              <a:spLocks noChangeShapeType="1"/>
            </p:cNvSpPr>
            <p:nvPr/>
          </p:nvSpPr>
          <p:spPr bwMode="auto">
            <a:xfrm>
              <a:off x="2352" y="3600"/>
              <a:ext cx="672" cy="336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55" name="Group 245"/>
          <p:cNvGrpSpPr>
            <a:grpSpLocks/>
          </p:cNvGrpSpPr>
          <p:nvPr/>
        </p:nvGrpSpPr>
        <p:grpSpPr bwMode="auto">
          <a:xfrm>
            <a:off x="4772714" y="3005719"/>
            <a:ext cx="4142238" cy="2017177"/>
            <a:chOff x="2736" y="775"/>
            <a:chExt cx="2693" cy="1450"/>
          </a:xfrm>
        </p:grpSpPr>
        <p:grpSp>
          <p:nvGrpSpPr>
            <p:cNvPr id="256" name="Group 246"/>
            <p:cNvGrpSpPr>
              <a:grpSpLocks/>
            </p:cNvGrpSpPr>
            <p:nvPr/>
          </p:nvGrpSpPr>
          <p:grpSpPr bwMode="auto">
            <a:xfrm>
              <a:off x="2821" y="775"/>
              <a:ext cx="2608" cy="1450"/>
              <a:chOff x="2821" y="775"/>
              <a:chExt cx="2608" cy="1450"/>
            </a:xfrm>
          </p:grpSpPr>
          <p:grpSp>
            <p:nvGrpSpPr>
              <p:cNvPr id="258" name="Group 247"/>
              <p:cNvGrpSpPr>
                <a:grpSpLocks/>
              </p:cNvGrpSpPr>
              <p:nvPr/>
            </p:nvGrpSpPr>
            <p:grpSpPr bwMode="auto">
              <a:xfrm>
                <a:off x="2821" y="775"/>
                <a:ext cx="2608" cy="1450"/>
                <a:chOff x="2821" y="756"/>
                <a:chExt cx="2608" cy="1450"/>
              </a:xfrm>
            </p:grpSpPr>
            <p:sp>
              <p:nvSpPr>
                <p:cNvPr id="260" name="Line 248"/>
                <p:cNvSpPr>
                  <a:spLocks noChangeShapeType="1"/>
                </p:cNvSpPr>
                <p:nvPr/>
              </p:nvSpPr>
              <p:spPr bwMode="auto">
                <a:xfrm>
                  <a:off x="3461" y="167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Line 249"/>
                <p:cNvSpPr>
                  <a:spLocks noChangeShapeType="1"/>
                </p:cNvSpPr>
                <p:nvPr/>
              </p:nvSpPr>
              <p:spPr bwMode="auto">
                <a:xfrm flipH="1" flipV="1">
                  <a:off x="3749" y="1248"/>
                  <a:ext cx="96" cy="14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Line 250"/>
                <p:cNvSpPr>
                  <a:spLocks noChangeShapeType="1"/>
                </p:cNvSpPr>
                <p:nvPr/>
              </p:nvSpPr>
              <p:spPr bwMode="auto">
                <a:xfrm flipH="1" flipV="1">
                  <a:off x="3239" y="1006"/>
                  <a:ext cx="90" cy="117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Oval 251"/>
                <p:cNvSpPr>
                  <a:spLocks noChangeArrowheads="1"/>
                </p:cNvSpPr>
                <p:nvPr/>
              </p:nvSpPr>
              <p:spPr bwMode="auto">
                <a:xfrm>
                  <a:off x="3413" y="2016"/>
                  <a:ext cx="177" cy="19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H</a:t>
                  </a:r>
                </a:p>
              </p:txBody>
            </p:sp>
            <p:sp>
              <p:nvSpPr>
                <p:cNvPr id="264" name="AutoShape 252"/>
                <p:cNvSpPr>
                  <a:spLocks noChangeArrowheads="1"/>
                </p:cNvSpPr>
                <p:nvPr/>
              </p:nvSpPr>
              <p:spPr bwMode="auto">
                <a:xfrm>
                  <a:off x="4085" y="1056"/>
                  <a:ext cx="576" cy="528"/>
                </a:xfrm>
                <a:prstGeom prst="pentagon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265" name="AutoShape 253"/>
                <p:cNvSpPr>
                  <a:spLocks noChangeArrowheads="1"/>
                </p:cNvSpPr>
                <p:nvPr/>
              </p:nvSpPr>
              <p:spPr bwMode="auto">
                <a:xfrm rot="-660000">
                  <a:off x="3743" y="870"/>
                  <a:ext cx="576" cy="528"/>
                </a:xfrm>
                <a:prstGeom prst="pentagon">
                  <a:avLst/>
                </a:prstGeom>
                <a:noFill/>
                <a:ln w="38100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Century Schoolbook" panose="02040604050505020304" pitchFamily="18" charset="0"/>
                  </a:endParaRPr>
                </a:p>
              </p:txBody>
            </p:sp>
            <p:grpSp>
              <p:nvGrpSpPr>
                <p:cNvPr id="266" name="Group 254"/>
                <p:cNvGrpSpPr>
                  <a:grpSpLocks/>
                </p:cNvGrpSpPr>
                <p:nvPr/>
              </p:nvGrpSpPr>
              <p:grpSpPr bwMode="auto">
                <a:xfrm>
                  <a:off x="3125" y="1056"/>
                  <a:ext cx="847" cy="745"/>
                  <a:chOff x="1488" y="528"/>
                  <a:chExt cx="847" cy="745"/>
                </a:xfrm>
              </p:grpSpPr>
              <p:sp>
                <p:nvSpPr>
                  <p:cNvPr id="284" name="AutoShape 255"/>
                  <p:cNvSpPr>
                    <a:spLocks noChangeArrowheads="1"/>
                  </p:cNvSpPr>
                  <p:nvPr/>
                </p:nvSpPr>
                <p:spPr bwMode="auto">
                  <a:xfrm>
                    <a:off x="1560" y="612"/>
                    <a:ext cx="720" cy="576"/>
                  </a:xfrm>
                  <a:prstGeom prst="hexagon">
                    <a:avLst>
                      <a:gd name="adj" fmla="val 31250"/>
                      <a:gd name="vf" fmla="val 115470"/>
                    </a:avLst>
                  </a:prstGeom>
                  <a:noFill/>
                  <a:ln w="38100">
                    <a:solidFill>
                      <a:srgbClr val="FFFF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latin typeface="Century Schoolbook" panose="02040604050505020304" pitchFamily="18" charset="0"/>
                    </a:endParaRPr>
                  </a:p>
                </p:txBody>
              </p:sp>
              <p:sp>
                <p:nvSpPr>
                  <p:cNvPr id="285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816"/>
                    <a:ext cx="177" cy="19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1400">
                        <a:solidFill>
                          <a:srgbClr val="FF9933"/>
                        </a:solidFill>
                        <a:latin typeface="Century Schoolbook" panose="02040604050505020304" pitchFamily="18" charset="0"/>
                      </a:rPr>
                      <a:t>N</a:t>
                    </a:r>
                  </a:p>
                </p:txBody>
              </p:sp>
              <p:sp>
                <p:nvSpPr>
                  <p:cNvPr id="286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1683" y="543"/>
                    <a:ext cx="141" cy="19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1400">
                        <a:solidFill>
                          <a:srgbClr val="FF9933"/>
                        </a:solidFill>
                        <a:latin typeface="Century Schoolbook" panose="020406040505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287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2004" y="528"/>
                    <a:ext cx="177" cy="19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1400">
                        <a:solidFill>
                          <a:srgbClr val="FF9933"/>
                        </a:solidFill>
                        <a:latin typeface="Century Schoolbook" panose="020406040505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288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1083"/>
                    <a:ext cx="177" cy="19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1400">
                        <a:solidFill>
                          <a:srgbClr val="FF9933"/>
                        </a:solidFill>
                        <a:latin typeface="Century Schoolbook" panose="020406040505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289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2158" y="813"/>
                    <a:ext cx="177" cy="19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1400">
                        <a:solidFill>
                          <a:srgbClr val="FF9933"/>
                        </a:solidFill>
                        <a:latin typeface="Century Schoolbook" panose="020406040505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290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1062"/>
                    <a:ext cx="177" cy="19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1400">
                        <a:solidFill>
                          <a:srgbClr val="FF9933"/>
                        </a:solidFill>
                        <a:latin typeface="Century Schoolbook" panose="02040604050505020304" pitchFamily="18" charset="0"/>
                      </a:rPr>
                      <a:t>N</a:t>
                    </a:r>
                  </a:p>
                </p:txBody>
              </p:sp>
            </p:grpSp>
            <p:sp>
              <p:nvSpPr>
                <p:cNvPr id="267" name="Line 262"/>
                <p:cNvSpPr>
                  <a:spLocks noChangeShapeType="1"/>
                </p:cNvSpPr>
                <p:nvPr/>
              </p:nvSpPr>
              <p:spPr bwMode="auto">
                <a:xfrm flipH="1" flipV="1">
                  <a:off x="4004" y="936"/>
                  <a:ext cx="255" cy="111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Oval 263"/>
                <p:cNvSpPr>
                  <a:spLocks noChangeArrowheads="1"/>
                </p:cNvSpPr>
                <p:nvPr/>
              </p:nvSpPr>
              <p:spPr bwMode="auto">
                <a:xfrm>
                  <a:off x="3893" y="768"/>
                  <a:ext cx="177" cy="19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N</a:t>
                  </a:r>
                </a:p>
              </p:txBody>
            </p:sp>
            <p:sp>
              <p:nvSpPr>
                <p:cNvPr id="269" name="Line 264"/>
                <p:cNvSpPr>
                  <a:spLocks noChangeShapeType="1"/>
                </p:cNvSpPr>
                <p:nvPr/>
              </p:nvSpPr>
              <p:spPr bwMode="auto">
                <a:xfrm flipH="1">
                  <a:off x="4325" y="864"/>
                  <a:ext cx="192" cy="129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Oval 265"/>
                <p:cNvSpPr>
                  <a:spLocks noChangeArrowheads="1"/>
                </p:cNvSpPr>
                <p:nvPr/>
              </p:nvSpPr>
              <p:spPr bwMode="auto">
                <a:xfrm>
                  <a:off x="4460" y="756"/>
                  <a:ext cx="177" cy="19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H</a:t>
                  </a:r>
                </a:p>
              </p:txBody>
            </p:sp>
            <p:sp>
              <p:nvSpPr>
                <p:cNvPr id="271" name="Oval 266"/>
                <p:cNvSpPr>
                  <a:spLocks noChangeArrowheads="1"/>
                </p:cNvSpPr>
                <p:nvPr/>
              </p:nvSpPr>
              <p:spPr bwMode="auto">
                <a:xfrm>
                  <a:off x="4181" y="1248"/>
                  <a:ext cx="177" cy="19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N</a:t>
                  </a:r>
                </a:p>
              </p:txBody>
            </p:sp>
            <p:sp>
              <p:nvSpPr>
                <p:cNvPr id="272" name="Line 267"/>
                <p:cNvSpPr>
                  <a:spLocks noChangeShapeType="1"/>
                </p:cNvSpPr>
                <p:nvPr/>
              </p:nvSpPr>
              <p:spPr bwMode="auto">
                <a:xfrm>
                  <a:off x="4325" y="1392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Oval 268"/>
                <p:cNvSpPr>
                  <a:spLocks noChangeArrowheads="1"/>
                </p:cNvSpPr>
                <p:nvPr/>
              </p:nvSpPr>
              <p:spPr bwMode="auto">
                <a:xfrm>
                  <a:off x="4190" y="937"/>
                  <a:ext cx="177" cy="19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C</a:t>
                  </a:r>
                </a:p>
              </p:txBody>
            </p:sp>
            <p:sp>
              <p:nvSpPr>
                <p:cNvPr id="274" name="AutoShape 269"/>
                <p:cNvSpPr>
                  <a:spLocks noChangeArrowheads="1"/>
                </p:cNvSpPr>
                <p:nvPr/>
              </p:nvSpPr>
              <p:spPr bwMode="auto">
                <a:xfrm rot="2700000">
                  <a:off x="4360" y="1555"/>
                  <a:ext cx="672" cy="624"/>
                </a:xfrm>
                <a:prstGeom prst="pentagon">
                  <a:avLst/>
                </a:prstGeom>
                <a:noFill/>
                <a:ln w="38100">
                  <a:solidFill>
                    <a:srgbClr val="FFFF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275" name="Text Box 270"/>
                <p:cNvSpPr txBox="1">
                  <a:spLocks noChangeArrowheads="1"/>
                </p:cNvSpPr>
                <p:nvPr/>
              </p:nvSpPr>
              <p:spPr bwMode="auto">
                <a:xfrm rot="-1620000">
                  <a:off x="4133" y="1776"/>
                  <a:ext cx="12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  <a:latin typeface="Century Schoolbook" panose="02040604050505020304" pitchFamily="18" charset="0"/>
                  </a:endParaRPr>
                </a:p>
              </p:txBody>
            </p:sp>
            <p:sp>
              <p:nvSpPr>
                <p:cNvPr id="276" name="Text Box 271"/>
                <p:cNvSpPr txBox="1">
                  <a:spLocks noChangeArrowheads="1"/>
                </p:cNvSpPr>
                <p:nvPr/>
              </p:nvSpPr>
              <p:spPr bwMode="auto">
                <a:xfrm>
                  <a:off x="4373" y="1104"/>
                  <a:ext cx="91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chemeClr val="bg1"/>
                      </a:solidFill>
                      <a:latin typeface="Century Schoolbook" panose="02040604050505020304" pitchFamily="18" charset="0"/>
                    </a:rPr>
                    <a:t>Guanin</a:t>
                  </a:r>
                </a:p>
              </p:txBody>
            </p:sp>
            <p:sp>
              <p:nvSpPr>
                <p:cNvPr id="277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3261" y="1772"/>
                  <a:ext cx="80" cy="13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Oval 273"/>
                <p:cNvSpPr>
                  <a:spLocks noChangeArrowheads="1"/>
                </p:cNvSpPr>
                <p:nvPr/>
              </p:nvSpPr>
              <p:spPr bwMode="auto">
                <a:xfrm>
                  <a:off x="3149" y="1868"/>
                  <a:ext cx="177" cy="19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N</a:t>
                  </a:r>
                </a:p>
              </p:txBody>
            </p:sp>
            <p:sp>
              <p:nvSpPr>
                <p:cNvPr id="279" name="Line 274"/>
                <p:cNvSpPr>
                  <a:spLocks noChangeShapeType="1"/>
                </p:cNvSpPr>
                <p:nvPr/>
              </p:nvSpPr>
              <p:spPr bwMode="auto">
                <a:xfrm flipH="1" flipV="1">
                  <a:off x="3317" y="2016"/>
                  <a:ext cx="104" cy="6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2981" y="1968"/>
                  <a:ext cx="152" cy="4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Oval 276"/>
                <p:cNvSpPr>
                  <a:spLocks noChangeArrowheads="1"/>
                </p:cNvSpPr>
                <p:nvPr/>
              </p:nvSpPr>
              <p:spPr bwMode="auto">
                <a:xfrm>
                  <a:off x="2821" y="1968"/>
                  <a:ext cx="177" cy="19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H</a:t>
                  </a:r>
                </a:p>
              </p:txBody>
            </p:sp>
            <p:sp>
              <p:nvSpPr>
                <p:cNvPr id="282" name="Line 277"/>
                <p:cNvSpPr>
                  <a:spLocks noChangeShapeType="1"/>
                </p:cNvSpPr>
                <p:nvPr/>
              </p:nvSpPr>
              <p:spPr bwMode="auto">
                <a:xfrm flipH="1" flipV="1">
                  <a:off x="3265" y="972"/>
                  <a:ext cx="90" cy="117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Oval 278"/>
                <p:cNvSpPr>
                  <a:spLocks noChangeArrowheads="1"/>
                </p:cNvSpPr>
                <p:nvPr/>
              </p:nvSpPr>
              <p:spPr bwMode="auto">
                <a:xfrm>
                  <a:off x="3109" y="848"/>
                  <a:ext cx="177" cy="19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>
                      <a:solidFill>
                        <a:srgbClr val="FF9933"/>
                      </a:solidFill>
                      <a:latin typeface="Century Schoolbook" panose="02040604050505020304" pitchFamily="18" charset="0"/>
                    </a:rPr>
                    <a:t>O</a:t>
                  </a:r>
                </a:p>
              </p:txBody>
            </p:sp>
          </p:grpSp>
          <p:sp>
            <p:nvSpPr>
              <p:cNvPr id="259" name="Line 279"/>
              <p:cNvSpPr>
                <a:spLocks noChangeShapeType="1"/>
              </p:cNvSpPr>
              <p:nvPr/>
            </p:nvSpPr>
            <p:spPr bwMode="auto">
              <a:xfrm>
                <a:off x="2928" y="1393"/>
                <a:ext cx="192" cy="4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7" name="Text Box 280"/>
            <p:cNvSpPr txBox="1">
              <a:spLocks noChangeArrowheads="1"/>
            </p:cNvSpPr>
            <p:nvPr/>
          </p:nvSpPr>
          <p:spPr bwMode="auto">
            <a:xfrm>
              <a:off x="2736" y="1296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FF9933"/>
                  </a:solidFill>
                  <a:latin typeface="Century Schoolbook" panose="02040604050505020304" pitchFamily="18" charset="0"/>
                </a:rPr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40"/>
          <p:cNvPicPr preferRelativeResize="0"/>
          <p:nvPr/>
        </p:nvPicPr>
        <p:blipFill rotWithShape="1">
          <a:blip r:embed="rId3">
            <a:alphaModFix/>
          </a:blip>
          <a:srcRect l="26670" r="14453"/>
          <a:stretch/>
        </p:blipFill>
        <p:spPr>
          <a:xfrm>
            <a:off x="4538976" y="0"/>
            <a:ext cx="460502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0"/>
          <p:cNvSpPr/>
          <p:nvPr/>
        </p:nvSpPr>
        <p:spPr>
          <a:xfrm>
            <a:off x="4532925" y="175"/>
            <a:ext cx="4605000" cy="5143500"/>
          </a:xfrm>
          <a:prstGeom prst="rect">
            <a:avLst/>
          </a:prstGeom>
          <a:solidFill>
            <a:srgbClr val="05265B">
              <a:alpha val="18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745603" y="233423"/>
            <a:ext cx="3781572" cy="460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GM_DNA_3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75" y="174171"/>
            <a:ext cx="6061166" cy="481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8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 b="4762"/>
          <a:stretch>
            <a:fillRect/>
          </a:stretch>
        </p:blipFill>
        <p:spPr>
          <a:xfrm>
            <a:off x="692332" y="195944"/>
            <a:ext cx="3722914" cy="472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aWatson%26Cr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859972"/>
            <a:ext cx="33655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42560" y="4371703"/>
            <a:ext cx="3326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Watson </a:t>
            </a:r>
            <a:r>
              <a:rPr lang="en-US" dirty="0" err="1" smtClean="0">
                <a:solidFill>
                  <a:srgbClr val="FFC000"/>
                </a:solidFill>
              </a:rPr>
              <a:t>dan</a:t>
            </a:r>
            <a:r>
              <a:rPr lang="en-US" dirty="0" smtClean="0">
                <a:solidFill>
                  <a:srgbClr val="FFC000"/>
                </a:solidFill>
              </a:rPr>
              <a:t> Crick 1953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6" name="Google Shape;5026;p53"/>
          <p:cNvSpPr txBox="1">
            <a:spLocks noGrp="1"/>
          </p:cNvSpPr>
          <p:nvPr>
            <p:ph type="title"/>
          </p:nvPr>
        </p:nvSpPr>
        <p:spPr>
          <a:xfrm>
            <a:off x="831875" y="445025"/>
            <a:ext cx="807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5027" name="Google Shape;502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83100">
            <a:off x="5585731" y="2432797"/>
            <a:ext cx="2333772" cy="209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8" name="Google Shape;502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67715">
            <a:off x="3238289" y="1688644"/>
            <a:ext cx="3263770" cy="2398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9" name="Google Shape;5029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786815">
            <a:off x="253901" y="1529829"/>
            <a:ext cx="2260949" cy="208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0" name="Google Shape;5030;p53"/>
          <p:cNvPicPr preferRelativeResize="0"/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 rot="-5003062">
            <a:off x="6302838" y="288381"/>
            <a:ext cx="3020548" cy="2739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1" name="Google Shape;5031;p53"/>
          <p:cNvPicPr preferRelativeResize="0"/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 rot="10588049">
            <a:off x="1288332" y="1590717"/>
            <a:ext cx="3294186" cy="315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7"/>
          <a:srcRect l="39365" t="33037" r="23776" b="23810"/>
          <a:stretch/>
        </p:blipFill>
        <p:spPr bwMode="auto">
          <a:xfrm>
            <a:off x="702296" y="363554"/>
            <a:ext cx="7948311" cy="4394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70542">
            <a:off x="7250129" y="3461548"/>
            <a:ext cx="2209792" cy="20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74533" cy="715962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Gene Expression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3013" y="978455"/>
            <a:ext cx="2971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Section of DNA  (a gene) being transcribed and translated to produce a protein.  Essentially turning genes on and off.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Understanding of how bacterial genes are expressed can help us control disease-causing bacteria.</a:t>
            </a:r>
            <a:r>
              <a:rPr lang="en-US" altLang="en-US" sz="20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pic>
        <p:nvPicPr>
          <p:cNvPr id="10" name="Picture 5" descr="protein_synthe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4595" y="274638"/>
            <a:ext cx="4662679" cy="4786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39867" t="12967" r="24476" b="12976"/>
          <a:stretch/>
        </p:blipFill>
        <p:spPr bwMode="auto">
          <a:xfrm>
            <a:off x="752203" y="80100"/>
            <a:ext cx="7529648" cy="4901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38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714" y="144325"/>
            <a:ext cx="3851229" cy="4525963"/>
          </a:xfrm>
        </p:spPr>
        <p:txBody>
          <a:bodyPr/>
          <a:lstStyle/>
          <a:p>
            <a:r>
              <a:rPr lang="en-US" altLang="en-US" sz="2800" dirty="0" err="1" smtClean="0"/>
              <a:t>Ekspresi</a:t>
            </a:r>
            <a:r>
              <a:rPr lang="en-US" altLang="en-US" dirty="0" smtClean="0"/>
              <a:t> </a:t>
            </a:r>
            <a:r>
              <a:rPr lang="en-US" altLang="en-US" sz="2800" dirty="0" smtClean="0"/>
              <a:t>Gen: proses di mana </a:t>
            </a:r>
            <a:r>
              <a:rPr lang="en-US" altLang="en-US" sz="2800" dirty="0" err="1" smtClean="0"/>
              <a:t>informasi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dikode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gen </a:t>
            </a:r>
            <a:r>
              <a:rPr lang="en-US" altLang="en-US" sz="2800" dirty="0" err="1" smtClean="0"/>
              <a:t>diterjemahkan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menjadi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urutan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asam</a:t>
            </a:r>
            <a:r>
              <a:rPr lang="en-US" altLang="en-US" sz="2800" dirty="0" smtClean="0"/>
              <a:t> amino </a:t>
            </a:r>
            <a:r>
              <a:rPr lang="en-US" altLang="en-US" sz="2800" dirty="0" err="1" smtClean="0"/>
              <a:t>untuk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membangun</a:t>
            </a:r>
            <a:r>
              <a:rPr lang="en-US" altLang="en-US" sz="2800" dirty="0" smtClean="0"/>
              <a:t> protein-protein </a:t>
            </a:r>
            <a:r>
              <a:rPr lang="en-US" altLang="en-US" sz="2800" dirty="0" err="1" smtClean="0"/>
              <a:t>spesifik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menghasilkan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sifat-sifat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fenotip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suatu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individu</a:t>
            </a:r>
            <a:r>
              <a:rPr lang="en-US" altLang="en-US" sz="2800" dirty="0" smtClean="0"/>
              <a:t>.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4280" t="15274" r="25674" b="17758"/>
          <a:stretch/>
        </p:blipFill>
        <p:spPr bwMode="auto">
          <a:xfrm>
            <a:off x="3875315" y="429213"/>
            <a:ext cx="4450080" cy="4241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55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122237"/>
            <a:ext cx="8229600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ungee"/>
              <a:buNone/>
              <a:defRPr sz="2000" b="0" i="0" u="none" strike="noStrike" cap="none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Using Gene Expression to Control Disease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655637"/>
            <a:ext cx="51054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1" i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Staphylococcus </a:t>
            </a:r>
            <a:r>
              <a:rPr lang="en-US" altLang="en-US" sz="18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&amp; Antibiotic Resistance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b="1" i="1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Many strains of </a:t>
            </a:r>
            <a:r>
              <a:rPr lang="en-US" altLang="en-US" i="1" dirty="0" smtClean="0">
                <a:latin typeface="Comic Sans MS" panose="030F0702030302020204" pitchFamily="66" charset="0"/>
              </a:rPr>
              <a:t>Staphylococcus</a:t>
            </a:r>
            <a:r>
              <a:rPr lang="en-US" altLang="en-US" dirty="0" smtClean="0">
                <a:latin typeface="Comic Sans MS" panose="030F0702030302020204" pitchFamily="66" charset="0"/>
              </a:rPr>
              <a:t> are now resistant to penicillin. </a:t>
            </a:r>
          </a:p>
          <a:p>
            <a:pPr>
              <a:lnSpc>
                <a:spcPct val="80000"/>
              </a:lnSpc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One bacterial protein that confers penicillin resistance is called _________________ </a:t>
            </a:r>
            <a:r>
              <a:rPr lang="en-US" altLang="en-US" sz="1200" i="1" dirty="0" smtClean="0">
                <a:latin typeface="Comic Sans MS" panose="030F0702030302020204" pitchFamily="66" charset="0"/>
              </a:rPr>
              <a:t>(enzyme that cuts up and deactivates penicillin).</a:t>
            </a:r>
          </a:p>
          <a:p>
            <a:pPr>
              <a:lnSpc>
                <a:spcPct val="80000"/>
              </a:lnSpc>
            </a:pPr>
            <a:endParaRPr lang="en-US" altLang="en-US" sz="1200" i="1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Gene for beta-lactamase only expressed in the presence of penicillin. </a:t>
            </a:r>
          </a:p>
          <a:p>
            <a:pPr>
              <a:lnSpc>
                <a:spcPct val="80000"/>
              </a:lnSpc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When the bacteria is not exposed to penicillin, that gene is turned off and no beta-lactamase is made.</a:t>
            </a:r>
          </a:p>
          <a:p>
            <a:pPr>
              <a:lnSpc>
                <a:spcPct val="80000"/>
              </a:lnSpc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Understanding how beta-lactamase gene is turned on/off, can help us to design a drug to disable that gene’s expression (turn off the gene), making penicillin-resistant strains of </a:t>
            </a:r>
            <a:r>
              <a:rPr lang="en-US" altLang="en-US" i="1" dirty="0" smtClean="0">
                <a:latin typeface="Comic Sans MS" panose="030F0702030302020204" pitchFamily="66" charset="0"/>
              </a:rPr>
              <a:t>Staph</a:t>
            </a:r>
            <a:r>
              <a:rPr lang="en-US" altLang="en-US" dirty="0" smtClean="0">
                <a:latin typeface="Comic Sans MS" panose="030F0702030302020204" pitchFamily="66" charset="0"/>
              </a:rPr>
              <a:t> again vulnerable to penicillin.</a:t>
            </a:r>
            <a:r>
              <a:rPr lang="en-US" altLang="en-US" sz="1400" dirty="0" smtClean="0"/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447800"/>
            <a:ext cx="2101850" cy="218598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2819400"/>
            <a:ext cx="1655763" cy="1235075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3622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6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05543" y="-1649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ungee"/>
              <a:buNone/>
              <a:defRPr sz="2000" b="0" i="0" u="none" strike="noStrike" cap="none">
                <a:solidFill>
                  <a:schemeClr val="lt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36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If binary fission creates clones…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2663" y="530452"/>
            <a:ext cx="375443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9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514695"/>
            <a:ext cx="3222171" cy="483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FontTx/>
              <a:buNone/>
            </a:pPr>
            <a:endParaRPr lang="en-US" altLang="en-US" b="1" dirty="0" smtClean="0">
              <a:latin typeface="Comic Sans MS" panose="030F0702030302020204" pitchFamily="66" charset="0"/>
            </a:endParaRPr>
          </a:p>
          <a:p>
            <a:r>
              <a:rPr lang="en-US" altLang="en-US" sz="2400" b="1" dirty="0" smtClean="0">
                <a:solidFill>
                  <a:schemeClr val="folHlink"/>
                </a:solidFill>
                <a:latin typeface="Comic Sans MS" panose="030F0702030302020204" pitchFamily="66" charset="0"/>
              </a:rPr>
              <a:t>Why isn’t there just one type of bacteria? </a:t>
            </a:r>
          </a:p>
          <a:p>
            <a:endParaRPr lang="en-US" altLang="en-US" sz="2400" b="1" dirty="0" smtClean="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endParaRPr lang="en-US" altLang="en-US" sz="2400" b="1" dirty="0" smtClean="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r>
              <a:rPr lang="en-US" altLang="en-US" sz="2400" b="1" dirty="0" smtClean="0">
                <a:solidFill>
                  <a:schemeClr val="folHlink"/>
                </a:solidFill>
                <a:latin typeface="Comic Sans MS" panose="030F0702030302020204" pitchFamily="66" charset="0"/>
              </a:rPr>
              <a:t>How do some </a:t>
            </a:r>
          </a:p>
          <a:p>
            <a:pPr>
              <a:buFontTx/>
              <a:buNone/>
            </a:pPr>
            <a:r>
              <a:rPr lang="en-US" altLang="en-US" sz="2400" b="1" dirty="0" smtClean="0">
                <a:solidFill>
                  <a:schemeClr val="folHlink"/>
                </a:solidFill>
                <a:latin typeface="Comic Sans MS" panose="030F0702030302020204" pitchFamily="66" charset="0"/>
              </a:rPr>
              <a:t>	bacteria </a:t>
            </a:r>
          </a:p>
          <a:p>
            <a:pPr>
              <a:buFontTx/>
              <a:buNone/>
            </a:pPr>
            <a:r>
              <a:rPr lang="en-US" altLang="en-US" sz="2400" b="1" dirty="0" smtClean="0">
                <a:solidFill>
                  <a:schemeClr val="folHlink"/>
                </a:solidFill>
                <a:latin typeface="Comic Sans MS" panose="030F0702030302020204" pitchFamily="66" charset="0"/>
              </a:rPr>
              <a:t>	develop </a:t>
            </a:r>
          </a:p>
          <a:p>
            <a:pPr>
              <a:buFontTx/>
              <a:buNone/>
            </a:pPr>
            <a:r>
              <a:rPr lang="en-US" altLang="en-US" sz="2400" b="1" dirty="0" smtClean="0">
                <a:solidFill>
                  <a:schemeClr val="folHlink"/>
                </a:solidFill>
                <a:latin typeface="Comic Sans MS" panose="030F0702030302020204" pitchFamily="66" charset="0"/>
              </a:rPr>
              <a:t>	resistance </a:t>
            </a:r>
          </a:p>
          <a:p>
            <a:pPr>
              <a:buFontTx/>
              <a:buNone/>
            </a:pPr>
            <a:r>
              <a:rPr lang="en-US" altLang="en-US" sz="2400" b="1" dirty="0" smtClean="0">
                <a:solidFill>
                  <a:schemeClr val="folHlink"/>
                </a:solidFill>
                <a:latin typeface="Comic Sans MS" panose="030F0702030302020204" pitchFamily="66" charset="0"/>
              </a:rPr>
              <a:t>	to </a:t>
            </a:r>
            <a:r>
              <a:rPr lang="en-US" altLang="en-US" sz="2400" b="1" dirty="0" err="1" smtClean="0">
                <a:solidFill>
                  <a:schemeClr val="folHlink"/>
                </a:solidFill>
                <a:latin typeface="Comic Sans MS" panose="030F0702030302020204" pitchFamily="66" charset="0"/>
              </a:rPr>
              <a:t>anitbiotics</a:t>
            </a:r>
            <a:r>
              <a:rPr lang="en-US" altLang="en-US" sz="2400" b="1" dirty="0" smtClean="0">
                <a:solidFill>
                  <a:schemeClr val="folHlink"/>
                </a:solidFill>
                <a:latin typeface="Comic Sans MS" panose="030F0702030302020204" pitchFamily="66" charset="0"/>
              </a:rPr>
              <a:t>?</a:t>
            </a:r>
            <a:r>
              <a:rPr lang="en-US" altLang="en-US" sz="2800" dirty="0" smtClean="0">
                <a:solidFill>
                  <a:schemeClr val="folHlink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24245"/>
            <a:ext cx="5638800" cy="472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74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3520" y="84022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Increasing Genetic Diversity</a:t>
            </a:r>
            <a:r>
              <a:rPr lang="en-US" altLang="en-US" sz="3200" b="1" dirty="0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4581" y="750661"/>
            <a:ext cx="8077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Replication Mistakes: _________ of Genes</a:t>
            </a:r>
            <a:r>
              <a:rPr lang="en-US" altLang="en-US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Comic Sans MS" panose="030F0702030302020204" pitchFamily="66" charset="0"/>
              </a:rPr>
              <a:t>Change in the nucleotide base sequence of a genome; rare.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Comic Sans MS" panose="030F0702030302020204" pitchFamily="66" charset="0"/>
              </a:rPr>
              <a:t>Almost always bad for organism.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Comic Sans MS" panose="030F0702030302020204" pitchFamily="66" charset="0"/>
              </a:rPr>
              <a:t>Rarely lead to a protein having a novel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	property that improves ability of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	organism to survive and reproduce.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i="1" dirty="0" smtClean="0">
                <a:latin typeface="Comic Sans MS" panose="030F0702030302020204" pitchFamily="66" charset="0"/>
              </a:rPr>
              <a:t>Staph’s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beta-lactamase gene is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	an example of a mutation that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	was advantageous.</a:t>
            </a:r>
          </a:p>
        </p:txBody>
      </p:sp>
      <p:pic>
        <p:nvPicPr>
          <p:cNvPr id="8" name="Picture 8" descr="GeneticCodeNesrot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8320" y="3460636"/>
            <a:ext cx="3602038" cy="1654175"/>
          </a:xfrm>
          <a:prstGeom prst="rect">
            <a:avLst/>
          </a:prstGeom>
          <a:noFill/>
        </p:spPr>
      </p:pic>
      <p:pic>
        <p:nvPicPr>
          <p:cNvPr id="9" name="Picture 10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2646" y="2044472"/>
            <a:ext cx="2433638" cy="2566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16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653" y="134983"/>
            <a:ext cx="4321175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25425" indent="-225425">
              <a:buFontTx/>
              <a:buNone/>
            </a:pPr>
            <a:r>
              <a:rPr lang="en-US" altLang="en-US" sz="1800" b="1" dirty="0" smtClean="0">
                <a:latin typeface="Comic Sans MS" panose="030F0702030302020204" pitchFamily="66" charset="0"/>
              </a:rPr>
              <a:t>____________________________</a:t>
            </a:r>
          </a:p>
          <a:p>
            <a:pPr marL="225425" indent="-225425">
              <a:buFontTx/>
              <a:buNone/>
            </a:pPr>
            <a:endParaRPr lang="en-US" altLang="en-US" sz="2400" b="1" dirty="0" smtClean="0">
              <a:latin typeface="Comic Sans MS" panose="030F0702030302020204" pitchFamily="66" charset="0"/>
            </a:endParaRPr>
          </a:p>
          <a:p>
            <a:pPr marL="225425" indent="-225425"/>
            <a:r>
              <a:rPr lang="en-US" altLang="en-US" sz="2000" dirty="0" smtClean="0">
                <a:solidFill>
                  <a:schemeClr val="folHlink"/>
                </a:solidFill>
                <a:latin typeface="Comic Sans MS" panose="030F0702030302020204" pitchFamily="66" charset="0"/>
              </a:rPr>
              <a:t>Vertical gene transfer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– organisms replicate their genomes and provide copies to descendants. Passing on genome to descendants. </a:t>
            </a:r>
          </a:p>
          <a:p>
            <a:pPr marL="225425" indent="-225425"/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marL="225425" indent="-225425"/>
            <a:r>
              <a:rPr lang="en-US" altLang="en-US" sz="2000" dirty="0" smtClean="0">
                <a:solidFill>
                  <a:schemeClr val="folHlink"/>
                </a:solidFill>
                <a:latin typeface="Comic Sans MS" panose="030F0702030302020204" pitchFamily="66" charset="0"/>
              </a:rPr>
              <a:t>Horizontal gene transfer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– donor contributes part of genome to recipient; three types</a:t>
            </a:r>
          </a:p>
          <a:p>
            <a:pPr marL="684213" lvl="1" indent="-227013"/>
            <a:r>
              <a:rPr lang="en-US" altLang="en-US" sz="18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Transformation</a:t>
            </a:r>
          </a:p>
          <a:p>
            <a:pPr marL="684213" lvl="1" indent="-227013"/>
            <a:r>
              <a:rPr lang="en-US" altLang="en-US" sz="18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Transduction</a:t>
            </a:r>
          </a:p>
          <a:p>
            <a:pPr marL="684213" lvl="1" indent="-227013"/>
            <a:r>
              <a:rPr lang="en-US" altLang="en-US" sz="1800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Bacterial Conjugation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0168" y="3524794"/>
            <a:ext cx="3921125" cy="19573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931" y="914400"/>
            <a:ext cx="2895600" cy="2451100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5652" y="-134983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Increasing Genetic Diversity</a:t>
            </a:r>
            <a:r>
              <a:rPr lang="en-US" altLang="en-US" sz="3200" b="1" dirty="0">
                <a:solidFill>
                  <a:schemeClr val="folHlink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49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A Breakthrough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FFFF"/>
      </a:accent1>
      <a:accent2>
        <a:srgbClr val="05265B"/>
      </a:accent2>
      <a:accent3>
        <a:srgbClr val="2E5CA5"/>
      </a:accent3>
      <a:accent4>
        <a:srgbClr val="7DA9F0"/>
      </a:accent4>
      <a:accent5>
        <a:srgbClr val="9E9E9E"/>
      </a:accent5>
      <a:accent6>
        <a:srgbClr val="F2F2F2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762</Words>
  <Application>Microsoft Office PowerPoint</Application>
  <PresentationFormat>On-screen Show (16:9)</PresentationFormat>
  <Paragraphs>189</Paragraphs>
  <Slides>30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Bungee</vt:lpstr>
      <vt:lpstr>Calibri</vt:lpstr>
      <vt:lpstr>Century Schoolbook</vt:lpstr>
      <vt:lpstr>Comic Sans MS</vt:lpstr>
      <vt:lpstr>Jokerman</vt:lpstr>
      <vt:lpstr>Lato</vt:lpstr>
      <vt:lpstr>Verdana</vt:lpstr>
      <vt:lpstr>DNA Breakthrough by Slidesgo</vt:lpstr>
      <vt:lpstr>Worksheet</vt:lpstr>
      <vt:lpstr>Struktur  DNA &amp; RNA</vt:lpstr>
      <vt:lpstr>1. Menjelaskan konsep Gen, DNA dan RNA 2. Mampu membedakan Struktur dan fungsi DNA dan RNA</vt:lpstr>
      <vt:lpstr>Gene Expression</vt:lpstr>
      <vt:lpstr>PowerPoint Presentation</vt:lpstr>
      <vt:lpstr>PowerPoint Presentation</vt:lpstr>
      <vt:lpstr>PowerPoint Presentation</vt:lpstr>
      <vt:lpstr>PowerPoint Presentation</vt:lpstr>
      <vt:lpstr>Increasing Genetic Diversity </vt:lpstr>
      <vt:lpstr>PowerPoint Presentation</vt:lpstr>
      <vt:lpstr>PowerPoint Presentation</vt:lpstr>
      <vt:lpstr>PowerPoint Presentation</vt:lpstr>
      <vt:lpstr>Transduction</vt:lpstr>
      <vt:lpstr>PowerPoint Presentation</vt:lpstr>
      <vt:lpstr>Gen, kromosom,DNA</vt:lpstr>
      <vt:lpstr>PowerPoint Presentation</vt:lpstr>
      <vt:lpstr>PowerPoint Presentation</vt:lpstr>
      <vt:lpstr>Basa</vt:lpstr>
      <vt:lpstr>PowerPoint Presentation</vt:lpstr>
      <vt:lpstr>PowerPoint Presentation</vt:lpstr>
      <vt:lpstr>PowerPoint Presentation</vt:lpstr>
      <vt:lpstr>PowerPoint Presentation</vt:lpstr>
      <vt:lpstr>Perpasangan basa</vt:lpstr>
      <vt:lpstr>PENEMUAN STRUKTUR DNA</vt:lpstr>
      <vt:lpstr>RESEARCH AND PUBLICATIONS</vt:lpstr>
      <vt:lpstr>Ikatan hidrogen</vt:lpstr>
      <vt:lpstr>PowerPoint Presentation</vt:lpstr>
      <vt:lpstr>PowerPoint Presentation</vt:lpstr>
      <vt:lpstr>PowerPoint Presentation</vt:lpstr>
      <vt:lpstr>ALTERNATIVE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LENOVO</dc:creator>
  <cp:lastModifiedBy>nadya</cp:lastModifiedBy>
  <cp:revision>14</cp:revision>
  <dcterms:modified xsi:type="dcterms:W3CDTF">2021-04-07T09:54:22Z</dcterms:modified>
</cp:coreProperties>
</file>