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71" r:id="rId2"/>
    <p:sldId id="256" r:id="rId3"/>
    <p:sldId id="258" r:id="rId4"/>
    <p:sldId id="257" r:id="rId5"/>
    <p:sldId id="274" r:id="rId6"/>
    <p:sldId id="272" r:id="rId7"/>
    <p:sldId id="273" r:id="rId8"/>
    <p:sldId id="275" r:id="rId9"/>
    <p:sldId id="276" r:id="rId10"/>
    <p:sldId id="259" r:id="rId11"/>
    <p:sldId id="260" r:id="rId12"/>
    <p:sldId id="261" r:id="rId13"/>
    <p:sldId id="264" r:id="rId14"/>
    <p:sldId id="263" r:id="rId15"/>
    <p:sldId id="265" r:id="rId16"/>
    <p:sldId id="266" r:id="rId17"/>
    <p:sldId id="267" r:id="rId1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8DD65D2-C5D3-49E7-ACB3-1B73B0CAE3CD}">
          <p14:sldIdLst>
            <p14:sldId id="271"/>
            <p14:sldId id="256"/>
            <p14:sldId id="258"/>
            <p14:sldId id="257"/>
            <p14:sldId id="274"/>
            <p14:sldId id="272"/>
            <p14:sldId id="273"/>
          </p14:sldIdLst>
        </p14:section>
        <p14:section name="Untitled Section" id="{E52B889A-A3CF-4457-BFB2-025E8274904E}">
          <p14:sldIdLst>
            <p14:sldId id="275"/>
            <p14:sldId id="276"/>
            <p14:sldId id="259"/>
            <p14:sldId id="260"/>
            <p14:sldId id="261"/>
            <p14:sldId id="264"/>
            <p14:sldId id="263"/>
            <p14:sldId id="265"/>
            <p14:sldId id="266"/>
            <p14:sldId id="26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7553"/>
    <a:srgbClr val="1616AA"/>
    <a:srgbClr val="E0653F"/>
    <a:srgbClr val="0F01BF"/>
    <a:srgbClr val="F6F7FA"/>
    <a:srgbClr val="4FC1E9"/>
    <a:srgbClr val="C4C7CE"/>
    <a:srgbClr val="AD92ED"/>
    <a:srgbClr val="CDD0DA"/>
    <a:srgbClr val="FA81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93" autoAdjust="0"/>
    <p:restoredTop sz="94674" autoAdjust="0"/>
  </p:normalViewPr>
  <p:slideViewPr>
    <p:cSldViewPr>
      <p:cViewPr varScale="1">
        <p:scale>
          <a:sx n="78" d="100"/>
          <a:sy n="78" d="100"/>
        </p:scale>
        <p:origin x="16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-4128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ECD13F-9E93-4C57-A5BD-336347054114}" type="datetimeFigureOut">
              <a:rPr lang="en-US" smtClean="0"/>
              <a:pPr/>
              <a:t>11/23/2023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2B5BEB-1ADB-49FA-9859-ABF84DA6CB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2838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1D9606-6FF7-49AF-A412-4D6AB767DFC4}" type="datetimeFigureOut">
              <a:rPr lang="en-US" smtClean="0"/>
              <a:pPr/>
              <a:t>11/23/2023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4AE7AE-FCBF-419F-971E-04B351FA8E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749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4AE7AE-FCBF-419F-971E-04B351FA8EC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485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© Templateswise.com - Cryptocurrenc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5486"/>
            <a:ext cx="8229600" cy="85725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Cryptocurrency</a:t>
            </a:r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FF30096-E2FA-4C53-8FFA-C198FACBBC31}" type="datetimeFigureOut">
              <a:rPr lang="en-US" smtClean="0"/>
              <a:pPr/>
              <a:t>11/23/2023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E6EB2CE-F8EE-47A0-A8D1-750600A2965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3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467545" y="843558"/>
            <a:ext cx="8208912" cy="452437"/>
          </a:xfrm>
        </p:spPr>
        <p:txBody>
          <a:bodyPr anchor="ctr">
            <a:noAutofit/>
          </a:bodyPr>
          <a:lstStyle>
            <a:lvl1pPr marL="0" indent="0" algn="ctr">
              <a:buNone/>
              <a:defRPr sz="2000">
                <a:solidFill>
                  <a:srgbClr val="C4C7CE"/>
                </a:solidFill>
              </a:defRPr>
            </a:lvl1pPr>
          </a:lstStyle>
          <a:p>
            <a:r>
              <a:rPr lang="en-US" dirty="0"/>
              <a:t>PowerPoint template</a:t>
            </a:r>
          </a:p>
        </p:txBody>
      </p:sp>
    </p:spTree>
    <p:extLst>
      <p:ext uri="{BB962C8B-B14F-4D97-AF65-F5344CB8AC3E}">
        <p14:creationId xmlns:p14="http://schemas.microsoft.com/office/powerpoint/2010/main" val="1295919650"/>
      </p:ext>
    </p:extLst>
  </p:cSld>
  <p:clrMapOvr>
    <a:masterClrMapping/>
  </p:clrMapOvr>
  <p:transition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yptocurrency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Freeform 12"/>
          <p:cNvSpPr>
            <a:spLocks/>
          </p:cNvSpPr>
          <p:nvPr userDrawn="1"/>
        </p:nvSpPr>
        <p:spPr bwMode="auto">
          <a:xfrm rot="5400000">
            <a:off x="-1642851" y="1642852"/>
            <a:ext cx="5143500" cy="1857796"/>
          </a:xfrm>
          <a:custGeom>
            <a:avLst/>
            <a:gdLst>
              <a:gd name="T0" fmla="*/ 11520 w 11520"/>
              <a:gd name="T1" fmla="*/ 0 h 933"/>
              <a:gd name="T2" fmla="*/ 0 w 11520"/>
              <a:gd name="T3" fmla="*/ 507 h 933"/>
              <a:gd name="T4" fmla="*/ 0 w 11520"/>
              <a:gd name="T5" fmla="*/ 933 h 933"/>
              <a:gd name="T6" fmla="*/ 11520 w 11520"/>
              <a:gd name="T7" fmla="*/ 933 h 933"/>
              <a:gd name="T8" fmla="*/ 11520 w 11520"/>
              <a:gd name="T9" fmla="*/ 0 h 9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520" h="933">
                <a:moveTo>
                  <a:pt x="11520" y="0"/>
                </a:moveTo>
                <a:lnTo>
                  <a:pt x="0" y="507"/>
                </a:lnTo>
                <a:lnTo>
                  <a:pt x="0" y="933"/>
                </a:lnTo>
                <a:lnTo>
                  <a:pt x="11520" y="933"/>
                </a:lnTo>
                <a:lnTo>
                  <a:pt x="1152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57798" y="915566"/>
            <a:ext cx="6829002" cy="857250"/>
          </a:xfrm>
        </p:spPr>
        <p:txBody>
          <a:bodyPr/>
          <a:lstStyle>
            <a:lvl1pPr algn="l">
              <a:defRPr baseline="0"/>
            </a:lvl1pPr>
          </a:lstStyle>
          <a:p>
            <a:r>
              <a:rPr lang="en-US" dirty="0"/>
              <a:t>Insert your title here</a:t>
            </a:r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FFF30096-E2FA-4C53-8FFA-C198FACBBC31}" type="datetimeFigureOut">
              <a:rPr lang="en-US" smtClean="0"/>
              <a:pPr/>
              <a:t>11/23/2023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BE6EB2CE-F8EE-47A0-A8D1-750600A2965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3" name="Rectangle 11"/>
          <p:cNvSpPr>
            <a:spLocks noChangeArrowheads="1"/>
          </p:cNvSpPr>
          <p:nvPr userDrawn="1"/>
        </p:nvSpPr>
        <p:spPr bwMode="auto">
          <a:xfrm>
            <a:off x="3175" y="4805363"/>
            <a:ext cx="4763" cy="338138"/>
          </a:xfrm>
          <a:prstGeom prst="rect">
            <a:avLst/>
          </a:prstGeom>
          <a:solidFill>
            <a:srgbClr val="E7E9E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1857798" y="2057202"/>
            <a:ext cx="6818658" cy="2448272"/>
          </a:xfrm>
        </p:spPr>
        <p:txBody>
          <a:bodyPr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Ut enim ad minim veniam, quis nostrud exercitation ullamco laboris nisi ut aliquip ex ea commodo consequat.</a:t>
            </a:r>
          </a:p>
          <a:p>
            <a:endParaRPr lang="en-US" dirty="0"/>
          </a:p>
          <a:p>
            <a:r>
              <a:rPr lang="en-US" dirty="0"/>
              <a:t>Lorem ipsum dolor sit amet, consectetur adipisicing elit, sed do eiusmod tempor incididunt ut labore et dolore magna aliqua.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996715"/>
      </p:ext>
    </p:extLst>
  </p:cSld>
  <p:clrMapOvr>
    <a:masterClrMapping/>
  </p:clrMapOvr>
  <p:transition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yptocurrency 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FFF30096-E2FA-4C53-8FFA-C198FACBBC31}" type="datetimeFigureOut">
              <a:rPr lang="en-US" smtClean="0"/>
              <a:pPr/>
              <a:t>11/23/2023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BE6EB2CE-F8EE-47A0-A8D1-750600A2965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3" name="Rectangle 11"/>
          <p:cNvSpPr>
            <a:spLocks noChangeArrowheads="1"/>
          </p:cNvSpPr>
          <p:nvPr userDrawn="1"/>
        </p:nvSpPr>
        <p:spPr bwMode="auto">
          <a:xfrm>
            <a:off x="3175" y="4805363"/>
            <a:ext cx="4763" cy="338138"/>
          </a:xfrm>
          <a:prstGeom prst="rect">
            <a:avLst/>
          </a:prstGeom>
          <a:solidFill>
            <a:srgbClr val="E7E9E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96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your title here</a:t>
            </a:r>
            <a:endParaRPr lang="en-US" noProof="0" dirty="0"/>
          </a:p>
        </p:txBody>
      </p:sp>
      <p:sp>
        <p:nvSpPr>
          <p:cNvPr id="53" name="Freeform 5"/>
          <p:cNvSpPr>
            <a:spLocks/>
          </p:cNvSpPr>
          <p:nvPr userDrawn="1"/>
        </p:nvSpPr>
        <p:spPr bwMode="auto">
          <a:xfrm>
            <a:off x="6659565" y="2973749"/>
            <a:ext cx="260348" cy="337384"/>
          </a:xfrm>
          <a:custGeom>
            <a:avLst/>
            <a:gdLst>
              <a:gd name="T0" fmla="*/ 1838 w 1852"/>
              <a:gd name="T1" fmla="*/ 982 h 2400"/>
              <a:gd name="T2" fmla="*/ 1768 w 1852"/>
              <a:gd name="T3" fmla="*/ 1244 h 2400"/>
              <a:gd name="T4" fmla="*/ 1646 w 1852"/>
              <a:gd name="T5" fmla="*/ 1460 h 2400"/>
              <a:gd name="T6" fmla="*/ 1478 w 1852"/>
              <a:gd name="T7" fmla="*/ 1618 h 2400"/>
              <a:gd name="T8" fmla="*/ 1270 w 1852"/>
              <a:gd name="T9" fmla="*/ 1710 h 2400"/>
              <a:gd name="T10" fmla="*/ 1082 w 1852"/>
              <a:gd name="T11" fmla="*/ 1726 h 2400"/>
              <a:gd name="T12" fmla="*/ 928 w 1852"/>
              <a:gd name="T13" fmla="*/ 1688 h 2400"/>
              <a:gd name="T14" fmla="*/ 810 w 1852"/>
              <a:gd name="T15" fmla="*/ 1606 h 2400"/>
              <a:gd name="T16" fmla="*/ 678 w 1852"/>
              <a:gd name="T17" fmla="*/ 1934 h 2400"/>
              <a:gd name="T18" fmla="*/ 570 w 1852"/>
              <a:gd name="T19" fmla="*/ 2128 h 2400"/>
              <a:gd name="T20" fmla="*/ 378 w 1852"/>
              <a:gd name="T21" fmla="*/ 2330 h 2400"/>
              <a:gd name="T22" fmla="*/ 402 w 1852"/>
              <a:gd name="T23" fmla="*/ 1854 h 2400"/>
              <a:gd name="T24" fmla="*/ 556 w 1852"/>
              <a:gd name="T25" fmla="*/ 1046 h 2400"/>
              <a:gd name="T26" fmla="*/ 536 w 1852"/>
              <a:gd name="T27" fmla="*/ 850 h 2400"/>
              <a:gd name="T28" fmla="*/ 594 w 1852"/>
              <a:gd name="T29" fmla="*/ 660 h 2400"/>
              <a:gd name="T30" fmla="*/ 720 w 1852"/>
              <a:gd name="T31" fmla="*/ 548 h 2400"/>
              <a:gd name="T32" fmla="*/ 844 w 1852"/>
              <a:gd name="T33" fmla="*/ 536 h 2400"/>
              <a:gd name="T34" fmla="*/ 940 w 1852"/>
              <a:gd name="T35" fmla="*/ 594 h 2400"/>
              <a:gd name="T36" fmla="*/ 982 w 1852"/>
              <a:gd name="T37" fmla="*/ 698 h 2400"/>
              <a:gd name="T38" fmla="*/ 972 w 1852"/>
              <a:gd name="T39" fmla="*/ 844 h 2400"/>
              <a:gd name="T40" fmla="*/ 864 w 1852"/>
              <a:gd name="T41" fmla="*/ 1226 h 2400"/>
              <a:gd name="T42" fmla="*/ 880 w 1852"/>
              <a:gd name="T43" fmla="*/ 1374 h 2400"/>
              <a:gd name="T44" fmla="*/ 980 w 1852"/>
              <a:gd name="T45" fmla="*/ 1470 h 2400"/>
              <a:gd name="T46" fmla="*/ 1104 w 1852"/>
              <a:gd name="T47" fmla="*/ 1490 h 2400"/>
              <a:gd name="T48" fmla="*/ 1238 w 1852"/>
              <a:gd name="T49" fmla="*/ 1446 h 2400"/>
              <a:gd name="T50" fmla="*/ 1350 w 1852"/>
              <a:gd name="T51" fmla="*/ 1344 h 2400"/>
              <a:gd name="T52" fmla="*/ 1446 w 1852"/>
              <a:gd name="T53" fmla="*/ 1166 h 2400"/>
              <a:gd name="T54" fmla="*/ 1516 w 1852"/>
              <a:gd name="T55" fmla="*/ 760 h 2400"/>
              <a:gd name="T56" fmla="*/ 1502 w 1852"/>
              <a:gd name="T57" fmla="*/ 626 h 2400"/>
              <a:gd name="T58" fmla="*/ 1446 w 1852"/>
              <a:gd name="T59" fmla="*/ 482 h 2400"/>
              <a:gd name="T60" fmla="*/ 1350 w 1852"/>
              <a:gd name="T61" fmla="*/ 368 h 2400"/>
              <a:gd name="T62" fmla="*/ 1216 w 1852"/>
              <a:gd name="T63" fmla="*/ 284 h 2400"/>
              <a:gd name="T64" fmla="*/ 1044 w 1852"/>
              <a:gd name="T65" fmla="*/ 240 h 2400"/>
              <a:gd name="T66" fmla="*/ 868 w 1852"/>
              <a:gd name="T67" fmla="*/ 238 h 2400"/>
              <a:gd name="T68" fmla="*/ 662 w 1852"/>
              <a:gd name="T69" fmla="*/ 288 h 2400"/>
              <a:gd name="T70" fmla="*/ 496 w 1852"/>
              <a:gd name="T71" fmla="*/ 390 h 2400"/>
              <a:gd name="T72" fmla="*/ 372 w 1852"/>
              <a:gd name="T73" fmla="*/ 532 h 2400"/>
              <a:gd name="T74" fmla="*/ 294 w 1852"/>
              <a:gd name="T75" fmla="*/ 702 h 2400"/>
              <a:gd name="T76" fmla="*/ 268 w 1852"/>
              <a:gd name="T77" fmla="*/ 892 h 2400"/>
              <a:gd name="T78" fmla="*/ 306 w 1852"/>
              <a:gd name="T79" fmla="*/ 1078 h 2400"/>
              <a:gd name="T80" fmla="*/ 378 w 1852"/>
              <a:gd name="T81" fmla="*/ 1190 h 2400"/>
              <a:gd name="T82" fmla="*/ 350 w 1852"/>
              <a:gd name="T83" fmla="*/ 1348 h 2400"/>
              <a:gd name="T84" fmla="*/ 314 w 1852"/>
              <a:gd name="T85" fmla="*/ 1386 h 2400"/>
              <a:gd name="T86" fmla="*/ 214 w 1852"/>
              <a:gd name="T87" fmla="*/ 1348 h 2400"/>
              <a:gd name="T88" fmla="*/ 70 w 1852"/>
              <a:gd name="T89" fmla="*/ 1180 h 2400"/>
              <a:gd name="T90" fmla="*/ 4 w 1852"/>
              <a:gd name="T91" fmla="*/ 944 h 2400"/>
              <a:gd name="T92" fmla="*/ 10 w 1852"/>
              <a:gd name="T93" fmla="*/ 746 h 2400"/>
              <a:gd name="T94" fmla="*/ 78 w 1852"/>
              <a:gd name="T95" fmla="*/ 522 h 2400"/>
              <a:gd name="T96" fmla="*/ 216 w 1852"/>
              <a:gd name="T97" fmla="*/ 314 h 2400"/>
              <a:gd name="T98" fmla="*/ 424 w 1852"/>
              <a:gd name="T99" fmla="*/ 144 h 2400"/>
              <a:gd name="T100" fmla="*/ 700 w 1852"/>
              <a:gd name="T101" fmla="*/ 32 h 2400"/>
              <a:gd name="T102" fmla="*/ 982 w 1852"/>
              <a:gd name="T103" fmla="*/ 0 h 2400"/>
              <a:gd name="T104" fmla="*/ 1258 w 1852"/>
              <a:gd name="T105" fmla="*/ 38 h 2400"/>
              <a:gd name="T106" fmla="*/ 1488 w 1852"/>
              <a:gd name="T107" fmla="*/ 142 h 2400"/>
              <a:gd name="T108" fmla="*/ 1668 w 1852"/>
              <a:gd name="T109" fmla="*/ 298 h 2400"/>
              <a:gd name="T110" fmla="*/ 1790 w 1852"/>
              <a:gd name="T111" fmla="*/ 492 h 2400"/>
              <a:gd name="T112" fmla="*/ 1848 w 1852"/>
              <a:gd name="T113" fmla="*/ 710 h 2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1852" h="2400">
                <a:moveTo>
                  <a:pt x="1852" y="786"/>
                </a:moveTo>
                <a:lnTo>
                  <a:pt x="1852" y="786"/>
                </a:lnTo>
                <a:lnTo>
                  <a:pt x="1850" y="836"/>
                </a:lnTo>
                <a:lnTo>
                  <a:pt x="1848" y="886"/>
                </a:lnTo>
                <a:lnTo>
                  <a:pt x="1844" y="934"/>
                </a:lnTo>
                <a:lnTo>
                  <a:pt x="1838" y="982"/>
                </a:lnTo>
                <a:lnTo>
                  <a:pt x="1830" y="1028"/>
                </a:lnTo>
                <a:lnTo>
                  <a:pt x="1822" y="1074"/>
                </a:lnTo>
                <a:lnTo>
                  <a:pt x="1810" y="1118"/>
                </a:lnTo>
                <a:lnTo>
                  <a:pt x="1798" y="1160"/>
                </a:lnTo>
                <a:lnTo>
                  <a:pt x="1784" y="1202"/>
                </a:lnTo>
                <a:lnTo>
                  <a:pt x="1768" y="1244"/>
                </a:lnTo>
                <a:lnTo>
                  <a:pt x="1752" y="1284"/>
                </a:lnTo>
                <a:lnTo>
                  <a:pt x="1734" y="1322"/>
                </a:lnTo>
                <a:lnTo>
                  <a:pt x="1714" y="1358"/>
                </a:lnTo>
                <a:lnTo>
                  <a:pt x="1692" y="1394"/>
                </a:lnTo>
                <a:lnTo>
                  <a:pt x="1670" y="1426"/>
                </a:lnTo>
                <a:lnTo>
                  <a:pt x="1646" y="1460"/>
                </a:lnTo>
                <a:lnTo>
                  <a:pt x="1622" y="1490"/>
                </a:lnTo>
                <a:lnTo>
                  <a:pt x="1596" y="1520"/>
                </a:lnTo>
                <a:lnTo>
                  <a:pt x="1568" y="1546"/>
                </a:lnTo>
                <a:lnTo>
                  <a:pt x="1538" y="1572"/>
                </a:lnTo>
                <a:lnTo>
                  <a:pt x="1510" y="1596"/>
                </a:lnTo>
                <a:lnTo>
                  <a:pt x="1478" y="1618"/>
                </a:lnTo>
                <a:lnTo>
                  <a:pt x="1446" y="1638"/>
                </a:lnTo>
                <a:lnTo>
                  <a:pt x="1412" y="1656"/>
                </a:lnTo>
                <a:lnTo>
                  <a:pt x="1378" y="1672"/>
                </a:lnTo>
                <a:lnTo>
                  <a:pt x="1342" y="1688"/>
                </a:lnTo>
                <a:lnTo>
                  <a:pt x="1306" y="1700"/>
                </a:lnTo>
                <a:lnTo>
                  <a:pt x="1270" y="1710"/>
                </a:lnTo>
                <a:lnTo>
                  <a:pt x="1230" y="1718"/>
                </a:lnTo>
                <a:lnTo>
                  <a:pt x="1192" y="1724"/>
                </a:lnTo>
                <a:lnTo>
                  <a:pt x="1152" y="1726"/>
                </a:lnTo>
                <a:lnTo>
                  <a:pt x="1110" y="1728"/>
                </a:lnTo>
                <a:lnTo>
                  <a:pt x="1110" y="1728"/>
                </a:lnTo>
                <a:lnTo>
                  <a:pt x="1082" y="1726"/>
                </a:lnTo>
                <a:lnTo>
                  <a:pt x="1056" y="1724"/>
                </a:lnTo>
                <a:lnTo>
                  <a:pt x="1028" y="1720"/>
                </a:lnTo>
                <a:lnTo>
                  <a:pt x="1002" y="1714"/>
                </a:lnTo>
                <a:lnTo>
                  <a:pt x="976" y="1706"/>
                </a:lnTo>
                <a:lnTo>
                  <a:pt x="952" y="1698"/>
                </a:lnTo>
                <a:lnTo>
                  <a:pt x="928" y="1688"/>
                </a:lnTo>
                <a:lnTo>
                  <a:pt x="904" y="1676"/>
                </a:lnTo>
                <a:lnTo>
                  <a:pt x="884" y="1664"/>
                </a:lnTo>
                <a:lnTo>
                  <a:pt x="862" y="1650"/>
                </a:lnTo>
                <a:lnTo>
                  <a:pt x="844" y="1636"/>
                </a:lnTo>
                <a:lnTo>
                  <a:pt x="826" y="1622"/>
                </a:lnTo>
                <a:lnTo>
                  <a:pt x="810" y="1606"/>
                </a:lnTo>
                <a:lnTo>
                  <a:pt x="796" y="1590"/>
                </a:lnTo>
                <a:lnTo>
                  <a:pt x="784" y="1574"/>
                </a:lnTo>
                <a:lnTo>
                  <a:pt x="774" y="1556"/>
                </a:lnTo>
                <a:lnTo>
                  <a:pt x="774" y="1556"/>
                </a:lnTo>
                <a:lnTo>
                  <a:pt x="732" y="1722"/>
                </a:lnTo>
                <a:lnTo>
                  <a:pt x="678" y="1934"/>
                </a:lnTo>
                <a:lnTo>
                  <a:pt x="678" y="1934"/>
                </a:lnTo>
                <a:lnTo>
                  <a:pt x="670" y="1956"/>
                </a:lnTo>
                <a:lnTo>
                  <a:pt x="658" y="1984"/>
                </a:lnTo>
                <a:lnTo>
                  <a:pt x="640" y="2016"/>
                </a:lnTo>
                <a:lnTo>
                  <a:pt x="620" y="2052"/>
                </a:lnTo>
                <a:lnTo>
                  <a:pt x="570" y="2128"/>
                </a:lnTo>
                <a:lnTo>
                  <a:pt x="518" y="2206"/>
                </a:lnTo>
                <a:lnTo>
                  <a:pt x="466" y="2280"/>
                </a:lnTo>
                <a:lnTo>
                  <a:pt x="420" y="2342"/>
                </a:lnTo>
                <a:lnTo>
                  <a:pt x="378" y="2400"/>
                </a:lnTo>
                <a:lnTo>
                  <a:pt x="378" y="2400"/>
                </a:lnTo>
                <a:lnTo>
                  <a:pt x="378" y="2330"/>
                </a:lnTo>
                <a:lnTo>
                  <a:pt x="380" y="2166"/>
                </a:lnTo>
                <a:lnTo>
                  <a:pt x="384" y="2072"/>
                </a:lnTo>
                <a:lnTo>
                  <a:pt x="388" y="1984"/>
                </a:lnTo>
                <a:lnTo>
                  <a:pt x="394" y="1908"/>
                </a:lnTo>
                <a:lnTo>
                  <a:pt x="398" y="1878"/>
                </a:lnTo>
                <a:lnTo>
                  <a:pt x="402" y="1854"/>
                </a:lnTo>
                <a:lnTo>
                  <a:pt x="402" y="1854"/>
                </a:lnTo>
                <a:lnTo>
                  <a:pt x="578" y="1106"/>
                </a:lnTo>
                <a:lnTo>
                  <a:pt x="578" y="1106"/>
                </a:lnTo>
                <a:lnTo>
                  <a:pt x="572" y="1090"/>
                </a:lnTo>
                <a:lnTo>
                  <a:pt x="564" y="1070"/>
                </a:lnTo>
                <a:lnTo>
                  <a:pt x="556" y="1046"/>
                </a:lnTo>
                <a:lnTo>
                  <a:pt x="548" y="1014"/>
                </a:lnTo>
                <a:lnTo>
                  <a:pt x="542" y="976"/>
                </a:lnTo>
                <a:lnTo>
                  <a:pt x="536" y="934"/>
                </a:lnTo>
                <a:lnTo>
                  <a:pt x="534" y="888"/>
                </a:lnTo>
                <a:lnTo>
                  <a:pt x="534" y="888"/>
                </a:lnTo>
                <a:lnTo>
                  <a:pt x="536" y="850"/>
                </a:lnTo>
                <a:lnTo>
                  <a:pt x="540" y="814"/>
                </a:lnTo>
                <a:lnTo>
                  <a:pt x="546" y="780"/>
                </a:lnTo>
                <a:lnTo>
                  <a:pt x="556" y="746"/>
                </a:lnTo>
                <a:lnTo>
                  <a:pt x="566" y="716"/>
                </a:lnTo>
                <a:lnTo>
                  <a:pt x="580" y="686"/>
                </a:lnTo>
                <a:lnTo>
                  <a:pt x="594" y="660"/>
                </a:lnTo>
                <a:lnTo>
                  <a:pt x="612" y="634"/>
                </a:lnTo>
                <a:lnTo>
                  <a:pt x="630" y="612"/>
                </a:lnTo>
                <a:lnTo>
                  <a:pt x="652" y="592"/>
                </a:lnTo>
                <a:lnTo>
                  <a:pt x="674" y="574"/>
                </a:lnTo>
                <a:lnTo>
                  <a:pt x="696" y="560"/>
                </a:lnTo>
                <a:lnTo>
                  <a:pt x="720" y="548"/>
                </a:lnTo>
                <a:lnTo>
                  <a:pt x="746" y="540"/>
                </a:lnTo>
                <a:lnTo>
                  <a:pt x="772" y="534"/>
                </a:lnTo>
                <a:lnTo>
                  <a:pt x="800" y="532"/>
                </a:lnTo>
                <a:lnTo>
                  <a:pt x="800" y="532"/>
                </a:lnTo>
                <a:lnTo>
                  <a:pt x="822" y="534"/>
                </a:lnTo>
                <a:lnTo>
                  <a:pt x="844" y="536"/>
                </a:lnTo>
                <a:lnTo>
                  <a:pt x="864" y="542"/>
                </a:lnTo>
                <a:lnTo>
                  <a:pt x="882" y="550"/>
                </a:lnTo>
                <a:lnTo>
                  <a:pt x="898" y="558"/>
                </a:lnTo>
                <a:lnTo>
                  <a:pt x="914" y="568"/>
                </a:lnTo>
                <a:lnTo>
                  <a:pt x="926" y="580"/>
                </a:lnTo>
                <a:lnTo>
                  <a:pt x="940" y="594"/>
                </a:lnTo>
                <a:lnTo>
                  <a:pt x="950" y="608"/>
                </a:lnTo>
                <a:lnTo>
                  <a:pt x="960" y="624"/>
                </a:lnTo>
                <a:lnTo>
                  <a:pt x="968" y="642"/>
                </a:lnTo>
                <a:lnTo>
                  <a:pt x="974" y="660"/>
                </a:lnTo>
                <a:lnTo>
                  <a:pt x="978" y="678"/>
                </a:lnTo>
                <a:lnTo>
                  <a:pt x="982" y="698"/>
                </a:lnTo>
                <a:lnTo>
                  <a:pt x="984" y="718"/>
                </a:lnTo>
                <a:lnTo>
                  <a:pt x="984" y="738"/>
                </a:lnTo>
                <a:lnTo>
                  <a:pt x="984" y="738"/>
                </a:lnTo>
                <a:lnTo>
                  <a:pt x="984" y="762"/>
                </a:lnTo>
                <a:lnTo>
                  <a:pt x="982" y="788"/>
                </a:lnTo>
                <a:lnTo>
                  <a:pt x="972" y="844"/>
                </a:lnTo>
                <a:lnTo>
                  <a:pt x="958" y="902"/>
                </a:lnTo>
                <a:lnTo>
                  <a:pt x="940" y="964"/>
                </a:lnTo>
                <a:lnTo>
                  <a:pt x="900" y="1094"/>
                </a:lnTo>
                <a:lnTo>
                  <a:pt x="880" y="1160"/>
                </a:lnTo>
                <a:lnTo>
                  <a:pt x="864" y="1226"/>
                </a:lnTo>
                <a:lnTo>
                  <a:pt x="864" y="1226"/>
                </a:lnTo>
                <a:lnTo>
                  <a:pt x="858" y="1254"/>
                </a:lnTo>
                <a:lnTo>
                  <a:pt x="858" y="1280"/>
                </a:lnTo>
                <a:lnTo>
                  <a:pt x="858" y="1304"/>
                </a:lnTo>
                <a:lnTo>
                  <a:pt x="862" y="1328"/>
                </a:lnTo>
                <a:lnTo>
                  <a:pt x="870" y="1352"/>
                </a:lnTo>
                <a:lnTo>
                  <a:pt x="880" y="1374"/>
                </a:lnTo>
                <a:lnTo>
                  <a:pt x="892" y="1394"/>
                </a:lnTo>
                <a:lnTo>
                  <a:pt x="906" y="1414"/>
                </a:lnTo>
                <a:lnTo>
                  <a:pt x="922" y="1430"/>
                </a:lnTo>
                <a:lnTo>
                  <a:pt x="940" y="1446"/>
                </a:lnTo>
                <a:lnTo>
                  <a:pt x="960" y="1458"/>
                </a:lnTo>
                <a:lnTo>
                  <a:pt x="980" y="1470"/>
                </a:lnTo>
                <a:lnTo>
                  <a:pt x="1004" y="1478"/>
                </a:lnTo>
                <a:lnTo>
                  <a:pt x="1028" y="1486"/>
                </a:lnTo>
                <a:lnTo>
                  <a:pt x="1054" y="1490"/>
                </a:lnTo>
                <a:lnTo>
                  <a:pt x="1080" y="1490"/>
                </a:lnTo>
                <a:lnTo>
                  <a:pt x="1080" y="1490"/>
                </a:lnTo>
                <a:lnTo>
                  <a:pt x="1104" y="1490"/>
                </a:lnTo>
                <a:lnTo>
                  <a:pt x="1128" y="1486"/>
                </a:lnTo>
                <a:lnTo>
                  <a:pt x="1152" y="1482"/>
                </a:lnTo>
                <a:lnTo>
                  <a:pt x="1174" y="1476"/>
                </a:lnTo>
                <a:lnTo>
                  <a:pt x="1196" y="1468"/>
                </a:lnTo>
                <a:lnTo>
                  <a:pt x="1218" y="1458"/>
                </a:lnTo>
                <a:lnTo>
                  <a:pt x="1238" y="1446"/>
                </a:lnTo>
                <a:lnTo>
                  <a:pt x="1258" y="1432"/>
                </a:lnTo>
                <a:lnTo>
                  <a:pt x="1278" y="1418"/>
                </a:lnTo>
                <a:lnTo>
                  <a:pt x="1296" y="1402"/>
                </a:lnTo>
                <a:lnTo>
                  <a:pt x="1314" y="1384"/>
                </a:lnTo>
                <a:lnTo>
                  <a:pt x="1332" y="1364"/>
                </a:lnTo>
                <a:lnTo>
                  <a:pt x="1350" y="1344"/>
                </a:lnTo>
                <a:lnTo>
                  <a:pt x="1366" y="1322"/>
                </a:lnTo>
                <a:lnTo>
                  <a:pt x="1380" y="1298"/>
                </a:lnTo>
                <a:lnTo>
                  <a:pt x="1396" y="1274"/>
                </a:lnTo>
                <a:lnTo>
                  <a:pt x="1410" y="1248"/>
                </a:lnTo>
                <a:lnTo>
                  <a:pt x="1422" y="1222"/>
                </a:lnTo>
                <a:lnTo>
                  <a:pt x="1446" y="1166"/>
                </a:lnTo>
                <a:lnTo>
                  <a:pt x="1468" y="1106"/>
                </a:lnTo>
                <a:lnTo>
                  <a:pt x="1484" y="1042"/>
                </a:lnTo>
                <a:lnTo>
                  <a:pt x="1498" y="974"/>
                </a:lnTo>
                <a:lnTo>
                  <a:pt x="1508" y="906"/>
                </a:lnTo>
                <a:lnTo>
                  <a:pt x="1514" y="834"/>
                </a:lnTo>
                <a:lnTo>
                  <a:pt x="1516" y="760"/>
                </a:lnTo>
                <a:lnTo>
                  <a:pt x="1516" y="760"/>
                </a:lnTo>
                <a:lnTo>
                  <a:pt x="1516" y="732"/>
                </a:lnTo>
                <a:lnTo>
                  <a:pt x="1514" y="704"/>
                </a:lnTo>
                <a:lnTo>
                  <a:pt x="1510" y="678"/>
                </a:lnTo>
                <a:lnTo>
                  <a:pt x="1506" y="652"/>
                </a:lnTo>
                <a:lnTo>
                  <a:pt x="1502" y="626"/>
                </a:lnTo>
                <a:lnTo>
                  <a:pt x="1494" y="600"/>
                </a:lnTo>
                <a:lnTo>
                  <a:pt x="1486" y="576"/>
                </a:lnTo>
                <a:lnTo>
                  <a:pt x="1478" y="552"/>
                </a:lnTo>
                <a:lnTo>
                  <a:pt x="1468" y="528"/>
                </a:lnTo>
                <a:lnTo>
                  <a:pt x="1458" y="506"/>
                </a:lnTo>
                <a:lnTo>
                  <a:pt x="1446" y="482"/>
                </a:lnTo>
                <a:lnTo>
                  <a:pt x="1432" y="462"/>
                </a:lnTo>
                <a:lnTo>
                  <a:pt x="1418" y="442"/>
                </a:lnTo>
                <a:lnTo>
                  <a:pt x="1402" y="422"/>
                </a:lnTo>
                <a:lnTo>
                  <a:pt x="1386" y="402"/>
                </a:lnTo>
                <a:lnTo>
                  <a:pt x="1368" y="384"/>
                </a:lnTo>
                <a:lnTo>
                  <a:pt x="1350" y="368"/>
                </a:lnTo>
                <a:lnTo>
                  <a:pt x="1330" y="352"/>
                </a:lnTo>
                <a:lnTo>
                  <a:pt x="1310" y="336"/>
                </a:lnTo>
                <a:lnTo>
                  <a:pt x="1288" y="322"/>
                </a:lnTo>
                <a:lnTo>
                  <a:pt x="1264" y="308"/>
                </a:lnTo>
                <a:lnTo>
                  <a:pt x="1240" y="296"/>
                </a:lnTo>
                <a:lnTo>
                  <a:pt x="1216" y="284"/>
                </a:lnTo>
                <a:lnTo>
                  <a:pt x="1190" y="274"/>
                </a:lnTo>
                <a:lnTo>
                  <a:pt x="1162" y="264"/>
                </a:lnTo>
                <a:lnTo>
                  <a:pt x="1134" y="256"/>
                </a:lnTo>
                <a:lnTo>
                  <a:pt x="1104" y="250"/>
                </a:lnTo>
                <a:lnTo>
                  <a:pt x="1074" y="244"/>
                </a:lnTo>
                <a:lnTo>
                  <a:pt x="1044" y="240"/>
                </a:lnTo>
                <a:lnTo>
                  <a:pt x="1012" y="236"/>
                </a:lnTo>
                <a:lnTo>
                  <a:pt x="978" y="234"/>
                </a:lnTo>
                <a:lnTo>
                  <a:pt x="944" y="234"/>
                </a:lnTo>
                <a:lnTo>
                  <a:pt x="944" y="234"/>
                </a:lnTo>
                <a:lnTo>
                  <a:pt x="906" y="236"/>
                </a:lnTo>
                <a:lnTo>
                  <a:pt x="868" y="238"/>
                </a:lnTo>
                <a:lnTo>
                  <a:pt x="832" y="242"/>
                </a:lnTo>
                <a:lnTo>
                  <a:pt x="796" y="248"/>
                </a:lnTo>
                <a:lnTo>
                  <a:pt x="760" y="256"/>
                </a:lnTo>
                <a:lnTo>
                  <a:pt x="728" y="266"/>
                </a:lnTo>
                <a:lnTo>
                  <a:pt x="694" y="276"/>
                </a:lnTo>
                <a:lnTo>
                  <a:pt x="662" y="288"/>
                </a:lnTo>
                <a:lnTo>
                  <a:pt x="632" y="302"/>
                </a:lnTo>
                <a:lnTo>
                  <a:pt x="602" y="316"/>
                </a:lnTo>
                <a:lnTo>
                  <a:pt x="574" y="334"/>
                </a:lnTo>
                <a:lnTo>
                  <a:pt x="548" y="350"/>
                </a:lnTo>
                <a:lnTo>
                  <a:pt x="522" y="370"/>
                </a:lnTo>
                <a:lnTo>
                  <a:pt x="496" y="390"/>
                </a:lnTo>
                <a:lnTo>
                  <a:pt x="472" y="410"/>
                </a:lnTo>
                <a:lnTo>
                  <a:pt x="450" y="432"/>
                </a:lnTo>
                <a:lnTo>
                  <a:pt x="428" y="456"/>
                </a:lnTo>
                <a:lnTo>
                  <a:pt x="408" y="480"/>
                </a:lnTo>
                <a:lnTo>
                  <a:pt x="390" y="506"/>
                </a:lnTo>
                <a:lnTo>
                  <a:pt x="372" y="532"/>
                </a:lnTo>
                <a:lnTo>
                  <a:pt x="356" y="558"/>
                </a:lnTo>
                <a:lnTo>
                  <a:pt x="342" y="586"/>
                </a:lnTo>
                <a:lnTo>
                  <a:pt x="328" y="614"/>
                </a:lnTo>
                <a:lnTo>
                  <a:pt x="316" y="642"/>
                </a:lnTo>
                <a:lnTo>
                  <a:pt x="304" y="672"/>
                </a:lnTo>
                <a:lnTo>
                  <a:pt x="294" y="702"/>
                </a:lnTo>
                <a:lnTo>
                  <a:pt x="286" y="732"/>
                </a:lnTo>
                <a:lnTo>
                  <a:pt x="280" y="764"/>
                </a:lnTo>
                <a:lnTo>
                  <a:pt x="274" y="796"/>
                </a:lnTo>
                <a:lnTo>
                  <a:pt x="272" y="828"/>
                </a:lnTo>
                <a:lnTo>
                  <a:pt x="268" y="860"/>
                </a:lnTo>
                <a:lnTo>
                  <a:pt x="268" y="892"/>
                </a:lnTo>
                <a:lnTo>
                  <a:pt x="268" y="892"/>
                </a:lnTo>
                <a:lnTo>
                  <a:pt x="270" y="936"/>
                </a:lnTo>
                <a:lnTo>
                  <a:pt x="274" y="976"/>
                </a:lnTo>
                <a:lnTo>
                  <a:pt x="282" y="1012"/>
                </a:lnTo>
                <a:lnTo>
                  <a:pt x="292" y="1046"/>
                </a:lnTo>
                <a:lnTo>
                  <a:pt x="306" y="1078"/>
                </a:lnTo>
                <a:lnTo>
                  <a:pt x="322" y="1108"/>
                </a:lnTo>
                <a:lnTo>
                  <a:pt x="338" y="1136"/>
                </a:lnTo>
                <a:lnTo>
                  <a:pt x="358" y="1162"/>
                </a:lnTo>
                <a:lnTo>
                  <a:pt x="358" y="1162"/>
                </a:lnTo>
                <a:lnTo>
                  <a:pt x="374" y="1182"/>
                </a:lnTo>
                <a:lnTo>
                  <a:pt x="378" y="1190"/>
                </a:lnTo>
                <a:lnTo>
                  <a:pt x="382" y="1198"/>
                </a:lnTo>
                <a:lnTo>
                  <a:pt x="382" y="1206"/>
                </a:lnTo>
                <a:lnTo>
                  <a:pt x="382" y="1216"/>
                </a:lnTo>
                <a:lnTo>
                  <a:pt x="378" y="1238"/>
                </a:lnTo>
                <a:lnTo>
                  <a:pt x="378" y="1238"/>
                </a:lnTo>
                <a:lnTo>
                  <a:pt x="350" y="1348"/>
                </a:lnTo>
                <a:lnTo>
                  <a:pt x="350" y="1348"/>
                </a:lnTo>
                <a:lnTo>
                  <a:pt x="346" y="1360"/>
                </a:lnTo>
                <a:lnTo>
                  <a:pt x="340" y="1370"/>
                </a:lnTo>
                <a:lnTo>
                  <a:pt x="332" y="1378"/>
                </a:lnTo>
                <a:lnTo>
                  <a:pt x="324" y="1384"/>
                </a:lnTo>
                <a:lnTo>
                  <a:pt x="314" y="1386"/>
                </a:lnTo>
                <a:lnTo>
                  <a:pt x="304" y="1388"/>
                </a:lnTo>
                <a:lnTo>
                  <a:pt x="294" y="1386"/>
                </a:lnTo>
                <a:lnTo>
                  <a:pt x="282" y="1382"/>
                </a:lnTo>
                <a:lnTo>
                  <a:pt x="282" y="1382"/>
                </a:lnTo>
                <a:lnTo>
                  <a:pt x="246" y="1366"/>
                </a:lnTo>
                <a:lnTo>
                  <a:pt x="214" y="1348"/>
                </a:lnTo>
                <a:lnTo>
                  <a:pt x="184" y="1326"/>
                </a:lnTo>
                <a:lnTo>
                  <a:pt x="156" y="1300"/>
                </a:lnTo>
                <a:lnTo>
                  <a:pt x="132" y="1274"/>
                </a:lnTo>
                <a:lnTo>
                  <a:pt x="108" y="1244"/>
                </a:lnTo>
                <a:lnTo>
                  <a:pt x="88" y="1212"/>
                </a:lnTo>
                <a:lnTo>
                  <a:pt x="70" y="1180"/>
                </a:lnTo>
                <a:lnTo>
                  <a:pt x="52" y="1144"/>
                </a:lnTo>
                <a:lnTo>
                  <a:pt x="38" y="1106"/>
                </a:lnTo>
                <a:lnTo>
                  <a:pt x="26" y="1068"/>
                </a:lnTo>
                <a:lnTo>
                  <a:pt x="18" y="1028"/>
                </a:lnTo>
                <a:lnTo>
                  <a:pt x="10" y="988"/>
                </a:lnTo>
                <a:lnTo>
                  <a:pt x="4" y="944"/>
                </a:lnTo>
                <a:lnTo>
                  <a:pt x="2" y="902"/>
                </a:lnTo>
                <a:lnTo>
                  <a:pt x="0" y="858"/>
                </a:lnTo>
                <a:lnTo>
                  <a:pt x="0" y="858"/>
                </a:lnTo>
                <a:lnTo>
                  <a:pt x="2" y="820"/>
                </a:lnTo>
                <a:lnTo>
                  <a:pt x="4" y="784"/>
                </a:lnTo>
                <a:lnTo>
                  <a:pt x="10" y="746"/>
                </a:lnTo>
                <a:lnTo>
                  <a:pt x="16" y="708"/>
                </a:lnTo>
                <a:lnTo>
                  <a:pt x="24" y="672"/>
                </a:lnTo>
                <a:lnTo>
                  <a:pt x="36" y="634"/>
                </a:lnTo>
                <a:lnTo>
                  <a:pt x="48" y="596"/>
                </a:lnTo>
                <a:lnTo>
                  <a:pt x="62" y="560"/>
                </a:lnTo>
                <a:lnTo>
                  <a:pt x="78" y="522"/>
                </a:lnTo>
                <a:lnTo>
                  <a:pt x="96" y="486"/>
                </a:lnTo>
                <a:lnTo>
                  <a:pt x="116" y="450"/>
                </a:lnTo>
                <a:lnTo>
                  <a:pt x="138" y="414"/>
                </a:lnTo>
                <a:lnTo>
                  <a:pt x="162" y="380"/>
                </a:lnTo>
                <a:lnTo>
                  <a:pt x="188" y="346"/>
                </a:lnTo>
                <a:lnTo>
                  <a:pt x="216" y="314"/>
                </a:lnTo>
                <a:lnTo>
                  <a:pt x="246" y="282"/>
                </a:lnTo>
                <a:lnTo>
                  <a:pt x="278" y="252"/>
                </a:lnTo>
                <a:lnTo>
                  <a:pt x="312" y="222"/>
                </a:lnTo>
                <a:lnTo>
                  <a:pt x="348" y="194"/>
                </a:lnTo>
                <a:lnTo>
                  <a:pt x="384" y="168"/>
                </a:lnTo>
                <a:lnTo>
                  <a:pt x="424" y="144"/>
                </a:lnTo>
                <a:lnTo>
                  <a:pt x="466" y="120"/>
                </a:lnTo>
                <a:lnTo>
                  <a:pt x="508" y="98"/>
                </a:lnTo>
                <a:lnTo>
                  <a:pt x="554" y="78"/>
                </a:lnTo>
                <a:lnTo>
                  <a:pt x="600" y="62"/>
                </a:lnTo>
                <a:lnTo>
                  <a:pt x="650" y="46"/>
                </a:lnTo>
                <a:lnTo>
                  <a:pt x="700" y="32"/>
                </a:lnTo>
                <a:lnTo>
                  <a:pt x="752" y="20"/>
                </a:lnTo>
                <a:lnTo>
                  <a:pt x="808" y="12"/>
                </a:lnTo>
                <a:lnTo>
                  <a:pt x="864" y="4"/>
                </a:lnTo>
                <a:lnTo>
                  <a:pt x="922" y="2"/>
                </a:lnTo>
                <a:lnTo>
                  <a:pt x="982" y="0"/>
                </a:lnTo>
                <a:lnTo>
                  <a:pt x="982" y="0"/>
                </a:lnTo>
                <a:lnTo>
                  <a:pt x="1030" y="0"/>
                </a:lnTo>
                <a:lnTo>
                  <a:pt x="1078" y="4"/>
                </a:lnTo>
                <a:lnTo>
                  <a:pt x="1124" y="10"/>
                </a:lnTo>
                <a:lnTo>
                  <a:pt x="1170" y="16"/>
                </a:lnTo>
                <a:lnTo>
                  <a:pt x="1214" y="26"/>
                </a:lnTo>
                <a:lnTo>
                  <a:pt x="1258" y="38"/>
                </a:lnTo>
                <a:lnTo>
                  <a:pt x="1298" y="50"/>
                </a:lnTo>
                <a:lnTo>
                  <a:pt x="1340" y="66"/>
                </a:lnTo>
                <a:lnTo>
                  <a:pt x="1378" y="82"/>
                </a:lnTo>
                <a:lnTo>
                  <a:pt x="1416" y="100"/>
                </a:lnTo>
                <a:lnTo>
                  <a:pt x="1452" y="120"/>
                </a:lnTo>
                <a:lnTo>
                  <a:pt x="1488" y="142"/>
                </a:lnTo>
                <a:lnTo>
                  <a:pt x="1522" y="164"/>
                </a:lnTo>
                <a:lnTo>
                  <a:pt x="1554" y="188"/>
                </a:lnTo>
                <a:lnTo>
                  <a:pt x="1584" y="214"/>
                </a:lnTo>
                <a:lnTo>
                  <a:pt x="1614" y="240"/>
                </a:lnTo>
                <a:lnTo>
                  <a:pt x="1642" y="268"/>
                </a:lnTo>
                <a:lnTo>
                  <a:pt x="1668" y="298"/>
                </a:lnTo>
                <a:lnTo>
                  <a:pt x="1692" y="328"/>
                </a:lnTo>
                <a:lnTo>
                  <a:pt x="1714" y="358"/>
                </a:lnTo>
                <a:lnTo>
                  <a:pt x="1736" y="390"/>
                </a:lnTo>
                <a:lnTo>
                  <a:pt x="1756" y="424"/>
                </a:lnTo>
                <a:lnTo>
                  <a:pt x="1774" y="458"/>
                </a:lnTo>
                <a:lnTo>
                  <a:pt x="1790" y="492"/>
                </a:lnTo>
                <a:lnTo>
                  <a:pt x="1804" y="526"/>
                </a:lnTo>
                <a:lnTo>
                  <a:pt x="1816" y="562"/>
                </a:lnTo>
                <a:lnTo>
                  <a:pt x="1828" y="598"/>
                </a:lnTo>
                <a:lnTo>
                  <a:pt x="1836" y="636"/>
                </a:lnTo>
                <a:lnTo>
                  <a:pt x="1842" y="674"/>
                </a:lnTo>
                <a:lnTo>
                  <a:pt x="1848" y="710"/>
                </a:lnTo>
                <a:lnTo>
                  <a:pt x="1850" y="748"/>
                </a:lnTo>
                <a:lnTo>
                  <a:pt x="1852" y="786"/>
                </a:lnTo>
                <a:lnTo>
                  <a:pt x="1852" y="78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Text Placeholder 4"/>
          <p:cNvSpPr>
            <a:spLocks noGrp="1"/>
          </p:cNvSpPr>
          <p:nvPr>
            <p:ph type="body" sz="quarter" idx="39" hasCustomPrompt="1"/>
          </p:nvPr>
        </p:nvSpPr>
        <p:spPr>
          <a:xfrm>
            <a:off x="4644008" y="1746440"/>
            <a:ext cx="4032448" cy="505509"/>
          </a:xfrm>
        </p:spPr>
        <p:txBody>
          <a:bodyPr anchor="ctr">
            <a:noAutofit/>
          </a:bodyPr>
          <a:lstStyle>
            <a:lvl1pPr marL="0" indent="0" algn="l">
              <a:buNone/>
              <a:defRPr sz="280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Insert your text here</a:t>
            </a:r>
          </a:p>
        </p:txBody>
      </p:sp>
      <p:sp>
        <p:nvSpPr>
          <p:cNvPr id="55" name="Text Placeholder 4"/>
          <p:cNvSpPr>
            <a:spLocks noGrp="1"/>
          </p:cNvSpPr>
          <p:nvPr>
            <p:ph type="body" sz="quarter" idx="40" hasCustomPrompt="1"/>
          </p:nvPr>
        </p:nvSpPr>
        <p:spPr>
          <a:xfrm>
            <a:off x="4644008" y="2459046"/>
            <a:ext cx="4032448" cy="2003544"/>
          </a:xfrm>
        </p:spPr>
        <p:txBody>
          <a:bodyPr anchor="t">
            <a:no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Lorem ipsum dolor sit amet, consectetur adipisicing elit, sed do eiusmod tempor incididunt ut labore et dolore magna aliqua. 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582" y="1422403"/>
            <a:ext cx="2823718" cy="3102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140819"/>
      </p:ext>
    </p:extLst>
  </p:cSld>
  <p:clrMapOvr>
    <a:masterClrMapping/>
  </p:clrMapOvr>
  <p:transition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yptocurrency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Freeform 12"/>
          <p:cNvSpPr>
            <a:spLocks/>
          </p:cNvSpPr>
          <p:nvPr userDrawn="1"/>
        </p:nvSpPr>
        <p:spPr bwMode="auto">
          <a:xfrm>
            <a:off x="0" y="4402138"/>
            <a:ext cx="9144000" cy="741363"/>
          </a:xfrm>
          <a:custGeom>
            <a:avLst/>
            <a:gdLst>
              <a:gd name="T0" fmla="*/ 11520 w 11520"/>
              <a:gd name="T1" fmla="*/ 0 h 933"/>
              <a:gd name="T2" fmla="*/ 0 w 11520"/>
              <a:gd name="T3" fmla="*/ 507 h 933"/>
              <a:gd name="T4" fmla="*/ 0 w 11520"/>
              <a:gd name="T5" fmla="*/ 933 h 933"/>
              <a:gd name="T6" fmla="*/ 11520 w 11520"/>
              <a:gd name="T7" fmla="*/ 933 h 933"/>
              <a:gd name="T8" fmla="*/ 11520 w 11520"/>
              <a:gd name="T9" fmla="*/ 0 h 9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520" h="933">
                <a:moveTo>
                  <a:pt x="11520" y="0"/>
                </a:moveTo>
                <a:lnTo>
                  <a:pt x="0" y="507"/>
                </a:lnTo>
                <a:lnTo>
                  <a:pt x="0" y="933"/>
                </a:lnTo>
                <a:lnTo>
                  <a:pt x="11520" y="933"/>
                </a:lnTo>
                <a:lnTo>
                  <a:pt x="1152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FF30096-E2FA-4C53-8FFA-C198FACBBC31}" type="datetimeFigureOut">
              <a:rPr lang="en-US" smtClean="0"/>
              <a:pPr/>
              <a:t>11/23/2023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E6EB2CE-F8EE-47A0-A8D1-750600A2965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3" name="Rectangle 11"/>
          <p:cNvSpPr>
            <a:spLocks noChangeArrowheads="1"/>
          </p:cNvSpPr>
          <p:nvPr userDrawn="1"/>
        </p:nvSpPr>
        <p:spPr bwMode="auto">
          <a:xfrm>
            <a:off x="3175" y="4805363"/>
            <a:ext cx="4763" cy="338138"/>
          </a:xfrm>
          <a:prstGeom prst="rect">
            <a:avLst/>
          </a:prstGeom>
          <a:solidFill>
            <a:srgbClr val="E7E9E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6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your title here</a:t>
            </a:r>
            <a:endParaRPr lang="en-US" noProof="0" dirty="0"/>
          </a:p>
        </p:txBody>
      </p:sp>
      <p:sp>
        <p:nvSpPr>
          <p:cNvPr id="238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467544" y="1419622"/>
            <a:ext cx="8208912" cy="2982516"/>
          </a:xfrm>
        </p:spPr>
        <p:txBody>
          <a:bodyPr anchor="t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Ut enim ad minim veniam, quis nostrud exercitation ullamco laboris nisi ut aliquip ex ea commodo consequat.</a:t>
            </a:r>
          </a:p>
          <a:p>
            <a:r>
              <a:rPr lang="en-US" dirty="0"/>
              <a:t>Ut enim ad minim veniam, quis nostrud exercitation ullamco laboris nisi ut aliquip ex ea commodo consequat.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424785"/>
      </p:ext>
    </p:extLst>
  </p:cSld>
  <p:clrMapOvr>
    <a:masterClrMapping/>
  </p:clrMapOvr>
  <p:transition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orkspac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Freeform 12"/>
          <p:cNvSpPr>
            <a:spLocks/>
          </p:cNvSpPr>
          <p:nvPr userDrawn="1"/>
        </p:nvSpPr>
        <p:spPr bwMode="auto">
          <a:xfrm>
            <a:off x="0" y="4402139"/>
            <a:ext cx="9144000" cy="741363"/>
          </a:xfrm>
          <a:custGeom>
            <a:avLst/>
            <a:gdLst>
              <a:gd name="T0" fmla="*/ 11520 w 11520"/>
              <a:gd name="T1" fmla="*/ 0 h 933"/>
              <a:gd name="T2" fmla="*/ 0 w 11520"/>
              <a:gd name="T3" fmla="*/ 507 h 933"/>
              <a:gd name="T4" fmla="*/ 0 w 11520"/>
              <a:gd name="T5" fmla="*/ 933 h 933"/>
              <a:gd name="T6" fmla="*/ 11520 w 11520"/>
              <a:gd name="T7" fmla="*/ 933 h 933"/>
              <a:gd name="T8" fmla="*/ 11520 w 11520"/>
              <a:gd name="T9" fmla="*/ 0 h 9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520" h="933">
                <a:moveTo>
                  <a:pt x="11520" y="0"/>
                </a:moveTo>
                <a:lnTo>
                  <a:pt x="0" y="507"/>
                </a:lnTo>
                <a:lnTo>
                  <a:pt x="0" y="933"/>
                </a:lnTo>
                <a:lnTo>
                  <a:pt x="11520" y="933"/>
                </a:lnTo>
                <a:lnTo>
                  <a:pt x="1152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FF30096-E2FA-4C53-8FFA-C198FACBBC31}" type="datetimeFigureOut">
              <a:rPr lang="en-US" smtClean="0"/>
              <a:pPr/>
              <a:t>11/23/2023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E6EB2CE-F8EE-47A0-A8D1-750600A2965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3" name="Rectangle 11"/>
          <p:cNvSpPr>
            <a:spLocks noChangeArrowheads="1"/>
          </p:cNvSpPr>
          <p:nvPr userDrawn="1"/>
        </p:nvSpPr>
        <p:spPr bwMode="auto">
          <a:xfrm>
            <a:off x="3176" y="4805364"/>
            <a:ext cx="4763" cy="338138"/>
          </a:xfrm>
          <a:prstGeom prst="rect">
            <a:avLst/>
          </a:prstGeom>
          <a:solidFill>
            <a:srgbClr val="E7E9E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96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your title here</a:t>
            </a:r>
            <a:endParaRPr lang="en-US" noProof="0" dirty="0"/>
          </a:p>
        </p:txBody>
      </p:sp>
      <p:sp>
        <p:nvSpPr>
          <p:cNvPr id="238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467544" y="1419622"/>
            <a:ext cx="8208912" cy="2982516"/>
          </a:xfrm>
        </p:spPr>
        <p:txBody>
          <a:bodyPr anchor="t">
            <a:noAutofit/>
          </a:bodyPr>
          <a:lstStyle>
            <a:lvl1pPr marL="0" marR="0" indent="0" algn="ctr" defTabSz="91437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Ut enim ad minim veniam, quis nostrud exercitation ullamco laboris nisi ut aliquip ex ea commodo consequat.</a:t>
            </a:r>
          </a:p>
        </p:txBody>
      </p:sp>
      <p:grpSp>
        <p:nvGrpSpPr>
          <p:cNvPr id="9" name="Group 45"/>
          <p:cNvGrpSpPr>
            <a:grpSpLocks noChangeAspect="1"/>
          </p:cNvGrpSpPr>
          <p:nvPr userDrawn="1"/>
        </p:nvGrpSpPr>
        <p:grpSpPr bwMode="auto">
          <a:xfrm>
            <a:off x="8213849" y="5020022"/>
            <a:ext cx="869612" cy="107379"/>
            <a:chOff x="5148" y="3159"/>
            <a:chExt cx="575" cy="71"/>
          </a:xfrm>
        </p:grpSpPr>
        <p:sp>
          <p:nvSpPr>
            <p:cNvPr id="10" name="Rectangle 46"/>
            <p:cNvSpPr>
              <a:spLocks noChangeArrowheads="1"/>
            </p:cNvSpPr>
            <p:nvPr userDrawn="1"/>
          </p:nvSpPr>
          <p:spPr bwMode="auto">
            <a:xfrm>
              <a:off x="5148" y="3159"/>
              <a:ext cx="43" cy="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37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rPr>
                <a:t>©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47"/>
            <p:cNvSpPr>
              <a:spLocks noChangeArrowheads="1"/>
            </p:cNvSpPr>
            <p:nvPr userDrawn="1"/>
          </p:nvSpPr>
          <p:spPr bwMode="auto">
            <a:xfrm>
              <a:off x="5206" y="3159"/>
              <a:ext cx="36" cy="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37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rPr>
                <a:t>T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Rectangle 48"/>
            <p:cNvSpPr>
              <a:spLocks noChangeArrowheads="1"/>
            </p:cNvSpPr>
            <p:nvPr userDrawn="1"/>
          </p:nvSpPr>
          <p:spPr bwMode="auto">
            <a:xfrm>
              <a:off x="5235" y="3159"/>
              <a:ext cx="488" cy="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37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rPr>
                <a:t>emplateswise.com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58358041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7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FFF30096-E2FA-4C53-8FFA-C198FACBBC31}" type="datetimeFigureOut">
              <a:rPr lang="en-US" smtClean="0"/>
              <a:pPr/>
              <a:t>11/23/2023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E6EB2CE-F8EE-47A0-A8D1-750600A296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417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</p:sldLayoutIdLst>
  <p:transition>
    <p:push dir="u"/>
  </p:transition>
  <p:txStyles>
    <p:titleStyle>
      <a:lvl1pPr algn="ctr" defTabSz="914400" rtl="0" eaLnBrk="1" latinLnBrk="0" hangingPunct="1">
        <a:spcBef>
          <a:spcPct val="0"/>
        </a:spcBef>
        <a:buNone/>
        <a:defRPr sz="42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596" y="627534"/>
            <a:ext cx="7272808" cy="3672408"/>
          </a:xfrm>
          <a:ln w="7620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anchor="ctr">
            <a:noAutofit/>
          </a:bodyPr>
          <a:lstStyle/>
          <a:p>
            <a:br>
              <a:rPr lang="en-US" sz="5400" b="1" dirty="0">
                <a:solidFill>
                  <a:schemeClr val="accent5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</a:br>
            <a:r>
              <a:rPr lang="en-US" sz="5400" b="1" dirty="0">
                <a:solidFill>
                  <a:schemeClr val="accent5">
                    <a:lumMod val="75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ADMINISTRASI </a:t>
            </a:r>
            <a:br>
              <a:rPr lang="en-US" sz="5400" b="1" dirty="0">
                <a:solidFill>
                  <a:schemeClr val="accent5">
                    <a:lumMod val="75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</a:br>
            <a:r>
              <a:rPr lang="en-US" sz="5400" b="1" dirty="0">
                <a:solidFill>
                  <a:schemeClr val="accent5">
                    <a:lumMod val="75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PERKANTORAN </a:t>
            </a:r>
            <a:br>
              <a:rPr lang="en-US" sz="5400" b="1" dirty="0">
                <a:solidFill>
                  <a:schemeClr val="accent5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</a:br>
            <a:r>
              <a:rPr lang="en-US" sz="5400" b="1" dirty="0">
                <a:solidFill>
                  <a:schemeClr val="accent5"/>
                </a:solidFill>
                <a:latin typeface="Centaur" panose="02030504050205020304" pitchFamily="18" charset="0"/>
                <a:ea typeface="Batang" panose="02030600000101010101" pitchFamily="18" charset="-127"/>
              </a:rPr>
              <a:t>4 </a:t>
            </a:r>
            <a:r>
              <a:rPr lang="en-US" sz="5400" b="1" dirty="0">
                <a:solidFill>
                  <a:schemeClr val="accent5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br>
              <a:rPr lang="en-US" sz="4400" b="1" dirty="0">
                <a:solidFill>
                  <a:schemeClr val="accent5"/>
                </a:solidFill>
                <a:latin typeface="Bodoni MT" panose="02070603080606020203" pitchFamily="18" charset="0"/>
              </a:rPr>
            </a:br>
            <a:r>
              <a:rPr lang="en-US" sz="2000" b="1" dirty="0" err="1">
                <a:solidFill>
                  <a:schemeClr val="accent2">
                    <a:lumMod val="50000"/>
                  </a:schemeClr>
                </a:solidFill>
                <a:latin typeface="Segoe Print" panose="02000600000000000000" pitchFamily="2" charset="0"/>
              </a:rPr>
              <a:t>Apandi</a:t>
            </a: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  <a:latin typeface="Segoe Print" panose="02000600000000000000" pitchFamily="2" charset="0"/>
              </a:rPr>
              <a:t>, </a:t>
            </a:r>
            <a:r>
              <a:rPr lang="en-US" sz="2000" b="1" dirty="0" err="1">
                <a:solidFill>
                  <a:schemeClr val="accent2">
                    <a:lumMod val="50000"/>
                  </a:schemeClr>
                </a:solidFill>
                <a:latin typeface="Segoe Print" panose="02000600000000000000" pitchFamily="2" charset="0"/>
              </a:rPr>
              <a:t>S.Sos</a:t>
            </a: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  <a:latin typeface="Segoe Print" panose="02000600000000000000" pitchFamily="2" charset="0"/>
              </a:rPr>
              <a:t>., </a:t>
            </a:r>
            <a:r>
              <a:rPr lang="en-US" sz="2000" b="1" dirty="0" err="1">
                <a:solidFill>
                  <a:schemeClr val="accent2">
                    <a:lumMod val="50000"/>
                  </a:schemeClr>
                </a:solidFill>
                <a:latin typeface="Segoe Print" panose="02000600000000000000" pitchFamily="2" charset="0"/>
              </a:rPr>
              <a:t>M.Si</a:t>
            </a: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  <a:latin typeface="Segoe Print" panose="02000600000000000000" pitchFamily="2" charset="0"/>
              </a:rPr>
              <a:t>. </a:t>
            </a:r>
            <a:br>
              <a:rPr lang="en-US" sz="4400" b="1" dirty="0">
                <a:solidFill>
                  <a:srgbClr val="E37553"/>
                </a:solidFill>
                <a:latin typeface="Centaur" panose="02030504050205020304" pitchFamily="18" charset="0"/>
              </a:rPr>
            </a:br>
            <a:endParaRPr lang="en-US" sz="4400" b="1" dirty="0">
              <a:solidFill>
                <a:srgbClr val="E37553"/>
              </a:solidFill>
              <a:latin typeface="Centaur" panose="02030504050205020304" pitchFamily="18" charset="0"/>
              <a:ea typeface="Batang" panose="02030600000101010101" pitchFamily="18" charset="-127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5"/>
          </p:nvPr>
        </p:nvSpPr>
        <p:spPr>
          <a:xfrm>
            <a:off x="2735796" y="4659982"/>
            <a:ext cx="5472608" cy="432048"/>
          </a:xfrm>
        </p:spPr>
        <p:txBody>
          <a:bodyPr/>
          <a:lstStyle/>
          <a:p>
            <a:pPr algn="r">
              <a:spcBef>
                <a:spcPts val="0"/>
              </a:spcBef>
            </a:pPr>
            <a:r>
              <a:rPr lang="en-US" sz="1600" i="1" dirty="0">
                <a:solidFill>
                  <a:srgbClr val="1616AA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apandi@fisip.unila.ac.id</a:t>
            </a:r>
          </a:p>
          <a:p>
            <a:pPr algn="l"/>
            <a:endParaRPr lang="en-US" sz="2400" dirty="0">
              <a:solidFill>
                <a:srgbClr val="1616AA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320077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35"/>
          </p:nvPr>
        </p:nvSpPr>
        <p:spPr>
          <a:xfrm>
            <a:off x="469674" y="1275606"/>
            <a:ext cx="7054654" cy="3744416"/>
          </a:xfrm>
        </p:spPr>
        <p:txBody>
          <a:bodyPr/>
          <a:lstStyle/>
          <a:p>
            <a:pPr marL="285750" indent="-285750" algn="just">
              <a:buFont typeface="+mj-lt"/>
              <a:buAutoNum type="arabicPeriod"/>
            </a:pP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Cara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manajemen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merancang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struktur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formal untuk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menggunakan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yang paling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efektif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sumberdaya-sumberdaya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keuangan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,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fisik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,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bahan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baku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, dan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tenaga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kerja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organisasi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.</a:t>
            </a:r>
          </a:p>
          <a:p>
            <a:pPr marL="285750" indent="-285750" algn="just">
              <a:buAutoNum type="arabicPeriod"/>
            </a:pP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Pengelompokan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kegiatan-kegiatan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yang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diikuti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dengan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penugasan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seseorang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pimpinan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yang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diberi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wewenang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untuk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mengawasi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anggota-anggota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kelompok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.</a:t>
            </a:r>
          </a:p>
          <a:p>
            <a:pPr marL="285750" indent="-285750" algn="just">
              <a:buAutoNum type="arabicPeriod"/>
            </a:pP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Hubungan-hubungan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antara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fungsi-fungsi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,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jabatan-jabatan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,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tugas-tugas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,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dan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para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karyawan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.</a:t>
            </a:r>
          </a:p>
          <a:p>
            <a:pPr marL="285750" indent="-285750" algn="just">
              <a:buAutoNum type="arabicPeriod"/>
            </a:pP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Cara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pimpinan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dalam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membagi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tugas-tugas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lebih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lanjut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yang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harus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dilaksanakan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pada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masing-masing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unit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kerja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dengan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cara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mendelegasikan</a:t>
            </a:r>
            <a:r>
              <a:rPr lang="en-US" sz="18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wewenangnya</a:t>
            </a:r>
            <a:endParaRPr lang="en-US" sz="1800" dirty="0">
              <a:solidFill>
                <a:srgbClr val="0070C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B442FA9-7A0A-47B5-9987-853F9C20A1ED}"/>
              </a:ext>
            </a:extLst>
          </p:cNvPr>
          <p:cNvSpPr/>
          <p:nvPr/>
        </p:nvSpPr>
        <p:spPr>
          <a:xfrm>
            <a:off x="467544" y="195486"/>
            <a:ext cx="78488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dirty="0">
                <a:solidFill>
                  <a:srgbClr val="C00000"/>
                </a:solidFill>
                <a:latin typeface="Gabriola" panose="04040605051002020D02" pitchFamily="82" charset="0"/>
              </a:rPr>
              <a:t>Untuk </a:t>
            </a:r>
            <a:r>
              <a:rPr lang="en-US" sz="2800" b="1" dirty="0" err="1">
                <a:solidFill>
                  <a:srgbClr val="C00000"/>
                </a:solidFill>
                <a:latin typeface="Gabriola" panose="04040605051002020D02" pitchFamily="82" charset="0"/>
              </a:rPr>
              <a:t>mencapai</a:t>
            </a:r>
            <a:r>
              <a:rPr lang="en-US" sz="2800" b="1" dirty="0">
                <a:solidFill>
                  <a:srgbClr val="C00000"/>
                </a:solidFill>
                <a:latin typeface="Gabriola" panose="04040605051002020D02" pitchFamily="82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Gabriola" panose="04040605051002020D02" pitchFamily="82" charset="0"/>
              </a:rPr>
              <a:t>tujuan</a:t>
            </a:r>
            <a:r>
              <a:rPr lang="en-US" sz="2800" b="1" dirty="0">
                <a:solidFill>
                  <a:srgbClr val="C00000"/>
                </a:solidFill>
                <a:latin typeface="Gabriola" panose="04040605051002020D02" pitchFamily="82" charset="0"/>
              </a:rPr>
              <a:t> Organisasi </a:t>
            </a:r>
            <a:r>
              <a:rPr lang="en-US" sz="2800" b="1" dirty="0" err="1">
                <a:solidFill>
                  <a:srgbClr val="C00000"/>
                </a:solidFill>
                <a:latin typeface="Gabriola" panose="04040605051002020D02" pitchFamily="82" charset="0"/>
              </a:rPr>
              <a:t>secara</a:t>
            </a:r>
            <a:r>
              <a:rPr lang="en-US" sz="2800" b="1" dirty="0">
                <a:solidFill>
                  <a:srgbClr val="C00000"/>
                </a:solidFill>
                <a:latin typeface="Gabriola" panose="04040605051002020D02" pitchFamily="82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Gabriola" panose="04040605051002020D02" pitchFamily="82" charset="0"/>
              </a:rPr>
              <a:t>efektif</a:t>
            </a:r>
            <a:r>
              <a:rPr lang="en-US" sz="2800" b="1" dirty="0">
                <a:solidFill>
                  <a:srgbClr val="C00000"/>
                </a:solidFill>
                <a:latin typeface="Gabriola" panose="04040605051002020D02" pitchFamily="82" charset="0"/>
              </a:rPr>
              <a:t> dan </a:t>
            </a:r>
            <a:r>
              <a:rPr lang="en-US" sz="2800" b="1" dirty="0" err="1">
                <a:solidFill>
                  <a:srgbClr val="C00000"/>
                </a:solidFill>
                <a:latin typeface="Gabriola" panose="04040605051002020D02" pitchFamily="82" charset="0"/>
              </a:rPr>
              <a:t>efisien</a:t>
            </a:r>
            <a:r>
              <a:rPr lang="en-US" sz="2800" b="1" dirty="0">
                <a:solidFill>
                  <a:srgbClr val="C00000"/>
                </a:solidFill>
                <a:latin typeface="Gabriola" panose="04040605051002020D02" pitchFamily="82" charset="0"/>
              </a:rPr>
              <a:t>,         </a:t>
            </a:r>
            <a:r>
              <a:rPr lang="en-US" sz="2800" b="1" dirty="0" err="1">
                <a:solidFill>
                  <a:srgbClr val="C00000"/>
                </a:solidFill>
                <a:latin typeface="Gabriola" panose="04040605051002020D02" pitchFamily="82" charset="0"/>
              </a:rPr>
              <a:t>maka</a:t>
            </a:r>
            <a:r>
              <a:rPr lang="en-US" sz="2800" b="1" dirty="0">
                <a:solidFill>
                  <a:srgbClr val="C00000"/>
                </a:solidFill>
                <a:latin typeface="Gabriola" panose="04040605051002020D02" pitchFamily="82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Gabriola" panose="04040605051002020D02" pitchFamily="82" charset="0"/>
              </a:rPr>
              <a:t>Pengorganisasian</a:t>
            </a:r>
            <a:r>
              <a:rPr lang="en-US" sz="2800" b="1" dirty="0">
                <a:solidFill>
                  <a:srgbClr val="C00000"/>
                </a:solidFill>
                <a:latin typeface="Gabriola" panose="04040605051002020D02" pitchFamily="82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Gabriola" panose="04040605051002020D02" pitchFamily="82" charset="0"/>
              </a:rPr>
              <a:t>dapat</a:t>
            </a:r>
            <a:r>
              <a:rPr lang="en-US" sz="2800" b="1" dirty="0">
                <a:solidFill>
                  <a:srgbClr val="C00000"/>
                </a:solidFill>
                <a:latin typeface="Gabriola" panose="04040605051002020D02" pitchFamily="82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Gabriola" panose="04040605051002020D02" pitchFamily="82" charset="0"/>
              </a:rPr>
              <a:t>dimaknai</a:t>
            </a:r>
            <a:r>
              <a:rPr lang="en-US" sz="2800" b="1" dirty="0">
                <a:solidFill>
                  <a:srgbClr val="C00000"/>
                </a:solidFill>
                <a:latin typeface="Gabriola" panose="04040605051002020D02" pitchFamily="82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Gabriola" panose="04040605051002020D02" pitchFamily="82" charset="0"/>
              </a:rPr>
              <a:t>sebagai</a:t>
            </a:r>
            <a:r>
              <a:rPr lang="en-US" sz="2800" b="1" dirty="0">
                <a:solidFill>
                  <a:srgbClr val="C00000"/>
                </a:solidFill>
                <a:latin typeface="Gabriola" panose="04040605051002020D02" pitchFamily="82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Gabriola" panose="04040605051002020D02" pitchFamily="82" charset="0"/>
              </a:rPr>
              <a:t>berikut</a:t>
            </a:r>
            <a:r>
              <a:rPr lang="en-US" sz="2800" b="1" dirty="0">
                <a:solidFill>
                  <a:srgbClr val="C00000"/>
                </a:solidFill>
                <a:latin typeface="Gabriola" panose="04040605051002020D02" pitchFamily="82" charset="0"/>
              </a:rPr>
              <a:t> :</a:t>
            </a:r>
          </a:p>
        </p:txBody>
      </p:sp>
    </p:spTree>
    <p:extLst>
      <p:ext uri="{BB962C8B-B14F-4D97-AF65-F5344CB8AC3E}">
        <p14:creationId xmlns:p14="http://schemas.microsoft.com/office/powerpoint/2010/main" val="3956584900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23477"/>
            <a:ext cx="9001188" cy="590293"/>
          </a:xfrm>
        </p:spPr>
        <p:txBody>
          <a:bodyPr>
            <a:noAutofit/>
          </a:bodyPr>
          <a:lstStyle/>
          <a:p>
            <a:pPr algn="l"/>
            <a:r>
              <a:rPr lang="en-US" sz="4000" b="1" dirty="0" err="1">
                <a:solidFill>
                  <a:srgbClr val="C00000"/>
                </a:solidFill>
                <a:latin typeface="Gabriola" panose="04040605051002020D02" pitchFamily="82" charset="0"/>
                <a:cs typeface="Arial" panose="020B0604020202020204" pitchFamily="34" charset="0"/>
              </a:rPr>
              <a:t>Prinsip-Prinsip</a:t>
            </a:r>
            <a:r>
              <a:rPr lang="en-US" sz="4000" b="1" dirty="0">
                <a:solidFill>
                  <a:srgbClr val="C00000"/>
                </a:solidFill>
                <a:latin typeface="Gabriola" panose="04040605051002020D02" pitchFamily="82" charset="0"/>
                <a:cs typeface="Arial" panose="020B0604020202020204" pitchFamily="34" charset="0"/>
              </a:rPr>
              <a:t> Dasar Organisasi</a:t>
            </a:r>
          </a:p>
        </p:txBody>
      </p:sp>
      <p:graphicFrame>
        <p:nvGraphicFramePr>
          <p:cNvPr id="5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0569764"/>
              </p:ext>
            </p:extLst>
          </p:nvPr>
        </p:nvGraphicFramePr>
        <p:xfrm>
          <a:off x="428596" y="1419622"/>
          <a:ext cx="8429684" cy="36457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69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527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33440">
                <a:tc>
                  <a:txBody>
                    <a:bodyPr/>
                    <a:lstStyle/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Tw Cen MT Condensed" panose="020B0606020104020203" pitchFamily="34" charset="0"/>
                        </a:rPr>
                        <a:t>1.                      </a:t>
                      </a:r>
                      <a:r>
                        <a:rPr lang="en-US" sz="2000" b="1" dirty="0" err="1">
                          <a:solidFill>
                            <a:srgbClr val="C00000"/>
                          </a:solidFill>
                          <a:latin typeface="Tw Cen MT Condensed" panose="020B0606020104020203" pitchFamily="34" charset="0"/>
                        </a:rPr>
                        <a:t>Prinsip</a:t>
                      </a:r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Tw Cen MT Condensed" panose="020B0606020104020203" pitchFamily="34" charset="0"/>
                        </a:rPr>
                        <a:t> Tujuan</a:t>
                      </a:r>
                      <a:endParaRPr lang="ko-KR" altLang="en-US" sz="2000" b="1" dirty="0">
                        <a:solidFill>
                          <a:srgbClr val="C00000"/>
                        </a:solidFill>
                        <a:latin typeface="Tw Cen MT Condensed" panose="020B0606020104020203" pitchFamily="34" charset="0"/>
                      </a:endParaRPr>
                    </a:p>
                  </a:txBody>
                  <a:tcPr marL="21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Tujuan orga2nisasi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perkantoran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atau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kelompok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fungsi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dalam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organisasi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b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</a:b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perkantoran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harus</a:t>
                      </a:r>
                      <a:r>
                        <a:rPr lang="en-US" sz="1600" b="1" baseline="0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dirumuskan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dan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dimengerti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oleh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setiap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personalis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. </a:t>
                      </a:r>
                      <a:endParaRPr lang="ko-KR" altLang="en-US" sz="1600" b="1" dirty="0">
                        <a:solidFill>
                          <a:srgbClr val="0070C0"/>
                        </a:solidFill>
                        <a:latin typeface="Arial Narrow" pitchFamily="34" charset="0"/>
                      </a:endParaRPr>
                    </a:p>
                  </a:txBody>
                  <a:tcPr marL="21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1749">
                <a:tc>
                  <a:txBody>
                    <a:bodyPr/>
                    <a:lstStyle/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sz="1800" b="1" dirty="0">
                          <a:solidFill>
                            <a:srgbClr val="7030A0"/>
                          </a:solidFill>
                          <a:latin typeface="Tw Cen MT Condensed" panose="020B0606020104020203" pitchFamily="34" charset="0"/>
                        </a:rPr>
                        <a:t>2. </a:t>
                      </a:r>
                    </a:p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sz="1800" b="1" dirty="0" err="1">
                          <a:solidFill>
                            <a:srgbClr val="7030A0"/>
                          </a:solidFill>
                          <a:latin typeface="Tw Cen MT Condensed" panose="020B0606020104020203" pitchFamily="34" charset="0"/>
                        </a:rPr>
                        <a:t>Prinsip</a:t>
                      </a:r>
                      <a:r>
                        <a:rPr lang="en-US" sz="1800" b="1" dirty="0">
                          <a:solidFill>
                            <a:srgbClr val="7030A0"/>
                          </a:solidFill>
                          <a:latin typeface="Tw Cen MT Condensed" panose="020B0606020104020203" pitchFamily="34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7030A0"/>
                          </a:solidFill>
                          <a:latin typeface="Tw Cen MT Condensed" panose="020B0606020104020203" pitchFamily="34" charset="0"/>
                        </a:rPr>
                        <a:t>Kesatuan</a:t>
                      </a:r>
                      <a:r>
                        <a:rPr lang="en-US" sz="1800" b="1" dirty="0">
                          <a:solidFill>
                            <a:srgbClr val="7030A0"/>
                          </a:solidFill>
                          <a:latin typeface="Tw Cen MT Condensed" panose="020B0606020104020203" pitchFamily="34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7030A0"/>
                          </a:solidFill>
                          <a:latin typeface="Tw Cen MT Condensed" panose="020B0606020104020203" pitchFamily="34" charset="0"/>
                        </a:rPr>
                        <a:t>Fungsi</a:t>
                      </a:r>
                      <a:endParaRPr lang="ko-KR" altLang="en-US" sz="1800" b="1" dirty="0">
                        <a:solidFill>
                          <a:srgbClr val="7030A0"/>
                        </a:solidFill>
                        <a:latin typeface="Tw Cen MT Condensed" panose="020B0606020104020203" pitchFamily="34" charset="0"/>
                      </a:endParaRPr>
                    </a:p>
                  </a:txBody>
                  <a:tcPr marL="21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Setiap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organisasi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perkantoran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terdiri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atas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sejumlah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fungsi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yang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bekerja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sama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b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</a:b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untuk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mencapai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tujuan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utama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organisasi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perkantoran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itu</a:t>
                      </a:r>
                      <a:endParaRPr lang="ko-KR" altLang="en-US" sz="1600" b="1" dirty="0">
                        <a:solidFill>
                          <a:srgbClr val="0070C0"/>
                        </a:solidFill>
                        <a:latin typeface="Arial Narrow" pitchFamily="34" charset="0"/>
                      </a:endParaRPr>
                    </a:p>
                  </a:txBody>
                  <a:tcPr marL="21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1749">
                <a:tc>
                  <a:txBody>
                    <a:bodyPr/>
                    <a:lstStyle/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Tw Cen MT Condensed" panose="020B0606020104020203" pitchFamily="34" charset="0"/>
                        </a:rPr>
                        <a:t>3. </a:t>
                      </a:r>
                    </a:p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sz="1800" b="1" dirty="0" err="1">
                          <a:solidFill>
                            <a:srgbClr val="C00000"/>
                          </a:solidFill>
                          <a:latin typeface="Tw Cen MT Condensed" panose="020B0606020104020203" pitchFamily="34" charset="0"/>
                        </a:rPr>
                        <a:t>Prinsip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Tw Cen MT Condensed" panose="020B0606020104020203" pitchFamily="34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C00000"/>
                          </a:solidFill>
                          <a:latin typeface="Tw Cen MT Condensed" panose="020B0606020104020203" pitchFamily="34" charset="0"/>
                        </a:rPr>
                        <a:t>Hubungan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Tw Cen MT Condensed" panose="020B0606020104020203" pitchFamily="34" charset="0"/>
                        </a:rPr>
                        <a:t> Individual </a:t>
                      </a:r>
                      <a:endParaRPr lang="ko-KR" altLang="en-US" sz="1800" b="1" dirty="0">
                        <a:solidFill>
                          <a:srgbClr val="C00000"/>
                        </a:solidFill>
                        <a:latin typeface="Tw Cen MT Condensed" panose="020B0606020104020203" pitchFamily="34" charset="0"/>
                      </a:endParaRPr>
                    </a:p>
                  </a:txBody>
                  <a:tcPr marL="21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Organisasi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perkantoran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yang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efektif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terbentuk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oleh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pribadi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pribadi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yang </a:t>
                      </a:r>
                      <a:b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</a:b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melaksanakan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pekerjaan</a:t>
                      </a:r>
                      <a:endParaRPr lang="ko-KR" altLang="en-US" sz="1600" b="1" dirty="0">
                        <a:solidFill>
                          <a:srgbClr val="0070C0"/>
                        </a:solidFill>
                        <a:latin typeface="Arial Narrow" pitchFamily="34" charset="0"/>
                      </a:endParaRPr>
                    </a:p>
                  </a:txBody>
                  <a:tcPr marL="21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3463">
                <a:tc>
                  <a:txBody>
                    <a:bodyPr/>
                    <a:lstStyle/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sz="1800" b="1" dirty="0">
                          <a:solidFill>
                            <a:srgbClr val="7030A0"/>
                          </a:solidFill>
                          <a:latin typeface="Tw Cen MT Condensed" panose="020B0606020104020203" pitchFamily="34" charset="0"/>
                        </a:rPr>
                        <a:t>4.</a:t>
                      </a:r>
                    </a:p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sz="1800" b="1" dirty="0" err="1">
                          <a:solidFill>
                            <a:srgbClr val="7030A0"/>
                          </a:solidFill>
                          <a:latin typeface="Tw Cen MT Condensed" panose="020B0606020104020203" pitchFamily="34" charset="0"/>
                        </a:rPr>
                        <a:t>Prinsip</a:t>
                      </a:r>
                      <a:r>
                        <a:rPr lang="en-US" sz="1800" b="1" dirty="0">
                          <a:solidFill>
                            <a:srgbClr val="7030A0"/>
                          </a:solidFill>
                          <a:latin typeface="Tw Cen MT Condensed" panose="020B0606020104020203" pitchFamily="34" charset="0"/>
                        </a:rPr>
                        <a:t> </a:t>
                      </a:r>
                      <a:br>
                        <a:rPr lang="en-US" sz="1800" b="1" dirty="0">
                          <a:solidFill>
                            <a:srgbClr val="7030A0"/>
                          </a:solidFill>
                          <a:latin typeface="Tw Cen MT Condensed" panose="020B0606020104020203" pitchFamily="34" charset="0"/>
                        </a:rPr>
                      </a:br>
                      <a:r>
                        <a:rPr lang="en-US" sz="1800" b="1" dirty="0" err="1">
                          <a:solidFill>
                            <a:srgbClr val="7030A0"/>
                          </a:solidFill>
                          <a:latin typeface="Tw Cen MT Condensed" panose="020B0606020104020203" pitchFamily="34" charset="0"/>
                        </a:rPr>
                        <a:t>Kesederhanaan</a:t>
                      </a:r>
                      <a:r>
                        <a:rPr lang="en-US" sz="1800" b="1" dirty="0">
                          <a:solidFill>
                            <a:srgbClr val="7030A0"/>
                          </a:solidFill>
                          <a:latin typeface="Tw Cen MT Condensed" panose="020B0606020104020203" pitchFamily="34" charset="0"/>
                        </a:rPr>
                        <a:t> </a:t>
                      </a:r>
                      <a:endParaRPr lang="ko-KR" altLang="en-US" sz="1800" b="1" dirty="0">
                        <a:solidFill>
                          <a:srgbClr val="7030A0"/>
                        </a:solidFill>
                        <a:latin typeface="Tw Cen MT Condensed" panose="020B0606020104020203" pitchFamily="34" charset="0"/>
                      </a:endParaRPr>
                    </a:p>
                  </a:txBody>
                  <a:tcPr marL="21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Organisasi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perkantoran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yang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efektif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bekerja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berdasarkan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kesederhanaan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dan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b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</a:b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Interelasi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yang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jelas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.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Kesederhanaan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memudahkan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para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pelaksana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untuk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b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</a:b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memahaminya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,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sedangkan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interelasi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yang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jelas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mengurangi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keraguan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.</a:t>
                      </a:r>
                      <a:endParaRPr lang="ko-KR" altLang="en-US" sz="1600" b="1" dirty="0">
                        <a:solidFill>
                          <a:srgbClr val="0070C0"/>
                        </a:solidFill>
                        <a:latin typeface="Arial Narrow" pitchFamily="34" charset="0"/>
                      </a:endParaRPr>
                    </a:p>
                  </a:txBody>
                  <a:tcPr marL="21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7C9D217-F7BA-4B41-9282-198EB9CFB329}"/>
              </a:ext>
            </a:extLst>
          </p:cNvPr>
          <p:cNvSpPr txBox="1"/>
          <p:nvPr/>
        </p:nvSpPr>
        <p:spPr>
          <a:xfrm>
            <a:off x="435340" y="843558"/>
            <a:ext cx="8429684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>
                <a:solidFill>
                  <a:srgbClr val="1616AA"/>
                </a:solidFill>
                <a:latin typeface="Bodoni MT Condensed" panose="02070606080606020203" pitchFamily="18" charset="0"/>
              </a:rPr>
              <a:t>Menurut </a:t>
            </a:r>
            <a:r>
              <a:rPr lang="en-US" sz="2300" i="1" dirty="0">
                <a:solidFill>
                  <a:srgbClr val="1616AA"/>
                </a:solidFill>
                <a:latin typeface="Bodoni MT Condensed" panose="02070606080606020203" pitchFamily="18" charset="0"/>
              </a:rPr>
              <a:t>Neuner </a:t>
            </a:r>
            <a:r>
              <a:rPr lang="en-US" sz="2300" dirty="0">
                <a:solidFill>
                  <a:srgbClr val="1616AA"/>
                </a:solidFill>
                <a:latin typeface="Bodoni MT Condensed" panose="02070606080606020203" pitchFamily="18" charset="0"/>
              </a:rPr>
              <a:t>dan</a:t>
            </a:r>
            <a:r>
              <a:rPr lang="en-US" sz="2300" i="1" dirty="0">
                <a:solidFill>
                  <a:srgbClr val="1616AA"/>
                </a:solidFill>
                <a:latin typeface="Bodoni MT Condensed" panose="02070606080606020203" pitchFamily="18" charset="0"/>
              </a:rPr>
              <a:t> Keeling</a:t>
            </a:r>
            <a:r>
              <a:rPr lang="en-US" sz="2300" dirty="0">
                <a:solidFill>
                  <a:srgbClr val="1616AA"/>
                </a:solidFill>
                <a:latin typeface="Bodoni MT Condensed" panose="02070606080606020203" pitchFamily="18" charset="0"/>
              </a:rPr>
              <a:t>, </a:t>
            </a:r>
            <a:r>
              <a:rPr lang="en-US" sz="2300" dirty="0" err="1">
                <a:solidFill>
                  <a:srgbClr val="1616AA"/>
                </a:solidFill>
                <a:latin typeface="Bodoni MT Condensed" panose="02070606080606020203" pitchFamily="18" charset="0"/>
              </a:rPr>
              <a:t>menyatakan</a:t>
            </a:r>
            <a:r>
              <a:rPr lang="en-US" sz="2300" dirty="0">
                <a:solidFill>
                  <a:srgbClr val="1616AA"/>
                </a:solidFill>
                <a:latin typeface="Bodoni MT Condensed" panose="02070606080606020203" pitchFamily="18" charset="0"/>
              </a:rPr>
              <a:t> </a:t>
            </a:r>
            <a:r>
              <a:rPr lang="en-US" sz="2300" dirty="0" err="1">
                <a:solidFill>
                  <a:srgbClr val="1616AA"/>
                </a:solidFill>
                <a:latin typeface="Bodoni MT Condensed" panose="02070606080606020203" pitchFamily="18" charset="0"/>
              </a:rPr>
              <a:t>ada</a:t>
            </a:r>
            <a:r>
              <a:rPr lang="en-US" sz="2300" dirty="0">
                <a:solidFill>
                  <a:srgbClr val="1616AA"/>
                </a:solidFill>
                <a:latin typeface="Bodoni MT Condensed" panose="02070606080606020203" pitchFamily="18" charset="0"/>
              </a:rPr>
              <a:t> 8 </a:t>
            </a:r>
            <a:r>
              <a:rPr lang="en-US" sz="2300" dirty="0" err="1">
                <a:solidFill>
                  <a:srgbClr val="1616AA"/>
                </a:solidFill>
                <a:latin typeface="Bodoni MT Condensed" panose="02070606080606020203" pitchFamily="18" charset="0"/>
              </a:rPr>
              <a:t>prinsip</a:t>
            </a:r>
            <a:r>
              <a:rPr lang="en-US" sz="2300" dirty="0">
                <a:solidFill>
                  <a:srgbClr val="1616AA"/>
                </a:solidFill>
                <a:latin typeface="Bodoni MT Condensed" panose="02070606080606020203" pitchFamily="18" charset="0"/>
              </a:rPr>
              <a:t> Organisasi </a:t>
            </a:r>
            <a:r>
              <a:rPr lang="en-US" sz="2300" dirty="0" err="1">
                <a:solidFill>
                  <a:srgbClr val="1616AA"/>
                </a:solidFill>
                <a:latin typeface="Bodoni MT Condensed" panose="02070606080606020203" pitchFamily="18" charset="0"/>
              </a:rPr>
              <a:t>Perkantoran</a:t>
            </a:r>
            <a:r>
              <a:rPr lang="en-US" sz="2300" dirty="0">
                <a:solidFill>
                  <a:srgbClr val="1616AA"/>
                </a:solidFill>
                <a:latin typeface="Bodoni MT Condensed" panose="02070606080606020203" pitchFamily="18" charset="0"/>
              </a:rPr>
              <a:t> yang </a:t>
            </a:r>
            <a:r>
              <a:rPr lang="en-US" sz="2300" dirty="0" err="1">
                <a:solidFill>
                  <a:srgbClr val="1616AA"/>
                </a:solidFill>
                <a:latin typeface="Bodoni MT Condensed" panose="02070606080606020203" pitchFamily="18" charset="0"/>
              </a:rPr>
              <a:t>esensial</a:t>
            </a:r>
            <a:r>
              <a:rPr lang="en-US" sz="2300" dirty="0">
                <a:solidFill>
                  <a:srgbClr val="1616AA"/>
                </a:solidFill>
                <a:latin typeface="Bodoni MT Condensed" panose="02070606080606020203" pitchFamily="18" charset="0"/>
              </a:rPr>
              <a:t> </a:t>
            </a:r>
            <a:r>
              <a:rPr lang="en-US" sz="2300" dirty="0" err="1">
                <a:solidFill>
                  <a:srgbClr val="1616AA"/>
                </a:solidFill>
                <a:latin typeface="Bodoni MT Condensed" panose="02070606080606020203" pitchFamily="18" charset="0"/>
              </a:rPr>
              <a:t>yaitu</a:t>
            </a:r>
            <a:r>
              <a:rPr lang="en-US" sz="2300" dirty="0">
                <a:solidFill>
                  <a:srgbClr val="1616AA"/>
                </a:solidFill>
                <a:latin typeface="Bodoni MT Condensed" panose="02070606080606020203" pitchFamily="18" charset="0"/>
              </a:rPr>
              <a:t> : </a:t>
            </a: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2878584"/>
              </p:ext>
            </p:extLst>
          </p:nvPr>
        </p:nvGraphicFramePr>
        <p:xfrm>
          <a:off x="323528" y="195486"/>
          <a:ext cx="8463314" cy="47950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911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39515">
                <a:tc>
                  <a:txBody>
                    <a:bodyPr/>
                    <a:lstStyle/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Tw Cen MT Condensed" panose="020B0606020104020203" pitchFamily="34" charset="0"/>
                        </a:rPr>
                        <a:t>5.</a:t>
                      </a:r>
                    </a:p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sz="1800" b="1" dirty="0" err="1">
                          <a:solidFill>
                            <a:srgbClr val="C00000"/>
                          </a:solidFill>
                          <a:latin typeface="Tw Cen MT Condensed" panose="020B0606020104020203" pitchFamily="34" charset="0"/>
                        </a:rPr>
                        <a:t>Prinsip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Tw Cen MT Condensed" panose="020B0606020104020203" pitchFamily="34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C00000"/>
                          </a:solidFill>
                          <a:latin typeface="Tw Cen MT Condensed" panose="020B0606020104020203" pitchFamily="34" charset="0"/>
                        </a:rPr>
                        <a:t>Wewenang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Tw Cen MT Condensed" panose="020B0606020104020203" pitchFamily="34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C00000"/>
                          </a:solidFill>
                          <a:latin typeface="Tw Cen MT Condensed" panose="020B0606020104020203" pitchFamily="34" charset="0"/>
                        </a:rPr>
                        <a:t>Sepadan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Tw Cen MT Condensed" panose="020B0606020104020203" pitchFamily="34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C00000"/>
                          </a:solidFill>
                          <a:latin typeface="Tw Cen MT Condensed" panose="020B0606020104020203" pitchFamily="34" charset="0"/>
                        </a:rPr>
                        <a:t>Dengan</a:t>
                      </a:r>
                      <a:endParaRPr lang="en-US" sz="1800" b="1" dirty="0">
                        <a:solidFill>
                          <a:srgbClr val="C00000"/>
                        </a:solidFill>
                        <a:latin typeface="Tw Cen MT Condensed" panose="020B0606020104020203" pitchFamily="34" charset="0"/>
                      </a:endParaRPr>
                    </a:p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sz="1800" b="1" dirty="0" err="1">
                          <a:solidFill>
                            <a:srgbClr val="C00000"/>
                          </a:solidFill>
                          <a:latin typeface="Tw Cen MT Condensed" panose="020B0606020104020203" pitchFamily="34" charset="0"/>
                        </a:rPr>
                        <a:t>Tanggung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Tw Cen MT Condensed" panose="020B0606020104020203" pitchFamily="34" charset="0"/>
                        </a:rPr>
                        <a:t> Jawab</a:t>
                      </a:r>
                      <a:endParaRPr lang="ko-KR" altLang="en-US" sz="1800" b="1" dirty="0">
                        <a:solidFill>
                          <a:srgbClr val="C00000"/>
                        </a:solidFill>
                        <a:latin typeface="Tw Cen MT Condensed" panose="020B0606020104020203" pitchFamily="34" charset="0"/>
                      </a:endParaRPr>
                    </a:p>
                  </a:txBody>
                  <a:tcPr marL="21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Setiap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orang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dalam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organisasi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perkantoran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diberi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wewenang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yang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sesuai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Arial Narrow" pitchFamily="34" charset="0"/>
                      </a:endParaRPr>
                    </a:p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dengan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tugas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dan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tanggung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jawabnya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sehingga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ia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dapat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bertanggung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jawab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Arial Narrow" pitchFamily="34" charset="0"/>
                      </a:endParaRPr>
                    </a:p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atas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pelaksanaan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tugasnya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tersebut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.</a:t>
                      </a:r>
                      <a:endParaRPr lang="ko-KR" altLang="en-US" sz="1600" b="1" dirty="0">
                        <a:solidFill>
                          <a:srgbClr val="0070C0"/>
                        </a:solidFill>
                        <a:latin typeface="Arial Narrow" pitchFamily="34" charset="0"/>
                      </a:endParaRPr>
                    </a:p>
                  </a:txBody>
                  <a:tcPr marL="21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67438">
                <a:tc>
                  <a:txBody>
                    <a:bodyPr/>
                    <a:lstStyle/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sz="1800" b="1" dirty="0">
                          <a:solidFill>
                            <a:srgbClr val="7030A0"/>
                          </a:solidFill>
                          <a:latin typeface="Tw Cen MT Condensed" panose="020B0606020104020203" pitchFamily="34" charset="0"/>
                        </a:rPr>
                        <a:t>6.</a:t>
                      </a:r>
                    </a:p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sz="1800" b="1" dirty="0" err="1">
                          <a:solidFill>
                            <a:srgbClr val="7030A0"/>
                          </a:solidFill>
                          <a:latin typeface="Tw Cen MT Condensed" panose="020B0606020104020203" pitchFamily="34" charset="0"/>
                        </a:rPr>
                        <a:t>Prinsip</a:t>
                      </a:r>
                      <a:r>
                        <a:rPr lang="en-US" sz="1800" b="1" dirty="0">
                          <a:solidFill>
                            <a:srgbClr val="7030A0"/>
                          </a:solidFill>
                          <a:latin typeface="Tw Cen MT Condensed" panose="020B0606020104020203" pitchFamily="34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7030A0"/>
                          </a:solidFill>
                          <a:latin typeface="Tw Cen MT Condensed" panose="020B0606020104020203" pitchFamily="34" charset="0"/>
                        </a:rPr>
                        <a:t>Laporan</a:t>
                      </a:r>
                      <a:endParaRPr lang="en-US" sz="1800" b="1" dirty="0">
                        <a:solidFill>
                          <a:srgbClr val="7030A0"/>
                        </a:solidFill>
                        <a:latin typeface="Tw Cen MT Condensed" panose="020B0606020104020203" pitchFamily="34" charset="0"/>
                      </a:endParaRPr>
                    </a:p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sz="1800" b="1" dirty="0" err="1">
                          <a:solidFill>
                            <a:srgbClr val="7030A0"/>
                          </a:solidFill>
                          <a:latin typeface="Tw Cen MT Condensed" panose="020B0606020104020203" pitchFamily="34" charset="0"/>
                        </a:rPr>
                        <a:t>Kepada</a:t>
                      </a:r>
                      <a:r>
                        <a:rPr lang="en-US" sz="1800" b="1" dirty="0">
                          <a:solidFill>
                            <a:srgbClr val="7030A0"/>
                          </a:solidFill>
                          <a:latin typeface="Tw Cen MT Condensed" panose="020B0606020104020203" pitchFamily="34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7030A0"/>
                          </a:solidFill>
                          <a:latin typeface="Tw Cen MT Condensed" panose="020B0606020104020203" pitchFamily="34" charset="0"/>
                        </a:rPr>
                        <a:t>Atasan</a:t>
                      </a:r>
                      <a:endParaRPr lang="en-US" sz="1800" b="1" dirty="0">
                        <a:solidFill>
                          <a:srgbClr val="7030A0"/>
                        </a:solidFill>
                        <a:latin typeface="Tw Cen MT Condensed" panose="020B0606020104020203" pitchFamily="34" charset="0"/>
                      </a:endParaRPr>
                    </a:p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sz="1800" b="1" dirty="0">
                          <a:solidFill>
                            <a:srgbClr val="7030A0"/>
                          </a:solidFill>
                          <a:latin typeface="Tw Cen MT Condensed" panose="020B0606020104020203" pitchFamily="34" charset="0"/>
                        </a:rPr>
                        <a:t>Tunggal </a:t>
                      </a:r>
                      <a:endParaRPr lang="ko-KR" altLang="en-US" sz="1800" b="1" dirty="0">
                        <a:solidFill>
                          <a:srgbClr val="7030A0"/>
                        </a:solidFill>
                        <a:latin typeface="Tw Cen MT Condensed" panose="020B0606020104020203" pitchFamily="34" charset="0"/>
                      </a:endParaRPr>
                    </a:p>
                  </a:txBody>
                  <a:tcPr marL="21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Agar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tiap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personalia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mengetahui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dengan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jelas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kepada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siapa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ia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melapor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,</a:t>
                      </a:r>
                    </a:p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maka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tiap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petugas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dalam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organisasi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perkantoran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tersebut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harus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menerima</a:t>
                      </a:r>
                      <a:endParaRPr lang="en-US" sz="1600" b="1" dirty="0">
                        <a:solidFill>
                          <a:srgbClr val="0070C0"/>
                        </a:solidFill>
                        <a:latin typeface="Arial Narrow" pitchFamily="34" charset="0"/>
                      </a:endParaRPr>
                    </a:p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perintah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dari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dan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bertanggung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jawab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hanya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kepada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satu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orang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atasan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.</a:t>
                      </a:r>
                      <a:endParaRPr lang="ko-KR" altLang="en-US" sz="1600" b="1" dirty="0">
                        <a:solidFill>
                          <a:srgbClr val="0070C0"/>
                        </a:solidFill>
                        <a:latin typeface="Arial Narrow" pitchFamily="34" charset="0"/>
                      </a:endParaRPr>
                    </a:p>
                  </a:txBody>
                  <a:tcPr marL="21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67438">
                <a:tc>
                  <a:txBody>
                    <a:bodyPr/>
                    <a:lstStyle/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Tw Cen MT Condensed" panose="020B0606020104020203" pitchFamily="34" charset="0"/>
                        </a:rPr>
                        <a:t>7.</a:t>
                      </a:r>
                    </a:p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sz="1800" b="1" dirty="0" err="1">
                          <a:solidFill>
                            <a:srgbClr val="C00000"/>
                          </a:solidFill>
                          <a:latin typeface="Tw Cen MT Condensed" panose="020B0606020104020203" pitchFamily="34" charset="0"/>
                        </a:rPr>
                        <a:t>Prinsip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Tw Cen MT Condensed" panose="020B0606020104020203" pitchFamily="34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C00000"/>
                          </a:solidFill>
                          <a:latin typeface="Tw Cen MT Condensed" panose="020B0606020104020203" pitchFamily="34" charset="0"/>
                        </a:rPr>
                        <a:t>Kepenga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Tw Cen MT Condensed" panose="020B0606020104020203" pitchFamily="34" charset="0"/>
                        </a:rPr>
                        <a:t>-</a:t>
                      </a:r>
                    </a:p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sz="1800" b="1" dirty="0" err="1">
                          <a:solidFill>
                            <a:srgbClr val="C00000"/>
                          </a:solidFill>
                          <a:latin typeface="Tw Cen MT Condensed" panose="020B0606020104020203" pitchFamily="34" charset="0"/>
                        </a:rPr>
                        <a:t>wasan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Tw Cen MT Condensed" panose="020B0606020104020203" pitchFamily="34" charset="0"/>
                        </a:rPr>
                        <a:t> dan</a:t>
                      </a:r>
                    </a:p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sz="1800" b="1" dirty="0" err="1">
                          <a:solidFill>
                            <a:srgbClr val="C00000"/>
                          </a:solidFill>
                          <a:latin typeface="Tw Cen MT Condensed" panose="020B0606020104020203" pitchFamily="34" charset="0"/>
                        </a:rPr>
                        <a:t>Kepemimpinan</a:t>
                      </a:r>
                      <a:endParaRPr lang="ko-KR" altLang="en-US" sz="1800" b="1" dirty="0">
                        <a:solidFill>
                          <a:srgbClr val="C00000"/>
                        </a:solidFill>
                        <a:latin typeface="Tw Cen MT Condensed" panose="020B0606020104020203" pitchFamily="34" charset="0"/>
                      </a:endParaRPr>
                    </a:p>
                  </a:txBody>
                  <a:tcPr marL="21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Kepemimpinan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dan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pengawasan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yang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efektif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mesti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ditegakan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sehingga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tujuan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organisasi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perkantoran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itu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dapat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tercapai</a:t>
                      </a:r>
                      <a:endParaRPr lang="ko-KR" altLang="en-US" sz="1600" b="1" dirty="0">
                        <a:solidFill>
                          <a:srgbClr val="0070C0"/>
                        </a:solidFill>
                        <a:latin typeface="Arial Narrow" pitchFamily="34" charset="0"/>
                      </a:endParaRPr>
                    </a:p>
                  </a:txBody>
                  <a:tcPr marL="21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8138">
                <a:tc>
                  <a:txBody>
                    <a:bodyPr/>
                    <a:lstStyle/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sz="1800" b="1" dirty="0">
                          <a:solidFill>
                            <a:srgbClr val="7030A0"/>
                          </a:solidFill>
                          <a:latin typeface="Tw Cen MT Condensed" panose="020B0606020104020203" pitchFamily="34" charset="0"/>
                        </a:rPr>
                        <a:t>8.</a:t>
                      </a:r>
                    </a:p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sz="1800" b="1" dirty="0" err="1">
                          <a:solidFill>
                            <a:srgbClr val="7030A0"/>
                          </a:solidFill>
                          <a:latin typeface="Tw Cen MT Condensed" panose="020B0606020104020203" pitchFamily="34" charset="0"/>
                        </a:rPr>
                        <a:t>Prinsip</a:t>
                      </a:r>
                      <a:r>
                        <a:rPr lang="en-US" sz="1800" b="1" dirty="0">
                          <a:solidFill>
                            <a:srgbClr val="7030A0"/>
                          </a:solidFill>
                          <a:latin typeface="Tw Cen MT Condensed" panose="020B0606020104020203" pitchFamily="34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7030A0"/>
                          </a:solidFill>
                          <a:latin typeface="Tw Cen MT Condensed" panose="020B0606020104020203" pitchFamily="34" charset="0"/>
                        </a:rPr>
                        <a:t>Jangkauan</a:t>
                      </a:r>
                      <a:r>
                        <a:rPr lang="en-US" sz="1800" b="1" dirty="0">
                          <a:solidFill>
                            <a:srgbClr val="7030A0"/>
                          </a:solidFill>
                          <a:latin typeface="Tw Cen MT Condensed" panose="020B0606020104020203" pitchFamily="34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7030A0"/>
                          </a:solidFill>
                          <a:latin typeface="Tw Cen MT Condensed" panose="020B0606020104020203" pitchFamily="34" charset="0"/>
                        </a:rPr>
                        <a:t>Pengawasan</a:t>
                      </a:r>
                      <a:r>
                        <a:rPr lang="en-US" sz="1800" b="1" dirty="0">
                          <a:solidFill>
                            <a:srgbClr val="7030A0"/>
                          </a:solidFill>
                          <a:latin typeface="Tw Cen MT Condensed" panose="020B0606020104020203" pitchFamily="34" charset="0"/>
                        </a:rPr>
                        <a:t> </a:t>
                      </a:r>
                      <a:endParaRPr lang="ko-KR" altLang="en-US" sz="1800" b="1" dirty="0">
                        <a:solidFill>
                          <a:srgbClr val="7030A0"/>
                        </a:solidFill>
                        <a:latin typeface="Tw Cen MT Condensed" panose="020B0606020104020203" pitchFamily="34" charset="0"/>
                      </a:endParaRPr>
                    </a:p>
                  </a:txBody>
                  <a:tcPr marL="21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Agar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pengawasan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dan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kepemimpinan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dalam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organisasi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perkantoran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efektif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,</a:t>
                      </a:r>
                    </a:p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jangkauan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pengawasan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di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bawah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pengawasan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langsung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dari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seorang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manager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kantor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atau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seorang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pengawas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seharusnya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dibatasi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, </a:t>
                      </a:r>
                      <a:endParaRPr lang="ko-KR" altLang="en-US" sz="1600" b="1" dirty="0">
                        <a:solidFill>
                          <a:srgbClr val="0070C0"/>
                        </a:solidFill>
                        <a:latin typeface="Arial Narrow" pitchFamily="34" charset="0"/>
                      </a:endParaRPr>
                    </a:p>
                  </a:txBody>
                  <a:tcPr marL="21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294" y="143102"/>
            <a:ext cx="7886680" cy="637473"/>
          </a:xfrm>
        </p:spPr>
        <p:txBody>
          <a:bodyPr anchor="t">
            <a:no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Gabriola" panose="04040605051002020D02" pitchFamily="82" charset="0"/>
              </a:rPr>
              <a:t>Keputusan Utama Organisasi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5"/>
          </p:nvPr>
        </p:nvSpPr>
        <p:spPr>
          <a:xfrm>
            <a:off x="762305" y="1853036"/>
            <a:ext cx="7698127" cy="3175761"/>
          </a:xfrm>
        </p:spPr>
        <p:txBody>
          <a:bodyPr/>
          <a:lstStyle/>
          <a:p>
            <a:pPr algn="just"/>
            <a:r>
              <a:rPr lang="en-US" sz="2800" b="1" dirty="0" err="1">
                <a:solidFill>
                  <a:srgbClr val="C00000"/>
                </a:solidFill>
                <a:latin typeface="Gabriola" panose="04040605051002020D02" pitchFamily="82" charset="0"/>
                <a:ea typeface="Microsoft YaHei UI" panose="020B0503020204020204" pitchFamily="34" charset="-122"/>
              </a:rPr>
              <a:t>Tahap-Tahap</a:t>
            </a:r>
            <a:r>
              <a:rPr lang="en-US" sz="2800" b="1" dirty="0">
                <a:solidFill>
                  <a:srgbClr val="C00000"/>
                </a:solidFill>
                <a:latin typeface="Gabriola" panose="04040605051002020D02" pitchFamily="82" charset="0"/>
                <a:ea typeface="Microsoft YaHei UI" panose="020B0503020204020204" pitchFamily="34" charset="-122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Gabriola" panose="04040605051002020D02" pitchFamily="82" charset="0"/>
                <a:ea typeface="Microsoft YaHei UI" panose="020B0503020204020204" pitchFamily="34" charset="-122"/>
              </a:rPr>
              <a:t>Pengambilan</a:t>
            </a:r>
            <a:r>
              <a:rPr lang="en-US" sz="2800" b="1" dirty="0">
                <a:solidFill>
                  <a:srgbClr val="C00000"/>
                </a:solidFill>
                <a:latin typeface="Gabriola" panose="04040605051002020D02" pitchFamily="82" charset="0"/>
                <a:ea typeface="Microsoft YaHei UI" panose="020B0503020204020204" pitchFamily="34" charset="-122"/>
              </a:rPr>
              <a:t> Keputusan Utama :</a:t>
            </a:r>
          </a:p>
          <a:p>
            <a:pPr marL="285750" indent="-285750" algn="just">
              <a:buAutoNum type="arabicPeriod"/>
            </a:pPr>
            <a:r>
              <a:rPr lang="en-US" sz="1900" dirty="0" err="1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Indentifikasi</a:t>
            </a:r>
            <a:r>
              <a:rPr lang="en-US" sz="1900" dirty="0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 </a:t>
            </a:r>
            <a:r>
              <a:rPr lang="en-US" sz="1900" dirty="0" err="1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masalah</a:t>
            </a:r>
            <a:r>
              <a:rPr lang="en-US" sz="1900" dirty="0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 </a:t>
            </a:r>
            <a:r>
              <a:rPr lang="en-US" sz="1900" dirty="0" err="1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atau</a:t>
            </a:r>
            <a:r>
              <a:rPr lang="en-US" sz="1900" dirty="0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 </a:t>
            </a:r>
            <a:r>
              <a:rPr lang="en-US" sz="1900" dirty="0" err="1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penetuan</a:t>
            </a:r>
            <a:r>
              <a:rPr lang="en-US" sz="1900" dirty="0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 </a:t>
            </a:r>
            <a:r>
              <a:rPr lang="en-US" sz="1900" dirty="0" err="1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tujuan</a:t>
            </a:r>
            <a:r>
              <a:rPr lang="en-US" sz="1900" dirty="0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 yang </a:t>
            </a:r>
            <a:r>
              <a:rPr lang="en-US" sz="1900" dirty="0" err="1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hendak</a:t>
            </a:r>
            <a:r>
              <a:rPr lang="en-US" sz="1900" dirty="0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 </a:t>
            </a:r>
            <a:r>
              <a:rPr lang="en-US" sz="1900" dirty="0" err="1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dicapai</a:t>
            </a:r>
            <a:r>
              <a:rPr lang="en-US" sz="1900" dirty="0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 </a:t>
            </a:r>
            <a:r>
              <a:rPr lang="en-US" sz="1900" dirty="0" err="1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lewat</a:t>
            </a:r>
            <a:r>
              <a:rPr lang="en-US" sz="1900" dirty="0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 </a:t>
            </a:r>
            <a:r>
              <a:rPr lang="en-US" sz="1900" dirty="0" err="1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keputusan</a:t>
            </a:r>
            <a:r>
              <a:rPr lang="en-US" sz="1900" dirty="0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 yang </a:t>
            </a:r>
            <a:r>
              <a:rPr lang="en-US" sz="1900" dirty="0" err="1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akan</a:t>
            </a:r>
            <a:r>
              <a:rPr lang="en-US" sz="1900" dirty="0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 </a:t>
            </a:r>
            <a:r>
              <a:rPr lang="en-US" sz="1900" dirty="0" err="1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diambil</a:t>
            </a:r>
            <a:r>
              <a:rPr lang="en-US" sz="1900" dirty="0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.</a:t>
            </a:r>
          </a:p>
          <a:p>
            <a:pPr marL="285750" indent="-285750" algn="just">
              <a:buAutoNum type="arabicPeriod"/>
            </a:pPr>
            <a:r>
              <a:rPr lang="en-US" sz="1900" dirty="0" err="1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Pengembangan</a:t>
            </a:r>
            <a:r>
              <a:rPr lang="en-US" sz="1900" dirty="0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 </a:t>
            </a:r>
            <a:r>
              <a:rPr lang="en-US" sz="1900" dirty="0" err="1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atau</a:t>
            </a:r>
            <a:r>
              <a:rPr lang="en-US" sz="1900" dirty="0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 </a:t>
            </a:r>
            <a:r>
              <a:rPr lang="en-US" sz="1900" dirty="0" err="1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pencarian</a:t>
            </a:r>
            <a:r>
              <a:rPr lang="en-US" sz="1900" dirty="0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 </a:t>
            </a:r>
            <a:r>
              <a:rPr lang="en-US" sz="1900" dirty="0" err="1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berbagai</a:t>
            </a:r>
            <a:r>
              <a:rPr lang="en-US" sz="1900" dirty="0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 </a:t>
            </a:r>
            <a:r>
              <a:rPr lang="en-US" sz="1900" dirty="0" err="1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alternatif</a:t>
            </a:r>
            <a:r>
              <a:rPr lang="en-US" sz="1900" dirty="0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 yang </a:t>
            </a:r>
            <a:r>
              <a:rPr lang="en-US" sz="1900" dirty="0" err="1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dapat</a:t>
            </a:r>
            <a:r>
              <a:rPr lang="en-US" sz="1900" dirty="0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 </a:t>
            </a:r>
            <a:r>
              <a:rPr lang="en-US" sz="1900" dirty="0" err="1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diambil</a:t>
            </a:r>
            <a:r>
              <a:rPr lang="en-US" sz="1900" dirty="0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.</a:t>
            </a:r>
          </a:p>
          <a:p>
            <a:pPr marL="285750" indent="-285750" algn="just">
              <a:buAutoNum type="arabicPeriod"/>
            </a:pPr>
            <a:r>
              <a:rPr lang="en-US" sz="1900" dirty="0" err="1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Penilaian</a:t>
            </a:r>
            <a:r>
              <a:rPr lang="en-US" sz="1900" dirty="0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 </a:t>
            </a:r>
            <a:r>
              <a:rPr lang="en-US" sz="1900" dirty="0" err="1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terhadap</a:t>
            </a:r>
            <a:r>
              <a:rPr lang="en-US" sz="1900" dirty="0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 </a:t>
            </a:r>
            <a:r>
              <a:rPr lang="en-US" sz="1900" dirty="0" err="1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berbagai</a:t>
            </a:r>
            <a:r>
              <a:rPr lang="en-US" sz="1900" dirty="0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 </a:t>
            </a:r>
            <a:r>
              <a:rPr lang="en-US" sz="1900" dirty="0" err="1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alternatif</a:t>
            </a:r>
            <a:r>
              <a:rPr lang="en-US" sz="1900" dirty="0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 yang </a:t>
            </a:r>
            <a:r>
              <a:rPr lang="en-US" sz="1900" dirty="0" err="1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sudah</a:t>
            </a:r>
            <a:r>
              <a:rPr lang="en-US" sz="1900" dirty="0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 </a:t>
            </a:r>
            <a:r>
              <a:rPr lang="en-US" sz="1900" dirty="0" err="1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dikembangkan</a:t>
            </a:r>
            <a:r>
              <a:rPr lang="en-US" sz="1900" dirty="0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.</a:t>
            </a:r>
          </a:p>
          <a:p>
            <a:pPr marL="285750" indent="-285750" algn="just">
              <a:buAutoNum type="arabicPeriod"/>
            </a:pPr>
            <a:r>
              <a:rPr lang="en-US" sz="1900" dirty="0" err="1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Menentukan</a:t>
            </a:r>
            <a:r>
              <a:rPr lang="en-US" sz="1900" dirty="0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 </a:t>
            </a:r>
            <a:r>
              <a:rPr lang="en-US" sz="1900" dirty="0" err="1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pilihan</a:t>
            </a:r>
            <a:r>
              <a:rPr lang="en-US" sz="1900" dirty="0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 yang </a:t>
            </a:r>
            <a:r>
              <a:rPr lang="en-US" sz="1900" dirty="0" err="1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terbaik</a:t>
            </a:r>
            <a:r>
              <a:rPr lang="en-US" sz="1900" dirty="0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.</a:t>
            </a:r>
          </a:p>
          <a:p>
            <a:pPr marL="285750" indent="-285750" algn="just">
              <a:buAutoNum type="arabicPeriod"/>
            </a:pPr>
            <a:r>
              <a:rPr lang="en-US" sz="1900" dirty="0" err="1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Melaksanakan</a:t>
            </a:r>
            <a:r>
              <a:rPr lang="en-US" sz="1900" dirty="0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 </a:t>
            </a:r>
            <a:r>
              <a:rPr lang="en-US" sz="1900" dirty="0" err="1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pilihan</a:t>
            </a:r>
            <a:r>
              <a:rPr lang="en-US" sz="1900" dirty="0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 yang </a:t>
            </a:r>
            <a:r>
              <a:rPr lang="en-US" sz="1900" dirty="0" err="1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sudah</a:t>
            </a:r>
            <a:r>
              <a:rPr lang="en-US" sz="1900" dirty="0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 </a:t>
            </a:r>
            <a:r>
              <a:rPr lang="en-US" sz="1900" dirty="0" err="1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ditentukan</a:t>
            </a:r>
            <a:r>
              <a:rPr lang="en-US" sz="1900" dirty="0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.</a:t>
            </a:r>
          </a:p>
          <a:p>
            <a:pPr marL="285750" indent="-285750" algn="just">
              <a:buAutoNum type="arabicPeriod"/>
            </a:pPr>
            <a:r>
              <a:rPr lang="en-US" sz="1900" dirty="0" err="1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Melakukan</a:t>
            </a:r>
            <a:r>
              <a:rPr lang="en-US" sz="1900" dirty="0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 </a:t>
            </a:r>
            <a:r>
              <a:rPr lang="en-US" sz="1900" dirty="0" err="1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pemantauan</a:t>
            </a:r>
            <a:r>
              <a:rPr lang="en-US" sz="1900" dirty="0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 </a:t>
            </a:r>
            <a:r>
              <a:rPr lang="en-US" sz="1900" dirty="0" err="1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pelaksanaan</a:t>
            </a:r>
            <a:r>
              <a:rPr lang="en-US" sz="1900" dirty="0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 </a:t>
            </a:r>
            <a:r>
              <a:rPr lang="en-US" sz="1900" dirty="0" err="1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keputusan</a:t>
            </a:r>
            <a:r>
              <a:rPr lang="en-US" sz="1900" dirty="0">
                <a:solidFill>
                  <a:srgbClr val="1616AA"/>
                </a:solidFill>
                <a:latin typeface="Microsoft New Tai Lue" panose="020B0502040204020203" pitchFamily="34" charset="0"/>
                <a:ea typeface="Microsoft YaHei UI" panose="020B0503020204020204" pitchFamily="34" charset="-122"/>
                <a:cs typeface="Microsoft New Tai Lue" panose="020B0502040204020203" pitchFamily="34" charset="0"/>
              </a:rPr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5963991-E138-4A05-B561-5301408F778F}"/>
              </a:ext>
            </a:extLst>
          </p:cNvPr>
          <p:cNvSpPr/>
          <p:nvPr/>
        </p:nvSpPr>
        <p:spPr>
          <a:xfrm>
            <a:off x="748294" y="808974"/>
            <a:ext cx="797942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B050"/>
                </a:solidFill>
                <a:latin typeface="Baskerville Old Face" panose="02020602080505020303" pitchFamily="18" charset="0"/>
                <a:ea typeface="Microsoft JhengHei" panose="020B0604030504040204" pitchFamily="34" charset="-120"/>
              </a:rPr>
              <a:t>Yang </a:t>
            </a:r>
            <a:r>
              <a:rPr lang="en-US" sz="2000" b="1" dirty="0" err="1">
                <a:solidFill>
                  <a:srgbClr val="00B050"/>
                </a:solidFill>
                <a:latin typeface="Baskerville Old Face" panose="02020602080505020303" pitchFamily="18" charset="0"/>
                <a:ea typeface="Microsoft JhengHei" panose="020B0604030504040204" pitchFamily="34" charset="-120"/>
              </a:rPr>
              <a:t>dimaksud</a:t>
            </a:r>
            <a:r>
              <a:rPr lang="en-US" sz="2000" b="1" dirty="0">
                <a:solidFill>
                  <a:srgbClr val="00B050"/>
                </a:solidFill>
                <a:latin typeface="Baskerville Old Face" panose="02020602080505020303" pitchFamily="18" charset="0"/>
                <a:ea typeface="Microsoft JhengHei" panose="020B0604030504040204" pitchFamily="34" charset="-120"/>
              </a:rPr>
              <a:t> </a:t>
            </a:r>
            <a:r>
              <a:rPr lang="en-US" sz="2000" b="1" dirty="0" err="1">
                <a:solidFill>
                  <a:srgbClr val="00B050"/>
                </a:solidFill>
                <a:latin typeface="Baskerville Old Face" panose="02020602080505020303" pitchFamily="18" charset="0"/>
                <a:ea typeface="Microsoft JhengHei" panose="020B0604030504040204" pitchFamily="34" charset="-120"/>
              </a:rPr>
              <a:t>keputusan</a:t>
            </a:r>
            <a:r>
              <a:rPr lang="en-US" sz="2000" b="1" dirty="0">
                <a:solidFill>
                  <a:srgbClr val="00B050"/>
                </a:solidFill>
                <a:latin typeface="Baskerville Old Face" panose="02020602080505020303" pitchFamily="18" charset="0"/>
                <a:ea typeface="Microsoft JhengHei" panose="020B0604030504040204" pitchFamily="34" charset="-120"/>
              </a:rPr>
              <a:t> </a:t>
            </a:r>
            <a:r>
              <a:rPr lang="en-US" sz="2000" b="1" dirty="0" err="1">
                <a:solidFill>
                  <a:srgbClr val="00B050"/>
                </a:solidFill>
                <a:latin typeface="Baskerville Old Face" panose="02020602080505020303" pitchFamily="18" charset="0"/>
                <a:ea typeface="Microsoft JhengHei" panose="020B0604030504040204" pitchFamily="34" charset="-120"/>
              </a:rPr>
              <a:t>utama</a:t>
            </a:r>
            <a:r>
              <a:rPr lang="en-US" sz="2000" b="1" dirty="0">
                <a:solidFill>
                  <a:srgbClr val="00B050"/>
                </a:solidFill>
                <a:latin typeface="Baskerville Old Face" panose="02020602080505020303" pitchFamily="18" charset="0"/>
                <a:ea typeface="Microsoft JhengHei" panose="020B0604030504040204" pitchFamily="34" charset="-120"/>
              </a:rPr>
              <a:t> Organisasi </a:t>
            </a:r>
            <a:r>
              <a:rPr lang="en-US" sz="2000" b="1" dirty="0" err="1">
                <a:solidFill>
                  <a:srgbClr val="00B050"/>
                </a:solidFill>
                <a:latin typeface="Baskerville Old Face" panose="02020602080505020303" pitchFamily="18" charset="0"/>
                <a:ea typeface="Microsoft JhengHei" panose="020B0604030504040204" pitchFamily="34" charset="-120"/>
              </a:rPr>
              <a:t>ialah</a:t>
            </a:r>
            <a:r>
              <a:rPr lang="en-US" sz="2000" b="1" dirty="0">
                <a:solidFill>
                  <a:srgbClr val="00B050"/>
                </a:solidFill>
                <a:latin typeface="Baskerville Old Face" panose="02020602080505020303" pitchFamily="18" charset="0"/>
                <a:ea typeface="Microsoft JhengHei" panose="020B0604030504040204" pitchFamily="34" charset="-120"/>
              </a:rPr>
              <a:t> proses </a:t>
            </a:r>
            <a:r>
              <a:rPr lang="en-US" sz="2000" b="1" dirty="0" err="1">
                <a:solidFill>
                  <a:srgbClr val="00B050"/>
                </a:solidFill>
                <a:latin typeface="Baskerville Old Face" panose="02020602080505020303" pitchFamily="18" charset="0"/>
                <a:ea typeface="Microsoft JhengHei" panose="020B0604030504040204" pitchFamily="34" charset="-120"/>
              </a:rPr>
              <a:t>pemilihan</a:t>
            </a:r>
            <a:r>
              <a:rPr lang="en-US" sz="2000" b="1" dirty="0">
                <a:solidFill>
                  <a:srgbClr val="00B050"/>
                </a:solidFill>
                <a:latin typeface="Baskerville Old Face" panose="02020602080505020303" pitchFamily="18" charset="0"/>
                <a:ea typeface="Microsoft JhengHei" panose="020B0604030504040204" pitchFamily="34" charset="-120"/>
              </a:rPr>
              <a:t> </a:t>
            </a:r>
            <a:r>
              <a:rPr lang="en-US" sz="2000" b="1" dirty="0" err="1">
                <a:solidFill>
                  <a:srgbClr val="00B050"/>
                </a:solidFill>
                <a:latin typeface="Baskerville Old Face" panose="02020602080505020303" pitchFamily="18" charset="0"/>
                <a:ea typeface="Microsoft JhengHei" panose="020B0604030504040204" pitchFamily="34" charset="-120"/>
              </a:rPr>
              <a:t>diantrara</a:t>
            </a:r>
            <a:r>
              <a:rPr lang="en-US" sz="2000" b="1" dirty="0">
                <a:solidFill>
                  <a:srgbClr val="00B050"/>
                </a:solidFill>
                <a:latin typeface="Baskerville Old Face" panose="02020602080505020303" pitchFamily="18" charset="0"/>
                <a:ea typeface="Microsoft JhengHei" panose="020B0604030504040204" pitchFamily="34" charset="-120"/>
              </a:rPr>
              <a:t> </a:t>
            </a:r>
            <a:r>
              <a:rPr lang="en-US" sz="2000" b="1" dirty="0" err="1">
                <a:solidFill>
                  <a:srgbClr val="00B050"/>
                </a:solidFill>
                <a:latin typeface="Baskerville Old Face" panose="02020602080505020303" pitchFamily="18" charset="0"/>
                <a:ea typeface="Microsoft JhengHei" panose="020B0604030504040204" pitchFamily="34" charset="-120"/>
              </a:rPr>
              <a:t>berbagai</a:t>
            </a:r>
            <a:r>
              <a:rPr lang="en-US" sz="2000" b="1" dirty="0">
                <a:solidFill>
                  <a:srgbClr val="00B050"/>
                </a:solidFill>
                <a:latin typeface="Baskerville Old Face" panose="02020602080505020303" pitchFamily="18" charset="0"/>
                <a:ea typeface="Microsoft JhengHei" panose="020B0604030504040204" pitchFamily="34" charset="-120"/>
              </a:rPr>
              <a:t> </a:t>
            </a:r>
            <a:r>
              <a:rPr lang="en-US" sz="2000" b="1" dirty="0" err="1">
                <a:solidFill>
                  <a:srgbClr val="00B050"/>
                </a:solidFill>
                <a:latin typeface="Baskerville Old Face" panose="02020602080505020303" pitchFamily="18" charset="0"/>
                <a:ea typeface="Microsoft JhengHei" panose="020B0604030504040204" pitchFamily="34" charset="-120"/>
              </a:rPr>
              <a:t>alternatif</a:t>
            </a:r>
            <a:r>
              <a:rPr lang="en-US" sz="2000" b="1" dirty="0">
                <a:solidFill>
                  <a:srgbClr val="00B050"/>
                </a:solidFill>
                <a:latin typeface="Baskerville Old Face" panose="02020602080505020303" pitchFamily="18" charset="0"/>
                <a:ea typeface="Microsoft JhengHei" panose="020B0604030504040204" pitchFamily="34" charset="-120"/>
              </a:rPr>
              <a:t> yang </a:t>
            </a:r>
            <a:r>
              <a:rPr lang="en-US" sz="2000" b="1" dirty="0" err="1">
                <a:solidFill>
                  <a:srgbClr val="00B050"/>
                </a:solidFill>
                <a:latin typeface="Baskerville Old Face" panose="02020602080505020303" pitchFamily="18" charset="0"/>
                <a:ea typeface="Microsoft JhengHei" panose="020B0604030504040204" pitchFamily="34" charset="-120"/>
              </a:rPr>
              <a:t>tersedia</a:t>
            </a:r>
            <a:r>
              <a:rPr lang="en-US" sz="2000" b="1" dirty="0">
                <a:solidFill>
                  <a:srgbClr val="00B050"/>
                </a:solidFill>
                <a:latin typeface="Baskerville Old Face" panose="02020602080505020303" pitchFamily="18" charset="0"/>
                <a:ea typeface="Microsoft JhengHei" panose="020B0604030504040204" pitchFamily="34" charset="-120"/>
              </a:rPr>
              <a:t> </a:t>
            </a:r>
            <a:r>
              <a:rPr lang="en-US" sz="2000" b="1" dirty="0" err="1">
                <a:solidFill>
                  <a:srgbClr val="00B050"/>
                </a:solidFill>
                <a:latin typeface="Baskerville Old Face" panose="02020602080505020303" pitchFamily="18" charset="0"/>
                <a:ea typeface="Microsoft JhengHei" panose="020B0604030504040204" pitchFamily="34" charset="-120"/>
              </a:rPr>
              <a:t>atau</a:t>
            </a:r>
            <a:r>
              <a:rPr lang="en-US" sz="2000" b="1" dirty="0">
                <a:solidFill>
                  <a:srgbClr val="00B050"/>
                </a:solidFill>
                <a:latin typeface="Baskerville Old Face" panose="02020602080505020303" pitchFamily="18" charset="0"/>
                <a:ea typeface="Microsoft JhengHei" panose="020B0604030504040204" pitchFamily="34" charset="-120"/>
              </a:rPr>
              <a:t> proses </a:t>
            </a:r>
            <a:r>
              <a:rPr lang="en-US" sz="2000" b="1" dirty="0" err="1">
                <a:solidFill>
                  <a:srgbClr val="00B050"/>
                </a:solidFill>
                <a:latin typeface="Baskerville Old Face" panose="02020602080505020303" pitchFamily="18" charset="0"/>
                <a:ea typeface="Microsoft JhengHei" panose="020B0604030504040204" pitchFamily="34" charset="-120"/>
              </a:rPr>
              <a:t>pemikiran</a:t>
            </a:r>
            <a:r>
              <a:rPr lang="en-US" sz="2000" b="1" dirty="0">
                <a:solidFill>
                  <a:srgbClr val="00B050"/>
                </a:solidFill>
                <a:latin typeface="Baskerville Old Face" panose="02020602080505020303" pitchFamily="18" charset="0"/>
                <a:ea typeface="Microsoft JhengHei" panose="020B0604030504040204" pitchFamily="34" charset="-120"/>
              </a:rPr>
              <a:t> dan </a:t>
            </a:r>
            <a:r>
              <a:rPr lang="en-US" sz="2000" b="1" dirty="0" err="1">
                <a:solidFill>
                  <a:srgbClr val="00B050"/>
                </a:solidFill>
                <a:latin typeface="Baskerville Old Face" panose="02020602080505020303" pitchFamily="18" charset="0"/>
                <a:ea typeface="Microsoft JhengHei" panose="020B0604030504040204" pitchFamily="34" charset="-120"/>
              </a:rPr>
              <a:t>tindakan</a:t>
            </a:r>
            <a:r>
              <a:rPr lang="en-US" sz="2000" b="1" dirty="0">
                <a:solidFill>
                  <a:srgbClr val="00B050"/>
                </a:solidFill>
                <a:latin typeface="Baskerville Old Face" panose="02020602080505020303" pitchFamily="18" charset="0"/>
                <a:ea typeface="Microsoft JhengHei" panose="020B0604030504040204" pitchFamily="34" charset="-120"/>
              </a:rPr>
              <a:t> yang </a:t>
            </a:r>
            <a:r>
              <a:rPr lang="en-US" sz="2000" b="1" dirty="0" err="1">
                <a:solidFill>
                  <a:srgbClr val="00B050"/>
                </a:solidFill>
                <a:latin typeface="Baskerville Old Face" panose="02020602080505020303" pitchFamily="18" charset="0"/>
                <a:ea typeface="Microsoft JhengHei" panose="020B0604030504040204" pitchFamily="34" charset="-120"/>
              </a:rPr>
              <a:t>menghasilkan</a:t>
            </a:r>
            <a:r>
              <a:rPr lang="en-US" sz="2000" b="1" dirty="0">
                <a:solidFill>
                  <a:srgbClr val="00B050"/>
                </a:solidFill>
                <a:latin typeface="Baskerville Old Face" panose="02020602080505020303" pitchFamily="18" charset="0"/>
                <a:ea typeface="Microsoft JhengHei" panose="020B0604030504040204" pitchFamily="34" charset="-120"/>
              </a:rPr>
              <a:t> </a:t>
            </a:r>
            <a:r>
              <a:rPr lang="en-US" sz="2000" b="1" dirty="0" err="1">
                <a:solidFill>
                  <a:srgbClr val="00B050"/>
                </a:solidFill>
                <a:latin typeface="Baskerville Old Face" panose="02020602080505020303" pitchFamily="18" charset="0"/>
                <a:ea typeface="Microsoft JhengHei" panose="020B0604030504040204" pitchFamily="34" charset="-120"/>
              </a:rPr>
              <a:t>pilihan</a:t>
            </a:r>
            <a:r>
              <a:rPr lang="en-US" sz="2000" b="1" dirty="0">
                <a:solidFill>
                  <a:srgbClr val="00B050"/>
                </a:solidFill>
                <a:latin typeface="Baskerville Old Face" panose="02020602080505020303" pitchFamily="18" charset="0"/>
                <a:ea typeface="Microsoft JhengHei" panose="020B0604030504040204" pitchFamily="34" charset="-120"/>
              </a:rPr>
              <a:t> </a:t>
            </a:r>
            <a:r>
              <a:rPr lang="en-US" sz="2000" b="1" dirty="0" err="1">
                <a:solidFill>
                  <a:srgbClr val="00B050"/>
                </a:solidFill>
                <a:latin typeface="Baskerville Old Face" panose="02020602080505020303" pitchFamily="18" charset="0"/>
                <a:ea typeface="Microsoft JhengHei" panose="020B0604030504040204" pitchFamily="34" charset="-120"/>
              </a:rPr>
              <a:t>tingkah</a:t>
            </a:r>
            <a:r>
              <a:rPr lang="en-US" sz="2000" b="1" dirty="0">
                <a:solidFill>
                  <a:srgbClr val="00B050"/>
                </a:solidFill>
                <a:latin typeface="Baskerville Old Face" panose="02020602080505020303" pitchFamily="18" charset="0"/>
                <a:ea typeface="Microsoft JhengHei" panose="020B0604030504040204" pitchFamily="34" charset="-120"/>
              </a:rPr>
              <a:t> </a:t>
            </a:r>
            <a:r>
              <a:rPr lang="en-US" sz="2000" b="1" dirty="0" err="1">
                <a:solidFill>
                  <a:srgbClr val="00B050"/>
                </a:solidFill>
                <a:latin typeface="Baskerville Old Face" panose="02020602080505020303" pitchFamily="18" charset="0"/>
                <a:ea typeface="Microsoft JhengHei" panose="020B0604030504040204" pitchFamily="34" charset="-120"/>
              </a:rPr>
              <a:t>laku</a:t>
            </a:r>
            <a:r>
              <a:rPr lang="en-US" sz="2000" b="1" dirty="0">
                <a:solidFill>
                  <a:srgbClr val="00B050"/>
                </a:solidFill>
                <a:latin typeface="Baskerville Old Face" panose="02020602080505020303" pitchFamily="18" charset="0"/>
                <a:ea typeface="Microsoft JhengHei" panose="020B0604030504040204" pitchFamily="34" charset="-12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72737477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123478"/>
            <a:ext cx="7632848" cy="662322"/>
          </a:xfrm>
        </p:spPr>
        <p:txBody>
          <a:bodyPr>
            <a:noAutofit/>
          </a:bodyPr>
          <a:lstStyle/>
          <a:p>
            <a:r>
              <a:rPr lang="en-US" sz="4000" b="1" dirty="0" err="1">
                <a:solidFill>
                  <a:srgbClr val="C00000"/>
                </a:solidFill>
                <a:latin typeface="Gabriola" panose="04040605051002020D02" pitchFamily="82" charset="0"/>
              </a:rPr>
              <a:t>Asas-Asas</a:t>
            </a:r>
            <a:r>
              <a:rPr lang="en-US" sz="4000" b="1" dirty="0">
                <a:solidFill>
                  <a:srgbClr val="C00000"/>
                </a:solidFill>
                <a:latin typeface="Gabriola" panose="04040605051002020D02" pitchFamily="82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Gabriola" panose="04040605051002020D02" pitchFamily="82" charset="0"/>
              </a:rPr>
              <a:t>Pengorganisasian</a:t>
            </a:r>
            <a:r>
              <a:rPr lang="en-US" sz="4000" b="1" dirty="0">
                <a:solidFill>
                  <a:srgbClr val="C00000"/>
                </a:solidFill>
                <a:latin typeface="Gabriola" panose="04040605051002020D02" pitchFamily="82" charset="0"/>
              </a:rPr>
              <a:t> Kantor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5"/>
          </p:nvPr>
        </p:nvSpPr>
        <p:spPr>
          <a:xfrm>
            <a:off x="1187182" y="915566"/>
            <a:ext cx="7488832" cy="4104456"/>
          </a:xfrm>
        </p:spPr>
        <p:txBody>
          <a:bodyPr/>
          <a:lstStyle/>
          <a:p>
            <a:pPr marL="342900" indent="-342900" algn="just">
              <a:buFont typeface="+mj-lt"/>
              <a:buAutoNum type="arabicPeriod"/>
            </a:pPr>
            <a:r>
              <a:rPr lang="en-US" sz="2400" dirty="0" err="1">
                <a:solidFill>
                  <a:srgbClr val="FF0000"/>
                </a:solidFill>
                <a:latin typeface="Arial Narrow" pitchFamily="34" charset="0"/>
              </a:rPr>
              <a:t>Asas</a:t>
            </a:r>
            <a:r>
              <a:rPr lang="en-US" sz="2400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 Narrow" pitchFamily="34" charset="0"/>
              </a:rPr>
              <a:t>Sentralisasi</a:t>
            </a:r>
            <a:r>
              <a:rPr lang="en-US" sz="2400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(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Pemusatan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)</a:t>
            </a:r>
          </a:p>
          <a:p>
            <a:pPr marL="342900" indent="-342900" algn="just"/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	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Dengan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asas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ini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semua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pekerjaan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kantor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dibebankan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dan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dilaksanakan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oleh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sebuah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satuan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organisasi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yang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berdiri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sendiri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</a:p>
          <a:p>
            <a:pPr marL="342900" indent="-342900" algn="just">
              <a:buAutoNum type="arabicPeriod" startAt="2"/>
            </a:pPr>
            <a:r>
              <a:rPr lang="en-US" sz="2400" dirty="0" err="1">
                <a:solidFill>
                  <a:srgbClr val="FF0000"/>
                </a:solidFill>
                <a:latin typeface="Arial Narrow" pitchFamily="34" charset="0"/>
              </a:rPr>
              <a:t>Asas</a:t>
            </a:r>
            <a:r>
              <a:rPr lang="en-US" sz="2400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 Narrow" pitchFamily="34" charset="0"/>
              </a:rPr>
              <a:t>Desentralisasi</a:t>
            </a:r>
            <a:r>
              <a:rPr lang="en-US" sz="2400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(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pemencaran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) </a:t>
            </a:r>
          </a:p>
          <a:p>
            <a:pPr marL="342900" indent="-342900" algn="just"/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	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Dengan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asas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ini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pekerjaan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kantor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terbagi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pada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seluruh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bagian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organisasi</a:t>
            </a:r>
            <a:endParaRPr lang="en-US" sz="2400" dirty="0">
              <a:solidFill>
                <a:srgbClr val="0070C0"/>
              </a:solidFill>
              <a:latin typeface="Arial Narrow" pitchFamily="34" charset="0"/>
            </a:endParaRPr>
          </a:p>
          <a:p>
            <a:pPr marL="342900" indent="-342900" algn="just">
              <a:buAutoNum type="arabicPeriod" startAt="3"/>
            </a:pPr>
            <a:r>
              <a:rPr lang="en-US" sz="2400" dirty="0" err="1">
                <a:solidFill>
                  <a:srgbClr val="FF0000"/>
                </a:solidFill>
                <a:latin typeface="Arial Narrow" pitchFamily="34" charset="0"/>
              </a:rPr>
              <a:t>Asas</a:t>
            </a:r>
            <a:r>
              <a:rPr lang="en-US" sz="2400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 Narrow" pitchFamily="34" charset="0"/>
              </a:rPr>
              <a:t>Campuran</a:t>
            </a:r>
            <a:r>
              <a:rPr lang="en-US" sz="2400" dirty="0">
                <a:solidFill>
                  <a:srgbClr val="FF0000"/>
                </a:solidFill>
                <a:latin typeface="Arial Narrow" pitchFamily="34" charset="0"/>
              </a:rPr>
              <a:t> </a:t>
            </a:r>
          </a:p>
          <a:p>
            <a:pPr marL="342900" indent="-342900" algn="just"/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	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Kadang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kala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sebuah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pekerjaan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memerlukan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asas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sentralisasi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dan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asas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desentralisasi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untuk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pekerjaan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yang lain.</a:t>
            </a:r>
          </a:p>
        </p:txBody>
      </p:sp>
    </p:spTree>
    <p:extLst>
      <p:ext uri="{BB962C8B-B14F-4D97-AF65-F5344CB8AC3E}">
        <p14:creationId xmlns:p14="http://schemas.microsoft.com/office/powerpoint/2010/main" val="3772737477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85720" y="214296"/>
            <a:ext cx="8572560" cy="25717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14282" y="214296"/>
            <a:ext cx="8786874" cy="20002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5720" y="149352"/>
            <a:ext cx="83582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C00000"/>
                </a:solidFill>
                <a:latin typeface="Gabriola" panose="04040605051002020D02" pitchFamily="82" charset="0"/>
              </a:rPr>
              <a:t>Prinsip</a:t>
            </a:r>
            <a:r>
              <a:rPr lang="en-US" sz="4400" b="1" dirty="0">
                <a:solidFill>
                  <a:srgbClr val="C00000"/>
                </a:solidFill>
                <a:latin typeface="Gabriola" panose="04040605051002020D02" pitchFamily="82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Gabriola" panose="04040605051002020D02" pitchFamily="82" charset="0"/>
              </a:rPr>
              <a:t>Dasar</a:t>
            </a:r>
            <a:r>
              <a:rPr lang="en-US" sz="4400" b="1" dirty="0">
                <a:solidFill>
                  <a:srgbClr val="C00000"/>
                </a:solidFill>
                <a:latin typeface="Gabriola" panose="04040605051002020D02" pitchFamily="82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Gabriola" panose="04040605051002020D02" pitchFamily="82" charset="0"/>
              </a:rPr>
              <a:t>Pengorganisasian</a:t>
            </a:r>
            <a:r>
              <a:rPr lang="en-US" sz="4400" b="1" dirty="0">
                <a:solidFill>
                  <a:srgbClr val="C00000"/>
                </a:solidFill>
                <a:latin typeface="Gabriola" panose="04040605051002020D02" pitchFamily="82" charset="0"/>
              </a:rPr>
              <a:t> Kantor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7158" y="1071552"/>
            <a:ext cx="803126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400" b="1" dirty="0" err="1">
                <a:solidFill>
                  <a:srgbClr val="C00000"/>
                </a:solidFill>
                <a:latin typeface="Arial Narrow" panose="020B0606020202030204" pitchFamily="34" charset="0"/>
              </a:rPr>
              <a:t>Perumusan</a:t>
            </a:r>
            <a:r>
              <a:rPr lang="en-US" sz="2400" b="1" dirty="0">
                <a:solidFill>
                  <a:srgbClr val="C00000"/>
                </a:solidFill>
                <a:latin typeface="Arial Narrow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 Narrow" pitchFamily="34" charset="0"/>
              </a:rPr>
              <a:t>Tujuan</a:t>
            </a:r>
            <a:r>
              <a:rPr lang="en-US" sz="2400" b="1" dirty="0">
                <a:solidFill>
                  <a:srgbClr val="C00000"/>
                </a:solidFill>
                <a:latin typeface="Arial Narrow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 Narrow" pitchFamily="34" charset="0"/>
              </a:rPr>
              <a:t>atau</a:t>
            </a:r>
            <a:r>
              <a:rPr lang="en-US" sz="2400" b="1" dirty="0">
                <a:solidFill>
                  <a:srgbClr val="C00000"/>
                </a:solidFill>
                <a:latin typeface="Arial Narrow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 Narrow" pitchFamily="34" charset="0"/>
              </a:rPr>
              <a:t>Sasaran</a:t>
            </a:r>
            <a:r>
              <a:rPr lang="en-US" sz="2400" b="1" dirty="0">
                <a:solidFill>
                  <a:srgbClr val="C00000"/>
                </a:solidFill>
                <a:latin typeface="Arial Narrow" pitchFamily="34" charset="0"/>
              </a:rPr>
              <a:t>  </a:t>
            </a:r>
            <a:br>
              <a:rPr lang="en-US" sz="2400" dirty="0">
                <a:solidFill>
                  <a:srgbClr val="0070C0"/>
                </a:solidFill>
                <a:latin typeface="Arial Narrow" pitchFamily="34" charset="0"/>
              </a:rPr>
            </a:b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Tujuan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atau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sasaran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adalah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hal-hal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yang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akan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dicapai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atau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dipelihara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,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baik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berupa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materi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maupun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berupa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non-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materi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US" sz="2400" b="1" dirty="0" err="1">
                <a:solidFill>
                  <a:srgbClr val="C00000"/>
                </a:solidFill>
                <a:latin typeface="Arial Narrow" pitchFamily="34" charset="0"/>
              </a:rPr>
              <a:t>Pembagian</a:t>
            </a:r>
            <a:r>
              <a:rPr lang="en-US" sz="2400" b="1" dirty="0">
                <a:solidFill>
                  <a:srgbClr val="C00000"/>
                </a:solidFill>
                <a:latin typeface="Arial Narrow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 Narrow" pitchFamily="34" charset="0"/>
              </a:rPr>
              <a:t>Kerja</a:t>
            </a:r>
            <a:r>
              <a:rPr lang="en-US" sz="2400" b="1" dirty="0">
                <a:solidFill>
                  <a:srgbClr val="C00000"/>
                </a:solidFill>
                <a:latin typeface="Arial Narrow" pitchFamily="34" charset="0"/>
              </a:rPr>
              <a:t> </a:t>
            </a:r>
            <a:br>
              <a:rPr lang="en-US" sz="2400" dirty="0">
                <a:solidFill>
                  <a:srgbClr val="0070C0"/>
                </a:solidFill>
                <a:latin typeface="Arial Narrow" pitchFamily="34" charset="0"/>
              </a:rPr>
            </a:b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Pembagian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kerja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di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dalam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organisasi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diperlukanuntuk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menghindari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terjadinya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tumpang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tindih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tugas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(overlapping).</a:t>
            </a:r>
          </a:p>
          <a:p>
            <a:pPr marL="342900" indent="-342900">
              <a:buAutoNum type="arabicPeriod"/>
            </a:pPr>
            <a:r>
              <a:rPr lang="en-US" sz="2400" b="1" dirty="0" err="1">
                <a:solidFill>
                  <a:srgbClr val="C00000"/>
                </a:solidFill>
                <a:latin typeface="Arial Narrow" pitchFamily="34" charset="0"/>
              </a:rPr>
              <a:t>Delegasi</a:t>
            </a:r>
            <a:r>
              <a:rPr lang="en-US" sz="2400" b="1" dirty="0">
                <a:solidFill>
                  <a:srgbClr val="C00000"/>
                </a:solidFill>
                <a:latin typeface="Arial Narrow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 Narrow" pitchFamily="34" charset="0"/>
              </a:rPr>
              <a:t>Kekuasaan</a:t>
            </a:r>
            <a:r>
              <a:rPr lang="en-US" sz="2400" b="1" dirty="0">
                <a:solidFill>
                  <a:srgbClr val="C00000"/>
                </a:solidFill>
                <a:latin typeface="Arial Narrow" pitchFamily="34" charset="0"/>
              </a:rPr>
              <a:t> </a:t>
            </a:r>
            <a:br>
              <a:rPr lang="en-US" sz="2400" dirty="0">
                <a:solidFill>
                  <a:srgbClr val="0070C0"/>
                </a:solidFill>
                <a:latin typeface="Arial Narrow" pitchFamily="34" charset="0"/>
              </a:rPr>
            </a:b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Kekuasaan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atau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wewenang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merupakan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salah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satu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unsur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untuk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mencapai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kesuksesasan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kerja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sama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dalam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suatu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organisasi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.</a:t>
            </a: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35"/>
          </p:nvPr>
        </p:nvSpPr>
        <p:spPr>
          <a:xfrm>
            <a:off x="357158" y="267494"/>
            <a:ext cx="8391306" cy="4464496"/>
          </a:xfrm>
        </p:spPr>
        <p:txBody>
          <a:bodyPr/>
          <a:lstStyle/>
          <a:p>
            <a:pPr marL="457200" indent="-457200" algn="l">
              <a:buAutoNum type="arabicPeriod" startAt="4"/>
            </a:pPr>
            <a:r>
              <a:rPr lang="en-US" sz="2400" b="1" dirty="0" err="1">
                <a:solidFill>
                  <a:srgbClr val="C00000"/>
                </a:solidFill>
                <a:latin typeface="Arial Narrow" pitchFamily="34" charset="0"/>
              </a:rPr>
              <a:t>Rentang</a:t>
            </a:r>
            <a:r>
              <a:rPr lang="en-US" sz="2400" b="1" dirty="0">
                <a:solidFill>
                  <a:srgbClr val="C00000"/>
                </a:solidFill>
                <a:latin typeface="Arial Narrow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 Narrow" pitchFamily="34" charset="0"/>
              </a:rPr>
              <a:t>Kekuasaan</a:t>
            </a:r>
            <a:r>
              <a:rPr lang="en-US" sz="2400" b="1" dirty="0">
                <a:solidFill>
                  <a:srgbClr val="C00000"/>
                </a:solidFill>
                <a:latin typeface="Arial Narrow" pitchFamily="34" charset="0"/>
              </a:rPr>
              <a:t> </a:t>
            </a:r>
            <a:br>
              <a:rPr lang="en-US" sz="2400" dirty="0">
                <a:solidFill>
                  <a:srgbClr val="0070C0"/>
                </a:solidFill>
                <a:latin typeface="Arial Narrow" pitchFamily="34" charset="0"/>
              </a:rPr>
            </a:b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Pembatasan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minimum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atau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maksimum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bawahan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yang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harus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diawasi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pemimpin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perlu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ditentukan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, agar yang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mengawasi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dan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yang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diawasi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dapat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bekerja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secara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efektif</a:t>
            </a:r>
            <a:endParaRPr lang="en-US" sz="2400" dirty="0">
              <a:solidFill>
                <a:srgbClr val="0070C0"/>
              </a:solidFill>
              <a:latin typeface="Arial Narrow" pitchFamily="34" charset="0"/>
            </a:endParaRPr>
          </a:p>
          <a:p>
            <a:pPr marL="457200" indent="-457200" algn="l">
              <a:buAutoNum type="arabicPeriod" startAt="4"/>
            </a:pPr>
            <a:r>
              <a:rPr lang="en-US" sz="2400" b="1" dirty="0" err="1">
                <a:solidFill>
                  <a:srgbClr val="C00000"/>
                </a:solidFill>
                <a:latin typeface="Arial Narrow" pitchFamily="34" charset="0"/>
              </a:rPr>
              <a:t>Kesatuan</a:t>
            </a:r>
            <a:r>
              <a:rPr lang="en-US" sz="2400" b="1" dirty="0">
                <a:solidFill>
                  <a:srgbClr val="C00000"/>
                </a:solidFill>
                <a:latin typeface="Arial Narrow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 Narrow" pitchFamily="34" charset="0"/>
              </a:rPr>
              <a:t>Perintah</a:t>
            </a:r>
            <a:r>
              <a:rPr lang="en-US" sz="2400" b="1" dirty="0">
                <a:solidFill>
                  <a:srgbClr val="C00000"/>
                </a:solidFill>
                <a:latin typeface="Arial Narrow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 Narrow" pitchFamily="34" charset="0"/>
              </a:rPr>
              <a:t>dan</a:t>
            </a:r>
            <a:r>
              <a:rPr lang="en-US" sz="2400" b="1" dirty="0">
                <a:solidFill>
                  <a:srgbClr val="C00000"/>
                </a:solidFill>
                <a:latin typeface="Arial Narrow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 Narrow" pitchFamily="34" charset="0"/>
              </a:rPr>
              <a:t>Tanggung</a:t>
            </a:r>
            <a:r>
              <a:rPr lang="en-US" sz="2400" b="1" dirty="0">
                <a:solidFill>
                  <a:srgbClr val="C00000"/>
                </a:solidFill>
                <a:latin typeface="Arial Narrow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 Narrow" pitchFamily="34" charset="0"/>
              </a:rPr>
              <a:t>Jawab</a:t>
            </a:r>
            <a:br>
              <a:rPr lang="en-US" sz="2400" dirty="0">
                <a:solidFill>
                  <a:srgbClr val="0070C0"/>
                </a:solidFill>
                <a:latin typeface="Arial Narrow" pitchFamily="34" charset="0"/>
              </a:rPr>
            </a:b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Seorang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bawahan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hanya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mempunyai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satu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atasan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atau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pimpinan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,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dan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kepadanya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ia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harus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mempertanggungjawabkan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pelaksanaan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tugas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.</a:t>
            </a:r>
          </a:p>
          <a:p>
            <a:pPr marL="457200" indent="-457200" algn="l">
              <a:buAutoNum type="arabicPeriod" startAt="4"/>
            </a:pPr>
            <a:r>
              <a:rPr lang="en-US" sz="2400" b="1" dirty="0" err="1">
                <a:solidFill>
                  <a:srgbClr val="C00000"/>
                </a:solidFill>
                <a:latin typeface="Arial Narrow" pitchFamily="34" charset="0"/>
              </a:rPr>
              <a:t>Koordinasi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br>
              <a:rPr lang="en-US" sz="2400" dirty="0">
                <a:solidFill>
                  <a:srgbClr val="0070C0"/>
                </a:solidFill>
                <a:latin typeface="Arial Narrow" pitchFamily="34" charset="0"/>
              </a:rPr>
            </a:b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Pembagian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tugas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dan unit-unit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dalam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suatu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organisasi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memungkinkan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timbulnya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kekuatan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untuk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memisahkan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diri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dari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organisasi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sebagai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 Narrow" pitchFamily="34" charset="0"/>
              </a:rPr>
              <a:t>keseluruhan</a:t>
            </a:r>
            <a:r>
              <a:rPr lang="en-US" sz="2400" dirty="0">
                <a:solidFill>
                  <a:srgbClr val="0070C0"/>
                </a:solidFill>
                <a:latin typeface="Arial Narrow" pitchFamily="34" charset="0"/>
              </a:rPr>
              <a:t>.</a:t>
            </a: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40"/>
          </p:nvPr>
        </p:nvSpPr>
        <p:spPr>
          <a:xfrm>
            <a:off x="3491880" y="2211710"/>
            <a:ext cx="4968552" cy="1008112"/>
          </a:xfrm>
        </p:spPr>
        <p:txBody>
          <a:bodyPr/>
          <a:lstStyle/>
          <a:p>
            <a:pPr marL="457200" indent="-457200" algn="ctr"/>
            <a:r>
              <a:rPr lang="en-US" sz="6000" dirty="0">
                <a:solidFill>
                  <a:srgbClr val="C00000"/>
                </a:solidFill>
                <a:latin typeface="Algerian" panose="04020705040A02060702" pitchFamily="82" charset="0"/>
              </a:rPr>
              <a:t>THANK YOU</a:t>
            </a:r>
          </a:p>
          <a:p>
            <a:pPr marL="457200" indent="-457200" algn="ctr"/>
            <a:endParaRPr lang="en-US" sz="4000" dirty="0">
              <a:solidFill>
                <a:schemeClr val="accent3">
                  <a:lumMod val="75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5098261"/>
      </p:ext>
    </p:extLst>
  </p:cSld>
  <p:clrMapOvr>
    <a:masterClrMapping/>
  </p:clrMapOvr>
  <p:transition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-67274" y="4429120"/>
            <a:ext cx="9180544" cy="714380"/>
          </a:xfrm>
          <a:custGeom>
            <a:avLst/>
            <a:gdLst>
              <a:gd name="connsiteX0" fmla="*/ 0 w 7500990"/>
              <a:gd name="connsiteY0" fmla="*/ 0 h 714380"/>
              <a:gd name="connsiteX1" fmla="*/ 7500990 w 7500990"/>
              <a:gd name="connsiteY1" fmla="*/ 0 h 714380"/>
              <a:gd name="connsiteX2" fmla="*/ 7500990 w 7500990"/>
              <a:gd name="connsiteY2" fmla="*/ 714380 h 714380"/>
              <a:gd name="connsiteX3" fmla="*/ 0 w 7500990"/>
              <a:gd name="connsiteY3" fmla="*/ 714380 h 714380"/>
              <a:gd name="connsiteX4" fmla="*/ 0 w 7500990"/>
              <a:gd name="connsiteY4" fmla="*/ 0 h 714380"/>
              <a:gd name="connsiteX0" fmla="*/ 0 w 8429716"/>
              <a:gd name="connsiteY0" fmla="*/ 357172 h 714380"/>
              <a:gd name="connsiteX1" fmla="*/ 8429716 w 8429716"/>
              <a:gd name="connsiteY1" fmla="*/ 0 h 714380"/>
              <a:gd name="connsiteX2" fmla="*/ 8429716 w 8429716"/>
              <a:gd name="connsiteY2" fmla="*/ 714380 h 714380"/>
              <a:gd name="connsiteX3" fmla="*/ 928726 w 8429716"/>
              <a:gd name="connsiteY3" fmla="*/ 714380 h 714380"/>
              <a:gd name="connsiteX4" fmla="*/ 0 w 8429716"/>
              <a:gd name="connsiteY4" fmla="*/ 357172 h 714380"/>
              <a:gd name="connsiteX0" fmla="*/ 0 w 8858376"/>
              <a:gd name="connsiteY0" fmla="*/ 357172 h 714380"/>
              <a:gd name="connsiteX1" fmla="*/ 8858376 w 8858376"/>
              <a:gd name="connsiteY1" fmla="*/ 0 h 714380"/>
              <a:gd name="connsiteX2" fmla="*/ 8858376 w 8858376"/>
              <a:gd name="connsiteY2" fmla="*/ 714380 h 714380"/>
              <a:gd name="connsiteX3" fmla="*/ 1357386 w 8858376"/>
              <a:gd name="connsiteY3" fmla="*/ 714380 h 714380"/>
              <a:gd name="connsiteX4" fmla="*/ 0 w 8858376"/>
              <a:gd name="connsiteY4" fmla="*/ 357172 h 714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58376" h="714380">
                <a:moveTo>
                  <a:pt x="0" y="357172"/>
                </a:moveTo>
                <a:lnTo>
                  <a:pt x="8858376" y="0"/>
                </a:lnTo>
                <a:lnTo>
                  <a:pt x="8858376" y="714380"/>
                </a:lnTo>
                <a:lnTo>
                  <a:pt x="1357386" y="714380"/>
                </a:lnTo>
                <a:lnTo>
                  <a:pt x="0" y="35717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Gabriola" panose="04040605051002020D02" pitchFamily="82" charset="0"/>
              </a:rPr>
              <a:t>                                                                                                                     </a:t>
            </a:r>
            <a:r>
              <a:rPr lang="en-US" sz="2400" b="1" dirty="0" err="1">
                <a:solidFill>
                  <a:srgbClr val="C00000"/>
                </a:solidFill>
                <a:latin typeface="Gabriola" panose="04040605051002020D02" pitchFamily="82" charset="0"/>
              </a:rPr>
              <a:t>Apandi</a:t>
            </a:r>
            <a:r>
              <a:rPr lang="en-US" sz="2400" b="1" dirty="0">
                <a:solidFill>
                  <a:srgbClr val="C00000"/>
                </a:solidFill>
                <a:latin typeface="Gabriola" panose="04040605051002020D02" pitchFamily="82" charset="0"/>
              </a:rPr>
              <a:t>, </a:t>
            </a:r>
            <a:r>
              <a:rPr lang="en-US" sz="2400" b="1" dirty="0" err="1">
                <a:solidFill>
                  <a:srgbClr val="C00000"/>
                </a:solidFill>
                <a:latin typeface="Gabriola" panose="04040605051002020D02" pitchFamily="82" charset="0"/>
              </a:rPr>
              <a:t>S.Sos</a:t>
            </a:r>
            <a:r>
              <a:rPr lang="en-US" sz="2400" b="1" dirty="0">
                <a:solidFill>
                  <a:srgbClr val="C00000"/>
                </a:solidFill>
                <a:latin typeface="Gabriola" panose="04040605051002020D02" pitchFamily="82" charset="0"/>
              </a:rPr>
              <a:t>,. </a:t>
            </a:r>
            <a:r>
              <a:rPr lang="en-US" sz="2400" b="1" dirty="0" err="1">
                <a:solidFill>
                  <a:srgbClr val="C00000"/>
                </a:solidFill>
                <a:latin typeface="Gabriola" panose="04040605051002020D02" pitchFamily="82" charset="0"/>
              </a:rPr>
              <a:t>M.Si</a:t>
            </a:r>
            <a:r>
              <a:rPr lang="en-US" sz="2400" b="1" dirty="0">
                <a:solidFill>
                  <a:srgbClr val="C00000"/>
                </a:solidFill>
                <a:latin typeface="Gabriola" panose="04040605051002020D02" pitchFamily="82" charset="0"/>
              </a:rPr>
              <a:t>.</a:t>
            </a:r>
          </a:p>
        </p:txBody>
      </p:sp>
      <p:sp>
        <p:nvSpPr>
          <p:cNvPr id="4" name="Double Wave 3">
            <a:extLst>
              <a:ext uri="{FF2B5EF4-FFF2-40B4-BE49-F238E27FC236}">
                <a16:creationId xmlns:a16="http://schemas.microsoft.com/office/drawing/2014/main" id="{2D43EEB6-5E51-4CFB-83A1-45EB7DD00864}"/>
              </a:ext>
            </a:extLst>
          </p:cNvPr>
          <p:cNvSpPr/>
          <p:nvPr/>
        </p:nvSpPr>
        <p:spPr>
          <a:xfrm>
            <a:off x="179512" y="195486"/>
            <a:ext cx="8784976" cy="842392"/>
          </a:xfrm>
          <a:prstGeom prst="doubleWave">
            <a:avLst>
              <a:gd name="adj1" fmla="val 6250"/>
              <a:gd name="adj2" fmla="val 465"/>
            </a:avLst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C00000"/>
                </a:solidFill>
                <a:latin typeface="Gabriola" pitchFamily="82" charset="0"/>
              </a:rPr>
              <a:t>PENGORGANISASIAN KEGIATAN KANTOR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48444099"/>
      </p:ext>
    </p:extLst>
  </p:cSld>
  <p:clrMapOvr>
    <a:masterClrMapping/>
  </p:clrMapOvr>
  <p:transition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285740"/>
            <a:ext cx="7869560" cy="857250"/>
          </a:xfrm>
        </p:spPr>
        <p:txBody>
          <a:bodyPr>
            <a:normAutofit/>
          </a:bodyPr>
          <a:lstStyle/>
          <a:p>
            <a:pPr algn="l"/>
            <a:r>
              <a:rPr lang="en-US" sz="4400" b="1" dirty="0" err="1">
                <a:solidFill>
                  <a:schemeClr val="accent2">
                    <a:lumMod val="75000"/>
                  </a:schemeClr>
                </a:solidFill>
                <a:latin typeface="Gabriola" panose="04040605051002020D02" pitchFamily="82" charset="0"/>
              </a:rPr>
              <a:t>Tujuan</a:t>
            </a: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  <a:latin typeface="Gabriola" panose="04040605051002020D02" pitchFamily="82" charset="0"/>
              </a:rPr>
              <a:t> </a:t>
            </a:r>
            <a:r>
              <a:rPr lang="en-US" sz="4400" b="1" dirty="0" err="1">
                <a:solidFill>
                  <a:schemeClr val="accent2">
                    <a:lumMod val="75000"/>
                  </a:schemeClr>
                </a:solidFill>
                <a:latin typeface="Gabriola" panose="04040605051002020D02" pitchFamily="82" charset="0"/>
              </a:rPr>
              <a:t>Pembelajaran</a:t>
            </a:r>
            <a:endParaRPr lang="en-US" sz="4400" b="1" dirty="0">
              <a:solidFill>
                <a:schemeClr val="accent2">
                  <a:lumMod val="75000"/>
                </a:schemeClr>
              </a:solidFill>
              <a:latin typeface="Gabriola" panose="04040605051002020D02" pitchFamily="82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40"/>
          </p:nvPr>
        </p:nvSpPr>
        <p:spPr>
          <a:xfrm>
            <a:off x="3707904" y="1428730"/>
            <a:ext cx="4824536" cy="3156952"/>
          </a:xfrm>
        </p:spPr>
        <p:txBody>
          <a:bodyPr/>
          <a:lstStyle/>
          <a:p>
            <a:pPr marL="342900" indent="-342900">
              <a:buAutoNum type="arabicPeriod"/>
            </a:pPr>
            <a:r>
              <a:rPr lang="en-US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Mendapatkan</a:t>
            </a:r>
            <a:r>
              <a:rPr lang="en-US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pemahaman</a:t>
            </a:r>
            <a:r>
              <a:rPr lang="en-US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tentang</a:t>
            </a:r>
            <a:r>
              <a:rPr lang="en-US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pengertian</a:t>
            </a:r>
            <a:r>
              <a:rPr lang="en-US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organisasi</a:t>
            </a:r>
            <a:r>
              <a:rPr lang="en-US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dan</a:t>
            </a:r>
            <a:r>
              <a:rPr lang="en-US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pengorganisasian</a:t>
            </a:r>
            <a:r>
              <a:rPr lang="en-US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. </a:t>
            </a:r>
          </a:p>
          <a:p>
            <a:pPr marL="342900" indent="-342900">
              <a:buAutoNum type="arabicPeriod"/>
            </a:pPr>
            <a:r>
              <a:rPr lang="en-US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Mendapatkan</a:t>
            </a:r>
            <a:r>
              <a:rPr lang="en-US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pemahaman</a:t>
            </a:r>
            <a:r>
              <a:rPr lang="en-US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tentang</a:t>
            </a:r>
            <a:r>
              <a:rPr lang="en-US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prinsip-prinsip</a:t>
            </a:r>
            <a:r>
              <a:rPr lang="en-US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dasar</a:t>
            </a:r>
            <a:r>
              <a:rPr lang="en-US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organisasi</a:t>
            </a:r>
            <a:r>
              <a:rPr lang="en-US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.</a:t>
            </a:r>
          </a:p>
          <a:p>
            <a:pPr marL="342900" indent="-342900">
              <a:buAutoNum type="arabicPeriod"/>
            </a:pPr>
            <a:r>
              <a:rPr lang="en-US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Mendapatkan</a:t>
            </a:r>
            <a:r>
              <a:rPr lang="en-US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pemahaman</a:t>
            </a:r>
            <a:r>
              <a:rPr lang="en-US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tentang</a:t>
            </a:r>
            <a:r>
              <a:rPr lang="en-US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keputusan</a:t>
            </a:r>
            <a:r>
              <a:rPr lang="en-US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organisasi</a:t>
            </a:r>
            <a:r>
              <a:rPr lang="en-US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. </a:t>
            </a:r>
          </a:p>
          <a:p>
            <a:pPr marL="342900" indent="-342900">
              <a:buAutoNum type="arabicPeriod"/>
            </a:pPr>
            <a:r>
              <a:rPr lang="en-US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Mendapatkan</a:t>
            </a:r>
            <a:r>
              <a:rPr lang="en-US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pemahaman</a:t>
            </a:r>
            <a:r>
              <a:rPr lang="en-US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tentang</a:t>
            </a:r>
            <a:r>
              <a:rPr lang="en-US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asas-asas</a:t>
            </a:r>
            <a:r>
              <a:rPr lang="en-US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pengorganisasian</a:t>
            </a:r>
            <a:r>
              <a:rPr lang="en-US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.</a:t>
            </a:r>
          </a:p>
        </p:txBody>
      </p:sp>
      <p:sp>
        <p:nvSpPr>
          <p:cNvPr id="6" name="Flowchart: Delay 5">
            <a:extLst>
              <a:ext uri="{FF2B5EF4-FFF2-40B4-BE49-F238E27FC236}">
                <a16:creationId xmlns:a16="http://schemas.microsoft.com/office/drawing/2014/main" id="{4F343176-CD6B-45D6-B6B1-1E022C714754}"/>
              </a:ext>
            </a:extLst>
          </p:cNvPr>
          <p:cNvSpPr/>
          <p:nvPr/>
        </p:nvSpPr>
        <p:spPr>
          <a:xfrm>
            <a:off x="0" y="0"/>
            <a:ext cx="971600" cy="5143500"/>
          </a:xfrm>
          <a:prstGeom prst="flowChartDelay">
            <a:avLst/>
          </a:prstGeom>
          <a:solidFill>
            <a:schemeClr val="accent3">
              <a:lumMod val="75000"/>
            </a:schemeClr>
          </a:solidFill>
          <a:ln>
            <a:solidFill>
              <a:srgbClr val="F6F7F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098261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195486"/>
            <a:ext cx="6829002" cy="792088"/>
          </a:xfrm>
        </p:spPr>
        <p:txBody>
          <a:bodyPr anchor="t">
            <a:noAutofit/>
          </a:bodyPr>
          <a:lstStyle/>
          <a:p>
            <a:r>
              <a:rPr lang="en-US" sz="4000" b="1" dirty="0" err="1">
                <a:solidFill>
                  <a:srgbClr val="C00000"/>
                </a:solidFill>
                <a:latin typeface="Gabriola" panose="04040605051002020D02" pitchFamily="82" charset="0"/>
              </a:rPr>
              <a:t>Pengertian</a:t>
            </a:r>
            <a:r>
              <a:rPr lang="en-US" sz="4000" b="1" dirty="0">
                <a:solidFill>
                  <a:srgbClr val="C00000"/>
                </a:solidFill>
                <a:latin typeface="Gabriola" panose="04040605051002020D02" pitchFamily="82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Gabriola" panose="04040605051002020D02" pitchFamily="82" charset="0"/>
              </a:rPr>
              <a:t>Organisasi</a:t>
            </a:r>
            <a:endParaRPr lang="en-US" sz="4000" b="1" dirty="0">
              <a:solidFill>
                <a:srgbClr val="C00000"/>
              </a:solidFill>
              <a:latin typeface="Gabriola" panose="04040605051002020D02" pitchFamily="82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5"/>
          </p:nvPr>
        </p:nvSpPr>
        <p:spPr>
          <a:xfrm>
            <a:off x="827584" y="1131590"/>
            <a:ext cx="7632848" cy="3960440"/>
          </a:xfrm>
        </p:spPr>
        <p:txBody>
          <a:bodyPr/>
          <a:lstStyle/>
          <a:p>
            <a:pPr algn="just"/>
            <a:r>
              <a:rPr lang="en-US" sz="2000" b="1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Beberapa</a:t>
            </a:r>
            <a:r>
              <a:rPr lang="en-US" sz="2000" b="1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b="1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ahli</a:t>
            </a:r>
            <a:r>
              <a:rPr lang="en-US" sz="2000" b="1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b="1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mendifinisikan</a:t>
            </a:r>
            <a:r>
              <a:rPr lang="en-US" sz="2000" b="1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Organisasi </a:t>
            </a:r>
            <a:r>
              <a:rPr lang="en-US" sz="2000" b="1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sebagai</a:t>
            </a:r>
            <a:r>
              <a:rPr lang="en-US" sz="2000" b="1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b="1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berikut</a:t>
            </a:r>
            <a:r>
              <a:rPr lang="en-US" sz="2000" b="1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:</a:t>
            </a:r>
          </a:p>
          <a:p>
            <a:pPr marL="342900" indent="-342900" algn="just">
              <a:buAutoNum type="arabicPeriod"/>
            </a:pP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Syamsi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(2004),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menyatakan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bahwa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organisasi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dapat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diartikaan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dua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macam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,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yaitu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: (1) Dalam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arti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statis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yaitu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organisasi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sebagai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wadah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kerjasama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sekelompok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orang yang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bekerja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sama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untuk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mencapai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sebuah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tujuan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yang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diinginkan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sedangkan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, (2) Dalam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arti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dinamis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yaitu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organisasi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sebagai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suatu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sistem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atau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kegiatan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sekelompok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orang untuk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mencapai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tujuan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tertentu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. </a:t>
            </a:r>
            <a:endParaRPr lang="en-US" sz="2000" b="1" dirty="0">
              <a:solidFill>
                <a:srgbClr val="C0000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342900" indent="-342900" algn="just">
              <a:buFont typeface="Arial" panose="020B0604020202020204" pitchFamily="34" charset="0"/>
              <a:buAutoNum type="arabicPeriod"/>
            </a:pPr>
            <a:r>
              <a:rPr lang="en-US" sz="2000" dirty="0" err="1">
                <a:solidFill>
                  <a:schemeClr val="accent3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Hasibuan</a:t>
            </a: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(2015:5), </a:t>
            </a:r>
            <a:r>
              <a:rPr lang="en-US" sz="2000" dirty="0" err="1">
                <a:solidFill>
                  <a:schemeClr val="accent3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organisasi</a:t>
            </a: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3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adalah</a:t>
            </a: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3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suatu</a:t>
            </a: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3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sistem</a:t>
            </a: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3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perserikatan</a:t>
            </a: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formal </a:t>
            </a:r>
            <a:r>
              <a:rPr lang="en-US" sz="2000" dirty="0" err="1">
                <a:solidFill>
                  <a:schemeClr val="accent3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dari</a:t>
            </a: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3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dua</a:t>
            </a: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orang </a:t>
            </a:r>
            <a:r>
              <a:rPr lang="en-US" sz="2000" dirty="0" err="1">
                <a:solidFill>
                  <a:schemeClr val="accent3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atau</a:t>
            </a: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3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lebih</a:t>
            </a: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yang </a:t>
            </a:r>
            <a:r>
              <a:rPr lang="en-US" sz="2000" dirty="0" err="1">
                <a:solidFill>
                  <a:schemeClr val="accent3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bekerja</a:t>
            </a: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3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sama</a:t>
            </a: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untuk </a:t>
            </a:r>
            <a:r>
              <a:rPr lang="en-US" sz="2000" dirty="0" err="1">
                <a:solidFill>
                  <a:schemeClr val="accent3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mencapai</a:t>
            </a: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3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tujuan</a:t>
            </a: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3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tertentu</a:t>
            </a: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. </a:t>
            </a:r>
          </a:p>
          <a:p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 </a:t>
            </a:r>
          </a:p>
          <a:p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 </a:t>
            </a:r>
          </a:p>
          <a:p>
            <a:pPr algn="just"/>
            <a:endParaRPr lang="en-US" sz="1100" b="1" dirty="0">
              <a:solidFill>
                <a:srgbClr val="C00000"/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737477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123478"/>
            <a:ext cx="6829002" cy="504056"/>
          </a:xfrm>
        </p:spPr>
        <p:txBody>
          <a:bodyPr anchor="t">
            <a:noAutofit/>
          </a:bodyPr>
          <a:lstStyle/>
          <a:p>
            <a:r>
              <a:rPr lang="en-US" sz="2800" b="1" dirty="0" err="1">
                <a:solidFill>
                  <a:srgbClr val="C00000"/>
                </a:solidFill>
                <a:latin typeface="Gabriola" panose="04040605051002020D02" pitchFamily="82" charset="0"/>
              </a:rPr>
              <a:t>Lanjutan</a:t>
            </a:r>
            <a:r>
              <a:rPr lang="en-US" sz="2800" b="1" dirty="0">
                <a:solidFill>
                  <a:srgbClr val="C00000"/>
                </a:solidFill>
                <a:latin typeface="Gabriola" panose="04040605051002020D02" pitchFamily="82" charset="0"/>
              </a:rPr>
              <a:t>…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5"/>
          </p:nvPr>
        </p:nvSpPr>
        <p:spPr>
          <a:xfrm>
            <a:off x="1043608" y="987574"/>
            <a:ext cx="7632848" cy="3816424"/>
          </a:xfrm>
        </p:spPr>
        <p:txBody>
          <a:bodyPr/>
          <a:lstStyle/>
          <a:p>
            <a:pPr marL="342900" indent="-342900" algn="just"/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3. Scott (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dalam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Budihardjo,2014:18),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organisasi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dipandang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sebagai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kumpulan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manusia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yang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memiliki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kepentingan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bersama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demi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kelangsungan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hidup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organisasi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sebab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itu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mereka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melibatkan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diri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pada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kegiatan-kegiatan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bersama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dalam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organisasi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dan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membentuk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suatu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struktur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informal.</a:t>
            </a:r>
          </a:p>
          <a:p>
            <a:pPr marL="342900" indent="-342900" algn="just"/>
            <a:r>
              <a:rPr lang="en-US" sz="2000" dirty="0">
                <a:solidFill>
                  <a:schemeClr val="accent2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4. </a:t>
            </a:r>
            <a:r>
              <a:rPr lang="en-GB" sz="2000" dirty="0">
                <a:solidFill>
                  <a:schemeClr val="accent2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Chester I. Barnard (1938) </a:t>
            </a:r>
            <a:r>
              <a:rPr lang="en-GB" sz="2000" dirty="0" err="1">
                <a:solidFill>
                  <a:schemeClr val="accent2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dalam</a:t>
            </a:r>
            <a:r>
              <a:rPr lang="en-GB" sz="2000" dirty="0">
                <a:solidFill>
                  <a:schemeClr val="accent2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GB" sz="2000" dirty="0" err="1">
                <a:solidFill>
                  <a:schemeClr val="accent2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bukunya</a:t>
            </a:r>
            <a:r>
              <a:rPr lang="en-GB" sz="2000" dirty="0">
                <a:solidFill>
                  <a:schemeClr val="accent2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“</a:t>
            </a:r>
            <a:r>
              <a:rPr lang="en-GB" sz="2000" i="1" dirty="0">
                <a:solidFill>
                  <a:schemeClr val="accent2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The Executive Functions</a:t>
            </a:r>
            <a:r>
              <a:rPr lang="en-GB" sz="2000" dirty="0">
                <a:solidFill>
                  <a:schemeClr val="accent2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” </a:t>
            </a:r>
            <a:r>
              <a:rPr lang="en-GB" sz="2000" dirty="0" err="1">
                <a:solidFill>
                  <a:schemeClr val="accent2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mengemukakan</a:t>
            </a:r>
            <a:r>
              <a:rPr lang="en-GB" sz="2000" dirty="0">
                <a:solidFill>
                  <a:schemeClr val="accent2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GB" sz="2000" dirty="0" err="1">
                <a:solidFill>
                  <a:schemeClr val="accent2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bahwa</a:t>
            </a:r>
            <a:r>
              <a:rPr lang="en-GB" sz="2000" dirty="0">
                <a:solidFill>
                  <a:schemeClr val="accent2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: “ Organisasi </a:t>
            </a:r>
            <a:r>
              <a:rPr lang="en-GB" sz="2000" dirty="0" err="1">
                <a:solidFill>
                  <a:schemeClr val="accent2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adalah</a:t>
            </a:r>
            <a:r>
              <a:rPr lang="en-GB" sz="2000" dirty="0">
                <a:solidFill>
                  <a:schemeClr val="accent2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system </a:t>
            </a:r>
            <a:r>
              <a:rPr lang="en-GB" sz="2000" dirty="0" err="1">
                <a:solidFill>
                  <a:schemeClr val="accent2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kerjasama</a:t>
            </a:r>
            <a:r>
              <a:rPr lang="en-GB" sz="2000" dirty="0">
                <a:solidFill>
                  <a:schemeClr val="accent2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GB" sz="2000" dirty="0" err="1">
                <a:solidFill>
                  <a:schemeClr val="accent2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antara</a:t>
            </a:r>
            <a:r>
              <a:rPr lang="en-GB" sz="2000" dirty="0">
                <a:solidFill>
                  <a:schemeClr val="accent2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GB" sz="2000" dirty="0" err="1">
                <a:solidFill>
                  <a:schemeClr val="accent2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dua</a:t>
            </a:r>
            <a:r>
              <a:rPr lang="en-GB" sz="2000" dirty="0">
                <a:solidFill>
                  <a:schemeClr val="accent2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orang </a:t>
            </a:r>
            <a:r>
              <a:rPr lang="en-GB" sz="2000" dirty="0" err="1">
                <a:solidFill>
                  <a:schemeClr val="accent2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atau</a:t>
            </a:r>
            <a:r>
              <a:rPr lang="en-GB" sz="2000" dirty="0">
                <a:solidFill>
                  <a:schemeClr val="accent2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GB" sz="2000" dirty="0" err="1">
                <a:solidFill>
                  <a:schemeClr val="accent2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lebih</a:t>
            </a:r>
            <a:r>
              <a:rPr lang="en-GB" sz="2000" dirty="0">
                <a:solidFill>
                  <a:schemeClr val="accent2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” </a:t>
            </a:r>
          </a:p>
          <a:p>
            <a:pPr marL="342900" indent="-342900"/>
            <a:r>
              <a:rPr lang="en-GB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5. James </a:t>
            </a:r>
            <a:r>
              <a:rPr lang="en-GB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D.Mooney</a:t>
            </a:r>
            <a:r>
              <a:rPr lang="en-GB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GB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mengatakan</a:t>
            </a:r>
            <a:r>
              <a:rPr lang="en-GB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GB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bahwa</a:t>
            </a:r>
            <a:r>
              <a:rPr lang="en-GB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, Organisasi </a:t>
            </a:r>
            <a:r>
              <a:rPr lang="en-GB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adalah</a:t>
            </a:r>
            <a:r>
              <a:rPr lang="en-GB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GB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setiap</a:t>
            </a:r>
            <a:r>
              <a:rPr lang="en-GB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GB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bentuk</a:t>
            </a:r>
            <a:r>
              <a:rPr lang="en-GB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GB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kerjasama</a:t>
            </a:r>
            <a:r>
              <a:rPr lang="en-GB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untuk </a:t>
            </a:r>
            <a:r>
              <a:rPr lang="en-GB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mencapai</a:t>
            </a:r>
            <a:r>
              <a:rPr lang="en-GB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GB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tujuan</a:t>
            </a:r>
            <a:r>
              <a:rPr lang="en-GB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Bersama</a:t>
            </a:r>
          </a:p>
          <a:p>
            <a:pPr marL="342900" indent="-342900"/>
            <a:endParaRPr lang="en-US" sz="2000" dirty="0">
              <a:solidFill>
                <a:srgbClr val="0F01BF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endParaRPr lang="en-US" sz="2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endParaRPr lang="en-US" sz="2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endParaRPr lang="en-US" sz="2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just"/>
            <a:endParaRPr lang="en-US" sz="1100" b="1" dirty="0">
              <a:solidFill>
                <a:srgbClr val="C00000"/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4528080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1350" y="144524"/>
            <a:ext cx="6829002" cy="720080"/>
          </a:xfrm>
        </p:spPr>
        <p:txBody>
          <a:bodyPr anchor="t">
            <a:noAutofit/>
          </a:bodyPr>
          <a:lstStyle/>
          <a:p>
            <a:r>
              <a:rPr lang="en-US" sz="2800" b="1" dirty="0" err="1">
                <a:solidFill>
                  <a:srgbClr val="C00000"/>
                </a:solidFill>
                <a:latin typeface="Gabriola" panose="04040605051002020D02" pitchFamily="82" charset="0"/>
              </a:rPr>
              <a:t>Lanjutan</a:t>
            </a:r>
            <a:r>
              <a:rPr lang="en-US" sz="2800" b="1" dirty="0">
                <a:solidFill>
                  <a:srgbClr val="C00000"/>
                </a:solidFill>
                <a:latin typeface="Gabriola" panose="04040605051002020D02" pitchFamily="82" charset="0"/>
              </a:rPr>
              <a:t>….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844C9AC-742D-4013-82FC-14F309D32821}"/>
              </a:ext>
            </a:extLst>
          </p:cNvPr>
          <p:cNvSpPr/>
          <p:nvPr/>
        </p:nvSpPr>
        <p:spPr>
          <a:xfrm>
            <a:off x="911350" y="1050072"/>
            <a:ext cx="776510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/>
            <a:r>
              <a:rPr lang="en-GB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6. Dimock, Organisasi </a:t>
            </a:r>
            <a:r>
              <a:rPr lang="en-GB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adalah</a:t>
            </a:r>
            <a:r>
              <a:rPr lang="en-GB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GB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perpaduan</a:t>
            </a:r>
            <a:r>
              <a:rPr lang="en-GB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GB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secara</a:t>
            </a:r>
            <a:r>
              <a:rPr lang="en-GB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GB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sistematis</a:t>
            </a:r>
            <a:r>
              <a:rPr lang="en-GB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GB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dari</a:t>
            </a:r>
            <a:r>
              <a:rPr lang="en-GB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pada </a:t>
            </a:r>
            <a:r>
              <a:rPr lang="en-GB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bagian-bagian</a:t>
            </a:r>
            <a:r>
              <a:rPr lang="en-GB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yang </a:t>
            </a:r>
            <a:r>
              <a:rPr lang="en-GB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saling</a:t>
            </a:r>
            <a:r>
              <a:rPr lang="en-GB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GB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ketergantungan</a:t>
            </a:r>
            <a:r>
              <a:rPr lang="en-GB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/</a:t>
            </a:r>
            <a:r>
              <a:rPr lang="en-GB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berkaitan</a:t>
            </a:r>
            <a:r>
              <a:rPr lang="en-GB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untuk </a:t>
            </a:r>
            <a:r>
              <a:rPr lang="en-GB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membentuk</a:t>
            </a:r>
            <a:r>
              <a:rPr lang="en-GB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GB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suatu</a:t>
            </a:r>
            <a:r>
              <a:rPr lang="en-GB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GB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kesatuan</a:t>
            </a:r>
            <a:r>
              <a:rPr lang="en-GB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yang </a:t>
            </a:r>
            <a:r>
              <a:rPr lang="en-GB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bulat</a:t>
            </a:r>
            <a:r>
              <a:rPr lang="en-GB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GB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melalui</a:t>
            </a:r>
            <a:r>
              <a:rPr lang="en-GB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GB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kewenangan</a:t>
            </a:r>
            <a:r>
              <a:rPr lang="en-GB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, </a:t>
            </a:r>
            <a:r>
              <a:rPr lang="en-GB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koordinasi</a:t>
            </a:r>
            <a:r>
              <a:rPr lang="en-GB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dan </a:t>
            </a:r>
            <a:r>
              <a:rPr lang="en-GB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pengawasan</a:t>
            </a:r>
            <a:r>
              <a:rPr lang="en-GB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GB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dalam</a:t>
            </a:r>
            <a:r>
              <a:rPr lang="en-GB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GB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usaha</a:t>
            </a:r>
            <a:r>
              <a:rPr lang="en-GB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GB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mencapai</a:t>
            </a:r>
            <a:r>
              <a:rPr lang="en-GB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GB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tujuan</a:t>
            </a:r>
            <a:r>
              <a:rPr lang="en-GB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yang </a:t>
            </a:r>
            <a:r>
              <a:rPr lang="en-GB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telah</a:t>
            </a:r>
            <a:r>
              <a:rPr lang="en-GB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GB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ditentukan</a:t>
            </a:r>
            <a:r>
              <a:rPr lang="en-GB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.</a:t>
            </a:r>
          </a:p>
          <a:p>
            <a:pPr marL="342900" indent="-342900" algn="just"/>
            <a:r>
              <a:rPr lang="en-GB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7. </a:t>
            </a:r>
            <a:r>
              <a:rPr lang="en-GB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Sedangkan</a:t>
            </a:r>
            <a:r>
              <a:rPr lang="en-GB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menurut 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Robbins (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dalam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Budihardjo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2014:17),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mengemukakan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bahwa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organisasi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sebagai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kumpulan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entitas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sosial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yang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secara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sadar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terkoordinasi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dalam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batasan-batasan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yang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relatif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jelas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serta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bersama-sama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dalam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batas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waktu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tertentu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dan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terus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menerus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untuk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mencapai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suatu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tujuan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. </a:t>
            </a:r>
          </a:p>
          <a:p>
            <a:pPr marL="342900" indent="-342900"/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 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26141515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123478"/>
            <a:ext cx="6829002" cy="576064"/>
          </a:xfrm>
        </p:spPr>
        <p:txBody>
          <a:bodyPr anchor="t">
            <a:no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Gabriola" panose="04040605051002020D02" pitchFamily="82" charset="0"/>
              </a:rPr>
              <a:t>Kesimpulan..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5"/>
          </p:nvPr>
        </p:nvSpPr>
        <p:spPr>
          <a:xfrm>
            <a:off x="827584" y="699542"/>
            <a:ext cx="7992888" cy="4320480"/>
          </a:xfrm>
        </p:spPr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Berdasarkan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beberapa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pengertian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di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atas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,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dapat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disimpulkan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bahwa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organisasi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merupakan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kumpulan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orang-orang yang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mempunyai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kepentingan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bersama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untuk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mencapai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suatu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sasaran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dalam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sistem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dan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bekerja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sama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untuk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mencapai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tujuan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tertentu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dan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dalam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batas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waktu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yang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telah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ditentukan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rgbClr val="C00000"/>
                </a:solidFill>
                <a:latin typeface="Gabriola" panose="04040605051002020D02" pitchFamily="82" charset="0"/>
                <a:ea typeface="Microsoft YaHei UI" panose="020B0503020204020204" pitchFamily="34" charset="-122"/>
              </a:rPr>
              <a:t>Organisasi</a:t>
            </a:r>
            <a:r>
              <a:rPr lang="en-US" sz="2000" b="1" dirty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adalah</a:t>
            </a:r>
            <a:r>
              <a:rPr lang="en-US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tempat</a:t>
            </a:r>
            <a:r>
              <a:rPr lang="en-US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atau</a:t>
            </a:r>
            <a:r>
              <a:rPr lang="en-US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wadah</a:t>
            </a:r>
            <a:r>
              <a:rPr lang="en-US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dimana</a:t>
            </a:r>
            <a:r>
              <a:rPr lang="en-US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orang-orang </a:t>
            </a:r>
            <a:r>
              <a:rPr lang="en-US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berkumpul</a:t>
            </a:r>
            <a:r>
              <a:rPr lang="en-US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, </a:t>
            </a:r>
            <a:r>
              <a:rPr lang="en-US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bekerja</a:t>
            </a:r>
            <a:r>
              <a:rPr lang="en-US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sama</a:t>
            </a:r>
            <a:r>
              <a:rPr lang="en-US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secara</a:t>
            </a:r>
            <a:r>
              <a:rPr lang="en-US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rasional</a:t>
            </a:r>
            <a:r>
              <a:rPr lang="en-US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dan </a:t>
            </a:r>
            <a:r>
              <a:rPr lang="en-US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sistematis</a:t>
            </a:r>
            <a:r>
              <a:rPr lang="en-US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, </a:t>
            </a:r>
            <a:r>
              <a:rPr lang="en-US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terencana</a:t>
            </a:r>
            <a:r>
              <a:rPr lang="en-US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, </a:t>
            </a:r>
            <a:r>
              <a:rPr lang="en-US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terorganisasi</a:t>
            </a:r>
            <a:r>
              <a:rPr lang="en-US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, </a:t>
            </a:r>
            <a:r>
              <a:rPr lang="en-US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terpimpin</a:t>
            </a:r>
            <a:r>
              <a:rPr lang="en-US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dan </a:t>
            </a:r>
            <a:r>
              <a:rPr lang="en-US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terkendali</a:t>
            </a:r>
            <a:r>
              <a:rPr lang="en-US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, </a:t>
            </a:r>
            <a:r>
              <a:rPr lang="en-US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dalam</a:t>
            </a:r>
            <a:r>
              <a:rPr lang="en-US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memanfaatkan</a:t>
            </a:r>
            <a:r>
              <a:rPr lang="en-US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sumber</a:t>
            </a:r>
            <a:r>
              <a:rPr lang="en-US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daya</a:t>
            </a:r>
            <a:r>
              <a:rPr lang="en-US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organisasi</a:t>
            </a:r>
            <a:r>
              <a:rPr lang="en-US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yaitu</a:t>
            </a:r>
            <a:r>
              <a:rPr lang="en-US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seperti</a:t>
            </a:r>
            <a:r>
              <a:rPr lang="en-US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uang</a:t>
            </a:r>
            <a:r>
              <a:rPr lang="en-US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, material, </a:t>
            </a:r>
            <a:r>
              <a:rPr lang="en-US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mesin</a:t>
            </a:r>
            <a:r>
              <a:rPr lang="en-US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, </a:t>
            </a:r>
            <a:r>
              <a:rPr lang="en-US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metode</a:t>
            </a:r>
            <a:r>
              <a:rPr lang="en-US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, </a:t>
            </a:r>
            <a:r>
              <a:rPr lang="en-US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lingkungan</a:t>
            </a:r>
            <a:r>
              <a:rPr lang="en-US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, </a:t>
            </a:r>
            <a:r>
              <a:rPr lang="en-US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sarana</a:t>
            </a:r>
            <a:r>
              <a:rPr lang="en-US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parasarana</a:t>
            </a:r>
            <a:r>
              <a:rPr lang="en-US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, data, dan lain </a:t>
            </a:r>
            <a:r>
              <a:rPr lang="en-US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sebagainya</a:t>
            </a:r>
            <a:r>
              <a:rPr lang="en-US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yang </a:t>
            </a:r>
            <a:r>
              <a:rPr lang="en-US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dipergunakan</a:t>
            </a:r>
            <a:r>
              <a:rPr lang="en-US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secara</a:t>
            </a:r>
            <a:r>
              <a:rPr lang="en-US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efisien</a:t>
            </a:r>
            <a:r>
              <a:rPr lang="en-US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dan </a:t>
            </a:r>
            <a:r>
              <a:rPr lang="en-US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efektif</a:t>
            </a:r>
            <a:r>
              <a:rPr lang="en-US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untuk </a:t>
            </a:r>
            <a:r>
              <a:rPr lang="en-US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mencapai</a:t>
            </a:r>
            <a:r>
              <a:rPr lang="en-US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tujuan</a:t>
            </a:r>
            <a:r>
              <a:rPr lang="en-US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yang </a:t>
            </a:r>
            <a:r>
              <a:rPr lang="en-US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telah</a:t>
            </a:r>
            <a:r>
              <a:rPr lang="en-US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ditentukan</a:t>
            </a:r>
            <a:r>
              <a:rPr lang="en-US" sz="2000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</a:p>
          <a:p>
            <a:pPr algn="just"/>
            <a:r>
              <a:rPr lang="en-US" sz="20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83807569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195486"/>
            <a:ext cx="6468962" cy="792088"/>
          </a:xfrm>
        </p:spPr>
        <p:txBody>
          <a:bodyPr anchor="t">
            <a:no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Gabriola" panose="04040605051002020D02" pitchFamily="82" charset="0"/>
              </a:rPr>
              <a:t>Pengertian </a:t>
            </a:r>
            <a:r>
              <a:rPr lang="en-US" sz="4000" b="1" dirty="0" err="1">
                <a:solidFill>
                  <a:srgbClr val="C00000"/>
                </a:solidFill>
                <a:latin typeface="Gabriola" panose="04040605051002020D02" pitchFamily="82" charset="0"/>
              </a:rPr>
              <a:t>Pengorganisasian</a:t>
            </a:r>
            <a:endParaRPr lang="en-US" sz="4000" b="1" dirty="0">
              <a:solidFill>
                <a:srgbClr val="C00000"/>
              </a:solidFill>
              <a:latin typeface="Gabriola" panose="04040605051002020D02" pitchFamily="82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5"/>
          </p:nvPr>
        </p:nvSpPr>
        <p:spPr>
          <a:xfrm>
            <a:off x="1187624" y="1364652"/>
            <a:ext cx="7416824" cy="3744416"/>
          </a:xfrm>
        </p:spPr>
        <p:txBody>
          <a:bodyPr/>
          <a:lstStyle/>
          <a:p>
            <a:pPr algn="just"/>
            <a:r>
              <a:rPr lang="en-US" sz="2000" b="1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Menurut para </a:t>
            </a:r>
            <a:r>
              <a:rPr lang="en-US" sz="2000" b="1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ahli</a:t>
            </a:r>
            <a:r>
              <a:rPr lang="en-US" sz="2000" b="1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b="1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Pengorganisasian</a:t>
            </a:r>
            <a:r>
              <a:rPr lang="en-US" sz="2000" b="1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b="1" dirty="0" err="1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adalah</a:t>
            </a:r>
            <a:r>
              <a:rPr lang="en-US" sz="2000" b="1" dirty="0">
                <a:solidFill>
                  <a:srgbClr val="0F01B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:</a:t>
            </a:r>
          </a:p>
          <a:p>
            <a:pPr marL="342900" indent="-342900" algn="just">
              <a:buAutoNum type="arabicPeriod"/>
            </a:pP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Melayu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SP.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Hasibuan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(2006:118)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Pengorganisasian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sebagai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sesuatu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proses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penentuan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,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pengelompokkan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, dan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pengaturan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berbagai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macam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aktivitas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yang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diperlukan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untuk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mencapai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tujuan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,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menemptkan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orang-orang pada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setiap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aktivitas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menyediakan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alat-alat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yang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diperlukan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,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menetapkan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wewenang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yang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secara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relatif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didelegasikan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kepada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setiap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individu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yang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akan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melakukan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aktivitas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tersebut</a:t>
            </a:r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.</a:t>
            </a:r>
            <a:endParaRPr lang="en-US" sz="2000" dirty="0">
              <a:solidFill>
                <a:schemeClr val="accent3">
                  <a:lumMod val="50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 </a:t>
            </a:r>
          </a:p>
          <a:p>
            <a:r>
              <a:rPr lang="en-US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 </a:t>
            </a:r>
          </a:p>
          <a:p>
            <a:pPr algn="just"/>
            <a:endParaRPr lang="en-US" sz="1100" b="1" dirty="0">
              <a:solidFill>
                <a:srgbClr val="C00000"/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835207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23479"/>
            <a:ext cx="7261050" cy="576064"/>
          </a:xfrm>
        </p:spPr>
        <p:txBody>
          <a:bodyPr anchor="t">
            <a:noAutofit/>
          </a:bodyPr>
          <a:lstStyle/>
          <a:p>
            <a:r>
              <a:rPr lang="en-US" sz="2800" b="1" dirty="0" err="1">
                <a:solidFill>
                  <a:srgbClr val="C00000"/>
                </a:solidFill>
                <a:latin typeface="Gabriola" panose="04040605051002020D02" pitchFamily="82" charset="0"/>
              </a:rPr>
              <a:t>Lanjutan</a:t>
            </a:r>
            <a:r>
              <a:rPr lang="en-US" sz="2800" b="1" dirty="0">
                <a:solidFill>
                  <a:srgbClr val="C00000"/>
                </a:solidFill>
                <a:latin typeface="Gabriola" panose="04040605051002020D02" pitchFamily="82" charset="0"/>
              </a:rPr>
              <a:t>…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5"/>
          </p:nvPr>
        </p:nvSpPr>
        <p:spPr>
          <a:xfrm>
            <a:off x="323528" y="699543"/>
            <a:ext cx="8496944" cy="4320478"/>
          </a:xfrm>
        </p:spPr>
        <p:txBody>
          <a:bodyPr/>
          <a:lstStyle/>
          <a:p>
            <a:pPr marL="285750" indent="-285750"/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2. M.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Manullang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(1988)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menyatakan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bahwa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pengorganisasian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sebagai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proses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penetapan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dan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pembagian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pekerjaan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yang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akan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dilakukan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,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pembatasan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tugas-tugas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atau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tanggung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jawab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serta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wewenang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dan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penetapan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hubungan-hubungan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antara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unsur-unsur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Organisasi,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sehingga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memungkinkan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orang-orang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dapat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bekerja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bersama-sama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seefektif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mungkin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untuk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mencapai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tujuan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.</a:t>
            </a:r>
          </a:p>
          <a:p>
            <a:r>
              <a:rPr lang="en-US" sz="2000" dirty="0">
                <a:solidFill>
                  <a:srgbClr val="00206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Dari Pengertian di </a:t>
            </a:r>
            <a:r>
              <a:rPr lang="en-US" sz="2000" dirty="0" err="1">
                <a:solidFill>
                  <a:srgbClr val="00206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atas</a:t>
            </a:r>
            <a:r>
              <a:rPr lang="en-US" sz="2000" dirty="0">
                <a:solidFill>
                  <a:srgbClr val="00206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dapat</a:t>
            </a:r>
            <a:r>
              <a:rPr lang="en-US" sz="2000" dirty="0">
                <a:solidFill>
                  <a:srgbClr val="00206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disimpulkan</a:t>
            </a:r>
            <a:r>
              <a:rPr lang="en-US" sz="2000" dirty="0">
                <a:solidFill>
                  <a:srgbClr val="00206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Pengorganisasian</a:t>
            </a:r>
            <a:r>
              <a:rPr lang="en-US" sz="2000" dirty="0">
                <a:solidFill>
                  <a:srgbClr val="00206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adalah</a:t>
            </a:r>
            <a:r>
              <a:rPr lang="en-US" sz="2000" dirty="0">
                <a:solidFill>
                  <a:srgbClr val="00206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suatu</a:t>
            </a:r>
            <a:r>
              <a:rPr lang="en-US" sz="2000" dirty="0">
                <a:solidFill>
                  <a:srgbClr val="00206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proses </a:t>
            </a:r>
            <a:r>
              <a:rPr lang="en-US" sz="2000" dirty="0" err="1">
                <a:solidFill>
                  <a:srgbClr val="00206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pembagian</a:t>
            </a:r>
            <a:r>
              <a:rPr lang="en-US" sz="2000" dirty="0">
                <a:solidFill>
                  <a:srgbClr val="00206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kerja</a:t>
            </a:r>
            <a:r>
              <a:rPr lang="en-US" sz="2000" dirty="0">
                <a:solidFill>
                  <a:srgbClr val="00206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atau</a:t>
            </a:r>
            <a:r>
              <a:rPr lang="en-US" sz="2000" dirty="0">
                <a:solidFill>
                  <a:srgbClr val="00206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pengaturan</a:t>
            </a:r>
            <a:r>
              <a:rPr lang="en-US" sz="2000" dirty="0">
                <a:solidFill>
                  <a:srgbClr val="00206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kerja</a:t>
            </a:r>
            <a:r>
              <a:rPr lang="en-US" sz="2000" dirty="0">
                <a:solidFill>
                  <a:srgbClr val="00206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Bersama </a:t>
            </a:r>
            <a:r>
              <a:rPr lang="en-US" sz="2000" dirty="0" err="1">
                <a:solidFill>
                  <a:srgbClr val="00206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dari</a:t>
            </a:r>
            <a:r>
              <a:rPr lang="en-US" sz="2000" dirty="0">
                <a:solidFill>
                  <a:srgbClr val="00206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para </a:t>
            </a:r>
            <a:r>
              <a:rPr lang="en-US" sz="2000" dirty="0" err="1">
                <a:solidFill>
                  <a:srgbClr val="00206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anggota</a:t>
            </a:r>
            <a:r>
              <a:rPr lang="en-US" sz="2000" dirty="0">
                <a:solidFill>
                  <a:srgbClr val="00206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suatu</a:t>
            </a:r>
            <a:r>
              <a:rPr lang="en-US" sz="2000" dirty="0">
                <a:solidFill>
                  <a:srgbClr val="00206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Organisasi. </a:t>
            </a:r>
          </a:p>
          <a:p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Dalam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suatu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pengorganisasi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pada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prinsipnya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berguna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untuk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menunjukan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cara-cara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tentang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upaya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pemberdayaan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sumber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daya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manusia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agar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dapat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bekerja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sama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dalam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suatu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sistem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kerja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sama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dengan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harapan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dapat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mencapat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tujuan</a:t>
            </a:r>
            <a:r>
              <a:rPr lang="en-US" sz="2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organisasi</a:t>
            </a:r>
            <a:endParaRPr lang="en-US" sz="2000" dirty="0">
              <a:solidFill>
                <a:srgbClr val="FF000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just"/>
            <a:endParaRPr lang="en-US" sz="1100" b="1" dirty="0">
              <a:solidFill>
                <a:srgbClr val="C00000"/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094212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2159">
  <a:themeElements>
    <a:clrScheme name="Custom 14">
      <a:dk1>
        <a:srgbClr val="494C4F"/>
      </a:dk1>
      <a:lt1>
        <a:srgbClr val="FFFFFF"/>
      </a:lt1>
      <a:dk2>
        <a:srgbClr val="494C4F"/>
      </a:dk2>
      <a:lt2>
        <a:srgbClr val="F2F3F8"/>
      </a:lt2>
      <a:accent1>
        <a:srgbClr val="ED5463"/>
      </a:accent1>
      <a:accent2>
        <a:srgbClr val="FB6E52"/>
      </a:accent2>
      <a:accent3>
        <a:srgbClr val="FFCE54"/>
      </a:accent3>
      <a:accent4>
        <a:srgbClr val="A1D469"/>
      </a:accent4>
      <a:accent5>
        <a:srgbClr val="49CFAE"/>
      </a:accent5>
      <a:accent6>
        <a:srgbClr val="4FC1E9"/>
      </a:accent6>
      <a:hlink>
        <a:srgbClr val="4FC1E9"/>
      </a:hlink>
      <a:folHlink>
        <a:srgbClr val="49CFA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2159</Template>
  <TotalTime>585</TotalTime>
  <Words>949</Words>
  <Application>Microsoft Office PowerPoint</Application>
  <PresentationFormat>On-screen Show (16:9)</PresentationFormat>
  <Paragraphs>104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34" baseType="lpstr">
      <vt:lpstr>Batang</vt:lpstr>
      <vt:lpstr>Microsoft YaHei UI</vt:lpstr>
      <vt:lpstr>Algerian</vt:lpstr>
      <vt:lpstr>Arial</vt:lpstr>
      <vt:lpstr>Arial Black</vt:lpstr>
      <vt:lpstr>Arial Narrow</vt:lpstr>
      <vt:lpstr>Baskerville Old Face</vt:lpstr>
      <vt:lpstr>Bodoni MT</vt:lpstr>
      <vt:lpstr>Bodoni MT Condensed</vt:lpstr>
      <vt:lpstr>Calibri</vt:lpstr>
      <vt:lpstr>Centaur</vt:lpstr>
      <vt:lpstr>Gabriola</vt:lpstr>
      <vt:lpstr>Microsoft New Tai Lue</vt:lpstr>
      <vt:lpstr>Segoe Print</vt:lpstr>
      <vt:lpstr>Tw Cen MT Condensed</vt:lpstr>
      <vt:lpstr>Wingdings</vt:lpstr>
      <vt:lpstr>2159</vt:lpstr>
      <vt:lpstr> ADMINISTRASI  PERKANTORAN  4   Apandi, S.Sos., M.Si.  </vt:lpstr>
      <vt:lpstr>PowerPoint Presentation</vt:lpstr>
      <vt:lpstr>Tujuan Pembelajaran</vt:lpstr>
      <vt:lpstr>Pengertian Organisasi</vt:lpstr>
      <vt:lpstr>Lanjutan…</vt:lpstr>
      <vt:lpstr>Lanjutan….</vt:lpstr>
      <vt:lpstr>Kesimpulan..</vt:lpstr>
      <vt:lpstr>Pengertian Pengorganisasian</vt:lpstr>
      <vt:lpstr>Lanjutan… </vt:lpstr>
      <vt:lpstr>PowerPoint Presentation</vt:lpstr>
      <vt:lpstr>Prinsip-Prinsip Dasar Organisasi</vt:lpstr>
      <vt:lpstr>PowerPoint Presentation</vt:lpstr>
      <vt:lpstr>Keputusan Utama Organisasi </vt:lpstr>
      <vt:lpstr>Asas-Asas Pengorganisasian Kantor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PENGORGANISASIAN KEGIATAN KANTOR</dc:title>
  <dc:creator>USER</dc:creator>
  <cp:lastModifiedBy>user</cp:lastModifiedBy>
  <cp:revision>68</cp:revision>
  <cp:lastPrinted>2023-09-10T07:03:27Z</cp:lastPrinted>
  <dcterms:created xsi:type="dcterms:W3CDTF">2020-09-24T00:53:06Z</dcterms:created>
  <dcterms:modified xsi:type="dcterms:W3CDTF">2023-11-23T06:40:18Z</dcterms:modified>
</cp:coreProperties>
</file>