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0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90298-DB4A-4AF3-86E9-B607ABC8C1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895E325-87FC-4B1E-9B3D-C5C9CEC2ED0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d-ID" sz="2400" dirty="0" smtClean="0">
              <a:latin typeface="Bernard MT Condensed" pitchFamily="18" charset="0"/>
            </a:rPr>
            <a:t>Interdependence</a:t>
          </a:r>
          <a:endParaRPr lang="id-ID" sz="2400" dirty="0">
            <a:latin typeface="Bernard MT Condensed" pitchFamily="18" charset="0"/>
          </a:endParaRPr>
        </a:p>
      </dgm:t>
    </dgm:pt>
    <dgm:pt modelId="{0E174A94-F481-4486-AE8B-35D7F19B010D}" type="parTrans" cxnId="{7D8C0D94-EE25-4B18-B24E-FFFA8730D358}">
      <dgm:prSet/>
      <dgm:spPr/>
      <dgm:t>
        <a:bodyPr/>
        <a:lstStyle/>
        <a:p>
          <a:endParaRPr lang="id-ID"/>
        </a:p>
      </dgm:t>
    </dgm:pt>
    <dgm:pt modelId="{7228DE10-7840-4674-9BD8-2844C2A972F9}" type="sibTrans" cxnId="{7D8C0D94-EE25-4B18-B24E-FFFA8730D358}">
      <dgm:prSet/>
      <dgm:spPr/>
      <dgm:t>
        <a:bodyPr/>
        <a:lstStyle/>
        <a:p>
          <a:endParaRPr lang="id-ID"/>
        </a:p>
      </dgm:t>
    </dgm:pt>
    <dgm:pt modelId="{1D08ECB1-11D2-4E72-AC11-FE4503CEE761}">
      <dgm:prSet phldrT="[Text]"/>
      <dgm:spPr/>
      <dgm:t>
        <a:bodyPr/>
        <a:lstStyle/>
        <a:p>
          <a:pPr algn="ctr"/>
          <a:r>
            <a:rPr lang="id-ID" dirty="0" smtClean="0">
              <a:latin typeface="Algerian" pitchFamily="82" charset="0"/>
            </a:rPr>
            <a:t>Subjective</a:t>
          </a:r>
        </a:p>
      </dgm:t>
    </dgm:pt>
    <dgm:pt modelId="{6DFA42C4-D0F6-40A4-8BAB-0EB6810B89CF}" type="parTrans" cxnId="{93C5489C-65EE-442D-A965-AA7A0E31C210}">
      <dgm:prSet/>
      <dgm:spPr/>
      <dgm:t>
        <a:bodyPr/>
        <a:lstStyle/>
        <a:p>
          <a:endParaRPr lang="id-ID"/>
        </a:p>
      </dgm:t>
    </dgm:pt>
    <dgm:pt modelId="{4B3AD196-5C26-4365-A62D-5EFFB37675ED}" type="sibTrans" cxnId="{93C5489C-65EE-442D-A965-AA7A0E31C210}">
      <dgm:prSet/>
      <dgm:spPr/>
      <dgm:t>
        <a:bodyPr/>
        <a:lstStyle/>
        <a:p>
          <a:endParaRPr lang="id-ID"/>
        </a:p>
      </dgm:t>
    </dgm:pt>
    <dgm:pt modelId="{A980C5B4-95EF-4A11-ACFA-375ED88C91E9}">
      <dgm:prSet phldrT="[Text]"/>
      <dgm:spPr>
        <a:solidFill>
          <a:srgbClr val="00B0F0"/>
        </a:solidFill>
      </dgm:spPr>
      <dgm:t>
        <a:bodyPr/>
        <a:lstStyle/>
        <a:p>
          <a:pPr algn="ctr"/>
          <a:r>
            <a:rPr lang="id-ID" dirty="0" smtClean="0">
              <a:latin typeface="Arial Black" pitchFamily="34" charset="0"/>
            </a:rPr>
            <a:t>Artificial</a:t>
          </a:r>
          <a:endParaRPr lang="id-ID" dirty="0">
            <a:latin typeface="Arial Black" pitchFamily="34" charset="0"/>
          </a:endParaRPr>
        </a:p>
      </dgm:t>
    </dgm:pt>
    <dgm:pt modelId="{2CA5B0CA-2625-41EB-B6CD-23DC59A954BB}" type="parTrans" cxnId="{753B0593-EEFA-41FF-87EF-8757C271A781}">
      <dgm:prSet/>
      <dgm:spPr/>
      <dgm:t>
        <a:bodyPr/>
        <a:lstStyle/>
        <a:p>
          <a:endParaRPr lang="id-ID"/>
        </a:p>
      </dgm:t>
    </dgm:pt>
    <dgm:pt modelId="{F344245D-29D4-41A5-B97B-FF9B3A1C148A}" type="sibTrans" cxnId="{753B0593-EEFA-41FF-87EF-8757C271A781}">
      <dgm:prSet/>
      <dgm:spPr/>
      <dgm:t>
        <a:bodyPr/>
        <a:lstStyle/>
        <a:p>
          <a:endParaRPr lang="id-ID"/>
        </a:p>
      </dgm:t>
    </dgm:pt>
    <dgm:pt modelId="{2C0F201F-C1DF-4DEA-B356-79BE761488C0}">
      <dgm:prSet/>
      <dgm:spPr>
        <a:solidFill>
          <a:srgbClr val="7030A0"/>
        </a:solidFill>
      </dgm:spPr>
      <dgm:t>
        <a:bodyPr/>
        <a:lstStyle/>
        <a:p>
          <a:pPr algn="ctr"/>
          <a:r>
            <a:rPr lang="id-ID" b="1" dirty="0" smtClean="0">
              <a:latin typeface="Castellar" pitchFamily="18" charset="0"/>
            </a:rPr>
            <a:t>Dinamic</a:t>
          </a:r>
        </a:p>
      </dgm:t>
    </dgm:pt>
    <dgm:pt modelId="{CF861587-BE7B-401B-A93F-98E1E72E4310}" type="parTrans" cxnId="{3B0587A7-BBBA-48C0-9628-EF1461FDAC37}">
      <dgm:prSet/>
      <dgm:spPr/>
      <dgm:t>
        <a:bodyPr/>
        <a:lstStyle/>
        <a:p>
          <a:endParaRPr lang="id-ID"/>
        </a:p>
      </dgm:t>
    </dgm:pt>
    <dgm:pt modelId="{BBEADEC3-91DF-49FD-88F5-6C062DA0CF78}" type="sibTrans" cxnId="{3B0587A7-BBBA-48C0-9628-EF1461FDAC37}">
      <dgm:prSet/>
      <dgm:spPr/>
      <dgm:t>
        <a:bodyPr/>
        <a:lstStyle/>
        <a:p>
          <a:endParaRPr lang="id-ID"/>
        </a:p>
      </dgm:t>
    </dgm:pt>
    <dgm:pt modelId="{73ADBC5F-4669-4367-AD7C-A67C5B542D4F}" type="pres">
      <dgm:prSet presAssocID="{38190298-DB4A-4AF3-86E9-B607ABC8C1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929ADE-0AD2-4B9A-BD4F-8CA082B1215E}" type="pres">
      <dgm:prSet presAssocID="{6895E325-87FC-4B1E-9B3D-C5C9CEC2ED0E}" presName="parentLin" presStyleCnt="0"/>
      <dgm:spPr/>
    </dgm:pt>
    <dgm:pt modelId="{2A644572-3164-478D-9338-57D7AC95799F}" type="pres">
      <dgm:prSet presAssocID="{6895E325-87FC-4B1E-9B3D-C5C9CEC2ED0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87AFD4C-DDE4-4A89-958E-F246CB87D3A3}" type="pres">
      <dgm:prSet presAssocID="{6895E325-87FC-4B1E-9B3D-C5C9CEC2ED0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511A4-E52E-40F6-821F-266B26F60D4D}" type="pres">
      <dgm:prSet presAssocID="{6895E325-87FC-4B1E-9B3D-C5C9CEC2ED0E}" presName="negativeSpace" presStyleCnt="0"/>
      <dgm:spPr/>
    </dgm:pt>
    <dgm:pt modelId="{281DED72-3E2C-4FB2-A018-BE67189457FE}" type="pres">
      <dgm:prSet presAssocID="{6895E325-87FC-4B1E-9B3D-C5C9CEC2ED0E}" presName="childText" presStyleLbl="conFgAcc1" presStyleIdx="0" presStyleCnt="4">
        <dgm:presLayoutVars>
          <dgm:bulletEnabled val="1"/>
        </dgm:presLayoutVars>
      </dgm:prSet>
      <dgm:spPr/>
    </dgm:pt>
    <dgm:pt modelId="{66C88F60-D3B7-499F-B945-0CA26A6C7B56}" type="pres">
      <dgm:prSet presAssocID="{7228DE10-7840-4674-9BD8-2844C2A972F9}" presName="spaceBetweenRectangles" presStyleCnt="0"/>
      <dgm:spPr/>
    </dgm:pt>
    <dgm:pt modelId="{E7809E70-7F4D-4503-ACA9-7CEA47D0CBC3}" type="pres">
      <dgm:prSet presAssocID="{1D08ECB1-11D2-4E72-AC11-FE4503CEE761}" presName="parentLin" presStyleCnt="0"/>
      <dgm:spPr/>
    </dgm:pt>
    <dgm:pt modelId="{2497E8F6-BD36-4EFB-9905-C144A5A56E4F}" type="pres">
      <dgm:prSet presAssocID="{1D08ECB1-11D2-4E72-AC11-FE4503CEE76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7E9920B-DD6D-4724-B640-C6118B917383}" type="pres">
      <dgm:prSet presAssocID="{1D08ECB1-11D2-4E72-AC11-FE4503CEE76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A53F17-3B1D-434D-A1CC-6180984E8E7B}" type="pres">
      <dgm:prSet presAssocID="{1D08ECB1-11D2-4E72-AC11-FE4503CEE761}" presName="negativeSpace" presStyleCnt="0"/>
      <dgm:spPr/>
    </dgm:pt>
    <dgm:pt modelId="{707A541D-4E1D-41F6-8CAF-BACD9522BF2B}" type="pres">
      <dgm:prSet presAssocID="{1D08ECB1-11D2-4E72-AC11-FE4503CEE761}" presName="childText" presStyleLbl="conFgAcc1" presStyleIdx="1" presStyleCnt="4">
        <dgm:presLayoutVars>
          <dgm:bulletEnabled val="1"/>
        </dgm:presLayoutVars>
      </dgm:prSet>
      <dgm:spPr/>
    </dgm:pt>
    <dgm:pt modelId="{6354BF7F-CF0D-41C1-AFFA-CD979CA059B9}" type="pres">
      <dgm:prSet presAssocID="{4B3AD196-5C26-4365-A62D-5EFFB37675ED}" presName="spaceBetweenRectangles" presStyleCnt="0"/>
      <dgm:spPr/>
    </dgm:pt>
    <dgm:pt modelId="{3530EC99-F4C2-4386-9344-4F57CD5D2C84}" type="pres">
      <dgm:prSet presAssocID="{A980C5B4-95EF-4A11-ACFA-375ED88C91E9}" presName="parentLin" presStyleCnt="0"/>
      <dgm:spPr/>
    </dgm:pt>
    <dgm:pt modelId="{F03D0AC9-85D6-4814-A4B7-94339B78829B}" type="pres">
      <dgm:prSet presAssocID="{A980C5B4-95EF-4A11-ACFA-375ED88C91E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351A041-D23D-4A1D-92AD-B278F0CEB9EB}" type="pres">
      <dgm:prSet presAssocID="{A980C5B4-95EF-4A11-ACFA-375ED88C91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99E36-50E4-48C7-B369-4E0758EB739E}" type="pres">
      <dgm:prSet presAssocID="{A980C5B4-95EF-4A11-ACFA-375ED88C91E9}" presName="negativeSpace" presStyleCnt="0"/>
      <dgm:spPr/>
    </dgm:pt>
    <dgm:pt modelId="{726FD3E0-1960-409C-B429-83D6512D4F67}" type="pres">
      <dgm:prSet presAssocID="{A980C5B4-95EF-4A11-ACFA-375ED88C91E9}" presName="childText" presStyleLbl="conFgAcc1" presStyleIdx="2" presStyleCnt="4">
        <dgm:presLayoutVars>
          <dgm:bulletEnabled val="1"/>
        </dgm:presLayoutVars>
      </dgm:prSet>
      <dgm:spPr/>
    </dgm:pt>
    <dgm:pt modelId="{CBF25A79-EA67-46D7-AB67-066B11C2A8C7}" type="pres">
      <dgm:prSet presAssocID="{F344245D-29D4-41A5-B97B-FF9B3A1C148A}" presName="spaceBetweenRectangles" presStyleCnt="0"/>
      <dgm:spPr/>
    </dgm:pt>
    <dgm:pt modelId="{1C1DFCC5-1E33-4520-BED0-EBBC6DA57090}" type="pres">
      <dgm:prSet presAssocID="{2C0F201F-C1DF-4DEA-B356-79BE761488C0}" presName="parentLin" presStyleCnt="0"/>
      <dgm:spPr/>
    </dgm:pt>
    <dgm:pt modelId="{7834D862-AEB6-48E0-892F-52F182F38D8C}" type="pres">
      <dgm:prSet presAssocID="{2C0F201F-C1DF-4DEA-B356-79BE761488C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1C5C009-94DA-4C83-871F-ED837A1D498D}" type="pres">
      <dgm:prSet presAssocID="{2C0F201F-C1DF-4DEA-B356-79BE761488C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88C3F9-5FAF-410B-BA57-2BD31A18A637}" type="pres">
      <dgm:prSet presAssocID="{2C0F201F-C1DF-4DEA-B356-79BE761488C0}" presName="negativeSpace" presStyleCnt="0"/>
      <dgm:spPr/>
    </dgm:pt>
    <dgm:pt modelId="{4C2B9B2A-7BCA-4A33-A847-5C2CAA093445}" type="pres">
      <dgm:prSet presAssocID="{2C0F201F-C1DF-4DEA-B356-79BE761488C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F61DF2E-9DF3-4755-B3C5-3F29401A7C30}" type="presOf" srcId="{38190298-DB4A-4AF3-86E9-B607ABC8C1C4}" destId="{73ADBC5F-4669-4367-AD7C-A67C5B542D4F}" srcOrd="0" destOrd="0" presId="urn:microsoft.com/office/officeart/2005/8/layout/list1"/>
    <dgm:cxn modelId="{3B0587A7-BBBA-48C0-9628-EF1461FDAC37}" srcId="{38190298-DB4A-4AF3-86E9-B607ABC8C1C4}" destId="{2C0F201F-C1DF-4DEA-B356-79BE761488C0}" srcOrd="3" destOrd="0" parTransId="{CF861587-BE7B-401B-A93F-98E1E72E4310}" sibTransId="{BBEADEC3-91DF-49FD-88F5-6C062DA0CF78}"/>
    <dgm:cxn modelId="{A3F50BDE-126A-4334-807F-C8239ED90CBD}" type="presOf" srcId="{2C0F201F-C1DF-4DEA-B356-79BE761488C0}" destId="{7834D862-AEB6-48E0-892F-52F182F38D8C}" srcOrd="0" destOrd="0" presId="urn:microsoft.com/office/officeart/2005/8/layout/list1"/>
    <dgm:cxn modelId="{3B5E7FE4-BB88-4D61-8AA0-1271743A95D2}" type="presOf" srcId="{2C0F201F-C1DF-4DEA-B356-79BE761488C0}" destId="{51C5C009-94DA-4C83-871F-ED837A1D498D}" srcOrd="1" destOrd="0" presId="urn:microsoft.com/office/officeart/2005/8/layout/list1"/>
    <dgm:cxn modelId="{F44095EE-8123-41DB-A217-9813A99AC5ED}" type="presOf" srcId="{6895E325-87FC-4B1E-9B3D-C5C9CEC2ED0E}" destId="{2A644572-3164-478D-9338-57D7AC95799F}" srcOrd="0" destOrd="0" presId="urn:microsoft.com/office/officeart/2005/8/layout/list1"/>
    <dgm:cxn modelId="{93C5489C-65EE-442D-A965-AA7A0E31C210}" srcId="{38190298-DB4A-4AF3-86E9-B607ABC8C1C4}" destId="{1D08ECB1-11D2-4E72-AC11-FE4503CEE761}" srcOrd="1" destOrd="0" parTransId="{6DFA42C4-D0F6-40A4-8BAB-0EB6810B89CF}" sibTransId="{4B3AD196-5C26-4365-A62D-5EFFB37675ED}"/>
    <dgm:cxn modelId="{6C8EA95E-1122-4C06-A9BC-B8073027526B}" type="presOf" srcId="{6895E325-87FC-4B1E-9B3D-C5C9CEC2ED0E}" destId="{487AFD4C-DDE4-4A89-958E-F246CB87D3A3}" srcOrd="1" destOrd="0" presId="urn:microsoft.com/office/officeart/2005/8/layout/list1"/>
    <dgm:cxn modelId="{7D8C0D94-EE25-4B18-B24E-FFFA8730D358}" srcId="{38190298-DB4A-4AF3-86E9-B607ABC8C1C4}" destId="{6895E325-87FC-4B1E-9B3D-C5C9CEC2ED0E}" srcOrd="0" destOrd="0" parTransId="{0E174A94-F481-4486-AE8B-35D7F19B010D}" sibTransId="{7228DE10-7840-4674-9BD8-2844C2A972F9}"/>
    <dgm:cxn modelId="{D10AEC9B-5E51-40F1-9B81-7F133D3B38EE}" type="presOf" srcId="{A980C5B4-95EF-4A11-ACFA-375ED88C91E9}" destId="{F03D0AC9-85D6-4814-A4B7-94339B78829B}" srcOrd="0" destOrd="0" presId="urn:microsoft.com/office/officeart/2005/8/layout/list1"/>
    <dgm:cxn modelId="{99D90334-4A21-4138-A2CE-ED373C7E8609}" type="presOf" srcId="{A980C5B4-95EF-4A11-ACFA-375ED88C91E9}" destId="{C351A041-D23D-4A1D-92AD-B278F0CEB9EB}" srcOrd="1" destOrd="0" presId="urn:microsoft.com/office/officeart/2005/8/layout/list1"/>
    <dgm:cxn modelId="{24E69939-4F05-45FB-9D89-1B5608380159}" type="presOf" srcId="{1D08ECB1-11D2-4E72-AC11-FE4503CEE761}" destId="{2497E8F6-BD36-4EFB-9905-C144A5A56E4F}" srcOrd="0" destOrd="0" presId="urn:microsoft.com/office/officeart/2005/8/layout/list1"/>
    <dgm:cxn modelId="{753B0593-EEFA-41FF-87EF-8757C271A781}" srcId="{38190298-DB4A-4AF3-86E9-B607ABC8C1C4}" destId="{A980C5B4-95EF-4A11-ACFA-375ED88C91E9}" srcOrd="2" destOrd="0" parTransId="{2CA5B0CA-2625-41EB-B6CD-23DC59A954BB}" sibTransId="{F344245D-29D4-41A5-B97B-FF9B3A1C148A}"/>
    <dgm:cxn modelId="{DD99F1D9-114F-40B1-9120-9CB11A930CD9}" type="presOf" srcId="{1D08ECB1-11D2-4E72-AC11-FE4503CEE761}" destId="{17E9920B-DD6D-4724-B640-C6118B917383}" srcOrd="1" destOrd="0" presId="urn:microsoft.com/office/officeart/2005/8/layout/list1"/>
    <dgm:cxn modelId="{7F3C81C2-7FEB-4DA4-915A-300A4FAD24C0}" type="presParOf" srcId="{73ADBC5F-4669-4367-AD7C-A67C5B542D4F}" destId="{0C929ADE-0AD2-4B9A-BD4F-8CA082B1215E}" srcOrd="0" destOrd="0" presId="urn:microsoft.com/office/officeart/2005/8/layout/list1"/>
    <dgm:cxn modelId="{2B29CE89-AB14-46F5-98C2-6BE1118B9AF3}" type="presParOf" srcId="{0C929ADE-0AD2-4B9A-BD4F-8CA082B1215E}" destId="{2A644572-3164-478D-9338-57D7AC95799F}" srcOrd="0" destOrd="0" presId="urn:microsoft.com/office/officeart/2005/8/layout/list1"/>
    <dgm:cxn modelId="{B9BD9981-630C-4162-B34F-E76D8748B01A}" type="presParOf" srcId="{0C929ADE-0AD2-4B9A-BD4F-8CA082B1215E}" destId="{487AFD4C-DDE4-4A89-958E-F246CB87D3A3}" srcOrd="1" destOrd="0" presId="urn:microsoft.com/office/officeart/2005/8/layout/list1"/>
    <dgm:cxn modelId="{78E969E0-2239-4E4F-B3E8-AFD8B9B4644F}" type="presParOf" srcId="{73ADBC5F-4669-4367-AD7C-A67C5B542D4F}" destId="{789511A4-E52E-40F6-821F-266B26F60D4D}" srcOrd="1" destOrd="0" presId="urn:microsoft.com/office/officeart/2005/8/layout/list1"/>
    <dgm:cxn modelId="{6E30E0CC-163D-498D-9DFA-BD49CA83EC3C}" type="presParOf" srcId="{73ADBC5F-4669-4367-AD7C-A67C5B542D4F}" destId="{281DED72-3E2C-4FB2-A018-BE67189457FE}" srcOrd="2" destOrd="0" presId="urn:microsoft.com/office/officeart/2005/8/layout/list1"/>
    <dgm:cxn modelId="{F799FF8E-1160-4FA7-9DE4-4B1AF97B8174}" type="presParOf" srcId="{73ADBC5F-4669-4367-AD7C-A67C5B542D4F}" destId="{66C88F60-D3B7-499F-B945-0CA26A6C7B56}" srcOrd="3" destOrd="0" presId="urn:microsoft.com/office/officeart/2005/8/layout/list1"/>
    <dgm:cxn modelId="{D210403B-72AC-4EF3-AE85-C69EB220473A}" type="presParOf" srcId="{73ADBC5F-4669-4367-AD7C-A67C5B542D4F}" destId="{E7809E70-7F4D-4503-ACA9-7CEA47D0CBC3}" srcOrd="4" destOrd="0" presId="urn:microsoft.com/office/officeart/2005/8/layout/list1"/>
    <dgm:cxn modelId="{163ACA6E-39F3-491D-A721-88A224EBB11D}" type="presParOf" srcId="{E7809E70-7F4D-4503-ACA9-7CEA47D0CBC3}" destId="{2497E8F6-BD36-4EFB-9905-C144A5A56E4F}" srcOrd="0" destOrd="0" presId="urn:microsoft.com/office/officeart/2005/8/layout/list1"/>
    <dgm:cxn modelId="{A2D2FD0F-F1FF-49DD-AE0B-9DE13F3ADA8C}" type="presParOf" srcId="{E7809E70-7F4D-4503-ACA9-7CEA47D0CBC3}" destId="{17E9920B-DD6D-4724-B640-C6118B917383}" srcOrd="1" destOrd="0" presId="urn:microsoft.com/office/officeart/2005/8/layout/list1"/>
    <dgm:cxn modelId="{1AA31C2A-3572-4D5C-A169-0443DA76CE0F}" type="presParOf" srcId="{73ADBC5F-4669-4367-AD7C-A67C5B542D4F}" destId="{DDA53F17-3B1D-434D-A1CC-6180984E8E7B}" srcOrd="5" destOrd="0" presId="urn:microsoft.com/office/officeart/2005/8/layout/list1"/>
    <dgm:cxn modelId="{576497A6-A883-43BB-9467-3C5C875D5414}" type="presParOf" srcId="{73ADBC5F-4669-4367-AD7C-A67C5B542D4F}" destId="{707A541D-4E1D-41F6-8CAF-BACD9522BF2B}" srcOrd="6" destOrd="0" presId="urn:microsoft.com/office/officeart/2005/8/layout/list1"/>
    <dgm:cxn modelId="{7BFFDBE6-5600-46CD-88FB-D681933BDAA3}" type="presParOf" srcId="{73ADBC5F-4669-4367-AD7C-A67C5B542D4F}" destId="{6354BF7F-CF0D-41C1-AFFA-CD979CA059B9}" srcOrd="7" destOrd="0" presId="urn:microsoft.com/office/officeart/2005/8/layout/list1"/>
    <dgm:cxn modelId="{721B7526-059E-4FAE-8882-B8CCAEFA48C5}" type="presParOf" srcId="{73ADBC5F-4669-4367-AD7C-A67C5B542D4F}" destId="{3530EC99-F4C2-4386-9344-4F57CD5D2C84}" srcOrd="8" destOrd="0" presId="urn:microsoft.com/office/officeart/2005/8/layout/list1"/>
    <dgm:cxn modelId="{255505D2-81A5-4B67-B138-F2C3AD25CB44}" type="presParOf" srcId="{3530EC99-F4C2-4386-9344-4F57CD5D2C84}" destId="{F03D0AC9-85D6-4814-A4B7-94339B78829B}" srcOrd="0" destOrd="0" presId="urn:microsoft.com/office/officeart/2005/8/layout/list1"/>
    <dgm:cxn modelId="{5A22B3E1-A596-4962-80A8-AC628F765781}" type="presParOf" srcId="{3530EC99-F4C2-4386-9344-4F57CD5D2C84}" destId="{C351A041-D23D-4A1D-92AD-B278F0CEB9EB}" srcOrd="1" destOrd="0" presId="urn:microsoft.com/office/officeart/2005/8/layout/list1"/>
    <dgm:cxn modelId="{4501E5DE-A76F-49A3-BCA9-F3996744AE3D}" type="presParOf" srcId="{73ADBC5F-4669-4367-AD7C-A67C5B542D4F}" destId="{7C699E36-50E4-48C7-B369-4E0758EB739E}" srcOrd="9" destOrd="0" presId="urn:microsoft.com/office/officeart/2005/8/layout/list1"/>
    <dgm:cxn modelId="{700B4AA1-C9BA-41B1-B4F6-F1CBA7EAF717}" type="presParOf" srcId="{73ADBC5F-4669-4367-AD7C-A67C5B542D4F}" destId="{726FD3E0-1960-409C-B429-83D6512D4F67}" srcOrd="10" destOrd="0" presId="urn:microsoft.com/office/officeart/2005/8/layout/list1"/>
    <dgm:cxn modelId="{FF796907-00E9-4CE8-8778-C74ADC93C277}" type="presParOf" srcId="{73ADBC5F-4669-4367-AD7C-A67C5B542D4F}" destId="{CBF25A79-EA67-46D7-AB67-066B11C2A8C7}" srcOrd="11" destOrd="0" presId="urn:microsoft.com/office/officeart/2005/8/layout/list1"/>
    <dgm:cxn modelId="{2A808EDD-195C-4BD8-BAA0-120902D6CD35}" type="presParOf" srcId="{73ADBC5F-4669-4367-AD7C-A67C5B542D4F}" destId="{1C1DFCC5-1E33-4520-BED0-EBBC6DA57090}" srcOrd="12" destOrd="0" presId="urn:microsoft.com/office/officeart/2005/8/layout/list1"/>
    <dgm:cxn modelId="{C8C46A70-18CE-4812-9865-88B79EC28CB1}" type="presParOf" srcId="{1C1DFCC5-1E33-4520-BED0-EBBC6DA57090}" destId="{7834D862-AEB6-48E0-892F-52F182F38D8C}" srcOrd="0" destOrd="0" presId="urn:microsoft.com/office/officeart/2005/8/layout/list1"/>
    <dgm:cxn modelId="{926C285D-342D-4AA2-A295-4E01D48CA57E}" type="presParOf" srcId="{1C1DFCC5-1E33-4520-BED0-EBBC6DA57090}" destId="{51C5C009-94DA-4C83-871F-ED837A1D498D}" srcOrd="1" destOrd="0" presId="urn:microsoft.com/office/officeart/2005/8/layout/list1"/>
    <dgm:cxn modelId="{C17CA457-2328-41B6-8F6C-D7E5B3762A6A}" type="presParOf" srcId="{73ADBC5F-4669-4367-AD7C-A67C5B542D4F}" destId="{6988C3F9-5FAF-410B-BA57-2BD31A18A637}" srcOrd="13" destOrd="0" presId="urn:microsoft.com/office/officeart/2005/8/layout/list1"/>
    <dgm:cxn modelId="{3F5E1BF7-3719-44D5-BE60-9C74AB8CB984}" type="presParOf" srcId="{73ADBC5F-4669-4367-AD7C-A67C5B542D4F}" destId="{4C2B9B2A-7BCA-4A33-A847-5C2CAA09344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8DE3D1-3306-4245-9C5C-03B5E156D0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9CF859E-EC96-4F18-8CB9-4D8AF5250B55}">
      <dgm:prSet phldrT="[Text]"/>
      <dgm:spPr/>
      <dgm:t>
        <a:bodyPr/>
        <a:lstStyle/>
        <a:p>
          <a:r>
            <a:rPr lang="id-ID" b="1" dirty="0" smtClean="0">
              <a:latin typeface="Arial Black" pitchFamily="34" charset="0"/>
            </a:rPr>
            <a:t>Issue: </a:t>
          </a:r>
          <a:r>
            <a:rPr lang="id-ID" dirty="0" smtClean="0"/>
            <a:t>(Banyak orang tidur di jalan/teras toko/jembatan</a:t>
          </a:r>
          <a:endParaRPr lang="id-ID" dirty="0"/>
        </a:p>
      </dgm:t>
    </dgm:pt>
    <dgm:pt modelId="{D21FF771-B9E9-4A56-A532-89C417F37A65}" type="parTrans" cxnId="{8C270658-B94E-4966-A278-1B00A2BC3891}">
      <dgm:prSet/>
      <dgm:spPr/>
      <dgm:t>
        <a:bodyPr/>
        <a:lstStyle/>
        <a:p>
          <a:endParaRPr lang="id-ID"/>
        </a:p>
      </dgm:t>
    </dgm:pt>
    <dgm:pt modelId="{30044A8E-67C1-4137-AFA9-7BBA3B867B9C}" type="sibTrans" cxnId="{8C270658-B94E-4966-A278-1B00A2BC3891}">
      <dgm:prSet/>
      <dgm:spPr/>
      <dgm:t>
        <a:bodyPr/>
        <a:lstStyle/>
        <a:p>
          <a:endParaRPr lang="id-ID"/>
        </a:p>
      </dgm:t>
    </dgm:pt>
    <dgm:pt modelId="{86ABD86D-E68A-4D9D-A9A4-E98BE0CEC1DE}">
      <dgm:prSet phldrT="[Text]"/>
      <dgm:spPr/>
      <dgm:t>
        <a:bodyPr/>
        <a:lstStyle/>
        <a:p>
          <a:r>
            <a:rPr lang="id-ID" dirty="0" smtClean="0">
              <a:latin typeface="Arial Black" pitchFamily="34" charset="0"/>
            </a:rPr>
            <a:t>Problem: </a:t>
          </a:r>
          <a:r>
            <a:rPr lang="id-ID" dirty="0" smtClean="0"/>
            <a:t>Tiadanya tempat tinggal bagi orang miskin</a:t>
          </a:r>
          <a:endParaRPr lang="id-ID" dirty="0"/>
        </a:p>
      </dgm:t>
    </dgm:pt>
    <dgm:pt modelId="{8613976E-2DA2-4BFC-BB57-31733C5CEEDD}" type="parTrans" cxnId="{588BB065-70AB-41E3-8735-9EFFAEC51E2A}">
      <dgm:prSet/>
      <dgm:spPr/>
      <dgm:t>
        <a:bodyPr/>
        <a:lstStyle/>
        <a:p>
          <a:endParaRPr lang="id-ID"/>
        </a:p>
      </dgm:t>
    </dgm:pt>
    <dgm:pt modelId="{98B9A7D4-4FBE-4495-AE13-94B890B24E49}" type="sibTrans" cxnId="{588BB065-70AB-41E3-8735-9EFFAEC51E2A}">
      <dgm:prSet/>
      <dgm:spPr/>
      <dgm:t>
        <a:bodyPr/>
        <a:lstStyle/>
        <a:p>
          <a:endParaRPr lang="id-ID"/>
        </a:p>
      </dgm:t>
    </dgm:pt>
    <dgm:pt modelId="{4B6DB492-CDB3-4E14-95B1-FBC5D4064826}">
      <dgm:prSet phldrT="[Text]"/>
      <dgm:spPr/>
      <dgm:t>
        <a:bodyPr/>
        <a:lstStyle/>
        <a:p>
          <a:r>
            <a:rPr lang="id-ID" dirty="0" smtClean="0">
              <a:latin typeface="Arial Black" pitchFamily="34" charset="0"/>
            </a:rPr>
            <a:t>Policy: </a:t>
          </a:r>
          <a:r>
            <a:rPr lang="id-ID" dirty="0" smtClean="0"/>
            <a:t>Pemerintah perlu membangun dan menyediakan rumah bagi orang miskin</a:t>
          </a:r>
          <a:endParaRPr lang="id-ID" dirty="0"/>
        </a:p>
      </dgm:t>
    </dgm:pt>
    <dgm:pt modelId="{EEDE7CB9-DE44-40A2-81C3-75E19FA1BE3E}" type="parTrans" cxnId="{8622A96F-9F36-4A53-8C21-9C7DAE0B1E8A}">
      <dgm:prSet/>
      <dgm:spPr/>
      <dgm:t>
        <a:bodyPr/>
        <a:lstStyle/>
        <a:p>
          <a:endParaRPr lang="id-ID"/>
        </a:p>
      </dgm:t>
    </dgm:pt>
    <dgm:pt modelId="{E145E731-467C-4ECB-9DEA-3BDC3CD4F764}" type="sibTrans" cxnId="{8622A96F-9F36-4A53-8C21-9C7DAE0B1E8A}">
      <dgm:prSet/>
      <dgm:spPr/>
      <dgm:t>
        <a:bodyPr/>
        <a:lstStyle/>
        <a:p>
          <a:endParaRPr lang="id-ID"/>
        </a:p>
      </dgm:t>
    </dgm:pt>
    <dgm:pt modelId="{C9ACD3B9-FA2B-493F-8B90-2F5D1FABF3B9}" type="pres">
      <dgm:prSet presAssocID="{DE8DE3D1-3306-4245-9C5C-03B5E156D0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269FFE-7B48-4064-91E1-3C24FFBA8EBF}" type="pres">
      <dgm:prSet presAssocID="{DE8DE3D1-3306-4245-9C5C-03B5E156D0B6}" presName="dummyMaxCanvas" presStyleCnt="0">
        <dgm:presLayoutVars/>
      </dgm:prSet>
      <dgm:spPr/>
    </dgm:pt>
    <dgm:pt modelId="{728D39CB-DF9B-46A5-8BC0-E426C2CBD71E}" type="pres">
      <dgm:prSet presAssocID="{DE8DE3D1-3306-4245-9C5C-03B5E156D0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625B05-B099-48C0-919C-2C367FAEECDE}" type="pres">
      <dgm:prSet presAssocID="{DE8DE3D1-3306-4245-9C5C-03B5E156D0B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29CF2-BDA4-4844-9EDE-46AA59398DDC}" type="pres">
      <dgm:prSet presAssocID="{DE8DE3D1-3306-4245-9C5C-03B5E156D0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3B8EE1-5EFC-4ABE-83B2-89D044E211F3}" type="pres">
      <dgm:prSet presAssocID="{DE8DE3D1-3306-4245-9C5C-03B5E156D0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E7F13-E80F-4FDC-8115-266A2F71CB74}" type="pres">
      <dgm:prSet presAssocID="{DE8DE3D1-3306-4245-9C5C-03B5E156D0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E07A8-A9EC-4AB3-A5AF-5C39620E7A1E}" type="pres">
      <dgm:prSet presAssocID="{DE8DE3D1-3306-4245-9C5C-03B5E156D0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A2C563-A102-4D40-95CD-5A6E3F4D48C4}" type="pres">
      <dgm:prSet presAssocID="{DE8DE3D1-3306-4245-9C5C-03B5E156D0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08E2F-2269-4B47-B286-C80D87C9339A}" type="pres">
      <dgm:prSet presAssocID="{DE8DE3D1-3306-4245-9C5C-03B5E156D0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CFCDC7E-7E3B-461B-9271-93527C180158}" type="presOf" srcId="{86ABD86D-E68A-4D9D-A9A4-E98BE0CEC1DE}" destId="{28A2C563-A102-4D40-95CD-5A6E3F4D48C4}" srcOrd="1" destOrd="0" presId="urn:microsoft.com/office/officeart/2005/8/layout/vProcess5"/>
    <dgm:cxn modelId="{E0043222-5D1C-4015-9DBD-5A7F6C77712A}" type="presOf" srcId="{30044A8E-67C1-4137-AFA9-7BBA3B867B9C}" destId="{883B8EE1-5EFC-4ABE-83B2-89D044E211F3}" srcOrd="0" destOrd="0" presId="urn:microsoft.com/office/officeart/2005/8/layout/vProcess5"/>
    <dgm:cxn modelId="{57DAF00E-FBBB-42A1-A085-10488F9A9F12}" type="presOf" srcId="{DE8DE3D1-3306-4245-9C5C-03B5E156D0B6}" destId="{C9ACD3B9-FA2B-493F-8B90-2F5D1FABF3B9}" srcOrd="0" destOrd="0" presId="urn:microsoft.com/office/officeart/2005/8/layout/vProcess5"/>
    <dgm:cxn modelId="{F938EF15-809C-4979-A543-E4E1E12BAB80}" type="presOf" srcId="{39CF859E-EC96-4F18-8CB9-4D8AF5250B55}" destId="{D6FE07A8-A9EC-4AB3-A5AF-5C39620E7A1E}" srcOrd="1" destOrd="0" presId="urn:microsoft.com/office/officeart/2005/8/layout/vProcess5"/>
    <dgm:cxn modelId="{FB35A143-AF11-4424-A3C3-6151B2F99284}" type="presOf" srcId="{98B9A7D4-4FBE-4495-AE13-94B890B24E49}" destId="{D26E7F13-E80F-4FDC-8115-266A2F71CB74}" srcOrd="0" destOrd="0" presId="urn:microsoft.com/office/officeart/2005/8/layout/vProcess5"/>
    <dgm:cxn modelId="{8C270658-B94E-4966-A278-1B00A2BC3891}" srcId="{DE8DE3D1-3306-4245-9C5C-03B5E156D0B6}" destId="{39CF859E-EC96-4F18-8CB9-4D8AF5250B55}" srcOrd="0" destOrd="0" parTransId="{D21FF771-B9E9-4A56-A532-89C417F37A65}" sibTransId="{30044A8E-67C1-4137-AFA9-7BBA3B867B9C}"/>
    <dgm:cxn modelId="{91617C8C-C16D-49B2-A9F8-E706A2695BA6}" type="presOf" srcId="{39CF859E-EC96-4F18-8CB9-4D8AF5250B55}" destId="{728D39CB-DF9B-46A5-8BC0-E426C2CBD71E}" srcOrd="0" destOrd="0" presId="urn:microsoft.com/office/officeart/2005/8/layout/vProcess5"/>
    <dgm:cxn modelId="{D9DE0D00-9C52-43D3-85E2-D8785D903C2C}" type="presOf" srcId="{4B6DB492-CDB3-4E14-95B1-FBC5D4064826}" destId="{C2008E2F-2269-4B47-B286-C80D87C9339A}" srcOrd="1" destOrd="0" presId="urn:microsoft.com/office/officeart/2005/8/layout/vProcess5"/>
    <dgm:cxn modelId="{588BB065-70AB-41E3-8735-9EFFAEC51E2A}" srcId="{DE8DE3D1-3306-4245-9C5C-03B5E156D0B6}" destId="{86ABD86D-E68A-4D9D-A9A4-E98BE0CEC1DE}" srcOrd="1" destOrd="0" parTransId="{8613976E-2DA2-4BFC-BB57-31733C5CEEDD}" sibTransId="{98B9A7D4-4FBE-4495-AE13-94B890B24E49}"/>
    <dgm:cxn modelId="{FC4D8E5F-10B3-4F08-9340-250A45FC8CEC}" type="presOf" srcId="{86ABD86D-E68A-4D9D-A9A4-E98BE0CEC1DE}" destId="{49625B05-B099-48C0-919C-2C367FAEECDE}" srcOrd="0" destOrd="0" presId="urn:microsoft.com/office/officeart/2005/8/layout/vProcess5"/>
    <dgm:cxn modelId="{97CEE89C-7BBF-4E70-AD47-9314B726D5DE}" type="presOf" srcId="{4B6DB492-CDB3-4E14-95B1-FBC5D4064826}" destId="{AD529CF2-BDA4-4844-9EDE-46AA59398DDC}" srcOrd="0" destOrd="0" presId="urn:microsoft.com/office/officeart/2005/8/layout/vProcess5"/>
    <dgm:cxn modelId="{8622A96F-9F36-4A53-8C21-9C7DAE0B1E8A}" srcId="{DE8DE3D1-3306-4245-9C5C-03B5E156D0B6}" destId="{4B6DB492-CDB3-4E14-95B1-FBC5D4064826}" srcOrd="2" destOrd="0" parTransId="{EEDE7CB9-DE44-40A2-81C3-75E19FA1BE3E}" sibTransId="{E145E731-467C-4ECB-9DEA-3BDC3CD4F764}"/>
    <dgm:cxn modelId="{F2E31587-D8D0-41ED-814D-305BF0B54503}" type="presParOf" srcId="{C9ACD3B9-FA2B-493F-8B90-2F5D1FABF3B9}" destId="{F4269FFE-7B48-4064-91E1-3C24FFBA8EBF}" srcOrd="0" destOrd="0" presId="urn:microsoft.com/office/officeart/2005/8/layout/vProcess5"/>
    <dgm:cxn modelId="{A3027983-5ADE-47FA-9F40-2CDA1041FDEB}" type="presParOf" srcId="{C9ACD3B9-FA2B-493F-8B90-2F5D1FABF3B9}" destId="{728D39CB-DF9B-46A5-8BC0-E426C2CBD71E}" srcOrd="1" destOrd="0" presId="urn:microsoft.com/office/officeart/2005/8/layout/vProcess5"/>
    <dgm:cxn modelId="{DA97AFD7-BF3A-4C9D-8EE2-F6C23D4E280B}" type="presParOf" srcId="{C9ACD3B9-FA2B-493F-8B90-2F5D1FABF3B9}" destId="{49625B05-B099-48C0-919C-2C367FAEECDE}" srcOrd="2" destOrd="0" presId="urn:microsoft.com/office/officeart/2005/8/layout/vProcess5"/>
    <dgm:cxn modelId="{E398D4E3-99DC-425A-B6A8-ADECD38E7010}" type="presParOf" srcId="{C9ACD3B9-FA2B-493F-8B90-2F5D1FABF3B9}" destId="{AD529CF2-BDA4-4844-9EDE-46AA59398DDC}" srcOrd="3" destOrd="0" presId="urn:microsoft.com/office/officeart/2005/8/layout/vProcess5"/>
    <dgm:cxn modelId="{6359AB34-73D7-4000-ACCA-F31CB3D72998}" type="presParOf" srcId="{C9ACD3B9-FA2B-493F-8B90-2F5D1FABF3B9}" destId="{883B8EE1-5EFC-4ABE-83B2-89D044E211F3}" srcOrd="4" destOrd="0" presId="urn:microsoft.com/office/officeart/2005/8/layout/vProcess5"/>
    <dgm:cxn modelId="{47AA64F3-385B-481A-A277-E7B1D5F32344}" type="presParOf" srcId="{C9ACD3B9-FA2B-493F-8B90-2F5D1FABF3B9}" destId="{D26E7F13-E80F-4FDC-8115-266A2F71CB74}" srcOrd="5" destOrd="0" presId="urn:microsoft.com/office/officeart/2005/8/layout/vProcess5"/>
    <dgm:cxn modelId="{DB0BE5FE-206C-4D4F-9B35-4D8875B63988}" type="presParOf" srcId="{C9ACD3B9-FA2B-493F-8B90-2F5D1FABF3B9}" destId="{D6FE07A8-A9EC-4AB3-A5AF-5C39620E7A1E}" srcOrd="6" destOrd="0" presId="urn:microsoft.com/office/officeart/2005/8/layout/vProcess5"/>
    <dgm:cxn modelId="{2F6EF89F-E9AC-4413-AF21-D7A5B15DE9D2}" type="presParOf" srcId="{C9ACD3B9-FA2B-493F-8B90-2F5D1FABF3B9}" destId="{28A2C563-A102-4D40-95CD-5A6E3F4D48C4}" srcOrd="7" destOrd="0" presId="urn:microsoft.com/office/officeart/2005/8/layout/vProcess5"/>
    <dgm:cxn modelId="{77BBB5CA-38C6-4438-8703-77DAFC4A8BFD}" type="presParOf" srcId="{C9ACD3B9-FA2B-493F-8B90-2F5D1FABF3B9}" destId="{C2008E2F-2269-4B47-B286-C80D87C9339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DED72-3E2C-4FB2-A018-BE67189457FE}">
      <dsp:nvSpPr>
        <dsp:cNvPr id="0" name=""/>
        <dsp:cNvSpPr/>
      </dsp:nvSpPr>
      <dsp:spPr>
        <a:xfrm>
          <a:off x="0" y="336612"/>
          <a:ext cx="619601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AFD4C-DDE4-4A89-958E-F246CB87D3A3}">
      <dsp:nvSpPr>
        <dsp:cNvPr id="0" name=""/>
        <dsp:cNvSpPr/>
      </dsp:nvSpPr>
      <dsp:spPr>
        <a:xfrm>
          <a:off x="309800" y="41412"/>
          <a:ext cx="4337209" cy="5904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Bernard MT Condensed" pitchFamily="18" charset="0"/>
            </a:rPr>
            <a:t>Interdependence</a:t>
          </a:r>
          <a:endParaRPr lang="id-ID" sz="2400" kern="1200" dirty="0">
            <a:latin typeface="Bernard MT Condensed" pitchFamily="18" charset="0"/>
          </a:endParaRPr>
        </a:p>
      </dsp:txBody>
      <dsp:txXfrm>
        <a:off x="338621" y="70233"/>
        <a:ext cx="4279567" cy="532758"/>
      </dsp:txXfrm>
    </dsp:sp>
    <dsp:sp modelId="{707A541D-4E1D-41F6-8CAF-BACD9522BF2B}">
      <dsp:nvSpPr>
        <dsp:cNvPr id="0" name=""/>
        <dsp:cNvSpPr/>
      </dsp:nvSpPr>
      <dsp:spPr>
        <a:xfrm>
          <a:off x="0" y="1243812"/>
          <a:ext cx="619601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9920B-DD6D-4724-B640-C6118B917383}">
      <dsp:nvSpPr>
        <dsp:cNvPr id="0" name=""/>
        <dsp:cNvSpPr/>
      </dsp:nvSpPr>
      <dsp:spPr>
        <a:xfrm>
          <a:off x="309800" y="948612"/>
          <a:ext cx="433720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Algerian" pitchFamily="82" charset="0"/>
            </a:rPr>
            <a:t>Subjective</a:t>
          </a:r>
        </a:p>
      </dsp:txBody>
      <dsp:txXfrm>
        <a:off x="338621" y="977433"/>
        <a:ext cx="4279567" cy="532758"/>
      </dsp:txXfrm>
    </dsp:sp>
    <dsp:sp modelId="{726FD3E0-1960-409C-B429-83D6512D4F67}">
      <dsp:nvSpPr>
        <dsp:cNvPr id="0" name=""/>
        <dsp:cNvSpPr/>
      </dsp:nvSpPr>
      <dsp:spPr>
        <a:xfrm>
          <a:off x="0" y="2151012"/>
          <a:ext cx="619601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1A041-D23D-4A1D-92AD-B278F0CEB9EB}">
      <dsp:nvSpPr>
        <dsp:cNvPr id="0" name=""/>
        <dsp:cNvSpPr/>
      </dsp:nvSpPr>
      <dsp:spPr>
        <a:xfrm>
          <a:off x="309800" y="1855812"/>
          <a:ext cx="4337209" cy="590400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Arial Black" pitchFamily="34" charset="0"/>
            </a:rPr>
            <a:t>Artificial</a:t>
          </a:r>
          <a:endParaRPr lang="id-ID" sz="2000" kern="1200" dirty="0">
            <a:latin typeface="Arial Black" pitchFamily="34" charset="0"/>
          </a:endParaRPr>
        </a:p>
      </dsp:txBody>
      <dsp:txXfrm>
        <a:off x="338621" y="1884633"/>
        <a:ext cx="4279567" cy="532758"/>
      </dsp:txXfrm>
    </dsp:sp>
    <dsp:sp modelId="{4C2B9B2A-7BCA-4A33-A847-5C2CAA093445}">
      <dsp:nvSpPr>
        <dsp:cNvPr id="0" name=""/>
        <dsp:cNvSpPr/>
      </dsp:nvSpPr>
      <dsp:spPr>
        <a:xfrm>
          <a:off x="0" y="3058212"/>
          <a:ext cx="619601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5C009-94DA-4C83-871F-ED837A1D498D}">
      <dsp:nvSpPr>
        <dsp:cNvPr id="0" name=""/>
        <dsp:cNvSpPr/>
      </dsp:nvSpPr>
      <dsp:spPr>
        <a:xfrm>
          <a:off x="309800" y="2763012"/>
          <a:ext cx="4337209" cy="590400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latin typeface="Castellar" pitchFamily="18" charset="0"/>
            </a:rPr>
            <a:t>Dinamic</a:t>
          </a:r>
        </a:p>
      </dsp:txBody>
      <dsp:txXfrm>
        <a:off x="338621" y="2791833"/>
        <a:ext cx="4279567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D39CB-DF9B-46A5-8BC0-E426C2CBD71E}">
      <dsp:nvSpPr>
        <dsp:cNvPr id="0" name=""/>
        <dsp:cNvSpPr/>
      </dsp:nvSpPr>
      <dsp:spPr>
        <a:xfrm>
          <a:off x="0" y="0"/>
          <a:ext cx="5266611" cy="108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latin typeface="Arial Black" pitchFamily="34" charset="0"/>
            </a:rPr>
            <a:t>Issue: </a:t>
          </a:r>
          <a:r>
            <a:rPr lang="id-ID" sz="2000" kern="1200" dirty="0" smtClean="0"/>
            <a:t>(Banyak orang tidur di jalan/teras toko/jembatan</a:t>
          </a:r>
          <a:endParaRPr lang="id-ID" sz="2000" kern="1200" dirty="0"/>
        </a:p>
      </dsp:txBody>
      <dsp:txXfrm>
        <a:off x="31664" y="31664"/>
        <a:ext cx="4100033" cy="1017759"/>
      </dsp:txXfrm>
    </dsp:sp>
    <dsp:sp modelId="{49625B05-B099-48C0-919C-2C367FAEECDE}">
      <dsp:nvSpPr>
        <dsp:cNvPr id="0" name=""/>
        <dsp:cNvSpPr/>
      </dsp:nvSpPr>
      <dsp:spPr>
        <a:xfrm>
          <a:off x="464700" y="1261268"/>
          <a:ext cx="5266611" cy="108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Arial Black" pitchFamily="34" charset="0"/>
            </a:rPr>
            <a:t>Problem: </a:t>
          </a:r>
          <a:r>
            <a:rPr lang="id-ID" sz="2000" kern="1200" dirty="0" smtClean="0"/>
            <a:t>Tiadanya tempat tinggal bagi orang miskin</a:t>
          </a:r>
          <a:endParaRPr lang="id-ID" sz="2000" kern="1200" dirty="0"/>
        </a:p>
      </dsp:txBody>
      <dsp:txXfrm>
        <a:off x="496364" y="1292932"/>
        <a:ext cx="4035875" cy="1017759"/>
      </dsp:txXfrm>
    </dsp:sp>
    <dsp:sp modelId="{AD529CF2-BDA4-4844-9EDE-46AA59398DDC}">
      <dsp:nvSpPr>
        <dsp:cNvPr id="0" name=""/>
        <dsp:cNvSpPr/>
      </dsp:nvSpPr>
      <dsp:spPr>
        <a:xfrm>
          <a:off x="929401" y="2522537"/>
          <a:ext cx="5266611" cy="108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Arial Black" pitchFamily="34" charset="0"/>
            </a:rPr>
            <a:t>Policy: </a:t>
          </a:r>
          <a:r>
            <a:rPr lang="id-ID" sz="2000" kern="1200" dirty="0" smtClean="0"/>
            <a:t>Pemerintah perlu membangun dan menyediakan rumah bagi orang miskin</a:t>
          </a:r>
          <a:endParaRPr lang="id-ID" sz="2000" kern="1200" dirty="0"/>
        </a:p>
      </dsp:txBody>
      <dsp:txXfrm>
        <a:off x="961065" y="2554201"/>
        <a:ext cx="4035875" cy="1017759"/>
      </dsp:txXfrm>
    </dsp:sp>
    <dsp:sp modelId="{883B8EE1-5EFC-4ABE-83B2-89D044E211F3}">
      <dsp:nvSpPr>
        <dsp:cNvPr id="0" name=""/>
        <dsp:cNvSpPr/>
      </dsp:nvSpPr>
      <dsp:spPr>
        <a:xfrm>
          <a:off x="4563904" y="819824"/>
          <a:ext cx="702706" cy="7027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400" kern="1200"/>
        </a:p>
      </dsp:txBody>
      <dsp:txXfrm>
        <a:off x="4722013" y="819824"/>
        <a:ext cx="386488" cy="528786"/>
      </dsp:txXfrm>
    </dsp:sp>
    <dsp:sp modelId="{D26E7F13-E80F-4FDC-8115-266A2F71CB74}">
      <dsp:nvSpPr>
        <dsp:cNvPr id="0" name=""/>
        <dsp:cNvSpPr/>
      </dsp:nvSpPr>
      <dsp:spPr>
        <a:xfrm>
          <a:off x="5028605" y="2073886"/>
          <a:ext cx="702706" cy="7027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400" kern="1200"/>
        </a:p>
      </dsp:txBody>
      <dsp:txXfrm>
        <a:off x="5186714" y="2073886"/>
        <a:ext cx="386488" cy="528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C77595B-9D52-4365-BA41-6D302B4A24FC}" type="datetimeFigureOut">
              <a:rPr lang="id-ID" smtClean="0"/>
              <a:t>31/08/2022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08F3FE4-2B4B-4200-94FE-2418871DB08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595B-9D52-4365-BA41-6D302B4A24FC}" type="datetimeFigureOut">
              <a:rPr lang="id-ID" smtClean="0"/>
              <a:t>31/08/2022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FE4-2B4B-4200-94FE-2418871DB08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595B-9D52-4365-BA41-6D302B4A24FC}" type="datetimeFigureOut">
              <a:rPr lang="id-ID" smtClean="0"/>
              <a:t>31/08/2022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FE4-2B4B-4200-94FE-2418871DB08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595B-9D52-4365-BA41-6D302B4A24FC}" type="datetimeFigureOut">
              <a:rPr lang="id-ID" smtClean="0"/>
              <a:t>31/08/2022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FE4-2B4B-4200-94FE-2418871DB08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595B-9D52-4365-BA41-6D302B4A24FC}" type="datetimeFigureOut">
              <a:rPr lang="id-ID" smtClean="0"/>
              <a:t>31/08/2022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FE4-2B4B-4200-94FE-2418871DB08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595B-9D52-4365-BA41-6D302B4A24FC}" type="datetimeFigureOut">
              <a:rPr lang="id-ID" smtClean="0"/>
              <a:t>31/08/2022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FE4-2B4B-4200-94FE-2418871DB08B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595B-9D52-4365-BA41-6D302B4A24FC}" type="datetimeFigureOut">
              <a:rPr lang="id-ID" smtClean="0"/>
              <a:t>31/08/2022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FE4-2B4B-4200-94FE-2418871DB08B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595B-9D52-4365-BA41-6D302B4A24FC}" type="datetimeFigureOut">
              <a:rPr lang="id-ID" smtClean="0"/>
              <a:t>31/08/2022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FE4-2B4B-4200-94FE-2418871DB08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595B-9D52-4365-BA41-6D302B4A24FC}" type="datetimeFigureOut">
              <a:rPr lang="id-ID" smtClean="0"/>
              <a:t>31/08/2022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FE4-2B4B-4200-94FE-2418871DB08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C77595B-9D52-4365-BA41-6D302B4A24FC}" type="datetimeFigureOut">
              <a:rPr lang="id-ID" smtClean="0"/>
              <a:t>31/08/2022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08F3FE4-2B4B-4200-94FE-2418871DB08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C77595B-9D52-4365-BA41-6D302B4A24FC}" type="datetimeFigureOut">
              <a:rPr lang="id-ID" smtClean="0"/>
              <a:t>31/08/2022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08F3FE4-2B4B-4200-94FE-2418871DB08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77595B-9D52-4365-BA41-6D302B4A24FC}" type="datetimeFigureOut">
              <a:rPr lang="id-ID" smtClean="0"/>
              <a:t>31/08/2022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8F3FE4-2B4B-4200-94FE-2418871DB08B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7056784" cy="1600327"/>
          </a:xfrm>
          <a:gradFill>
            <a:gsLst>
              <a:gs pos="63759">
                <a:schemeClr val="accent2">
                  <a:lumMod val="40000"/>
                  <a:lumOff val="60000"/>
                </a:schemeClr>
              </a:gs>
              <a:gs pos="4600">
                <a:schemeClr val="bg2">
                  <a:lumMod val="90000"/>
                </a:schemeClr>
              </a:gs>
              <a:gs pos="5665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id-ID" dirty="0" smtClean="0"/>
              <a:t>Analisis Kebijakan Publik</a:t>
            </a:r>
            <a:br>
              <a:rPr lang="id-ID" dirty="0" smtClean="0"/>
            </a:br>
            <a:r>
              <a:rPr lang="id-ID" dirty="0" smtClean="0"/>
              <a:t>Sebuah Pengantar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Dosen Pengampu</a:t>
            </a:r>
          </a:p>
          <a:p>
            <a:r>
              <a:rPr lang="id-ID" dirty="0" smtClean="0"/>
              <a:t>Dr. Ani Agus Puspawati, M.AP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314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70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Lanjutan..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488832" cy="4608512"/>
          </a:xfrm>
          <a:gradFill>
            <a:gsLst>
              <a:gs pos="56650">
                <a:schemeClr val="bg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id-ID" dirty="0" smtClean="0"/>
              <a:t>Menegaskan persepsinya tentang masalah sosial dan meletakannya dalam konteksnya.</a:t>
            </a:r>
          </a:p>
          <a:p>
            <a:pPr>
              <a:buFont typeface="Wingdings" pitchFamily="2" charset="2"/>
              <a:buChar char="v"/>
            </a:pPr>
            <a:r>
              <a:rPr lang="id-ID" dirty="0" smtClean="0"/>
              <a:t>Menyiapkan keahlian teknis yang dibutuhkan untuk mampu memprediksi dan meramal serta meyakinkan konsekuensi dari setiap alternatif kebijakan yang dipilih.</a:t>
            </a:r>
          </a:p>
          <a:p>
            <a:pPr>
              <a:buFont typeface="Wingdings" pitchFamily="2" charset="2"/>
              <a:buChar char="v"/>
            </a:pPr>
            <a:r>
              <a:rPr lang="id-ID" dirty="0" smtClean="0"/>
              <a:t>Mempunyai pemahaman yang baik tentang perilaku politik dan organisasi</a:t>
            </a:r>
          </a:p>
          <a:p>
            <a:pPr>
              <a:buFont typeface="Wingdings" pitchFamily="2" charset="2"/>
              <a:buChar char="v"/>
            </a:pPr>
            <a:r>
              <a:rPr lang="id-ID" dirty="0" smtClean="0"/>
              <a:t>Mempunyai persiapan nilai-nilai etika profesional terutama dalam kaitannya dengan upaya menjalin hubungan dengan para klien.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89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id-ID" b="1" dirty="0" smtClean="0">
                <a:latin typeface="Courier New" pitchFamily="49" charset="0"/>
                <a:cs typeface="Courier New" pitchFamily="49" charset="0"/>
              </a:rPr>
              <a:t>ANALISIS PERUMUSAN MASALAH KEBIJAKAN</a:t>
            </a:r>
            <a:endParaRPr lang="id-ID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Analisis Masalah Kebijakan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Analisis Pemecahan Masalah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id-ID" dirty="0" smtClean="0">
              <a:latin typeface="Berlin Sans FB" pitchFamily="34" charset="0"/>
            </a:endParaRPr>
          </a:p>
          <a:p>
            <a:pPr marL="0" indent="0" algn="ctr">
              <a:buNone/>
            </a:pPr>
            <a:endParaRPr lang="id-ID" dirty="0">
              <a:latin typeface="Berlin Sans FB" pitchFamily="34" charset="0"/>
            </a:endParaRPr>
          </a:p>
          <a:p>
            <a:pPr marL="0" indent="0" algn="ctr">
              <a:buNone/>
            </a:pPr>
            <a:r>
              <a:rPr lang="id-ID" dirty="0" smtClean="0">
                <a:latin typeface="Berlin Sans FB" pitchFamily="34" charset="0"/>
              </a:rPr>
              <a:t>Memahami apa masalah itu?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 smtClean="0">
                <a:latin typeface="Berlin Sans FB" pitchFamily="34" charset="0"/>
                <a:cs typeface="Courier New" pitchFamily="49" charset="0"/>
              </a:rPr>
              <a:t>Russel L.Ackoff (1974):</a:t>
            </a:r>
          </a:p>
          <a:p>
            <a:pPr marL="0" indent="0">
              <a:buNone/>
            </a:pPr>
            <a:r>
              <a:rPr lang="id-ID" dirty="0" smtClean="0">
                <a:latin typeface="Berlin Sans FB" pitchFamily="34" charset="0"/>
                <a:cs typeface="Courier New" pitchFamily="49" charset="0"/>
              </a:rPr>
              <a:t>2 Hal yang harus diperhatikan!</a:t>
            </a:r>
          </a:p>
          <a:p>
            <a:pPr marL="457200" indent="-457200">
              <a:buAutoNum type="arabicPeriod"/>
            </a:pPr>
            <a:r>
              <a:rPr lang="id-ID" dirty="0" smtClean="0">
                <a:latin typeface="Berlin Sans FB" pitchFamily="34" charset="0"/>
                <a:cs typeface="Courier New" pitchFamily="49" charset="0"/>
              </a:rPr>
              <a:t>Benar dalam merumuskan masalahnya</a:t>
            </a:r>
          </a:p>
          <a:p>
            <a:pPr marL="457200" indent="-457200">
              <a:buAutoNum type="arabicPeriod"/>
            </a:pPr>
            <a:r>
              <a:rPr lang="id-ID" dirty="0" smtClean="0">
                <a:latin typeface="Berlin Sans FB" pitchFamily="34" charset="0"/>
                <a:cs typeface="Courier New" pitchFamily="49" charset="0"/>
              </a:rPr>
              <a:t>Benar pula dalam merumuskan alternatif pemecahan masalahnya</a:t>
            </a:r>
          </a:p>
          <a:p>
            <a:pPr marL="0" indent="0">
              <a:buNone/>
            </a:pPr>
            <a:endParaRPr lang="id-ID" dirty="0" smtClean="0"/>
          </a:p>
          <a:p>
            <a:pPr marL="457200" indent="-457200"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488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Karakteristik Masalah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043540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id-ID" sz="3200" dirty="0" smtClean="0"/>
              <a:t>Jenis dan Jenjang Masalah Kebijakan</a:t>
            </a:r>
            <a:endParaRPr lang="id-ID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Charles O.Jones</a:t>
            </a:r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William N.Dunn</a:t>
            </a:r>
            <a:endParaRPr lang="id-ID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d-ID" dirty="0" smtClean="0"/>
              <a:t>Problem</a:t>
            </a:r>
          </a:p>
          <a:p>
            <a:r>
              <a:rPr lang="id-ID" dirty="0" smtClean="0"/>
              <a:t>Public problem</a:t>
            </a:r>
          </a:p>
          <a:p>
            <a:r>
              <a:rPr lang="id-ID" dirty="0" smtClean="0"/>
              <a:t>Isu-isu</a:t>
            </a:r>
          </a:p>
          <a:p>
            <a:r>
              <a:rPr lang="id-ID" dirty="0" smtClean="0"/>
              <a:t>Isu kebijakan</a:t>
            </a:r>
            <a:endParaRPr lang="id-ID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Isu mayor (Sangat terstruktur)</a:t>
            </a:r>
          </a:p>
          <a:p>
            <a:r>
              <a:rPr lang="id-ID" dirty="0" smtClean="0"/>
              <a:t>Isu sekunder (Agak terstruktur)</a:t>
            </a:r>
          </a:p>
          <a:p>
            <a:r>
              <a:rPr lang="id-ID" dirty="0" smtClean="0"/>
              <a:t>Isu fungsional (Tidak terstruktur)</a:t>
            </a:r>
          </a:p>
          <a:p>
            <a:r>
              <a:rPr lang="id-ID" dirty="0" smtClean="0"/>
              <a:t>Isu minor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65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Autofit/>
          </a:bodyPr>
          <a:lstStyle/>
          <a:p>
            <a:r>
              <a:rPr lang="id-ID" sz="2800" dirty="0" smtClean="0"/>
              <a:t>Jenis Masalah </a:t>
            </a:r>
            <a:br>
              <a:rPr lang="id-ID" sz="2800" dirty="0" smtClean="0"/>
            </a:br>
            <a:r>
              <a:rPr lang="id-ID" sz="2800" dirty="0" smtClean="0"/>
              <a:t>(Menurut Jenjangnya)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76864" cy="432048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id-ID" dirty="0" smtClean="0"/>
              <a:t>Major Issues: masalah besar adalah masalah yang berada tingkat yang paling tinggi.</a:t>
            </a:r>
          </a:p>
          <a:p>
            <a:pPr marL="457200" indent="-457200">
              <a:buAutoNum type="arabicPeriod"/>
            </a:pPr>
            <a:r>
              <a:rPr lang="id-ID" dirty="0" smtClean="0"/>
              <a:t>Secondary Issues: masalah yang merupakan terjemahan dari masalah besar di atas yang mencakup penetapan program, kelompok sasaran, dan pihak-pihak lain yang memperoleh keuntungan dari program tsb.</a:t>
            </a:r>
          </a:p>
          <a:p>
            <a:pPr marL="457200" indent="-457200">
              <a:buAutoNum type="arabicPeriod"/>
            </a:pPr>
            <a:r>
              <a:rPr lang="id-ID" dirty="0" smtClean="0"/>
              <a:t>Functional Issues: masalah yang menyangkut aspek anggaran, pengadaan bahan dsb.</a:t>
            </a:r>
          </a:p>
          <a:p>
            <a:pPr marL="457200" indent="-457200">
              <a:buAutoNum type="arabicPeriod"/>
            </a:pPr>
            <a:r>
              <a:rPr lang="id-ID" dirty="0" smtClean="0"/>
              <a:t>Minor Issues: masalah kecil yang berkenaan dengan aspek misal ketenagakerjaan yang akan menangani program, seperti rekruitmen pegawai,gaji, metode kerja dsb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256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Contoh Hubungan Issue-Problem-Policy (Parsons)</a:t>
            </a:r>
            <a:endParaRPr lang="id-ID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283433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Apakah Analisis Kebijakan?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72816"/>
            <a:ext cx="6984776" cy="4248472"/>
          </a:xfrm>
          <a:gradFill>
            <a:gsLst>
              <a:gs pos="5665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d-ID" dirty="0" smtClean="0"/>
              <a:t>Ericson (1970):</a:t>
            </a:r>
          </a:p>
          <a:p>
            <a:pPr marL="45720" indent="0">
              <a:buNone/>
            </a:pPr>
            <a:r>
              <a:rPr lang="id-ID" dirty="0" smtClean="0"/>
              <a:t>Penyelidikan yang berorientasi kedepan dengan menggunakan sarana yang optimal untuk mencapai serangkaian tujuan sosial yang diinginkan.</a:t>
            </a:r>
          </a:p>
          <a:p>
            <a:pPr marL="45720" indent="0">
              <a:buNone/>
            </a:pPr>
            <a:endParaRPr lang="id-ID" dirty="0"/>
          </a:p>
          <a:p>
            <a:pPr marL="45720" indent="0">
              <a:buNone/>
            </a:pPr>
            <a:r>
              <a:rPr lang="id-ID" dirty="0" smtClean="0"/>
              <a:t>Dror (1971):</a:t>
            </a:r>
          </a:p>
          <a:p>
            <a:pPr marL="45720" indent="0">
              <a:buNone/>
            </a:pPr>
            <a:r>
              <a:rPr lang="id-ID" dirty="0" smtClean="0"/>
              <a:t>Suatu pendekatan dan metodologi untuk mendesain dan menemukan alternatif-alternatif yang dikehendaki berkenaan dengan sejumlah isu yang kompleks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92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Apakah Analisis Kebijakan?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Kent (1971): Sejenis studi yang sitematis, berdisiplin, analitis, cerdas dan kreatif yang dilakukan dengan maksud untuk menghasilkan rekomendasi yang andal berupa tindakan-tindakan dalam memecahkan masalah-masalah politik yang konkret.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744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890" y="371293"/>
            <a:ext cx="6965245" cy="595194"/>
          </a:xfrm>
        </p:spPr>
        <p:txBody>
          <a:bodyPr>
            <a:noAutofit/>
          </a:bodyPr>
          <a:lstStyle/>
          <a:p>
            <a:r>
              <a:rPr lang="id-ID" sz="3600" dirty="0" smtClean="0">
                <a:latin typeface="Bernard MT Condensed" pitchFamily="18" charset="0"/>
              </a:rPr>
              <a:t>PROSES ANALISIS KEBIJAKAN </a:t>
            </a:r>
            <a:br>
              <a:rPr lang="id-ID" sz="3600" dirty="0" smtClean="0">
                <a:latin typeface="Bernard MT Condensed" pitchFamily="18" charset="0"/>
              </a:rPr>
            </a:br>
            <a:endParaRPr lang="id-ID" sz="36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AutoShape 2" descr="blob:https://web.whatsapp.com/8d033a3b-efe5-4f93-8f0e-8cdc2f9d94b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4" descr="blob:https://web.whatsapp.com/8d033a3b-efe5-4f93-8f0e-8cdc2f9d94b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6" descr="blob:https://web.whatsapp.com/8d033a3b-efe5-4f93-8f0e-8cdc2f9d94b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8" descr="blob:https://web.whatsapp.com/8d033a3b-efe5-4f93-8f0e-8cdc2f9d94b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617538"/>
            <a:ext cx="7623249" cy="561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0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Keterangan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340768"/>
            <a:ext cx="7200800" cy="4680520"/>
          </a:xfrm>
        </p:spPr>
        <p:txBody>
          <a:bodyPr>
            <a:normAutofit lnSpcReduction="10000"/>
          </a:bodyPr>
          <a:lstStyle/>
          <a:p>
            <a:r>
              <a:rPr lang="id-ID" i="1" dirty="0" smtClean="0"/>
              <a:t>Problem structuring</a:t>
            </a:r>
            <a:r>
              <a:rPr lang="id-ID" dirty="0" smtClean="0"/>
              <a:t>: Menganalisis sifat masalah dan potensi pemecahannya.</a:t>
            </a:r>
          </a:p>
          <a:p>
            <a:r>
              <a:rPr lang="id-ID" b="1" i="1" dirty="0" smtClean="0">
                <a:solidFill>
                  <a:srgbClr val="0070C0"/>
                </a:solidFill>
              </a:rPr>
              <a:t>Policy problem</a:t>
            </a:r>
            <a:r>
              <a:rPr lang="id-ID" b="1" dirty="0" smtClean="0">
                <a:solidFill>
                  <a:srgbClr val="0070C0"/>
                </a:solidFill>
              </a:rPr>
              <a:t>: kebutuhan, nilai atau keinginan yang belum terpenuhi yang hanya bisa dicapai lewat pelaksanaan kebijakan</a:t>
            </a:r>
          </a:p>
          <a:p>
            <a:r>
              <a:rPr lang="id-ID" i="1" dirty="0" smtClean="0"/>
              <a:t>Forecasting</a:t>
            </a:r>
            <a:r>
              <a:rPr lang="id-ID" dirty="0" smtClean="0"/>
              <a:t>: menganalisis ramalan kemungkinan dampak yang akan terjadi di masa mendatang atas serangkaian tindakan kebijakan</a:t>
            </a:r>
          </a:p>
          <a:p>
            <a:r>
              <a:rPr lang="id-ID" b="1" i="1" dirty="0" smtClean="0">
                <a:solidFill>
                  <a:srgbClr val="0070C0"/>
                </a:solidFill>
              </a:rPr>
              <a:t>Policy alternative</a:t>
            </a:r>
            <a:r>
              <a:rPr lang="id-ID" b="1" dirty="0" smtClean="0">
                <a:solidFill>
                  <a:srgbClr val="0070C0"/>
                </a:solidFill>
              </a:rPr>
              <a:t>: serangkaian tindakan yang secara potensial dapat memberikan kontribusi bagi pencapaian tujuan dan pemecahan masalah kebijakan.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514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836712"/>
            <a:ext cx="7056784" cy="4886357"/>
          </a:xfrm>
        </p:spPr>
        <p:txBody>
          <a:bodyPr>
            <a:normAutofit lnSpcReduction="10000"/>
          </a:bodyPr>
          <a:lstStyle/>
          <a:p>
            <a:r>
              <a:rPr lang="id-ID" b="1" i="1" dirty="0" smtClean="0">
                <a:solidFill>
                  <a:srgbClr val="FF0000"/>
                </a:solidFill>
              </a:rPr>
              <a:t>Recommendation:</a:t>
            </a:r>
            <a:r>
              <a:rPr lang="id-ID" b="1" dirty="0" smtClean="0">
                <a:solidFill>
                  <a:srgbClr val="FF0000"/>
                </a:solidFill>
              </a:rPr>
              <a:t> menganalisis kemungkinan konsekuensi yang akan terjadi atas serangkaian tindakan yang diambil beserta usulan pemberian nilai.</a:t>
            </a:r>
          </a:p>
          <a:p>
            <a:r>
              <a:rPr lang="id-ID" i="1" dirty="0" smtClean="0"/>
              <a:t>Policy action: </a:t>
            </a:r>
            <a:r>
              <a:rPr lang="id-ID" dirty="0" smtClean="0"/>
              <a:t>serangkaian tindakan yang dilandaskan pada alternatif kebijakan yang dirancang untuk mencapai nilai tertentu dan memecahkan masalah kebijakan.</a:t>
            </a:r>
          </a:p>
          <a:p>
            <a:r>
              <a:rPr lang="id-ID" b="1" i="1" dirty="0" smtClean="0">
                <a:solidFill>
                  <a:srgbClr val="FF0000"/>
                </a:solidFill>
              </a:rPr>
              <a:t>Monitoring:</a:t>
            </a:r>
            <a:r>
              <a:rPr lang="id-ID" b="1" dirty="0" smtClean="0">
                <a:solidFill>
                  <a:srgbClr val="FF0000"/>
                </a:solidFill>
              </a:rPr>
              <a:t> menganalisis informasi tentang sebab akibat kebijakan yang telah berjalan atau terimplementasi.</a:t>
            </a:r>
          </a:p>
          <a:p>
            <a:r>
              <a:rPr lang="id-ID" i="1" dirty="0" smtClean="0"/>
              <a:t>Policy outcomes: </a:t>
            </a:r>
            <a:r>
              <a:rPr lang="id-ID" dirty="0" smtClean="0"/>
              <a:t>dampak/konsekuensi yang timbul akibat adanya pelaksanaan kebijakan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68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836712"/>
            <a:ext cx="6984776" cy="4886357"/>
          </a:xfrm>
        </p:spPr>
        <p:txBody>
          <a:bodyPr>
            <a:normAutofit/>
          </a:bodyPr>
          <a:lstStyle/>
          <a:p>
            <a:r>
              <a:rPr lang="id-ID" i="1" dirty="0" smtClean="0"/>
              <a:t>Evaluation: </a:t>
            </a:r>
            <a:r>
              <a:rPr lang="id-ID" dirty="0" smtClean="0"/>
              <a:t>menganalisis informasi tentang nilai dari pelaksanaan suatu kebijakan</a:t>
            </a:r>
          </a:p>
          <a:p>
            <a:pPr marL="0" indent="0">
              <a:buNone/>
            </a:pPr>
            <a:endParaRPr lang="id-ID" dirty="0" smtClean="0"/>
          </a:p>
          <a:p>
            <a:r>
              <a:rPr lang="id-ID" b="1" i="1" dirty="0" smtClean="0">
                <a:solidFill>
                  <a:schemeClr val="accent4"/>
                </a:solidFill>
              </a:rPr>
              <a:t>Policy performance</a:t>
            </a:r>
            <a:r>
              <a:rPr lang="id-ID" b="1" dirty="0" smtClean="0">
                <a:solidFill>
                  <a:schemeClr val="accent4"/>
                </a:solidFill>
              </a:rPr>
              <a:t>: tingkat sejauh mana dampak kebijakan telah memberikan kontribusi pada pencapaian nilai dan masalahnya terpecahkan</a:t>
            </a:r>
          </a:p>
          <a:p>
            <a:pPr marL="0" indent="0">
              <a:buNone/>
            </a:pPr>
            <a:endParaRPr lang="id-ID" b="1" dirty="0" smtClean="0">
              <a:solidFill>
                <a:schemeClr val="accent4"/>
              </a:solidFill>
            </a:endParaRPr>
          </a:p>
          <a:p>
            <a:r>
              <a:rPr lang="id-ID" i="1" dirty="0" smtClean="0"/>
              <a:t>Practical inference</a:t>
            </a:r>
            <a:r>
              <a:rPr lang="id-ID" dirty="0" smtClean="0"/>
              <a:t>: menganalisis kesimpulan kinerja kebijakan, sejauhmana masalah kebijakan telah terpecahkan. </a:t>
            </a:r>
          </a:p>
          <a:p>
            <a:pPr marL="0" indent="0" algn="r">
              <a:buNone/>
            </a:pPr>
            <a:r>
              <a:rPr lang="id-ID" dirty="0" smtClean="0"/>
              <a:t>(</a:t>
            </a:r>
            <a:r>
              <a:rPr lang="id-ID" dirty="0"/>
              <a:t>W.N Dunn, 1985)</a:t>
            </a:r>
          </a:p>
        </p:txBody>
      </p:sp>
    </p:spTree>
    <p:extLst>
      <p:ext uri="{BB962C8B-B14F-4D97-AF65-F5344CB8AC3E}">
        <p14:creationId xmlns:p14="http://schemas.microsoft.com/office/powerpoint/2010/main" val="28067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560840" cy="120248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Karakteristik Analisis Kebijakan</a:t>
            </a:r>
            <a:br>
              <a:rPr lang="id-ID" dirty="0" smtClean="0"/>
            </a:br>
            <a:r>
              <a:rPr lang="id-ID" dirty="0" smtClean="0"/>
              <a:t>(Lasswell, 1971)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119256"/>
            <a:ext cx="6912768" cy="397403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Multi method</a:t>
            </a:r>
          </a:p>
          <a:p>
            <a:r>
              <a:rPr lang="id-ID" dirty="0" smtClean="0"/>
              <a:t>Multi disciplinary</a:t>
            </a:r>
          </a:p>
          <a:p>
            <a:r>
              <a:rPr lang="id-ID" dirty="0" smtClean="0"/>
              <a:t>Problem focused</a:t>
            </a:r>
          </a:p>
          <a:p>
            <a:r>
              <a:rPr lang="id-ID" dirty="0" smtClean="0"/>
              <a:t>Concerned to map the contextuality of the policy process, policy options and policy outcomes</a:t>
            </a:r>
          </a:p>
          <a:p>
            <a:r>
              <a:rPr lang="id-ID" dirty="0" smtClean="0"/>
              <a:t>And whose goals is to integrate knowledege into an overarching discipline to analyse public choices and decision-making and thereby contribute to the democratization of society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022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17582"/>
            <a:ext cx="7488831" cy="120248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Tahap Persiapan Analisis Kebijakan </a:t>
            </a:r>
            <a:r>
              <a:rPr lang="id-ID" sz="3600" i="1" dirty="0" smtClean="0"/>
              <a:t>(Weimer dan Vining 1989)</a:t>
            </a:r>
            <a:endParaRPr lang="id-ID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dirty="0" smtClean="0"/>
              <a:t>Mengumpulkan, mengorganisasikan dan mengkomunikasikan informasi tentang situasi dan kondisi faktual tentang konsekuensi adanya kebijakan yang sekarang dan alternatif kebijakan yang akan diambil.</a:t>
            </a:r>
          </a:p>
          <a:p>
            <a:pPr marL="0" indent="0">
              <a:buNone/>
            </a:pP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>
                <a:latin typeface="Bernard MT Condensed" pitchFamily="18" charset="0"/>
                <a:sym typeface="Wingdings" pitchFamily="2" charset="2"/>
              </a:rPr>
              <a:t>Mengembangkan STRATEGI, mengIDENTIFIKASI (besarnya biaya, keuntungan dsb)</a:t>
            </a:r>
            <a:endParaRPr lang="id-ID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230</TotalTime>
  <Words>619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Algerian</vt:lpstr>
      <vt:lpstr>Arial Black</vt:lpstr>
      <vt:lpstr>Berlin Sans FB</vt:lpstr>
      <vt:lpstr>Bernard MT Condensed</vt:lpstr>
      <vt:lpstr>Brush Script MT</vt:lpstr>
      <vt:lpstr>Castellar</vt:lpstr>
      <vt:lpstr>Constantia</vt:lpstr>
      <vt:lpstr>Courier New</vt:lpstr>
      <vt:lpstr>Franklin Gothic Book</vt:lpstr>
      <vt:lpstr>Rage Italic</vt:lpstr>
      <vt:lpstr>Wingdings</vt:lpstr>
      <vt:lpstr>Pushpin</vt:lpstr>
      <vt:lpstr>Analisis Kebijakan Publik Sebuah Pengantar</vt:lpstr>
      <vt:lpstr>Apakah Analisis Kebijakan?</vt:lpstr>
      <vt:lpstr>Apakah Analisis Kebijakan?</vt:lpstr>
      <vt:lpstr>PROSES ANALISIS KEBIJAKAN  </vt:lpstr>
      <vt:lpstr>Keterangan </vt:lpstr>
      <vt:lpstr>PowerPoint Presentation</vt:lpstr>
      <vt:lpstr>PowerPoint Presentation</vt:lpstr>
      <vt:lpstr>Karakteristik Analisis Kebijakan (Lasswell, 1971)</vt:lpstr>
      <vt:lpstr>Tahap Persiapan Analisis Kebijakan (Weimer dan Vining 1989)</vt:lpstr>
      <vt:lpstr>Lanjutan..</vt:lpstr>
      <vt:lpstr>ANALISIS PERUMUSAN MASALAH KEBIJAKAN</vt:lpstr>
      <vt:lpstr>Karakteristik Masalah</vt:lpstr>
      <vt:lpstr>Jenis dan Jenjang Masalah Kebijakan</vt:lpstr>
      <vt:lpstr>Jenis Masalah  (Menurut Jenjangnya)</vt:lpstr>
      <vt:lpstr>Contoh Hubungan Issue-Problem-Policy (Parsons)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Kebijakan Publik Sebuah Pengantar</dc:title>
  <dc:creator>LINGKOM</dc:creator>
  <cp:lastModifiedBy>User</cp:lastModifiedBy>
  <cp:revision>19</cp:revision>
  <dcterms:created xsi:type="dcterms:W3CDTF">2020-10-04T14:43:37Z</dcterms:created>
  <dcterms:modified xsi:type="dcterms:W3CDTF">2022-08-31T17:01:40Z</dcterms:modified>
</cp:coreProperties>
</file>