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7" r:id="rId12"/>
    <p:sldId id="268" r:id="rId13"/>
    <p:sldId id="269" r:id="rId14"/>
    <p:sldId id="270" r:id="rId15"/>
    <p:sldId id="271" r:id="rId16"/>
    <p:sldId id="272" r:id="rId17"/>
  </p:sldIdLst>
  <p:sldSz cx="9144000" cy="6858000" type="screen4x3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302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4BAA7E-1F5B-4F40-91E2-8E7FC2E8F3D6}" type="datetimeFigureOut">
              <a:rPr lang="id-ID" smtClean="0"/>
              <a:t>10/12/2020</a:t>
            </a:fld>
            <a:endParaRPr lang="id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d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F32848-E5AF-42B3-B24F-0C3D2CC57CA8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9873227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F32848-E5AF-42B3-B24F-0C3D2CC57CA8}" type="slidenum">
              <a:rPr lang="id-ID" smtClean="0"/>
              <a:t>3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4473237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95E28-BDA3-4FE0-B076-5748C49510D2}" type="datetimeFigureOut">
              <a:rPr lang="id-ID" smtClean="0"/>
              <a:t>10/12/2020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C4D72-40CB-442C-9EB1-784E749C4EEC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7283083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95E28-BDA3-4FE0-B076-5748C49510D2}" type="datetimeFigureOut">
              <a:rPr lang="id-ID" smtClean="0"/>
              <a:t>10/12/2020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C4D72-40CB-442C-9EB1-784E749C4EEC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1845175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95E28-BDA3-4FE0-B076-5748C49510D2}" type="datetimeFigureOut">
              <a:rPr lang="id-ID" smtClean="0"/>
              <a:t>10/12/2020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C4D72-40CB-442C-9EB1-784E749C4EEC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6279078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95E28-BDA3-4FE0-B076-5748C49510D2}" type="datetimeFigureOut">
              <a:rPr lang="id-ID" smtClean="0"/>
              <a:t>10/12/2020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C4D72-40CB-442C-9EB1-784E749C4EEC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7280145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95E28-BDA3-4FE0-B076-5748C49510D2}" type="datetimeFigureOut">
              <a:rPr lang="id-ID" smtClean="0"/>
              <a:t>10/12/2020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C4D72-40CB-442C-9EB1-784E749C4EEC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4661152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95E28-BDA3-4FE0-B076-5748C49510D2}" type="datetimeFigureOut">
              <a:rPr lang="id-ID" smtClean="0"/>
              <a:t>10/12/2020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C4D72-40CB-442C-9EB1-784E749C4EEC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8224639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95E28-BDA3-4FE0-B076-5748C49510D2}" type="datetimeFigureOut">
              <a:rPr lang="id-ID" smtClean="0"/>
              <a:t>10/12/2020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C4D72-40CB-442C-9EB1-784E749C4EEC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1555837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95E28-BDA3-4FE0-B076-5748C49510D2}" type="datetimeFigureOut">
              <a:rPr lang="id-ID" smtClean="0"/>
              <a:t>10/12/2020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C4D72-40CB-442C-9EB1-784E749C4EEC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4085619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95E28-BDA3-4FE0-B076-5748C49510D2}" type="datetimeFigureOut">
              <a:rPr lang="id-ID" smtClean="0"/>
              <a:t>10/12/2020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C4D72-40CB-442C-9EB1-784E749C4EEC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100807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95E28-BDA3-4FE0-B076-5748C49510D2}" type="datetimeFigureOut">
              <a:rPr lang="id-ID" smtClean="0"/>
              <a:t>10/12/2020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C4D72-40CB-442C-9EB1-784E749C4EEC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8116543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95E28-BDA3-4FE0-B076-5748C49510D2}" type="datetimeFigureOut">
              <a:rPr lang="id-ID" smtClean="0"/>
              <a:t>10/12/2020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C4D72-40CB-442C-9EB1-784E749C4EEC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1306309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295E28-BDA3-4FE0-B076-5748C49510D2}" type="datetimeFigureOut">
              <a:rPr lang="id-ID" smtClean="0"/>
              <a:t>10/12/2020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0C4D72-40CB-442C-9EB1-784E749C4EEC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4929273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w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 bwMode="auto">
          <a:xfrm>
            <a:off x="1045555" y="4293096"/>
            <a:ext cx="7772400" cy="1470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algn="r">
              <a:defRPr/>
            </a:pPr>
            <a:r>
              <a:rPr lang="id-ID" sz="5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Thermochemistry</a:t>
            </a:r>
          </a:p>
        </p:txBody>
      </p:sp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628592" cy="375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71880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 bwMode="auto">
          <a:xfrm>
            <a:off x="654050" y="152401"/>
            <a:ext cx="7772400" cy="6857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>
              <a:defRPr/>
            </a:pPr>
            <a:r>
              <a:rPr lang="id-ID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Standard enthalpy of formation </a:t>
            </a:r>
          </a:p>
        </p:txBody>
      </p:sp>
      <p:pic>
        <p:nvPicPr>
          <p:cNvPr id="64" name="Picture 9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4122" y="980728"/>
            <a:ext cx="5352256" cy="55602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30368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 bwMode="auto">
          <a:xfrm>
            <a:off x="654050" y="152401"/>
            <a:ext cx="7772400" cy="6857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>
              <a:defRPr/>
            </a:pPr>
            <a:r>
              <a:rPr lang="id-ID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Second Law of Thermodynamics</a:t>
            </a:r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349250" y="893928"/>
            <a:ext cx="8382000" cy="4893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sz="2400" dirty="0"/>
              <a:t>Entropy (S) is a measure of the randomness or disorder of a system</a:t>
            </a:r>
            <a:r>
              <a:rPr lang="en-US" sz="2400" dirty="0" smtClean="0"/>
              <a:t>.</a:t>
            </a:r>
            <a:endParaRPr lang="id-ID" sz="2400" dirty="0" smtClean="0"/>
          </a:p>
          <a:p>
            <a:pPr algn="just">
              <a:spcBef>
                <a:spcPct val="50000"/>
              </a:spcBef>
            </a:pPr>
            <a:r>
              <a:rPr lang="en-US" sz="2400" dirty="0"/>
              <a:t>For any substance, the solid state is more ordered than the liquid state and the liquid state is more ordered than gas </a:t>
            </a:r>
            <a:r>
              <a:rPr lang="en-US" sz="2400" dirty="0" smtClean="0"/>
              <a:t>state</a:t>
            </a:r>
            <a:endParaRPr lang="id-ID" sz="2400" dirty="0" smtClean="0"/>
          </a:p>
          <a:p>
            <a:pPr algn="just">
              <a:spcBef>
                <a:spcPct val="50000"/>
              </a:spcBef>
            </a:pPr>
            <a:endParaRPr lang="id-ID" sz="2400" dirty="0" smtClean="0"/>
          </a:p>
          <a:p>
            <a:pPr algn="just">
              <a:spcBef>
                <a:spcPct val="50000"/>
              </a:spcBef>
            </a:pPr>
            <a:r>
              <a:rPr lang="en-US" sz="2400" dirty="0"/>
              <a:t>The entropy of the </a:t>
            </a:r>
            <a:r>
              <a:rPr lang="en-US" sz="2400" b="1" dirty="0"/>
              <a:t>universe</a:t>
            </a:r>
            <a:r>
              <a:rPr lang="en-US" sz="2400" dirty="0"/>
              <a:t> increases in a spontaneous process and remains unchanged in an equilibrium process.</a:t>
            </a:r>
            <a:endParaRPr lang="id-ID" sz="2400" dirty="0"/>
          </a:p>
          <a:p>
            <a:pPr algn="just">
              <a:spcBef>
                <a:spcPct val="50000"/>
              </a:spcBef>
            </a:pPr>
            <a:endParaRPr lang="en-US" sz="2400" dirty="0"/>
          </a:p>
          <a:p>
            <a:pPr algn="just">
              <a:spcBef>
                <a:spcPct val="50000"/>
              </a:spcBef>
            </a:pPr>
            <a:endParaRPr lang="id-ID" sz="2400" dirty="0" smtClean="0"/>
          </a:p>
          <a:p>
            <a:pPr algn="just">
              <a:spcBef>
                <a:spcPct val="50000"/>
              </a:spcBef>
            </a:pPr>
            <a:endParaRPr lang="en-US" sz="24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6589" y="1259299"/>
            <a:ext cx="1841500" cy="646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3237" y="2545027"/>
            <a:ext cx="2994025" cy="646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 Box 6"/>
          <p:cNvSpPr txBox="1">
            <a:spLocks noChangeArrowheads="1"/>
          </p:cNvSpPr>
          <p:nvPr/>
        </p:nvSpPr>
        <p:spPr bwMode="auto">
          <a:xfrm>
            <a:off x="4872038" y="4268906"/>
            <a:ext cx="313015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>
                <a:latin typeface="Symbol" pitchFamily="18" charset="2"/>
              </a:rPr>
              <a:t>D</a:t>
            </a:r>
            <a:r>
              <a:rPr lang="en-US" sz="2400" i="1"/>
              <a:t>S</a:t>
            </a:r>
            <a:r>
              <a:rPr lang="en-US" sz="2400" baseline="-25000"/>
              <a:t>univ</a:t>
            </a:r>
            <a:r>
              <a:rPr lang="en-US" sz="2400"/>
              <a:t> = </a:t>
            </a:r>
            <a:r>
              <a:rPr lang="en-US" sz="2400">
                <a:latin typeface="Symbol" pitchFamily="18" charset="2"/>
              </a:rPr>
              <a:t>D</a:t>
            </a:r>
            <a:r>
              <a:rPr lang="en-US" sz="2400" i="1"/>
              <a:t>S</a:t>
            </a:r>
            <a:r>
              <a:rPr lang="en-US" sz="2400" baseline="-25000"/>
              <a:t>sys</a:t>
            </a:r>
            <a:r>
              <a:rPr lang="en-US" sz="2400"/>
              <a:t> + </a:t>
            </a:r>
            <a:r>
              <a:rPr lang="en-US" sz="2400">
                <a:latin typeface="Symbol" pitchFamily="18" charset="2"/>
              </a:rPr>
              <a:t>D</a:t>
            </a:r>
            <a:r>
              <a:rPr lang="en-US" sz="2400" i="1"/>
              <a:t>S</a:t>
            </a:r>
            <a:r>
              <a:rPr lang="en-US" sz="2400" baseline="-25000"/>
              <a:t>surr</a:t>
            </a:r>
            <a:r>
              <a:rPr lang="en-US" sz="2400"/>
              <a:t> &gt; 0</a:t>
            </a:r>
          </a:p>
        </p:txBody>
      </p:sp>
      <p:sp>
        <p:nvSpPr>
          <p:cNvPr id="9" name="Text Box 7"/>
          <p:cNvSpPr txBox="1">
            <a:spLocks noChangeArrowheads="1"/>
          </p:cNvSpPr>
          <p:nvPr/>
        </p:nvSpPr>
        <p:spPr bwMode="auto">
          <a:xfrm>
            <a:off x="838200" y="4268906"/>
            <a:ext cx="291579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/>
              <a:t>Spontaneous process:</a:t>
            </a:r>
          </a:p>
        </p:txBody>
      </p:sp>
      <p:sp>
        <p:nvSpPr>
          <p:cNvPr id="10" name="Text Box 8"/>
          <p:cNvSpPr txBox="1">
            <a:spLocks noChangeArrowheads="1"/>
          </p:cNvSpPr>
          <p:nvPr/>
        </p:nvSpPr>
        <p:spPr bwMode="auto">
          <a:xfrm>
            <a:off x="4872038" y="4916606"/>
            <a:ext cx="313015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>
                <a:latin typeface="Symbol" pitchFamily="18" charset="2"/>
              </a:rPr>
              <a:t>D</a:t>
            </a:r>
            <a:r>
              <a:rPr lang="en-US" sz="2400" i="1"/>
              <a:t>S</a:t>
            </a:r>
            <a:r>
              <a:rPr lang="en-US" sz="2400" baseline="-25000"/>
              <a:t>univ</a:t>
            </a:r>
            <a:r>
              <a:rPr lang="en-US" sz="2400"/>
              <a:t> = </a:t>
            </a:r>
            <a:r>
              <a:rPr lang="en-US" sz="2400">
                <a:latin typeface="Symbol" pitchFamily="18" charset="2"/>
              </a:rPr>
              <a:t>D</a:t>
            </a:r>
            <a:r>
              <a:rPr lang="en-US" sz="2400" i="1"/>
              <a:t>S</a:t>
            </a:r>
            <a:r>
              <a:rPr lang="en-US" sz="2400" baseline="-25000"/>
              <a:t>sys</a:t>
            </a:r>
            <a:r>
              <a:rPr lang="en-US" sz="2400"/>
              <a:t> + </a:t>
            </a:r>
            <a:r>
              <a:rPr lang="en-US" sz="2400">
                <a:latin typeface="Symbol" pitchFamily="18" charset="2"/>
              </a:rPr>
              <a:t>D</a:t>
            </a:r>
            <a:r>
              <a:rPr lang="en-US" sz="2400" i="1"/>
              <a:t>S</a:t>
            </a:r>
            <a:r>
              <a:rPr lang="en-US" sz="2400" baseline="-25000"/>
              <a:t>surr</a:t>
            </a:r>
            <a:r>
              <a:rPr lang="en-US" sz="2400"/>
              <a:t> = 0</a:t>
            </a:r>
          </a:p>
        </p:txBody>
      </p:sp>
      <p:sp>
        <p:nvSpPr>
          <p:cNvPr id="11" name="Text Box 9"/>
          <p:cNvSpPr txBox="1">
            <a:spLocks noChangeArrowheads="1"/>
          </p:cNvSpPr>
          <p:nvPr/>
        </p:nvSpPr>
        <p:spPr bwMode="auto">
          <a:xfrm>
            <a:off x="838200" y="4916606"/>
            <a:ext cx="271439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/>
              <a:t>Equilibrium process:</a:t>
            </a:r>
          </a:p>
        </p:txBody>
      </p:sp>
      <p:grpSp>
        <p:nvGrpSpPr>
          <p:cNvPr id="12" name="Group 17"/>
          <p:cNvGrpSpPr>
            <a:grpSpLocks/>
          </p:cNvGrpSpPr>
          <p:nvPr/>
        </p:nvGrpSpPr>
        <p:grpSpPr bwMode="auto">
          <a:xfrm>
            <a:off x="3532258" y="5627116"/>
            <a:ext cx="1463675" cy="855663"/>
            <a:chOff x="326" y="1680"/>
            <a:chExt cx="922" cy="539"/>
          </a:xfrm>
        </p:grpSpPr>
        <p:sp>
          <p:nvSpPr>
            <p:cNvPr id="13" name="Text Box 12"/>
            <p:cNvSpPr txBox="1">
              <a:spLocks noChangeArrowheads="1"/>
            </p:cNvSpPr>
            <p:nvPr/>
          </p:nvSpPr>
          <p:spPr bwMode="auto">
            <a:xfrm>
              <a:off x="326" y="1798"/>
              <a:ext cx="506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400" dirty="0">
                  <a:latin typeface="Symbol" pitchFamily="18" charset="2"/>
                </a:rPr>
                <a:t>D</a:t>
              </a:r>
              <a:r>
                <a:rPr lang="en-US" sz="2400" i="1" dirty="0"/>
                <a:t>S</a:t>
              </a:r>
              <a:r>
                <a:rPr lang="en-US" sz="2400" dirty="0"/>
                <a:t> = </a:t>
              </a:r>
              <a:endParaRPr lang="en-US" sz="2400" i="1" dirty="0"/>
            </a:p>
          </p:txBody>
        </p:sp>
        <p:grpSp>
          <p:nvGrpSpPr>
            <p:cNvPr id="14" name="Group 16"/>
            <p:cNvGrpSpPr>
              <a:grpSpLocks/>
            </p:cNvGrpSpPr>
            <p:nvPr/>
          </p:nvGrpSpPr>
          <p:grpSpPr bwMode="auto">
            <a:xfrm>
              <a:off x="864" y="1680"/>
              <a:ext cx="384" cy="539"/>
              <a:chOff x="768" y="2880"/>
              <a:chExt cx="384" cy="539"/>
            </a:xfrm>
          </p:grpSpPr>
          <p:sp>
            <p:nvSpPr>
              <p:cNvPr id="15" name="Text Box 13"/>
              <p:cNvSpPr txBox="1">
                <a:spLocks noChangeArrowheads="1"/>
              </p:cNvSpPr>
              <p:nvPr/>
            </p:nvSpPr>
            <p:spPr bwMode="auto">
              <a:xfrm>
                <a:off x="843" y="3128"/>
                <a:ext cx="211" cy="29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2400" i="1"/>
                  <a:t>T</a:t>
                </a:r>
              </a:p>
            </p:txBody>
          </p:sp>
          <p:sp>
            <p:nvSpPr>
              <p:cNvPr id="16" name="Line 14"/>
              <p:cNvSpPr>
                <a:spLocks noChangeShapeType="1"/>
              </p:cNvSpPr>
              <p:nvPr/>
            </p:nvSpPr>
            <p:spPr bwMode="auto">
              <a:xfrm>
                <a:off x="768" y="3148"/>
                <a:ext cx="38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 sz="2400"/>
              </a:p>
            </p:txBody>
          </p:sp>
          <p:sp>
            <p:nvSpPr>
              <p:cNvPr id="17" name="Text Box 15"/>
              <p:cNvSpPr txBox="1">
                <a:spLocks noChangeArrowheads="1"/>
              </p:cNvSpPr>
              <p:nvPr/>
            </p:nvSpPr>
            <p:spPr bwMode="auto">
              <a:xfrm>
                <a:off x="774" y="2880"/>
                <a:ext cx="356" cy="29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2400">
                    <a:latin typeface="Symbol" pitchFamily="18" charset="2"/>
                  </a:rPr>
                  <a:t>D</a:t>
                </a:r>
                <a:r>
                  <a:rPr lang="en-US" sz="2400" i="1"/>
                  <a:t>H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932259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 bwMode="auto">
          <a:xfrm>
            <a:off x="344491" y="152401"/>
            <a:ext cx="7772400" cy="6857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lvl="0" algn="l" eaLnBrk="1" hangingPunct="1"/>
            <a:r>
              <a:rPr lang="en-US" sz="2400" dirty="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t>Entropy Changes in the System (</a:t>
            </a:r>
            <a:r>
              <a:rPr lang="en-US" sz="2400" dirty="0" err="1">
                <a:solidFill>
                  <a:srgbClr val="000000"/>
                </a:solidFill>
                <a:latin typeface="Symbol" pitchFamily="18" charset="2"/>
                <a:ea typeface="+mn-ea"/>
                <a:cs typeface="+mn-cs"/>
              </a:rPr>
              <a:t>D</a:t>
            </a:r>
            <a:r>
              <a:rPr lang="en-US" sz="2400" i="1" dirty="0" err="1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t>S</a:t>
            </a:r>
            <a:r>
              <a:rPr lang="en-US" sz="2400" baseline="-25000" dirty="0" err="1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t>sys</a:t>
            </a:r>
            <a:r>
              <a:rPr lang="en-US" sz="2400" dirty="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t>)</a:t>
            </a:r>
          </a:p>
        </p:txBody>
      </p:sp>
      <p:grpSp>
        <p:nvGrpSpPr>
          <p:cNvPr id="18" name="Group 3"/>
          <p:cNvGrpSpPr>
            <a:grpSpLocks/>
          </p:cNvGrpSpPr>
          <p:nvPr/>
        </p:nvGrpSpPr>
        <p:grpSpPr bwMode="auto">
          <a:xfrm>
            <a:off x="3028953" y="1676402"/>
            <a:ext cx="3103564" cy="461963"/>
            <a:chOff x="2027" y="1177"/>
            <a:chExt cx="1955" cy="291"/>
          </a:xfrm>
        </p:grpSpPr>
        <p:sp>
          <p:nvSpPr>
            <p:cNvPr id="19" name="Text Box 4"/>
            <p:cNvSpPr txBox="1">
              <a:spLocks noChangeArrowheads="1"/>
            </p:cNvSpPr>
            <p:nvPr/>
          </p:nvSpPr>
          <p:spPr bwMode="auto">
            <a:xfrm>
              <a:off x="2027" y="1177"/>
              <a:ext cx="1955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 sz="2400" i="1" dirty="0" err="1"/>
                <a:t>a</a:t>
              </a:r>
              <a:r>
                <a:rPr lang="en-US" sz="2400" dirty="0" err="1"/>
                <a:t>A</a:t>
              </a:r>
              <a:r>
                <a:rPr lang="en-US" sz="2400" dirty="0"/>
                <a:t> + </a:t>
              </a:r>
              <a:r>
                <a:rPr lang="en-US" sz="2400" i="1" dirty="0" err="1" smtClean="0"/>
                <a:t>b</a:t>
              </a:r>
              <a:r>
                <a:rPr lang="en-US" sz="2400" dirty="0" err="1" smtClean="0"/>
                <a:t>B</a:t>
              </a:r>
              <a:r>
                <a:rPr lang="id-ID" sz="2400" dirty="0" smtClean="0"/>
                <a:t>     </a:t>
              </a:r>
              <a:r>
                <a:rPr lang="en-US" sz="2400" dirty="0" smtClean="0"/>
                <a:t>          </a:t>
              </a:r>
              <a:r>
                <a:rPr lang="en-US" sz="2400" i="1" dirty="0" err="1"/>
                <a:t>c</a:t>
              </a:r>
              <a:r>
                <a:rPr lang="en-US" sz="2400" dirty="0" err="1"/>
                <a:t>C</a:t>
              </a:r>
              <a:r>
                <a:rPr lang="en-US" sz="2400" dirty="0"/>
                <a:t> + </a:t>
              </a:r>
              <a:r>
                <a:rPr lang="en-US" sz="2400" i="1" dirty="0" err="1"/>
                <a:t>d</a:t>
              </a:r>
              <a:r>
                <a:rPr lang="en-US" sz="2400" dirty="0" err="1"/>
                <a:t>D</a:t>
              </a:r>
              <a:endParaRPr lang="en-US" sz="2400" i="1" dirty="0"/>
            </a:p>
          </p:txBody>
        </p:sp>
        <p:sp>
          <p:nvSpPr>
            <p:cNvPr id="20" name="Line 5"/>
            <p:cNvSpPr>
              <a:spLocks noChangeShapeType="1"/>
            </p:cNvSpPr>
            <p:nvPr/>
          </p:nvSpPr>
          <p:spPr bwMode="auto">
            <a:xfrm>
              <a:off x="2784" y="1328"/>
              <a:ext cx="43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 sz="2400"/>
            </a:p>
          </p:txBody>
        </p:sp>
      </p:grpSp>
      <p:grpSp>
        <p:nvGrpSpPr>
          <p:cNvPr id="21" name="Group 46"/>
          <p:cNvGrpSpPr>
            <a:grpSpLocks/>
          </p:cNvGrpSpPr>
          <p:nvPr/>
        </p:nvGrpSpPr>
        <p:grpSpPr bwMode="auto">
          <a:xfrm>
            <a:off x="1168400" y="2286000"/>
            <a:ext cx="6843713" cy="622300"/>
            <a:chOff x="470" y="1091"/>
            <a:chExt cx="4311" cy="392"/>
          </a:xfrm>
        </p:grpSpPr>
        <p:grpSp>
          <p:nvGrpSpPr>
            <p:cNvPr id="22" name="Group 7"/>
            <p:cNvGrpSpPr>
              <a:grpSpLocks/>
            </p:cNvGrpSpPr>
            <p:nvPr/>
          </p:nvGrpSpPr>
          <p:grpSpPr bwMode="auto">
            <a:xfrm>
              <a:off x="470" y="1094"/>
              <a:ext cx="628" cy="389"/>
              <a:chOff x="278" y="2086"/>
              <a:chExt cx="628" cy="389"/>
            </a:xfrm>
          </p:grpSpPr>
          <p:sp>
            <p:nvSpPr>
              <p:cNvPr id="35" name="Text Box 8"/>
              <p:cNvSpPr txBox="1">
                <a:spLocks noChangeArrowheads="1"/>
              </p:cNvSpPr>
              <p:nvPr/>
            </p:nvSpPr>
            <p:spPr bwMode="auto">
              <a:xfrm>
                <a:off x="278" y="2086"/>
                <a:ext cx="388" cy="29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2400">
                    <a:latin typeface="Symbol" pitchFamily="18" charset="2"/>
                  </a:rPr>
                  <a:t>D</a:t>
                </a:r>
                <a:r>
                  <a:rPr lang="en-US" sz="2400" i="1"/>
                  <a:t>S</a:t>
                </a:r>
                <a:r>
                  <a:rPr lang="en-US" sz="2400" baseline="30000"/>
                  <a:t>0</a:t>
                </a:r>
                <a:endParaRPr lang="en-US" sz="2400"/>
              </a:p>
            </p:txBody>
          </p:sp>
          <p:sp>
            <p:nvSpPr>
              <p:cNvPr id="36" name="Text Box 9"/>
              <p:cNvSpPr txBox="1">
                <a:spLocks noChangeArrowheads="1"/>
              </p:cNvSpPr>
              <p:nvPr/>
            </p:nvSpPr>
            <p:spPr bwMode="auto">
              <a:xfrm>
                <a:off x="536" y="2184"/>
                <a:ext cx="370" cy="29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2400"/>
                  <a:t>rxn</a:t>
                </a:r>
              </a:p>
            </p:txBody>
          </p:sp>
        </p:grpSp>
        <p:sp>
          <p:nvSpPr>
            <p:cNvPr id="23" name="Text Box 11"/>
            <p:cNvSpPr txBox="1">
              <a:spLocks noChangeArrowheads="1"/>
            </p:cNvSpPr>
            <p:nvPr/>
          </p:nvSpPr>
          <p:spPr bwMode="auto">
            <a:xfrm>
              <a:off x="2339" y="1099"/>
              <a:ext cx="606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r"/>
              <a:r>
                <a:rPr lang="en-US" sz="2400" i="1"/>
                <a:t>dS</a:t>
              </a:r>
              <a:r>
                <a:rPr lang="en-US" sz="2400" baseline="30000"/>
                <a:t>0</a:t>
              </a:r>
              <a:r>
                <a:rPr lang="en-US" sz="2400"/>
                <a:t>(D)</a:t>
              </a:r>
            </a:p>
          </p:txBody>
        </p:sp>
        <p:sp>
          <p:nvSpPr>
            <p:cNvPr id="24" name="Text Box 14"/>
            <p:cNvSpPr txBox="1">
              <a:spLocks noChangeArrowheads="1"/>
            </p:cNvSpPr>
            <p:nvPr/>
          </p:nvSpPr>
          <p:spPr bwMode="auto">
            <a:xfrm>
              <a:off x="1589" y="1098"/>
              <a:ext cx="571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r"/>
              <a:r>
                <a:rPr lang="en-US" sz="2400" i="1"/>
                <a:t>cS</a:t>
              </a:r>
              <a:r>
                <a:rPr lang="en-US" sz="2400" baseline="30000"/>
                <a:t>0</a:t>
              </a:r>
              <a:r>
                <a:rPr lang="en-US" sz="2400"/>
                <a:t>(C)</a:t>
              </a:r>
            </a:p>
          </p:txBody>
        </p:sp>
        <p:sp>
          <p:nvSpPr>
            <p:cNvPr id="25" name="Text Box 16"/>
            <p:cNvSpPr txBox="1">
              <a:spLocks noChangeArrowheads="1"/>
            </p:cNvSpPr>
            <p:nvPr/>
          </p:nvSpPr>
          <p:spPr bwMode="auto">
            <a:xfrm>
              <a:off x="968" y="1112"/>
              <a:ext cx="213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400"/>
                <a:t>=</a:t>
              </a:r>
            </a:p>
          </p:txBody>
        </p:sp>
        <p:sp>
          <p:nvSpPr>
            <p:cNvPr id="26" name="Text Box 17"/>
            <p:cNvSpPr txBox="1">
              <a:spLocks noChangeArrowheads="1"/>
            </p:cNvSpPr>
            <p:nvPr/>
          </p:nvSpPr>
          <p:spPr bwMode="auto">
            <a:xfrm>
              <a:off x="1367" y="1104"/>
              <a:ext cx="176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400" dirty="0"/>
                <a:t>[</a:t>
              </a:r>
            </a:p>
          </p:txBody>
        </p:sp>
        <p:sp>
          <p:nvSpPr>
            <p:cNvPr id="27" name="Text Box 18"/>
            <p:cNvSpPr txBox="1">
              <a:spLocks noChangeArrowheads="1"/>
            </p:cNvSpPr>
            <p:nvPr/>
          </p:nvSpPr>
          <p:spPr bwMode="auto">
            <a:xfrm>
              <a:off x="2080" y="1104"/>
              <a:ext cx="213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400"/>
                <a:t>+</a:t>
              </a:r>
            </a:p>
          </p:txBody>
        </p:sp>
        <p:sp>
          <p:nvSpPr>
            <p:cNvPr id="28" name="Text Box 19"/>
            <p:cNvSpPr txBox="1">
              <a:spLocks noChangeArrowheads="1"/>
            </p:cNvSpPr>
            <p:nvPr/>
          </p:nvSpPr>
          <p:spPr bwMode="auto">
            <a:xfrm>
              <a:off x="2880" y="1104"/>
              <a:ext cx="176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400"/>
                <a:t>]</a:t>
              </a:r>
            </a:p>
          </p:txBody>
        </p:sp>
        <p:sp>
          <p:nvSpPr>
            <p:cNvPr id="29" name="Text Box 20"/>
            <p:cNvSpPr txBox="1">
              <a:spLocks noChangeArrowheads="1"/>
            </p:cNvSpPr>
            <p:nvPr/>
          </p:nvSpPr>
          <p:spPr bwMode="auto">
            <a:xfrm>
              <a:off x="3024" y="1096"/>
              <a:ext cx="180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400"/>
                <a:t>-</a:t>
              </a:r>
            </a:p>
          </p:txBody>
        </p:sp>
        <p:sp>
          <p:nvSpPr>
            <p:cNvPr id="30" name="Text Box 22"/>
            <p:cNvSpPr txBox="1">
              <a:spLocks noChangeArrowheads="1"/>
            </p:cNvSpPr>
            <p:nvPr/>
          </p:nvSpPr>
          <p:spPr bwMode="auto">
            <a:xfrm>
              <a:off x="4118" y="1092"/>
              <a:ext cx="592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r"/>
              <a:r>
                <a:rPr lang="en-US" sz="2400" i="1"/>
                <a:t>bS</a:t>
              </a:r>
              <a:r>
                <a:rPr lang="en-US" sz="2400" baseline="30000"/>
                <a:t>0</a:t>
              </a:r>
              <a:r>
                <a:rPr lang="en-US" sz="2400"/>
                <a:t>(B)</a:t>
              </a:r>
            </a:p>
          </p:txBody>
        </p:sp>
        <p:sp>
          <p:nvSpPr>
            <p:cNvPr id="31" name="Text Box 25"/>
            <p:cNvSpPr txBox="1">
              <a:spLocks noChangeArrowheads="1"/>
            </p:cNvSpPr>
            <p:nvPr/>
          </p:nvSpPr>
          <p:spPr bwMode="auto">
            <a:xfrm>
              <a:off x="3343" y="1091"/>
              <a:ext cx="599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r"/>
              <a:r>
                <a:rPr lang="en-US" sz="2400" i="1" dirty="0"/>
                <a:t>aS</a:t>
              </a:r>
              <a:r>
                <a:rPr lang="en-US" sz="2400" baseline="30000" dirty="0"/>
                <a:t>0</a:t>
              </a:r>
              <a:r>
                <a:rPr lang="en-US" sz="2400" dirty="0"/>
                <a:t>(A)</a:t>
              </a:r>
            </a:p>
          </p:txBody>
        </p:sp>
        <p:sp>
          <p:nvSpPr>
            <p:cNvPr id="32" name="Text Box 27"/>
            <p:cNvSpPr txBox="1">
              <a:spLocks noChangeArrowheads="1"/>
            </p:cNvSpPr>
            <p:nvPr/>
          </p:nvSpPr>
          <p:spPr bwMode="auto">
            <a:xfrm>
              <a:off x="3168" y="1097"/>
              <a:ext cx="176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400"/>
                <a:t>[</a:t>
              </a:r>
            </a:p>
          </p:txBody>
        </p:sp>
        <p:sp>
          <p:nvSpPr>
            <p:cNvPr id="33" name="Text Box 28"/>
            <p:cNvSpPr txBox="1">
              <a:spLocks noChangeArrowheads="1"/>
            </p:cNvSpPr>
            <p:nvPr/>
          </p:nvSpPr>
          <p:spPr bwMode="auto">
            <a:xfrm>
              <a:off x="3862" y="1097"/>
              <a:ext cx="213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400"/>
                <a:t>+</a:t>
              </a:r>
            </a:p>
          </p:txBody>
        </p:sp>
        <p:sp>
          <p:nvSpPr>
            <p:cNvPr id="34" name="Text Box 29"/>
            <p:cNvSpPr txBox="1">
              <a:spLocks noChangeArrowheads="1"/>
            </p:cNvSpPr>
            <p:nvPr/>
          </p:nvSpPr>
          <p:spPr bwMode="auto">
            <a:xfrm>
              <a:off x="4605" y="1097"/>
              <a:ext cx="176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400"/>
                <a:t>]</a:t>
              </a:r>
            </a:p>
          </p:txBody>
        </p:sp>
      </p:grpSp>
      <p:grpSp>
        <p:nvGrpSpPr>
          <p:cNvPr id="37" name="Group 47"/>
          <p:cNvGrpSpPr>
            <a:grpSpLocks/>
          </p:cNvGrpSpPr>
          <p:nvPr/>
        </p:nvGrpSpPr>
        <p:grpSpPr bwMode="auto">
          <a:xfrm>
            <a:off x="1581150" y="2974975"/>
            <a:ext cx="5784850" cy="625475"/>
            <a:chOff x="847" y="1612"/>
            <a:chExt cx="3644" cy="394"/>
          </a:xfrm>
        </p:grpSpPr>
        <p:grpSp>
          <p:nvGrpSpPr>
            <p:cNvPr id="38" name="Group 31"/>
            <p:cNvGrpSpPr>
              <a:grpSpLocks/>
            </p:cNvGrpSpPr>
            <p:nvPr/>
          </p:nvGrpSpPr>
          <p:grpSpPr bwMode="auto">
            <a:xfrm>
              <a:off x="847" y="1617"/>
              <a:ext cx="628" cy="389"/>
              <a:chOff x="278" y="2086"/>
              <a:chExt cx="628" cy="389"/>
            </a:xfrm>
          </p:grpSpPr>
          <p:sp>
            <p:nvSpPr>
              <p:cNvPr id="47" name="Text Box 32"/>
              <p:cNvSpPr txBox="1">
                <a:spLocks noChangeArrowheads="1"/>
              </p:cNvSpPr>
              <p:nvPr/>
            </p:nvSpPr>
            <p:spPr bwMode="auto">
              <a:xfrm>
                <a:off x="278" y="2086"/>
                <a:ext cx="388" cy="29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2400">
                    <a:latin typeface="Symbol" pitchFamily="18" charset="2"/>
                  </a:rPr>
                  <a:t>D</a:t>
                </a:r>
                <a:r>
                  <a:rPr lang="en-US" sz="2400" i="1"/>
                  <a:t>S</a:t>
                </a:r>
                <a:r>
                  <a:rPr lang="en-US" sz="2400" baseline="30000"/>
                  <a:t>0</a:t>
                </a:r>
                <a:endParaRPr lang="en-US" sz="2400"/>
              </a:p>
            </p:txBody>
          </p:sp>
          <p:sp>
            <p:nvSpPr>
              <p:cNvPr id="48" name="Text Box 33"/>
              <p:cNvSpPr txBox="1">
                <a:spLocks noChangeArrowheads="1"/>
              </p:cNvSpPr>
              <p:nvPr/>
            </p:nvSpPr>
            <p:spPr bwMode="auto">
              <a:xfrm>
                <a:off x="536" y="2184"/>
                <a:ext cx="370" cy="29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2400"/>
                  <a:t>rxn</a:t>
                </a:r>
              </a:p>
            </p:txBody>
          </p:sp>
        </p:grpSp>
        <p:sp>
          <p:nvSpPr>
            <p:cNvPr id="39" name="Text Box 35"/>
            <p:cNvSpPr txBox="1">
              <a:spLocks noChangeArrowheads="1"/>
            </p:cNvSpPr>
            <p:nvPr/>
          </p:nvSpPr>
          <p:spPr bwMode="auto">
            <a:xfrm>
              <a:off x="1667" y="1621"/>
              <a:ext cx="1182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400" i="1"/>
                <a:t>nS</a:t>
              </a:r>
              <a:r>
                <a:rPr lang="en-US" sz="2400" baseline="30000"/>
                <a:t>0</a:t>
              </a:r>
              <a:r>
                <a:rPr lang="en-US" sz="2400"/>
                <a:t>(products)</a:t>
              </a:r>
            </a:p>
          </p:txBody>
        </p:sp>
        <p:sp>
          <p:nvSpPr>
            <p:cNvPr id="40" name="Text Box 37"/>
            <p:cNvSpPr txBox="1">
              <a:spLocks noChangeArrowheads="1"/>
            </p:cNvSpPr>
            <p:nvPr/>
          </p:nvSpPr>
          <p:spPr bwMode="auto">
            <a:xfrm>
              <a:off x="1345" y="1635"/>
              <a:ext cx="213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400"/>
                <a:t>=</a:t>
              </a:r>
            </a:p>
          </p:txBody>
        </p:sp>
        <p:sp>
          <p:nvSpPr>
            <p:cNvPr id="41" name="Text Box 38"/>
            <p:cNvSpPr txBox="1">
              <a:spLocks noChangeArrowheads="1"/>
            </p:cNvSpPr>
            <p:nvPr/>
          </p:nvSpPr>
          <p:spPr bwMode="auto">
            <a:xfrm>
              <a:off x="1609" y="1627"/>
              <a:ext cx="116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endParaRPr lang="en-US" sz="2400"/>
            </a:p>
          </p:txBody>
        </p:sp>
        <p:sp>
          <p:nvSpPr>
            <p:cNvPr id="42" name="Text Box 39"/>
            <p:cNvSpPr txBox="1">
              <a:spLocks noChangeArrowheads="1"/>
            </p:cNvSpPr>
            <p:nvPr/>
          </p:nvSpPr>
          <p:spPr bwMode="auto">
            <a:xfrm>
              <a:off x="1537" y="1620"/>
              <a:ext cx="230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400">
                  <a:latin typeface="Symbol" pitchFamily="18" charset="2"/>
                </a:rPr>
                <a:t>S</a:t>
              </a:r>
            </a:p>
          </p:txBody>
        </p:sp>
        <p:sp>
          <p:nvSpPr>
            <p:cNvPr id="43" name="Text Box 41"/>
            <p:cNvSpPr txBox="1">
              <a:spLocks noChangeArrowheads="1"/>
            </p:cNvSpPr>
            <p:nvPr/>
          </p:nvSpPr>
          <p:spPr bwMode="auto">
            <a:xfrm>
              <a:off x="3218" y="1615"/>
              <a:ext cx="1273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400" i="1"/>
                <a:t>mS</a:t>
              </a:r>
              <a:r>
                <a:rPr lang="en-US" sz="2400" baseline="30000"/>
                <a:t>0</a:t>
              </a:r>
              <a:r>
                <a:rPr lang="en-US" sz="2400"/>
                <a:t>(reactants)</a:t>
              </a:r>
            </a:p>
          </p:txBody>
        </p:sp>
        <p:sp>
          <p:nvSpPr>
            <p:cNvPr id="44" name="Text Box 43"/>
            <p:cNvSpPr txBox="1">
              <a:spLocks noChangeArrowheads="1"/>
            </p:cNvSpPr>
            <p:nvPr/>
          </p:nvSpPr>
          <p:spPr bwMode="auto">
            <a:xfrm>
              <a:off x="3160" y="1621"/>
              <a:ext cx="116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endParaRPr lang="en-US" sz="2400"/>
            </a:p>
          </p:txBody>
        </p:sp>
        <p:sp>
          <p:nvSpPr>
            <p:cNvPr id="45" name="Text Box 44"/>
            <p:cNvSpPr txBox="1">
              <a:spLocks noChangeArrowheads="1"/>
            </p:cNvSpPr>
            <p:nvPr/>
          </p:nvSpPr>
          <p:spPr bwMode="auto">
            <a:xfrm>
              <a:off x="3088" y="1614"/>
              <a:ext cx="230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400">
                  <a:latin typeface="Symbol" pitchFamily="18" charset="2"/>
                </a:rPr>
                <a:t>S</a:t>
              </a:r>
            </a:p>
          </p:txBody>
        </p:sp>
        <p:sp>
          <p:nvSpPr>
            <p:cNvPr id="46" name="Text Box 45"/>
            <p:cNvSpPr txBox="1">
              <a:spLocks noChangeArrowheads="1"/>
            </p:cNvSpPr>
            <p:nvPr/>
          </p:nvSpPr>
          <p:spPr bwMode="auto">
            <a:xfrm>
              <a:off x="2944" y="1612"/>
              <a:ext cx="180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400"/>
                <a:t>-</a:t>
              </a:r>
            </a:p>
          </p:txBody>
        </p:sp>
      </p:grpSp>
      <p:grpSp>
        <p:nvGrpSpPr>
          <p:cNvPr id="49" name="Group 51"/>
          <p:cNvGrpSpPr>
            <a:grpSpLocks/>
          </p:cNvGrpSpPr>
          <p:nvPr/>
        </p:nvGrpSpPr>
        <p:grpSpPr bwMode="auto">
          <a:xfrm>
            <a:off x="300038" y="753993"/>
            <a:ext cx="8615362" cy="830263"/>
            <a:chOff x="192" y="394"/>
            <a:chExt cx="5427" cy="523"/>
          </a:xfrm>
        </p:grpSpPr>
        <p:sp>
          <p:nvSpPr>
            <p:cNvPr id="50" name="Text Box 49"/>
            <p:cNvSpPr txBox="1">
              <a:spLocks noChangeArrowheads="1"/>
            </p:cNvSpPr>
            <p:nvPr/>
          </p:nvSpPr>
          <p:spPr bwMode="auto">
            <a:xfrm>
              <a:off x="192" y="394"/>
              <a:ext cx="5427" cy="5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en-US" sz="2400" dirty="0"/>
                <a:t>The </a:t>
              </a:r>
              <a:r>
                <a:rPr lang="en-US" sz="2400" b="1" dirty="0"/>
                <a:t>standard entropy of reaction</a:t>
              </a:r>
              <a:r>
                <a:rPr lang="en-US" sz="2400" dirty="0"/>
                <a:t> (</a:t>
              </a:r>
              <a:r>
                <a:rPr lang="en-US" sz="2400" dirty="0">
                  <a:latin typeface="Symbol" pitchFamily="18" charset="2"/>
                </a:rPr>
                <a:t>D</a:t>
              </a:r>
              <a:r>
                <a:rPr lang="en-US" sz="2400" i="1" dirty="0"/>
                <a:t>S</a:t>
              </a:r>
              <a:r>
                <a:rPr lang="en-US" sz="2400" baseline="30000" dirty="0"/>
                <a:t>0    </a:t>
              </a:r>
              <a:r>
                <a:rPr lang="id-ID" sz="2400" baseline="30000" dirty="0" smtClean="0"/>
                <a:t> </a:t>
              </a:r>
              <a:r>
                <a:rPr lang="en-US" sz="2400" dirty="0" smtClean="0"/>
                <a:t>) </a:t>
              </a:r>
              <a:r>
                <a:rPr lang="en-US" sz="2400" dirty="0"/>
                <a:t>is the entropy change for a reaction carried out at 1 </a:t>
              </a:r>
              <a:r>
                <a:rPr lang="en-US" sz="2400" dirty="0" err="1"/>
                <a:t>atm</a:t>
              </a:r>
              <a:r>
                <a:rPr lang="en-US" sz="2400" dirty="0"/>
                <a:t> and 25</a:t>
              </a:r>
              <a:r>
                <a:rPr lang="en-US" sz="2400" baseline="30000" dirty="0"/>
                <a:t>0</a:t>
              </a:r>
              <a:r>
                <a:rPr lang="en-US" sz="2400" dirty="0"/>
                <a:t>C.</a:t>
              </a:r>
            </a:p>
          </p:txBody>
        </p:sp>
        <p:sp>
          <p:nvSpPr>
            <p:cNvPr id="51" name="Text Box 50"/>
            <p:cNvSpPr txBox="1">
              <a:spLocks noChangeArrowheads="1"/>
            </p:cNvSpPr>
            <p:nvPr/>
          </p:nvSpPr>
          <p:spPr bwMode="auto">
            <a:xfrm>
              <a:off x="3091" y="447"/>
              <a:ext cx="370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400" dirty="0" err="1" smtClean="0"/>
                <a:t>rxn</a:t>
              </a:r>
              <a:endParaRPr lang="en-US" sz="2400" dirty="0"/>
            </a:p>
          </p:txBody>
        </p:sp>
      </p:grpSp>
      <p:sp>
        <p:nvSpPr>
          <p:cNvPr id="52" name="Text Box 2"/>
          <p:cNvSpPr txBox="1">
            <a:spLocks noChangeArrowheads="1"/>
          </p:cNvSpPr>
          <p:nvPr/>
        </p:nvSpPr>
        <p:spPr bwMode="auto">
          <a:xfrm>
            <a:off x="344491" y="3620029"/>
            <a:ext cx="570944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2400" dirty="0"/>
              <a:t>Entropy Changes in the Surroundings (</a:t>
            </a:r>
            <a:r>
              <a:rPr lang="en-US" sz="2400" dirty="0" err="1"/>
              <a:t>D</a:t>
            </a:r>
            <a:r>
              <a:rPr lang="en-US" sz="2400" i="1" dirty="0" err="1"/>
              <a:t>S</a:t>
            </a:r>
            <a:r>
              <a:rPr lang="en-US" sz="2400" baseline="-25000" dirty="0" err="1"/>
              <a:t>surr</a:t>
            </a:r>
            <a:r>
              <a:rPr lang="en-US" sz="2400" dirty="0"/>
              <a:t>)</a:t>
            </a:r>
          </a:p>
        </p:txBody>
      </p:sp>
      <p:pic>
        <p:nvPicPr>
          <p:cNvPr id="53" name="Picture 1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71661" y="4005348"/>
            <a:ext cx="2095785" cy="17637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4" name="Picture 1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36821" y="4069378"/>
            <a:ext cx="2225162" cy="17637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5" name="Text Box 6"/>
          <p:cNvSpPr txBox="1">
            <a:spLocks noChangeArrowheads="1"/>
          </p:cNvSpPr>
          <p:nvPr/>
        </p:nvSpPr>
        <p:spPr bwMode="auto">
          <a:xfrm>
            <a:off x="1670162" y="5893821"/>
            <a:ext cx="2609625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2400" dirty="0"/>
              <a:t>Exothermic Process</a:t>
            </a:r>
          </a:p>
          <a:p>
            <a:pPr algn="ctr"/>
            <a:r>
              <a:rPr lang="en-US" sz="2400" dirty="0" err="1">
                <a:latin typeface="Symbol" pitchFamily="18" charset="2"/>
              </a:rPr>
              <a:t>D</a:t>
            </a:r>
            <a:r>
              <a:rPr lang="en-US" sz="2400" i="1" dirty="0" err="1"/>
              <a:t>S</a:t>
            </a:r>
            <a:r>
              <a:rPr lang="en-US" sz="2400" baseline="-25000" dirty="0" err="1"/>
              <a:t>surr</a:t>
            </a:r>
            <a:r>
              <a:rPr lang="en-US" sz="2400" dirty="0"/>
              <a:t> &gt; 0</a:t>
            </a:r>
          </a:p>
        </p:txBody>
      </p:sp>
      <p:sp>
        <p:nvSpPr>
          <p:cNvPr id="56" name="Text Box 7"/>
          <p:cNvSpPr txBox="1">
            <a:spLocks noChangeArrowheads="1"/>
          </p:cNvSpPr>
          <p:nvPr/>
        </p:nvSpPr>
        <p:spPr bwMode="auto">
          <a:xfrm>
            <a:off x="4616450" y="5893821"/>
            <a:ext cx="2808653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2400" dirty="0"/>
              <a:t>Endothermic Process</a:t>
            </a:r>
          </a:p>
          <a:p>
            <a:pPr algn="ctr"/>
            <a:r>
              <a:rPr lang="en-US" sz="2400" dirty="0" err="1">
                <a:latin typeface="Symbol" pitchFamily="18" charset="2"/>
              </a:rPr>
              <a:t>D</a:t>
            </a:r>
            <a:r>
              <a:rPr lang="en-US" sz="2400" i="1" dirty="0" err="1"/>
              <a:t>S</a:t>
            </a:r>
            <a:r>
              <a:rPr lang="en-US" sz="2400" baseline="-25000" dirty="0" err="1"/>
              <a:t>surr</a:t>
            </a:r>
            <a:r>
              <a:rPr lang="en-US" sz="2400" dirty="0"/>
              <a:t> &lt; 0</a:t>
            </a:r>
          </a:p>
        </p:txBody>
      </p:sp>
    </p:spTree>
    <p:extLst>
      <p:ext uri="{BB962C8B-B14F-4D97-AF65-F5344CB8AC3E}">
        <p14:creationId xmlns:p14="http://schemas.microsoft.com/office/powerpoint/2010/main" val="3415737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 bwMode="auto">
          <a:xfrm>
            <a:off x="654050" y="152401"/>
            <a:ext cx="7772400" cy="6857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>
              <a:defRPr/>
            </a:pPr>
            <a:r>
              <a:rPr lang="id-ID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third </a:t>
            </a:r>
            <a:r>
              <a:rPr lang="id-ID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Law of Thermodynamics</a:t>
            </a:r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495300" y="903074"/>
            <a:ext cx="83820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dirty="0">
                <a:latin typeface="Arial" pitchFamily="34" charset="0"/>
                <a:cs typeface="Arial" pitchFamily="34" charset="0"/>
              </a:rPr>
              <a:t>The entropy of a perfect crystalline substance is zero at the absolute zero of temperature.</a:t>
            </a:r>
          </a:p>
        </p:txBody>
      </p:sp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4972738" y="1760145"/>
            <a:ext cx="313015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>
                <a:latin typeface="Symbol" pitchFamily="18" charset="2"/>
              </a:rPr>
              <a:t>D</a:t>
            </a:r>
            <a:r>
              <a:rPr lang="en-US" sz="2400" i="1"/>
              <a:t>S</a:t>
            </a:r>
            <a:r>
              <a:rPr lang="en-US" sz="2400" baseline="-25000"/>
              <a:t>univ</a:t>
            </a:r>
            <a:r>
              <a:rPr lang="en-US" sz="2400"/>
              <a:t> = </a:t>
            </a:r>
            <a:r>
              <a:rPr lang="en-US" sz="2400">
                <a:latin typeface="Symbol" pitchFamily="18" charset="2"/>
              </a:rPr>
              <a:t>D</a:t>
            </a:r>
            <a:r>
              <a:rPr lang="en-US" sz="2400" i="1"/>
              <a:t>S</a:t>
            </a:r>
            <a:r>
              <a:rPr lang="en-US" sz="2400" baseline="-25000"/>
              <a:t>sys</a:t>
            </a:r>
            <a:r>
              <a:rPr lang="en-US" sz="2400"/>
              <a:t> + </a:t>
            </a:r>
            <a:r>
              <a:rPr lang="en-US" sz="2400">
                <a:latin typeface="Symbol" pitchFamily="18" charset="2"/>
              </a:rPr>
              <a:t>D</a:t>
            </a:r>
            <a:r>
              <a:rPr lang="en-US" sz="2400" i="1"/>
              <a:t>S</a:t>
            </a:r>
            <a:r>
              <a:rPr lang="en-US" sz="2400" baseline="-25000"/>
              <a:t>surr</a:t>
            </a:r>
            <a:r>
              <a:rPr lang="en-US" sz="2400"/>
              <a:t> &gt; 0</a:t>
            </a:r>
          </a:p>
        </p:txBody>
      </p:sp>
      <p:sp>
        <p:nvSpPr>
          <p:cNvPr id="7" name="Text Box 3"/>
          <p:cNvSpPr txBox="1">
            <a:spLocks noChangeArrowheads="1"/>
          </p:cNvSpPr>
          <p:nvPr/>
        </p:nvSpPr>
        <p:spPr bwMode="auto">
          <a:xfrm>
            <a:off x="938900" y="1760145"/>
            <a:ext cx="291579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/>
              <a:t>Spontaneous process:</a:t>
            </a:r>
          </a:p>
        </p:txBody>
      </p:sp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4972738" y="2407845"/>
            <a:ext cx="313015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>
                <a:latin typeface="Symbol" pitchFamily="18" charset="2"/>
              </a:rPr>
              <a:t>D</a:t>
            </a:r>
            <a:r>
              <a:rPr lang="en-US" sz="2400" i="1"/>
              <a:t>S</a:t>
            </a:r>
            <a:r>
              <a:rPr lang="en-US" sz="2400" baseline="-25000"/>
              <a:t>univ</a:t>
            </a:r>
            <a:r>
              <a:rPr lang="en-US" sz="2400"/>
              <a:t> = </a:t>
            </a:r>
            <a:r>
              <a:rPr lang="en-US" sz="2400">
                <a:latin typeface="Symbol" pitchFamily="18" charset="2"/>
              </a:rPr>
              <a:t>D</a:t>
            </a:r>
            <a:r>
              <a:rPr lang="en-US" sz="2400" i="1"/>
              <a:t>S</a:t>
            </a:r>
            <a:r>
              <a:rPr lang="en-US" sz="2400" baseline="-25000"/>
              <a:t>sys</a:t>
            </a:r>
            <a:r>
              <a:rPr lang="en-US" sz="2400"/>
              <a:t> + </a:t>
            </a:r>
            <a:r>
              <a:rPr lang="en-US" sz="2400">
                <a:latin typeface="Symbol" pitchFamily="18" charset="2"/>
              </a:rPr>
              <a:t>D</a:t>
            </a:r>
            <a:r>
              <a:rPr lang="en-US" sz="2400" i="1"/>
              <a:t>S</a:t>
            </a:r>
            <a:r>
              <a:rPr lang="en-US" sz="2400" baseline="-25000"/>
              <a:t>surr</a:t>
            </a:r>
            <a:r>
              <a:rPr lang="en-US" sz="2400"/>
              <a:t> = 0</a:t>
            </a: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938900" y="2407845"/>
            <a:ext cx="271439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/>
              <a:t>Equilibrium process:</a:t>
            </a:r>
          </a:p>
        </p:txBody>
      </p:sp>
      <p:sp>
        <p:nvSpPr>
          <p:cNvPr id="10" name="Text Box 8"/>
          <p:cNvSpPr txBox="1">
            <a:spLocks noChangeArrowheads="1"/>
          </p:cNvSpPr>
          <p:nvPr/>
        </p:nvSpPr>
        <p:spPr bwMode="auto">
          <a:xfrm>
            <a:off x="349250" y="3245987"/>
            <a:ext cx="852805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400" u="sng" dirty="0">
                <a:latin typeface="Arial" pitchFamily="34" charset="0"/>
                <a:cs typeface="Arial" pitchFamily="34" charset="0"/>
              </a:rPr>
              <a:t>For a constant temperature and constant pressure process:</a:t>
            </a:r>
          </a:p>
        </p:txBody>
      </p:sp>
      <p:sp>
        <p:nvSpPr>
          <p:cNvPr id="11" name="Text Box 9"/>
          <p:cNvSpPr txBox="1">
            <a:spLocks noChangeArrowheads="1"/>
          </p:cNvSpPr>
          <p:nvPr/>
        </p:nvSpPr>
        <p:spPr bwMode="auto">
          <a:xfrm>
            <a:off x="3995936" y="3744034"/>
            <a:ext cx="274280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800" dirty="0">
                <a:latin typeface="Symbol" pitchFamily="18" charset="2"/>
              </a:rPr>
              <a:t>D</a:t>
            </a:r>
            <a:r>
              <a:rPr lang="en-US" sz="2800" i="1" dirty="0"/>
              <a:t>G</a:t>
            </a:r>
            <a:r>
              <a:rPr lang="en-US" sz="2800" dirty="0"/>
              <a:t> = </a:t>
            </a:r>
            <a:r>
              <a:rPr lang="en-US" sz="2800" dirty="0" err="1">
                <a:latin typeface="Symbol" pitchFamily="18" charset="2"/>
              </a:rPr>
              <a:t>D</a:t>
            </a:r>
            <a:r>
              <a:rPr lang="en-US" sz="2800" i="1" dirty="0" err="1"/>
              <a:t>H</a:t>
            </a:r>
            <a:r>
              <a:rPr lang="en-US" sz="2800" baseline="-25000" dirty="0" err="1"/>
              <a:t>sys</a:t>
            </a:r>
            <a:r>
              <a:rPr lang="en-US" sz="2800" dirty="0"/>
              <a:t> -</a:t>
            </a:r>
            <a:r>
              <a:rPr lang="en-US" sz="2800" dirty="0" err="1"/>
              <a:t>T</a:t>
            </a:r>
            <a:r>
              <a:rPr lang="en-US" sz="2800" dirty="0" err="1">
                <a:latin typeface="Symbol" pitchFamily="18" charset="2"/>
              </a:rPr>
              <a:t>D</a:t>
            </a:r>
            <a:r>
              <a:rPr lang="en-US" sz="2800" i="1" dirty="0" err="1"/>
              <a:t>S</a:t>
            </a:r>
            <a:r>
              <a:rPr lang="en-US" sz="2800" baseline="-25000" dirty="0" err="1"/>
              <a:t>sys</a:t>
            </a:r>
            <a:endParaRPr lang="en-US" sz="2800" dirty="0"/>
          </a:p>
        </p:txBody>
      </p:sp>
      <p:sp>
        <p:nvSpPr>
          <p:cNvPr id="12" name="Text Box 10"/>
          <p:cNvSpPr txBox="1">
            <a:spLocks noChangeArrowheads="1"/>
          </p:cNvSpPr>
          <p:nvPr/>
        </p:nvSpPr>
        <p:spPr bwMode="auto">
          <a:xfrm>
            <a:off x="755575" y="3805589"/>
            <a:ext cx="289772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400" b="1" i="1" dirty="0"/>
              <a:t>Gibbs free energy (G)</a:t>
            </a:r>
          </a:p>
        </p:txBody>
      </p:sp>
      <p:grpSp>
        <p:nvGrpSpPr>
          <p:cNvPr id="13" name="Group 12"/>
          <p:cNvGrpSpPr/>
          <p:nvPr/>
        </p:nvGrpSpPr>
        <p:grpSpPr>
          <a:xfrm>
            <a:off x="561067" y="4450760"/>
            <a:ext cx="8559800" cy="1761827"/>
            <a:chOff x="279400" y="4186238"/>
            <a:chExt cx="8559800" cy="1761827"/>
          </a:xfrm>
        </p:grpSpPr>
        <p:sp>
          <p:nvSpPr>
            <p:cNvPr id="14" name="Text Box 11"/>
            <p:cNvSpPr txBox="1">
              <a:spLocks noChangeArrowheads="1"/>
            </p:cNvSpPr>
            <p:nvPr/>
          </p:nvSpPr>
          <p:spPr bwMode="auto">
            <a:xfrm>
              <a:off x="280988" y="4186238"/>
              <a:ext cx="7970452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400" dirty="0">
                  <a:latin typeface="Symbol" pitchFamily="18" charset="2"/>
                </a:rPr>
                <a:t>D</a:t>
              </a:r>
              <a:r>
                <a:rPr lang="en-US" sz="2400" i="1" dirty="0"/>
                <a:t>G</a:t>
              </a:r>
              <a:r>
                <a:rPr lang="en-US" sz="2400" dirty="0"/>
                <a:t> &lt; 0     The reaction is spontaneous in the forward direction.</a:t>
              </a:r>
            </a:p>
          </p:txBody>
        </p:sp>
        <p:sp>
          <p:nvSpPr>
            <p:cNvPr id="15" name="Text Box 12"/>
            <p:cNvSpPr txBox="1">
              <a:spLocks noChangeArrowheads="1"/>
            </p:cNvSpPr>
            <p:nvPr/>
          </p:nvSpPr>
          <p:spPr bwMode="auto">
            <a:xfrm>
              <a:off x="279400" y="4652963"/>
              <a:ext cx="8559800" cy="8309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en-US" sz="2400">
                  <a:latin typeface="Symbol" pitchFamily="18" charset="2"/>
                </a:rPr>
                <a:t>D</a:t>
              </a:r>
              <a:r>
                <a:rPr lang="en-US" sz="2400" i="1"/>
                <a:t>G</a:t>
              </a:r>
              <a:r>
                <a:rPr lang="en-US" sz="2400"/>
                <a:t> &gt; 0     The reaction is nonspontaneous as written.  The </a:t>
              </a:r>
            </a:p>
            <a:p>
              <a:r>
                <a:rPr lang="en-US" sz="2400"/>
                <a:t>                 reaction is spontaneous in the reverse direction.</a:t>
              </a:r>
            </a:p>
          </p:txBody>
        </p:sp>
        <p:sp>
          <p:nvSpPr>
            <p:cNvPr id="16" name="Text Box 13"/>
            <p:cNvSpPr txBox="1">
              <a:spLocks noChangeArrowheads="1"/>
            </p:cNvSpPr>
            <p:nvPr/>
          </p:nvSpPr>
          <p:spPr bwMode="auto">
            <a:xfrm>
              <a:off x="279400" y="5486400"/>
              <a:ext cx="5082930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400">
                  <a:latin typeface="Symbol" pitchFamily="18" charset="2"/>
                </a:rPr>
                <a:t>D</a:t>
              </a:r>
              <a:r>
                <a:rPr lang="en-US" sz="2400" i="1"/>
                <a:t>G</a:t>
              </a:r>
              <a:r>
                <a:rPr lang="en-US" sz="2400"/>
                <a:t> = 0     The reaction is at equilibrium.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81075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 bwMode="auto">
          <a:xfrm>
            <a:off x="654050" y="152401"/>
            <a:ext cx="7772400" cy="6857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>
              <a:defRPr/>
            </a:pPr>
            <a:r>
              <a:rPr lang="id-ID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third </a:t>
            </a:r>
            <a:r>
              <a:rPr lang="id-ID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Law of Thermodynamics</a:t>
            </a:r>
          </a:p>
        </p:txBody>
      </p:sp>
      <p:grpSp>
        <p:nvGrpSpPr>
          <p:cNvPr id="17" name="Group 5"/>
          <p:cNvGrpSpPr>
            <a:grpSpLocks/>
          </p:cNvGrpSpPr>
          <p:nvPr/>
        </p:nvGrpSpPr>
        <p:grpSpPr bwMode="auto">
          <a:xfrm>
            <a:off x="3015472" y="1954218"/>
            <a:ext cx="3035301" cy="461963"/>
            <a:chOff x="2049" y="1177"/>
            <a:chExt cx="1912" cy="291"/>
          </a:xfrm>
        </p:grpSpPr>
        <p:sp>
          <p:nvSpPr>
            <p:cNvPr id="18" name="Text Box 6"/>
            <p:cNvSpPr txBox="1">
              <a:spLocks noChangeArrowheads="1"/>
            </p:cNvSpPr>
            <p:nvPr/>
          </p:nvSpPr>
          <p:spPr bwMode="auto">
            <a:xfrm>
              <a:off x="2049" y="1177"/>
              <a:ext cx="1912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 sz="2400" i="1" dirty="0" err="1"/>
                <a:t>a</a:t>
              </a:r>
              <a:r>
                <a:rPr lang="en-US" sz="2400" dirty="0" err="1"/>
                <a:t>A</a:t>
              </a:r>
              <a:r>
                <a:rPr lang="en-US" sz="2400" dirty="0"/>
                <a:t> + </a:t>
              </a:r>
              <a:r>
                <a:rPr lang="en-US" sz="2400" i="1" dirty="0" err="1" smtClean="0"/>
                <a:t>b</a:t>
              </a:r>
              <a:r>
                <a:rPr lang="en-US" sz="2400" dirty="0" err="1" smtClean="0"/>
                <a:t>B</a:t>
              </a:r>
              <a:r>
                <a:rPr lang="id-ID" sz="2400" dirty="0" smtClean="0"/>
                <a:t>    </a:t>
              </a:r>
              <a:r>
                <a:rPr lang="en-US" sz="2400" dirty="0" smtClean="0"/>
                <a:t>          </a:t>
              </a:r>
              <a:r>
                <a:rPr lang="en-US" sz="2400" i="1" dirty="0" err="1"/>
                <a:t>c</a:t>
              </a:r>
              <a:r>
                <a:rPr lang="en-US" sz="2400" dirty="0" err="1"/>
                <a:t>C</a:t>
              </a:r>
              <a:r>
                <a:rPr lang="en-US" sz="2400" dirty="0"/>
                <a:t> + </a:t>
              </a:r>
              <a:r>
                <a:rPr lang="en-US" sz="2400" i="1" dirty="0" err="1"/>
                <a:t>d</a:t>
              </a:r>
              <a:r>
                <a:rPr lang="en-US" sz="2400" dirty="0" err="1"/>
                <a:t>D</a:t>
              </a:r>
              <a:endParaRPr lang="en-US" sz="2400" i="1" dirty="0"/>
            </a:p>
          </p:txBody>
        </p:sp>
        <p:sp>
          <p:nvSpPr>
            <p:cNvPr id="19" name="Line 7"/>
            <p:cNvSpPr>
              <a:spLocks noChangeShapeType="1"/>
            </p:cNvSpPr>
            <p:nvPr/>
          </p:nvSpPr>
          <p:spPr bwMode="auto">
            <a:xfrm>
              <a:off x="2784" y="1328"/>
              <a:ext cx="43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 sz="2400"/>
            </a:p>
          </p:txBody>
        </p:sp>
      </p:grpSp>
      <p:grpSp>
        <p:nvGrpSpPr>
          <p:cNvPr id="20" name="Group 8"/>
          <p:cNvGrpSpPr>
            <a:grpSpLocks/>
          </p:cNvGrpSpPr>
          <p:nvPr/>
        </p:nvGrpSpPr>
        <p:grpSpPr bwMode="auto">
          <a:xfrm>
            <a:off x="652475" y="2728917"/>
            <a:ext cx="7672388" cy="642937"/>
            <a:chOff x="406" y="1440"/>
            <a:chExt cx="4833" cy="405"/>
          </a:xfrm>
        </p:grpSpPr>
        <p:grpSp>
          <p:nvGrpSpPr>
            <p:cNvPr id="21" name="Group 9"/>
            <p:cNvGrpSpPr>
              <a:grpSpLocks/>
            </p:cNvGrpSpPr>
            <p:nvPr/>
          </p:nvGrpSpPr>
          <p:grpSpPr bwMode="auto">
            <a:xfrm>
              <a:off x="406" y="1446"/>
              <a:ext cx="628" cy="389"/>
              <a:chOff x="278" y="2086"/>
              <a:chExt cx="628" cy="389"/>
            </a:xfrm>
          </p:grpSpPr>
          <p:sp>
            <p:nvSpPr>
              <p:cNvPr id="42" name="Text Box 10"/>
              <p:cNvSpPr txBox="1">
                <a:spLocks noChangeArrowheads="1"/>
              </p:cNvSpPr>
              <p:nvPr/>
            </p:nvSpPr>
            <p:spPr bwMode="auto">
              <a:xfrm>
                <a:off x="278" y="2086"/>
                <a:ext cx="422" cy="29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2400">
                    <a:latin typeface="Symbol" pitchFamily="18" charset="2"/>
                  </a:rPr>
                  <a:t>D</a:t>
                </a:r>
                <a:r>
                  <a:rPr lang="en-US" sz="2400" i="1"/>
                  <a:t>G</a:t>
                </a:r>
                <a:r>
                  <a:rPr lang="en-US" sz="2400" baseline="30000"/>
                  <a:t>0</a:t>
                </a:r>
                <a:endParaRPr lang="en-US" sz="2400"/>
              </a:p>
            </p:txBody>
          </p:sp>
          <p:sp>
            <p:nvSpPr>
              <p:cNvPr id="43" name="Text Box 11"/>
              <p:cNvSpPr txBox="1">
                <a:spLocks noChangeArrowheads="1"/>
              </p:cNvSpPr>
              <p:nvPr/>
            </p:nvSpPr>
            <p:spPr bwMode="auto">
              <a:xfrm>
                <a:off x="536" y="2184"/>
                <a:ext cx="370" cy="29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2400"/>
                  <a:t>rxn</a:t>
                </a:r>
              </a:p>
            </p:txBody>
          </p:sp>
        </p:grpSp>
        <p:grpSp>
          <p:nvGrpSpPr>
            <p:cNvPr id="22" name="Group 12"/>
            <p:cNvGrpSpPr>
              <a:grpSpLocks/>
            </p:cNvGrpSpPr>
            <p:nvPr/>
          </p:nvGrpSpPr>
          <p:grpSpPr bwMode="auto">
            <a:xfrm>
              <a:off x="2278" y="1448"/>
              <a:ext cx="802" cy="397"/>
              <a:chOff x="815" y="3670"/>
              <a:chExt cx="802" cy="397"/>
            </a:xfrm>
          </p:grpSpPr>
          <p:sp>
            <p:nvSpPr>
              <p:cNvPr id="40" name="Text Box 13"/>
              <p:cNvSpPr txBox="1">
                <a:spLocks noChangeArrowheads="1"/>
              </p:cNvSpPr>
              <p:nvPr/>
            </p:nvSpPr>
            <p:spPr bwMode="auto">
              <a:xfrm>
                <a:off x="815" y="3670"/>
                <a:ext cx="802" cy="29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algn="r"/>
                <a:r>
                  <a:rPr lang="en-US" sz="2400" i="1"/>
                  <a:t>d</a:t>
                </a:r>
                <a:r>
                  <a:rPr lang="en-US" sz="2400">
                    <a:latin typeface="Symbol" pitchFamily="18" charset="2"/>
                  </a:rPr>
                  <a:t>D</a:t>
                </a:r>
                <a:r>
                  <a:rPr lang="en-US" sz="2400" i="1"/>
                  <a:t>G</a:t>
                </a:r>
                <a:r>
                  <a:rPr lang="en-US" sz="2400" baseline="30000"/>
                  <a:t>0</a:t>
                </a:r>
                <a:r>
                  <a:rPr lang="en-US" sz="2400"/>
                  <a:t> (D)</a:t>
                </a:r>
              </a:p>
            </p:txBody>
          </p:sp>
          <p:sp>
            <p:nvSpPr>
              <p:cNvPr id="41" name="Text Box 14"/>
              <p:cNvSpPr txBox="1">
                <a:spLocks noChangeArrowheads="1"/>
              </p:cNvSpPr>
              <p:nvPr/>
            </p:nvSpPr>
            <p:spPr bwMode="auto">
              <a:xfrm>
                <a:off x="1144" y="3776"/>
                <a:ext cx="176" cy="29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2400"/>
                  <a:t>f</a:t>
                </a:r>
              </a:p>
            </p:txBody>
          </p:sp>
        </p:grpSp>
        <p:grpSp>
          <p:nvGrpSpPr>
            <p:cNvPr id="23" name="Group 15"/>
            <p:cNvGrpSpPr>
              <a:grpSpLocks/>
            </p:cNvGrpSpPr>
            <p:nvPr/>
          </p:nvGrpSpPr>
          <p:grpSpPr bwMode="auto">
            <a:xfrm>
              <a:off x="1329" y="1447"/>
              <a:ext cx="767" cy="397"/>
              <a:chOff x="850" y="3670"/>
              <a:chExt cx="767" cy="397"/>
            </a:xfrm>
          </p:grpSpPr>
          <p:sp>
            <p:nvSpPr>
              <p:cNvPr id="38" name="Text Box 16"/>
              <p:cNvSpPr txBox="1">
                <a:spLocks noChangeArrowheads="1"/>
              </p:cNvSpPr>
              <p:nvPr/>
            </p:nvSpPr>
            <p:spPr bwMode="auto">
              <a:xfrm>
                <a:off x="850" y="3670"/>
                <a:ext cx="767" cy="29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algn="r"/>
                <a:r>
                  <a:rPr lang="en-US" sz="2400" i="1"/>
                  <a:t>c</a:t>
                </a:r>
                <a:r>
                  <a:rPr lang="en-US" sz="2400">
                    <a:latin typeface="Symbol" pitchFamily="18" charset="2"/>
                  </a:rPr>
                  <a:t>D</a:t>
                </a:r>
                <a:r>
                  <a:rPr lang="en-US" sz="2400" i="1"/>
                  <a:t>G</a:t>
                </a:r>
                <a:r>
                  <a:rPr lang="en-US" sz="2400" baseline="30000"/>
                  <a:t>0</a:t>
                </a:r>
                <a:r>
                  <a:rPr lang="en-US" sz="2400"/>
                  <a:t> (C)</a:t>
                </a:r>
              </a:p>
            </p:txBody>
          </p:sp>
          <p:sp>
            <p:nvSpPr>
              <p:cNvPr id="39" name="Text Box 17"/>
              <p:cNvSpPr txBox="1">
                <a:spLocks noChangeArrowheads="1"/>
              </p:cNvSpPr>
              <p:nvPr/>
            </p:nvSpPr>
            <p:spPr bwMode="auto">
              <a:xfrm>
                <a:off x="1144" y="3776"/>
                <a:ext cx="176" cy="29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2400"/>
                  <a:t>f</a:t>
                </a:r>
              </a:p>
            </p:txBody>
          </p:sp>
        </p:grpSp>
        <p:sp>
          <p:nvSpPr>
            <p:cNvPr id="24" name="Text Box 18"/>
            <p:cNvSpPr txBox="1">
              <a:spLocks noChangeArrowheads="1"/>
            </p:cNvSpPr>
            <p:nvPr/>
          </p:nvSpPr>
          <p:spPr bwMode="auto">
            <a:xfrm>
              <a:off x="904" y="1464"/>
              <a:ext cx="213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400"/>
                <a:t>=</a:t>
              </a:r>
            </a:p>
          </p:txBody>
        </p:sp>
        <p:sp>
          <p:nvSpPr>
            <p:cNvPr id="25" name="Text Box 19"/>
            <p:cNvSpPr txBox="1">
              <a:spLocks noChangeArrowheads="1"/>
            </p:cNvSpPr>
            <p:nvPr/>
          </p:nvSpPr>
          <p:spPr bwMode="auto">
            <a:xfrm>
              <a:off x="1168" y="1456"/>
              <a:ext cx="176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400"/>
                <a:t>[</a:t>
              </a:r>
            </a:p>
          </p:txBody>
        </p:sp>
        <p:sp>
          <p:nvSpPr>
            <p:cNvPr id="26" name="Text Box 20"/>
            <p:cNvSpPr txBox="1">
              <a:spLocks noChangeArrowheads="1"/>
            </p:cNvSpPr>
            <p:nvPr/>
          </p:nvSpPr>
          <p:spPr bwMode="auto">
            <a:xfrm>
              <a:off x="2016" y="1456"/>
              <a:ext cx="213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400"/>
                <a:t>+</a:t>
              </a:r>
            </a:p>
          </p:txBody>
        </p:sp>
        <p:sp>
          <p:nvSpPr>
            <p:cNvPr id="27" name="Text Box 21"/>
            <p:cNvSpPr txBox="1">
              <a:spLocks noChangeArrowheads="1"/>
            </p:cNvSpPr>
            <p:nvPr/>
          </p:nvSpPr>
          <p:spPr bwMode="auto">
            <a:xfrm>
              <a:off x="2975" y="1456"/>
              <a:ext cx="176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400"/>
                <a:t>]</a:t>
              </a:r>
            </a:p>
          </p:txBody>
        </p:sp>
        <p:sp>
          <p:nvSpPr>
            <p:cNvPr id="28" name="Text Box 22"/>
            <p:cNvSpPr txBox="1">
              <a:spLocks noChangeArrowheads="1"/>
            </p:cNvSpPr>
            <p:nvPr/>
          </p:nvSpPr>
          <p:spPr bwMode="auto">
            <a:xfrm>
              <a:off x="3112" y="1448"/>
              <a:ext cx="180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400"/>
                <a:t>-</a:t>
              </a:r>
            </a:p>
          </p:txBody>
        </p:sp>
        <p:grpSp>
          <p:nvGrpSpPr>
            <p:cNvPr id="29" name="Group 23"/>
            <p:cNvGrpSpPr>
              <a:grpSpLocks/>
            </p:cNvGrpSpPr>
            <p:nvPr/>
          </p:nvGrpSpPr>
          <p:grpSpPr bwMode="auto">
            <a:xfrm>
              <a:off x="4380" y="1441"/>
              <a:ext cx="788" cy="397"/>
              <a:chOff x="829" y="3670"/>
              <a:chExt cx="788" cy="397"/>
            </a:xfrm>
          </p:grpSpPr>
          <p:sp>
            <p:nvSpPr>
              <p:cNvPr id="36" name="Text Box 24"/>
              <p:cNvSpPr txBox="1">
                <a:spLocks noChangeArrowheads="1"/>
              </p:cNvSpPr>
              <p:nvPr/>
            </p:nvSpPr>
            <p:spPr bwMode="auto">
              <a:xfrm>
                <a:off x="829" y="3670"/>
                <a:ext cx="788" cy="29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algn="r"/>
                <a:r>
                  <a:rPr lang="en-US" sz="2400" i="1"/>
                  <a:t>b</a:t>
                </a:r>
                <a:r>
                  <a:rPr lang="en-US" sz="2400">
                    <a:latin typeface="Symbol" pitchFamily="18" charset="2"/>
                  </a:rPr>
                  <a:t>D</a:t>
                </a:r>
                <a:r>
                  <a:rPr lang="en-US" sz="2400" i="1"/>
                  <a:t>G</a:t>
                </a:r>
                <a:r>
                  <a:rPr lang="en-US" sz="2400" baseline="30000"/>
                  <a:t>0</a:t>
                </a:r>
                <a:r>
                  <a:rPr lang="en-US" sz="2400"/>
                  <a:t> (B)</a:t>
                </a:r>
              </a:p>
            </p:txBody>
          </p:sp>
          <p:sp>
            <p:nvSpPr>
              <p:cNvPr id="37" name="Text Box 25"/>
              <p:cNvSpPr txBox="1">
                <a:spLocks noChangeArrowheads="1"/>
              </p:cNvSpPr>
              <p:nvPr/>
            </p:nvSpPr>
            <p:spPr bwMode="auto">
              <a:xfrm>
                <a:off x="1144" y="3776"/>
                <a:ext cx="176" cy="29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2400"/>
                  <a:t>f</a:t>
                </a:r>
              </a:p>
            </p:txBody>
          </p:sp>
        </p:grpSp>
        <p:grpSp>
          <p:nvGrpSpPr>
            <p:cNvPr id="30" name="Group 26"/>
            <p:cNvGrpSpPr>
              <a:grpSpLocks/>
            </p:cNvGrpSpPr>
            <p:nvPr/>
          </p:nvGrpSpPr>
          <p:grpSpPr bwMode="auto">
            <a:xfrm>
              <a:off x="3389" y="1440"/>
              <a:ext cx="795" cy="397"/>
              <a:chOff x="822" y="3670"/>
              <a:chExt cx="795" cy="397"/>
            </a:xfrm>
          </p:grpSpPr>
          <p:sp>
            <p:nvSpPr>
              <p:cNvPr id="34" name="Text Box 27"/>
              <p:cNvSpPr txBox="1">
                <a:spLocks noChangeArrowheads="1"/>
              </p:cNvSpPr>
              <p:nvPr/>
            </p:nvSpPr>
            <p:spPr bwMode="auto">
              <a:xfrm>
                <a:off x="822" y="3670"/>
                <a:ext cx="795" cy="29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algn="r"/>
                <a:r>
                  <a:rPr lang="en-US" sz="2400" i="1"/>
                  <a:t>a</a:t>
                </a:r>
                <a:r>
                  <a:rPr lang="en-US" sz="2400">
                    <a:latin typeface="Symbol" pitchFamily="18" charset="2"/>
                  </a:rPr>
                  <a:t>D</a:t>
                </a:r>
                <a:r>
                  <a:rPr lang="en-US" sz="2400" i="1"/>
                  <a:t>G</a:t>
                </a:r>
                <a:r>
                  <a:rPr lang="en-US" sz="2400" baseline="30000"/>
                  <a:t>0</a:t>
                </a:r>
                <a:r>
                  <a:rPr lang="en-US" sz="2400"/>
                  <a:t> (A)</a:t>
                </a:r>
              </a:p>
            </p:txBody>
          </p:sp>
          <p:sp>
            <p:nvSpPr>
              <p:cNvPr id="35" name="Text Box 28"/>
              <p:cNvSpPr txBox="1">
                <a:spLocks noChangeArrowheads="1"/>
              </p:cNvSpPr>
              <p:nvPr/>
            </p:nvSpPr>
            <p:spPr bwMode="auto">
              <a:xfrm>
                <a:off x="1144" y="3776"/>
                <a:ext cx="176" cy="29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2400"/>
                  <a:t>f</a:t>
                </a:r>
              </a:p>
            </p:txBody>
          </p:sp>
        </p:grpSp>
        <p:sp>
          <p:nvSpPr>
            <p:cNvPr id="31" name="Text Box 29"/>
            <p:cNvSpPr txBox="1">
              <a:spLocks noChangeArrowheads="1"/>
            </p:cNvSpPr>
            <p:nvPr/>
          </p:nvSpPr>
          <p:spPr bwMode="auto">
            <a:xfrm>
              <a:off x="3256" y="1449"/>
              <a:ext cx="176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400"/>
                <a:t>[</a:t>
              </a:r>
            </a:p>
          </p:txBody>
        </p:sp>
        <p:sp>
          <p:nvSpPr>
            <p:cNvPr id="32" name="Text Box 30"/>
            <p:cNvSpPr txBox="1">
              <a:spLocks noChangeArrowheads="1"/>
            </p:cNvSpPr>
            <p:nvPr/>
          </p:nvSpPr>
          <p:spPr bwMode="auto">
            <a:xfrm>
              <a:off x="4104" y="1449"/>
              <a:ext cx="213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400"/>
                <a:t>+</a:t>
              </a:r>
            </a:p>
          </p:txBody>
        </p:sp>
        <p:sp>
          <p:nvSpPr>
            <p:cNvPr id="33" name="Text Box 31"/>
            <p:cNvSpPr txBox="1">
              <a:spLocks noChangeArrowheads="1"/>
            </p:cNvSpPr>
            <p:nvPr/>
          </p:nvSpPr>
          <p:spPr bwMode="auto">
            <a:xfrm>
              <a:off x="5063" y="1449"/>
              <a:ext cx="176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400"/>
                <a:t>]</a:t>
              </a:r>
            </a:p>
          </p:txBody>
        </p:sp>
      </p:grpSp>
      <p:grpSp>
        <p:nvGrpSpPr>
          <p:cNvPr id="44" name="Group 48"/>
          <p:cNvGrpSpPr>
            <a:grpSpLocks/>
          </p:cNvGrpSpPr>
          <p:nvPr/>
        </p:nvGrpSpPr>
        <p:grpSpPr bwMode="auto">
          <a:xfrm>
            <a:off x="871550" y="3469481"/>
            <a:ext cx="6288088" cy="639761"/>
            <a:chOff x="158" y="1536"/>
            <a:chExt cx="3961" cy="403"/>
          </a:xfrm>
        </p:grpSpPr>
        <p:grpSp>
          <p:nvGrpSpPr>
            <p:cNvPr id="45" name="Group 33"/>
            <p:cNvGrpSpPr>
              <a:grpSpLocks/>
            </p:cNvGrpSpPr>
            <p:nvPr/>
          </p:nvGrpSpPr>
          <p:grpSpPr bwMode="auto">
            <a:xfrm>
              <a:off x="158" y="1541"/>
              <a:ext cx="628" cy="389"/>
              <a:chOff x="278" y="2086"/>
              <a:chExt cx="628" cy="389"/>
            </a:xfrm>
          </p:grpSpPr>
          <p:sp>
            <p:nvSpPr>
              <p:cNvPr id="57" name="Text Box 34"/>
              <p:cNvSpPr txBox="1">
                <a:spLocks noChangeArrowheads="1"/>
              </p:cNvSpPr>
              <p:nvPr/>
            </p:nvSpPr>
            <p:spPr bwMode="auto">
              <a:xfrm>
                <a:off x="278" y="2086"/>
                <a:ext cx="422" cy="29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2400">
                    <a:latin typeface="Symbol" pitchFamily="18" charset="2"/>
                  </a:rPr>
                  <a:t>D</a:t>
                </a:r>
                <a:r>
                  <a:rPr lang="en-US" sz="2400" i="1"/>
                  <a:t>G</a:t>
                </a:r>
                <a:r>
                  <a:rPr lang="en-US" sz="2400" baseline="30000"/>
                  <a:t>0</a:t>
                </a:r>
                <a:endParaRPr lang="en-US" sz="2400"/>
              </a:p>
            </p:txBody>
          </p:sp>
          <p:sp>
            <p:nvSpPr>
              <p:cNvPr id="58" name="Text Box 35"/>
              <p:cNvSpPr txBox="1">
                <a:spLocks noChangeArrowheads="1"/>
              </p:cNvSpPr>
              <p:nvPr/>
            </p:nvSpPr>
            <p:spPr bwMode="auto">
              <a:xfrm>
                <a:off x="536" y="2184"/>
                <a:ext cx="370" cy="29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2400"/>
                  <a:t>rxn</a:t>
                </a:r>
              </a:p>
            </p:txBody>
          </p:sp>
        </p:grpSp>
        <p:grpSp>
          <p:nvGrpSpPr>
            <p:cNvPr id="46" name="Group 36"/>
            <p:cNvGrpSpPr>
              <a:grpSpLocks/>
            </p:cNvGrpSpPr>
            <p:nvPr/>
          </p:nvGrpSpPr>
          <p:grpSpPr bwMode="auto">
            <a:xfrm>
              <a:off x="978" y="1542"/>
              <a:ext cx="1377" cy="397"/>
              <a:chOff x="747" y="3670"/>
              <a:chExt cx="1377" cy="397"/>
            </a:xfrm>
          </p:grpSpPr>
          <p:sp>
            <p:nvSpPr>
              <p:cNvPr id="55" name="Text Box 37"/>
              <p:cNvSpPr txBox="1">
                <a:spLocks noChangeArrowheads="1"/>
              </p:cNvSpPr>
              <p:nvPr/>
            </p:nvSpPr>
            <p:spPr bwMode="auto">
              <a:xfrm>
                <a:off x="747" y="3670"/>
                <a:ext cx="1377" cy="29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2400" i="1"/>
                  <a:t>n</a:t>
                </a:r>
                <a:r>
                  <a:rPr lang="en-US" sz="2400">
                    <a:latin typeface="Symbol" pitchFamily="18" charset="2"/>
                  </a:rPr>
                  <a:t>D</a:t>
                </a:r>
                <a:r>
                  <a:rPr lang="en-US" sz="2400" i="1"/>
                  <a:t>G</a:t>
                </a:r>
                <a:r>
                  <a:rPr lang="en-US" sz="2400" baseline="30000"/>
                  <a:t>0</a:t>
                </a:r>
                <a:r>
                  <a:rPr lang="en-US" sz="2400"/>
                  <a:t> (products)</a:t>
                </a:r>
              </a:p>
            </p:txBody>
          </p:sp>
          <p:sp>
            <p:nvSpPr>
              <p:cNvPr id="56" name="Text Box 38"/>
              <p:cNvSpPr txBox="1">
                <a:spLocks noChangeArrowheads="1"/>
              </p:cNvSpPr>
              <p:nvPr/>
            </p:nvSpPr>
            <p:spPr bwMode="auto">
              <a:xfrm>
                <a:off x="1144" y="3776"/>
                <a:ext cx="176" cy="29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2400"/>
                  <a:t>f</a:t>
                </a:r>
              </a:p>
            </p:txBody>
          </p:sp>
        </p:grpSp>
        <p:sp>
          <p:nvSpPr>
            <p:cNvPr id="47" name="Text Box 39"/>
            <p:cNvSpPr txBox="1">
              <a:spLocks noChangeArrowheads="1"/>
            </p:cNvSpPr>
            <p:nvPr/>
          </p:nvSpPr>
          <p:spPr bwMode="auto">
            <a:xfrm>
              <a:off x="656" y="1559"/>
              <a:ext cx="213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400"/>
                <a:t>=</a:t>
              </a:r>
            </a:p>
          </p:txBody>
        </p:sp>
        <p:sp>
          <p:nvSpPr>
            <p:cNvPr id="48" name="Text Box 40"/>
            <p:cNvSpPr txBox="1">
              <a:spLocks noChangeArrowheads="1"/>
            </p:cNvSpPr>
            <p:nvPr/>
          </p:nvSpPr>
          <p:spPr bwMode="auto">
            <a:xfrm>
              <a:off x="920" y="1551"/>
              <a:ext cx="116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endParaRPr lang="en-US" sz="2400"/>
            </a:p>
          </p:txBody>
        </p:sp>
        <p:sp>
          <p:nvSpPr>
            <p:cNvPr id="49" name="Text Box 41"/>
            <p:cNvSpPr txBox="1">
              <a:spLocks noChangeArrowheads="1"/>
            </p:cNvSpPr>
            <p:nvPr/>
          </p:nvSpPr>
          <p:spPr bwMode="auto">
            <a:xfrm>
              <a:off x="848" y="1544"/>
              <a:ext cx="231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400">
                  <a:latin typeface="Symbol" pitchFamily="18" charset="2"/>
                </a:rPr>
                <a:t>S</a:t>
              </a:r>
            </a:p>
          </p:txBody>
        </p:sp>
        <p:sp>
          <p:nvSpPr>
            <p:cNvPr id="50" name="Text Box 43"/>
            <p:cNvSpPr txBox="1">
              <a:spLocks noChangeArrowheads="1"/>
            </p:cNvSpPr>
            <p:nvPr/>
          </p:nvSpPr>
          <p:spPr bwMode="auto">
            <a:xfrm>
              <a:off x="2650" y="1536"/>
              <a:ext cx="1469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400" i="1" dirty="0"/>
                <a:t>m</a:t>
              </a:r>
              <a:r>
                <a:rPr lang="en-US" sz="2400" dirty="0">
                  <a:latin typeface="Symbol" pitchFamily="18" charset="2"/>
                </a:rPr>
                <a:t>D</a:t>
              </a:r>
              <a:r>
                <a:rPr lang="en-US" sz="2400" i="1" dirty="0"/>
                <a:t>G</a:t>
              </a:r>
              <a:r>
                <a:rPr lang="en-US" sz="2400" baseline="30000" dirty="0"/>
                <a:t>0</a:t>
              </a:r>
              <a:r>
                <a:rPr lang="en-US" sz="2400" dirty="0"/>
                <a:t> (reactants)</a:t>
              </a:r>
            </a:p>
          </p:txBody>
        </p:sp>
        <p:sp>
          <p:nvSpPr>
            <p:cNvPr id="51" name="Text Box 44"/>
            <p:cNvSpPr txBox="1">
              <a:spLocks noChangeArrowheads="1"/>
            </p:cNvSpPr>
            <p:nvPr/>
          </p:nvSpPr>
          <p:spPr bwMode="auto">
            <a:xfrm>
              <a:off x="3087" y="1642"/>
              <a:ext cx="176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400"/>
                <a:t>f</a:t>
              </a:r>
            </a:p>
          </p:txBody>
        </p:sp>
        <p:sp>
          <p:nvSpPr>
            <p:cNvPr id="52" name="Text Box 45"/>
            <p:cNvSpPr txBox="1">
              <a:spLocks noChangeArrowheads="1"/>
            </p:cNvSpPr>
            <p:nvPr/>
          </p:nvSpPr>
          <p:spPr bwMode="auto">
            <a:xfrm>
              <a:off x="2592" y="1545"/>
              <a:ext cx="116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endParaRPr lang="en-US" sz="2400"/>
            </a:p>
          </p:txBody>
        </p:sp>
        <p:sp>
          <p:nvSpPr>
            <p:cNvPr id="53" name="Text Box 46"/>
            <p:cNvSpPr txBox="1">
              <a:spLocks noChangeArrowheads="1"/>
            </p:cNvSpPr>
            <p:nvPr/>
          </p:nvSpPr>
          <p:spPr bwMode="auto">
            <a:xfrm>
              <a:off x="2520" y="1538"/>
              <a:ext cx="231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400">
                  <a:latin typeface="Symbol" pitchFamily="18" charset="2"/>
                </a:rPr>
                <a:t>S</a:t>
              </a:r>
            </a:p>
          </p:txBody>
        </p:sp>
        <p:sp>
          <p:nvSpPr>
            <p:cNvPr id="54" name="Text Box 47"/>
            <p:cNvSpPr txBox="1">
              <a:spLocks noChangeArrowheads="1"/>
            </p:cNvSpPr>
            <p:nvPr/>
          </p:nvSpPr>
          <p:spPr bwMode="auto">
            <a:xfrm>
              <a:off x="2376" y="1536"/>
              <a:ext cx="176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400"/>
                <a:t>-</a:t>
              </a:r>
            </a:p>
          </p:txBody>
        </p:sp>
      </p:grpSp>
      <p:grpSp>
        <p:nvGrpSpPr>
          <p:cNvPr id="59" name="Group 51"/>
          <p:cNvGrpSpPr>
            <a:grpSpLocks/>
          </p:cNvGrpSpPr>
          <p:nvPr/>
        </p:nvGrpSpPr>
        <p:grpSpPr bwMode="auto">
          <a:xfrm>
            <a:off x="269094" y="978698"/>
            <a:ext cx="8534400" cy="1200150"/>
            <a:chOff x="192" y="144"/>
            <a:chExt cx="5376" cy="756"/>
          </a:xfrm>
        </p:grpSpPr>
        <p:sp>
          <p:nvSpPr>
            <p:cNvPr id="60" name="Text Box 2"/>
            <p:cNvSpPr txBox="1">
              <a:spLocks noChangeArrowheads="1"/>
            </p:cNvSpPr>
            <p:nvPr/>
          </p:nvSpPr>
          <p:spPr bwMode="auto">
            <a:xfrm>
              <a:off x="192" y="144"/>
              <a:ext cx="5376" cy="7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400" dirty="0"/>
                <a:t>The </a:t>
              </a:r>
              <a:r>
                <a:rPr lang="en-US" sz="2400" b="1" i="1" dirty="0"/>
                <a:t>standard free-energy of reaction (</a:t>
              </a:r>
              <a:r>
                <a:rPr lang="en-US" sz="2400" b="1" i="1" dirty="0">
                  <a:latin typeface="Symbol" pitchFamily="18" charset="2"/>
                </a:rPr>
                <a:t>D</a:t>
              </a:r>
              <a:r>
                <a:rPr lang="en-US" sz="2400" b="1" i="1" dirty="0"/>
                <a:t>G</a:t>
              </a:r>
              <a:r>
                <a:rPr lang="en-US" sz="2400" b="1" i="1" baseline="30000" dirty="0"/>
                <a:t>0</a:t>
              </a:r>
              <a:r>
                <a:rPr lang="en-US" sz="2400" b="1" i="1" dirty="0"/>
                <a:t>   </a:t>
              </a:r>
              <a:r>
                <a:rPr lang="id-ID" sz="2400" b="1" i="1" dirty="0" smtClean="0"/>
                <a:t>  </a:t>
              </a:r>
              <a:r>
                <a:rPr lang="en-US" sz="2400" b="1" i="1" dirty="0" smtClean="0"/>
                <a:t>)</a:t>
              </a:r>
              <a:r>
                <a:rPr lang="en-US" sz="2400" dirty="0" smtClean="0"/>
                <a:t> </a:t>
              </a:r>
              <a:r>
                <a:rPr lang="en-US" sz="2400" dirty="0"/>
                <a:t>is the free-energy change for a reaction when it occurs under standard-state conditions.</a:t>
              </a:r>
            </a:p>
          </p:txBody>
        </p:sp>
        <p:sp>
          <p:nvSpPr>
            <p:cNvPr id="61" name="Text Box 50"/>
            <p:cNvSpPr txBox="1">
              <a:spLocks noChangeArrowheads="1"/>
            </p:cNvSpPr>
            <p:nvPr/>
          </p:nvSpPr>
          <p:spPr bwMode="auto">
            <a:xfrm>
              <a:off x="3449" y="231"/>
              <a:ext cx="370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400" dirty="0" err="1"/>
                <a:t>rxn</a:t>
              </a:r>
              <a:endParaRPr lang="en-US" sz="2400" dirty="0"/>
            </a:p>
          </p:txBody>
        </p:sp>
      </p:grpSp>
      <p:grpSp>
        <p:nvGrpSpPr>
          <p:cNvPr id="62" name="Group 62"/>
          <p:cNvGrpSpPr>
            <a:grpSpLocks/>
          </p:cNvGrpSpPr>
          <p:nvPr/>
        </p:nvGrpSpPr>
        <p:grpSpPr bwMode="auto">
          <a:xfrm>
            <a:off x="274650" y="4183861"/>
            <a:ext cx="8839200" cy="1200150"/>
            <a:chOff x="0" y="2400"/>
            <a:chExt cx="5568" cy="756"/>
          </a:xfrm>
        </p:grpSpPr>
        <p:sp>
          <p:nvSpPr>
            <p:cNvPr id="63" name="Text Box 49"/>
            <p:cNvSpPr txBox="1">
              <a:spLocks noChangeArrowheads="1"/>
            </p:cNvSpPr>
            <p:nvPr/>
          </p:nvSpPr>
          <p:spPr bwMode="auto">
            <a:xfrm>
              <a:off x="0" y="2400"/>
              <a:ext cx="5568" cy="7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400" b="1" i="1" dirty="0"/>
                <a:t>Standard free energy of formation </a:t>
              </a:r>
              <a:r>
                <a:rPr lang="en-US" sz="2400" dirty="0"/>
                <a:t>(</a:t>
              </a:r>
              <a:r>
                <a:rPr lang="en-US" sz="2400" dirty="0">
                  <a:latin typeface="Symbol" pitchFamily="18" charset="2"/>
                </a:rPr>
                <a:t>D</a:t>
              </a:r>
              <a:r>
                <a:rPr lang="en-US" sz="2400" i="1" dirty="0"/>
                <a:t>G</a:t>
              </a:r>
              <a:r>
                <a:rPr lang="en-US" sz="2400" baseline="30000" dirty="0"/>
                <a:t>0</a:t>
              </a:r>
              <a:r>
                <a:rPr lang="en-US" sz="2400" dirty="0"/>
                <a:t>) is the free-energy change that occurs when </a:t>
              </a:r>
              <a:r>
                <a:rPr lang="en-US" sz="2400" b="1" dirty="0"/>
                <a:t>1 mole</a:t>
              </a:r>
              <a:r>
                <a:rPr lang="en-US" sz="2400" dirty="0"/>
                <a:t> of the compound is formed from its elements in their standard states.</a:t>
              </a:r>
              <a:endParaRPr lang="en-US" sz="2400" b="1" i="1" dirty="0"/>
            </a:p>
          </p:txBody>
        </p:sp>
        <p:sp>
          <p:nvSpPr>
            <p:cNvPr id="64" name="Text Box 52"/>
            <p:cNvSpPr txBox="1">
              <a:spLocks noChangeArrowheads="1"/>
            </p:cNvSpPr>
            <p:nvPr/>
          </p:nvSpPr>
          <p:spPr bwMode="auto">
            <a:xfrm>
              <a:off x="3483" y="2541"/>
              <a:ext cx="176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400"/>
                <a:t>f</a:t>
              </a:r>
            </a:p>
          </p:txBody>
        </p:sp>
      </p:grpSp>
      <p:grpSp>
        <p:nvGrpSpPr>
          <p:cNvPr id="65" name="Group 60"/>
          <p:cNvGrpSpPr>
            <a:grpSpLocks/>
          </p:cNvGrpSpPr>
          <p:nvPr/>
        </p:nvGrpSpPr>
        <p:grpSpPr bwMode="auto">
          <a:xfrm>
            <a:off x="1488294" y="5488789"/>
            <a:ext cx="6781800" cy="665163"/>
            <a:chOff x="960" y="3404"/>
            <a:chExt cx="4272" cy="419"/>
          </a:xfrm>
        </p:grpSpPr>
        <p:sp>
          <p:nvSpPr>
            <p:cNvPr id="66" name="Text Box 54"/>
            <p:cNvSpPr txBox="1">
              <a:spLocks noChangeArrowheads="1"/>
            </p:cNvSpPr>
            <p:nvPr/>
          </p:nvSpPr>
          <p:spPr bwMode="auto">
            <a:xfrm>
              <a:off x="960" y="3404"/>
              <a:ext cx="4272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en-US" sz="2400" dirty="0">
                  <a:latin typeface="Symbol" pitchFamily="18" charset="2"/>
                </a:rPr>
                <a:t>D</a:t>
              </a:r>
              <a:r>
                <a:rPr lang="en-US" sz="2400" i="1" dirty="0"/>
                <a:t>G</a:t>
              </a:r>
              <a:r>
                <a:rPr lang="en-US" sz="2400" baseline="30000" dirty="0"/>
                <a:t>0</a:t>
              </a:r>
              <a:r>
                <a:rPr lang="en-US" sz="2400" dirty="0"/>
                <a:t> of any element in its stable form is zero.</a:t>
              </a:r>
            </a:p>
          </p:txBody>
        </p:sp>
        <p:sp>
          <p:nvSpPr>
            <p:cNvPr id="67" name="Text Box 55"/>
            <p:cNvSpPr txBox="1">
              <a:spLocks noChangeArrowheads="1"/>
            </p:cNvSpPr>
            <p:nvPr/>
          </p:nvSpPr>
          <p:spPr bwMode="auto">
            <a:xfrm>
              <a:off x="1248" y="3532"/>
              <a:ext cx="176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400"/>
                <a:t>f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01324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 bwMode="auto">
          <a:xfrm>
            <a:off x="654050" y="152401"/>
            <a:ext cx="7772400" cy="6857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>
              <a:defRPr/>
            </a:pPr>
            <a:r>
              <a:rPr lang="id-ID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third </a:t>
            </a:r>
            <a:r>
              <a:rPr lang="id-ID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Law of Thermodynamics</a:t>
            </a:r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3302000" y="1196752"/>
            <a:ext cx="2544763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2800" dirty="0">
                <a:latin typeface="Symbol" pitchFamily="18" charset="2"/>
              </a:rPr>
              <a:t>D</a:t>
            </a:r>
            <a:r>
              <a:rPr lang="en-US" sz="2800" i="1" dirty="0"/>
              <a:t>G</a:t>
            </a:r>
            <a:r>
              <a:rPr lang="en-US" sz="2800" dirty="0"/>
              <a:t> = </a:t>
            </a:r>
            <a:r>
              <a:rPr lang="en-US" sz="2800" dirty="0">
                <a:latin typeface="Symbol" pitchFamily="18" charset="2"/>
              </a:rPr>
              <a:t>D</a:t>
            </a:r>
            <a:r>
              <a:rPr lang="en-US" sz="2800" i="1" dirty="0"/>
              <a:t>H</a:t>
            </a:r>
            <a:r>
              <a:rPr lang="en-US" sz="2800" dirty="0"/>
              <a:t> - </a:t>
            </a:r>
            <a:r>
              <a:rPr lang="en-US" sz="2800" i="1" dirty="0"/>
              <a:t>T</a:t>
            </a:r>
            <a:r>
              <a:rPr lang="en-US" sz="2800" dirty="0">
                <a:latin typeface="Symbol" pitchFamily="18" charset="2"/>
              </a:rPr>
              <a:t>D</a:t>
            </a:r>
            <a:r>
              <a:rPr lang="en-US" sz="2800" i="1" dirty="0"/>
              <a:t>S</a:t>
            </a:r>
          </a:p>
        </p:txBody>
      </p:sp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81" y="2060848"/>
            <a:ext cx="9144000" cy="2805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93337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 bwMode="auto">
          <a:xfrm>
            <a:off x="251520" y="152401"/>
            <a:ext cx="8784976" cy="6857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>
              <a:defRPr/>
            </a:pPr>
            <a:r>
              <a:rPr lang="en-US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Gibbs Free Energy and Chemical Equilibrium</a:t>
            </a:r>
          </a:p>
        </p:txBody>
      </p:sp>
      <p:sp>
        <p:nvSpPr>
          <p:cNvPr id="10" name="Text Box 4"/>
          <p:cNvSpPr txBox="1">
            <a:spLocks noChangeArrowheads="1"/>
          </p:cNvSpPr>
          <p:nvPr/>
        </p:nvSpPr>
        <p:spPr bwMode="auto">
          <a:xfrm>
            <a:off x="3350056" y="914400"/>
            <a:ext cx="245182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2400" dirty="0">
                <a:latin typeface="Symbol" pitchFamily="18" charset="2"/>
              </a:rPr>
              <a:t>D</a:t>
            </a:r>
            <a:r>
              <a:rPr lang="en-US" sz="2400" i="1" dirty="0"/>
              <a:t>G</a:t>
            </a:r>
            <a:r>
              <a:rPr lang="en-US" sz="2400" dirty="0"/>
              <a:t> = </a:t>
            </a:r>
            <a:r>
              <a:rPr lang="en-US" sz="2400" dirty="0">
                <a:latin typeface="Symbol" pitchFamily="18" charset="2"/>
              </a:rPr>
              <a:t>D</a:t>
            </a:r>
            <a:r>
              <a:rPr lang="en-US" sz="2400" i="1" dirty="0"/>
              <a:t>G</a:t>
            </a:r>
            <a:r>
              <a:rPr lang="en-US" sz="2400" baseline="30000" dirty="0"/>
              <a:t>0</a:t>
            </a:r>
            <a:r>
              <a:rPr lang="en-US" sz="2400" dirty="0"/>
              <a:t> + </a:t>
            </a:r>
            <a:r>
              <a:rPr lang="en-US" sz="2400" i="1" dirty="0"/>
              <a:t>RT </a:t>
            </a:r>
            <a:r>
              <a:rPr lang="en-US" sz="2400" dirty="0" err="1"/>
              <a:t>ln</a:t>
            </a:r>
            <a:r>
              <a:rPr lang="en-US" sz="2400" i="1" dirty="0" err="1"/>
              <a:t>Q</a:t>
            </a:r>
            <a:endParaRPr lang="en-US" sz="2400" i="1" dirty="0"/>
          </a:p>
        </p:txBody>
      </p:sp>
      <p:sp>
        <p:nvSpPr>
          <p:cNvPr id="11" name="Text Box 5"/>
          <p:cNvSpPr txBox="1">
            <a:spLocks noChangeArrowheads="1"/>
          </p:cNvSpPr>
          <p:nvPr/>
        </p:nvSpPr>
        <p:spPr bwMode="auto">
          <a:xfrm>
            <a:off x="227351" y="1582870"/>
            <a:ext cx="474924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 i="1"/>
              <a:t>R</a:t>
            </a:r>
            <a:r>
              <a:rPr lang="en-US" sz="2400"/>
              <a:t> is the gas constant (8.314 J/K</a:t>
            </a:r>
            <a:r>
              <a:rPr lang="en-US" sz="2400">
                <a:cs typeface="Arial" charset="0"/>
              </a:rPr>
              <a:t>•mol)</a:t>
            </a:r>
            <a:endParaRPr lang="en-US" sz="2400" i="1"/>
          </a:p>
        </p:txBody>
      </p:sp>
      <p:sp>
        <p:nvSpPr>
          <p:cNvPr id="12" name="Text Box 6"/>
          <p:cNvSpPr txBox="1">
            <a:spLocks noChangeArrowheads="1"/>
          </p:cNvSpPr>
          <p:nvPr/>
        </p:nvSpPr>
        <p:spPr bwMode="auto">
          <a:xfrm>
            <a:off x="288465" y="2044535"/>
            <a:ext cx="5257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i="1" dirty="0"/>
              <a:t>T</a:t>
            </a:r>
            <a:r>
              <a:rPr lang="en-US" sz="2400" dirty="0"/>
              <a:t> is the absolute temperature (K)</a:t>
            </a:r>
            <a:endParaRPr lang="en-US" sz="2400" i="1" dirty="0"/>
          </a:p>
        </p:txBody>
      </p:sp>
      <p:sp>
        <p:nvSpPr>
          <p:cNvPr id="13" name="Text Box 7"/>
          <p:cNvSpPr txBox="1">
            <a:spLocks noChangeArrowheads="1"/>
          </p:cNvSpPr>
          <p:nvPr/>
        </p:nvSpPr>
        <p:spPr bwMode="auto">
          <a:xfrm>
            <a:off x="251520" y="2525619"/>
            <a:ext cx="4191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i="1" dirty="0"/>
              <a:t>Q</a:t>
            </a:r>
            <a:r>
              <a:rPr lang="en-US" sz="2400" dirty="0"/>
              <a:t> is the reaction quotient</a:t>
            </a:r>
            <a:endParaRPr lang="en-US" sz="2400" i="1" dirty="0"/>
          </a:p>
        </p:txBody>
      </p:sp>
      <p:sp>
        <p:nvSpPr>
          <p:cNvPr id="14" name="Text Box 8"/>
          <p:cNvSpPr txBox="1">
            <a:spLocks noChangeArrowheads="1"/>
          </p:cNvSpPr>
          <p:nvPr/>
        </p:nvSpPr>
        <p:spPr bwMode="auto">
          <a:xfrm>
            <a:off x="6237049" y="1403090"/>
            <a:ext cx="195489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2400" u="sng" dirty="0"/>
              <a:t>At Equilibrium</a:t>
            </a:r>
          </a:p>
        </p:txBody>
      </p:sp>
      <p:sp>
        <p:nvSpPr>
          <p:cNvPr id="15" name="Text Box 9"/>
          <p:cNvSpPr txBox="1">
            <a:spLocks noChangeArrowheads="1"/>
          </p:cNvSpPr>
          <p:nvPr/>
        </p:nvSpPr>
        <p:spPr bwMode="auto">
          <a:xfrm>
            <a:off x="6219510" y="2030151"/>
            <a:ext cx="101341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2400" dirty="0">
                <a:latin typeface="Symbol" pitchFamily="18" charset="2"/>
              </a:rPr>
              <a:t>D</a:t>
            </a:r>
            <a:r>
              <a:rPr lang="en-US" sz="2400" i="1" dirty="0"/>
              <a:t>G</a:t>
            </a:r>
            <a:r>
              <a:rPr lang="en-US" sz="2400" dirty="0"/>
              <a:t> = 0</a:t>
            </a:r>
            <a:endParaRPr lang="en-US" sz="2400" i="1" dirty="0"/>
          </a:p>
        </p:txBody>
      </p:sp>
      <p:sp>
        <p:nvSpPr>
          <p:cNvPr id="16" name="Text Box 10"/>
          <p:cNvSpPr txBox="1">
            <a:spLocks noChangeArrowheads="1"/>
          </p:cNvSpPr>
          <p:nvPr/>
        </p:nvSpPr>
        <p:spPr bwMode="auto">
          <a:xfrm>
            <a:off x="7506597" y="2030152"/>
            <a:ext cx="84189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 i="1"/>
              <a:t>Q</a:t>
            </a:r>
            <a:r>
              <a:rPr lang="en-US" sz="2400"/>
              <a:t> = </a:t>
            </a:r>
            <a:r>
              <a:rPr lang="en-US" sz="2400" i="1"/>
              <a:t>K</a:t>
            </a:r>
          </a:p>
        </p:txBody>
      </p:sp>
      <p:sp>
        <p:nvSpPr>
          <p:cNvPr id="17" name="Text Box 11"/>
          <p:cNvSpPr txBox="1">
            <a:spLocks noChangeArrowheads="1"/>
          </p:cNvSpPr>
          <p:nvPr/>
        </p:nvSpPr>
        <p:spPr bwMode="auto">
          <a:xfrm>
            <a:off x="6116894" y="2658802"/>
            <a:ext cx="218091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2400"/>
              <a:t>0 = </a:t>
            </a:r>
            <a:r>
              <a:rPr lang="en-US" sz="2400">
                <a:latin typeface="Symbol" pitchFamily="18" charset="2"/>
              </a:rPr>
              <a:t>D</a:t>
            </a:r>
            <a:r>
              <a:rPr lang="en-US" sz="2400" i="1"/>
              <a:t>G</a:t>
            </a:r>
            <a:r>
              <a:rPr lang="en-US" sz="2400" baseline="30000"/>
              <a:t>0</a:t>
            </a:r>
            <a:r>
              <a:rPr lang="en-US" sz="2400"/>
              <a:t> + </a:t>
            </a:r>
            <a:r>
              <a:rPr lang="en-US" sz="2400" i="1"/>
              <a:t>RT </a:t>
            </a:r>
            <a:r>
              <a:rPr lang="en-US" sz="2400"/>
              <a:t>ln</a:t>
            </a:r>
            <a:r>
              <a:rPr lang="en-US" sz="2400" i="1"/>
              <a:t>K</a:t>
            </a:r>
          </a:p>
        </p:txBody>
      </p:sp>
      <p:sp>
        <p:nvSpPr>
          <p:cNvPr id="18" name="Text Box 12"/>
          <p:cNvSpPr txBox="1">
            <a:spLocks noChangeArrowheads="1"/>
          </p:cNvSpPr>
          <p:nvPr/>
        </p:nvSpPr>
        <p:spPr bwMode="auto">
          <a:xfrm>
            <a:off x="6219510" y="3268402"/>
            <a:ext cx="197092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2400">
                <a:latin typeface="Symbol" pitchFamily="18" charset="2"/>
              </a:rPr>
              <a:t>D</a:t>
            </a:r>
            <a:r>
              <a:rPr lang="en-US" sz="2400" i="1"/>
              <a:t>G</a:t>
            </a:r>
            <a:r>
              <a:rPr lang="en-US" sz="2400" baseline="30000"/>
              <a:t>0</a:t>
            </a:r>
            <a:r>
              <a:rPr lang="en-US" sz="2400"/>
              <a:t> = </a:t>
            </a:r>
            <a:r>
              <a:rPr lang="en-US" sz="2400">
                <a:latin typeface="Symbol" pitchFamily="18" charset="2"/>
              </a:rPr>
              <a:t>-</a:t>
            </a:r>
            <a:r>
              <a:rPr lang="en-US" sz="2400"/>
              <a:t> </a:t>
            </a:r>
            <a:r>
              <a:rPr lang="en-US" sz="2400" i="1"/>
              <a:t>RT </a:t>
            </a:r>
            <a:r>
              <a:rPr lang="en-US" sz="2400"/>
              <a:t>ln</a:t>
            </a:r>
            <a:r>
              <a:rPr lang="en-US" sz="2400" i="1"/>
              <a:t>K</a:t>
            </a:r>
          </a:p>
        </p:txBody>
      </p:sp>
      <p:pic>
        <p:nvPicPr>
          <p:cNvPr id="19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8465" y="3924590"/>
            <a:ext cx="8748464" cy="27411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095358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 bwMode="auto">
          <a:xfrm>
            <a:off x="654050" y="152401"/>
            <a:ext cx="7772400" cy="6857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>
              <a:defRPr/>
            </a:pPr>
            <a:r>
              <a:rPr lang="id-ID" sz="3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Thermochemistry</a:t>
            </a:r>
          </a:p>
        </p:txBody>
      </p:sp>
      <p:sp>
        <p:nvSpPr>
          <p:cNvPr id="5" name="Rectangle 4"/>
          <p:cNvSpPr/>
          <p:nvPr/>
        </p:nvSpPr>
        <p:spPr>
          <a:xfrm>
            <a:off x="323528" y="980728"/>
            <a:ext cx="842493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i="1" dirty="0">
                <a:latin typeface="Arial" pitchFamily="34" charset="0"/>
                <a:cs typeface="Arial" pitchFamily="34" charset="0"/>
              </a:rPr>
              <a:t>Thermochemistry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is the study of heat change in chemical reactions.</a:t>
            </a:r>
            <a:endParaRPr lang="en-US" sz="2400" i="1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418690" y="1710946"/>
            <a:ext cx="8123238" cy="4648200"/>
            <a:chOff x="457200" y="1981200"/>
            <a:chExt cx="8123238" cy="4648200"/>
          </a:xfrm>
        </p:grpSpPr>
        <p:sp>
          <p:nvSpPr>
            <p:cNvPr id="7" name="Text Box 5"/>
            <p:cNvSpPr txBox="1">
              <a:spLocks noChangeArrowheads="1"/>
            </p:cNvSpPr>
            <p:nvPr/>
          </p:nvSpPr>
          <p:spPr bwMode="auto">
            <a:xfrm>
              <a:off x="2801938" y="5602288"/>
              <a:ext cx="86360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US" b="0" dirty="0"/>
                <a:t>open</a:t>
              </a:r>
            </a:p>
          </p:txBody>
        </p:sp>
        <p:sp>
          <p:nvSpPr>
            <p:cNvPr id="8" name="Text Box 6"/>
            <p:cNvSpPr txBox="1">
              <a:spLocks noChangeArrowheads="1"/>
            </p:cNvSpPr>
            <p:nvPr/>
          </p:nvSpPr>
          <p:spPr bwMode="auto">
            <a:xfrm>
              <a:off x="2125663" y="6172200"/>
              <a:ext cx="2217737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US" b="0" dirty="0"/>
                <a:t>mass &amp; energy</a:t>
              </a:r>
            </a:p>
          </p:txBody>
        </p:sp>
        <p:sp>
          <p:nvSpPr>
            <p:cNvPr id="9" name="Text Box 7"/>
            <p:cNvSpPr txBox="1">
              <a:spLocks noChangeArrowheads="1"/>
            </p:cNvSpPr>
            <p:nvPr/>
          </p:nvSpPr>
          <p:spPr bwMode="auto">
            <a:xfrm>
              <a:off x="457200" y="6172200"/>
              <a:ext cx="1725613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l" eaLnBrk="1" hangingPunct="1"/>
              <a:r>
                <a:rPr lang="en-US"/>
                <a:t>Exchange:</a:t>
              </a:r>
            </a:p>
          </p:txBody>
        </p:sp>
        <p:sp>
          <p:nvSpPr>
            <p:cNvPr id="10" name="Text Box 8"/>
            <p:cNvSpPr txBox="1">
              <a:spLocks noChangeArrowheads="1"/>
            </p:cNvSpPr>
            <p:nvPr/>
          </p:nvSpPr>
          <p:spPr bwMode="auto">
            <a:xfrm>
              <a:off x="4900613" y="5600700"/>
              <a:ext cx="106680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US" b="0"/>
                <a:t>closed</a:t>
              </a:r>
            </a:p>
          </p:txBody>
        </p:sp>
        <p:sp>
          <p:nvSpPr>
            <p:cNvPr id="11" name="Text Box 9"/>
            <p:cNvSpPr txBox="1">
              <a:spLocks noChangeArrowheads="1"/>
            </p:cNvSpPr>
            <p:nvPr/>
          </p:nvSpPr>
          <p:spPr bwMode="auto">
            <a:xfrm>
              <a:off x="4872038" y="6170613"/>
              <a:ext cx="111760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US" b="0"/>
                <a:t>energy</a:t>
              </a:r>
            </a:p>
          </p:txBody>
        </p:sp>
        <p:sp>
          <p:nvSpPr>
            <p:cNvPr id="12" name="Text Box 10"/>
            <p:cNvSpPr txBox="1">
              <a:spLocks noChangeArrowheads="1"/>
            </p:cNvSpPr>
            <p:nvPr/>
          </p:nvSpPr>
          <p:spPr bwMode="auto">
            <a:xfrm>
              <a:off x="6958013" y="5600700"/>
              <a:ext cx="1236662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US" b="0"/>
                <a:t>isolated</a:t>
              </a:r>
            </a:p>
          </p:txBody>
        </p:sp>
        <p:sp>
          <p:nvSpPr>
            <p:cNvPr id="13" name="Text Box 11"/>
            <p:cNvSpPr txBox="1">
              <a:spLocks noChangeArrowheads="1"/>
            </p:cNvSpPr>
            <p:nvPr/>
          </p:nvSpPr>
          <p:spPr bwMode="auto">
            <a:xfrm>
              <a:off x="6980238" y="6170613"/>
              <a:ext cx="1185862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US" b="0"/>
                <a:t>nothing</a:t>
              </a:r>
            </a:p>
          </p:txBody>
        </p:sp>
        <p:pic>
          <p:nvPicPr>
            <p:cNvPr id="14" name="Picture 24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81200" y="2209800"/>
              <a:ext cx="2109788" cy="3352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" name="Picture 25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38600" y="1981200"/>
              <a:ext cx="2089150" cy="35147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6" name="Picture 26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00800" y="2143125"/>
              <a:ext cx="2179638" cy="33575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734759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 bwMode="auto">
          <a:xfrm>
            <a:off x="654050" y="152401"/>
            <a:ext cx="7772400" cy="6857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>
              <a:defRPr/>
            </a:pPr>
            <a:r>
              <a:rPr lang="id-ID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Thermochemistry </a:t>
            </a:r>
            <a:r>
              <a:rPr lang="id-ID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&amp; Thermodynamics</a:t>
            </a:r>
          </a:p>
        </p:txBody>
      </p:sp>
      <p:sp>
        <p:nvSpPr>
          <p:cNvPr id="5" name="Rectangle 4"/>
          <p:cNvSpPr/>
          <p:nvPr/>
        </p:nvSpPr>
        <p:spPr>
          <a:xfrm>
            <a:off x="323528" y="980728"/>
            <a:ext cx="8424936" cy="39395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Exothermic </a:t>
            </a:r>
            <a:r>
              <a:rPr lang="en-US" sz="2000" i="1" dirty="0">
                <a:latin typeface="Arial" pitchFamily="34" charset="0"/>
                <a:cs typeface="Arial" pitchFamily="34" charset="0"/>
              </a:rPr>
              <a:t>process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is any process that gives off heat – transfers thermal energy from the system to the surroundings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.</a:t>
            </a:r>
            <a:endParaRPr lang="id-ID" sz="2000" dirty="0" smtClean="0">
              <a:latin typeface="Arial" pitchFamily="34" charset="0"/>
              <a:cs typeface="Arial" pitchFamily="34" charset="0"/>
            </a:endParaRPr>
          </a:p>
          <a:p>
            <a:pPr>
              <a:spcBef>
                <a:spcPct val="50000"/>
              </a:spcBef>
            </a:pPr>
            <a:endParaRPr lang="id-ID" sz="2000" dirty="0" smtClean="0">
              <a:latin typeface="Arial" pitchFamily="34" charset="0"/>
              <a:cs typeface="Arial" pitchFamily="34" charset="0"/>
            </a:endParaRPr>
          </a:p>
          <a:p>
            <a:pPr>
              <a:spcBef>
                <a:spcPct val="50000"/>
              </a:spcBef>
            </a:pPr>
            <a:r>
              <a:rPr lang="en-US" sz="2000" i="1" dirty="0">
                <a:latin typeface="Arial" pitchFamily="34" charset="0"/>
                <a:cs typeface="Arial" pitchFamily="34" charset="0"/>
              </a:rPr>
              <a:t>Endothermic 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process is any process in which heat has to be supplied to the system from the surroundings. </a:t>
            </a:r>
            <a:endParaRPr lang="id-ID" sz="2000" dirty="0" smtClean="0">
              <a:latin typeface="Arial" pitchFamily="34" charset="0"/>
              <a:cs typeface="Arial" pitchFamily="34" charset="0"/>
            </a:endParaRPr>
          </a:p>
          <a:p>
            <a:pPr>
              <a:spcBef>
                <a:spcPct val="50000"/>
              </a:spcBef>
            </a:pPr>
            <a:endParaRPr lang="id-ID" sz="2000" i="1" dirty="0" smtClean="0">
              <a:latin typeface="Arial" pitchFamily="34" charset="0"/>
              <a:cs typeface="Arial" pitchFamily="34" charset="0"/>
            </a:endParaRPr>
          </a:p>
          <a:p>
            <a:pPr>
              <a:spcBef>
                <a:spcPct val="50000"/>
              </a:spcBef>
            </a:pPr>
            <a:r>
              <a:rPr lang="en-US" sz="2000" i="1" dirty="0">
                <a:latin typeface="Arial" pitchFamily="34" charset="0"/>
                <a:cs typeface="Arial" pitchFamily="34" charset="0"/>
              </a:rPr>
              <a:t>Thermodynamics 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is the scientific study of the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interconversion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of heat and other kinds of energy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.</a:t>
            </a:r>
            <a:endParaRPr lang="id-ID" sz="2000" dirty="0" smtClean="0">
              <a:latin typeface="Arial" pitchFamily="34" charset="0"/>
              <a:cs typeface="Arial" pitchFamily="34" charset="0"/>
            </a:endParaRPr>
          </a:p>
          <a:p>
            <a:pPr>
              <a:spcBef>
                <a:spcPct val="50000"/>
              </a:spcBef>
            </a:pPr>
            <a:r>
              <a:rPr lang="en-US" sz="2000" i="1" dirty="0">
                <a:latin typeface="Arial" pitchFamily="34" charset="0"/>
                <a:cs typeface="Arial" pitchFamily="34" charset="0"/>
              </a:rPr>
              <a:t>State functions 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are properties that are determined by the state of the system, regardless of how that condition was achieved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.</a:t>
            </a:r>
            <a:endParaRPr lang="en-US" sz="2000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8" name="Group 12"/>
          <p:cNvGrpSpPr>
            <a:grpSpLocks/>
          </p:cNvGrpSpPr>
          <p:nvPr/>
        </p:nvGrpSpPr>
        <p:grpSpPr bwMode="auto">
          <a:xfrm>
            <a:off x="2247106" y="1671698"/>
            <a:ext cx="3886201" cy="400050"/>
            <a:chOff x="1574" y="1472"/>
            <a:chExt cx="2448" cy="252"/>
          </a:xfrm>
        </p:grpSpPr>
        <p:sp>
          <p:nvSpPr>
            <p:cNvPr id="19" name="Text Box 6"/>
            <p:cNvSpPr txBox="1">
              <a:spLocks noChangeArrowheads="1"/>
            </p:cNvSpPr>
            <p:nvPr/>
          </p:nvSpPr>
          <p:spPr bwMode="auto">
            <a:xfrm>
              <a:off x="1574" y="1472"/>
              <a:ext cx="2448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US" sz="2000" b="0" dirty="0"/>
                <a:t>H</a:t>
              </a:r>
              <a:r>
                <a:rPr lang="en-US" sz="2000" b="0" baseline="-25000" dirty="0"/>
                <a:t>2</a:t>
              </a:r>
              <a:r>
                <a:rPr lang="en-US" sz="2000" b="0" dirty="0"/>
                <a:t>O (</a:t>
              </a:r>
              <a:r>
                <a:rPr lang="en-US" sz="2000" b="0" i="1" dirty="0"/>
                <a:t>g</a:t>
              </a:r>
              <a:r>
                <a:rPr lang="en-US" sz="2000" b="0" dirty="0"/>
                <a:t>)   </a:t>
              </a:r>
              <a:r>
                <a:rPr lang="id-ID" sz="2000" b="0" dirty="0" smtClean="0"/>
                <a:t>    </a:t>
              </a:r>
              <a:r>
                <a:rPr lang="en-US" sz="2000" b="0" dirty="0" smtClean="0"/>
                <a:t>       </a:t>
              </a:r>
              <a:r>
                <a:rPr lang="en-US" sz="2000" b="0" dirty="0"/>
                <a:t>H</a:t>
              </a:r>
              <a:r>
                <a:rPr lang="en-US" sz="2000" b="0" baseline="-25000" dirty="0"/>
                <a:t>2</a:t>
              </a:r>
              <a:r>
                <a:rPr lang="en-US" sz="2000" b="0" dirty="0"/>
                <a:t>O (</a:t>
              </a:r>
              <a:r>
                <a:rPr lang="en-US" sz="2000" b="0" i="1" dirty="0"/>
                <a:t>l</a:t>
              </a:r>
              <a:r>
                <a:rPr lang="en-US" sz="2000" b="0" dirty="0"/>
                <a:t>) + energy</a:t>
              </a:r>
            </a:p>
          </p:txBody>
        </p:sp>
        <p:sp>
          <p:nvSpPr>
            <p:cNvPr id="20" name="Line 7"/>
            <p:cNvSpPr>
              <a:spLocks noChangeShapeType="1"/>
            </p:cNvSpPr>
            <p:nvPr/>
          </p:nvSpPr>
          <p:spPr bwMode="auto">
            <a:xfrm>
              <a:off x="2322" y="1615"/>
              <a:ext cx="40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d-ID" sz="2000"/>
            </a:p>
          </p:txBody>
        </p:sp>
      </p:grpSp>
      <p:grpSp>
        <p:nvGrpSpPr>
          <p:cNvPr id="21" name="Group 18"/>
          <p:cNvGrpSpPr>
            <a:grpSpLocks/>
          </p:cNvGrpSpPr>
          <p:nvPr/>
        </p:nvGrpSpPr>
        <p:grpSpPr bwMode="auto">
          <a:xfrm>
            <a:off x="1763688" y="2868692"/>
            <a:ext cx="4224340" cy="400050"/>
            <a:chOff x="1677" y="3552"/>
            <a:chExt cx="2661" cy="252"/>
          </a:xfrm>
        </p:grpSpPr>
        <p:sp>
          <p:nvSpPr>
            <p:cNvPr id="22" name="Line 13"/>
            <p:cNvSpPr>
              <a:spLocks noChangeShapeType="1"/>
            </p:cNvSpPr>
            <p:nvPr/>
          </p:nvSpPr>
          <p:spPr bwMode="auto">
            <a:xfrm>
              <a:off x="3216" y="3704"/>
              <a:ext cx="40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d-ID" sz="2000"/>
            </a:p>
          </p:txBody>
        </p:sp>
        <p:sp>
          <p:nvSpPr>
            <p:cNvPr id="23" name="Text Box 15"/>
            <p:cNvSpPr txBox="1">
              <a:spLocks noChangeArrowheads="1"/>
            </p:cNvSpPr>
            <p:nvPr/>
          </p:nvSpPr>
          <p:spPr bwMode="auto">
            <a:xfrm>
              <a:off x="1677" y="3552"/>
              <a:ext cx="2661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US" sz="2000" b="0" dirty="0"/>
                <a:t>energy + H</a:t>
              </a:r>
              <a:r>
                <a:rPr lang="en-US" sz="2000" b="0" baseline="-25000" dirty="0"/>
                <a:t>2</a:t>
              </a:r>
              <a:r>
                <a:rPr lang="en-US" sz="2000" b="0" dirty="0"/>
                <a:t>O (</a:t>
              </a:r>
              <a:r>
                <a:rPr lang="en-US" sz="2000" b="0" i="1" dirty="0"/>
                <a:t>s</a:t>
              </a:r>
              <a:r>
                <a:rPr lang="en-US" sz="2000" b="0" dirty="0"/>
                <a:t>) </a:t>
              </a:r>
              <a:r>
                <a:rPr lang="id-ID" sz="2000" b="0" dirty="0" smtClean="0"/>
                <a:t>         </a:t>
              </a:r>
              <a:r>
                <a:rPr lang="en-US" sz="2000" b="0" dirty="0" smtClean="0"/>
                <a:t>         </a:t>
              </a:r>
              <a:r>
                <a:rPr lang="en-US" sz="2000" b="0" dirty="0"/>
                <a:t>H</a:t>
              </a:r>
              <a:r>
                <a:rPr lang="en-US" sz="2000" b="0" baseline="-25000" dirty="0"/>
                <a:t>2</a:t>
              </a:r>
              <a:r>
                <a:rPr lang="en-US" sz="2000" b="0" dirty="0"/>
                <a:t>O (</a:t>
              </a:r>
              <a:r>
                <a:rPr lang="en-US" sz="2000" b="0" i="1" dirty="0"/>
                <a:t>l</a:t>
              </a:r>
              <a:r>
                <a:rPr lang="en-US" sz="2000" b="0" dirty="0"/>
                <a:t>)</a:t>
              </a:r>
            </a:p>
          </p:txBody>
        </p:sp>
      </p:grpSp>
      <p:pic>
        <p:nvPicPr>
          <p:cNvPr id="24" name="Picture 5" descr="cha56011_060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4" b="16853"/>
          <a:stretch>
            <a:fillRect/>
          </a:stretch>
        </p:blipFill>
        <p:spPr bwMode="auto">
          <a:xfrm>
            <a:off x="0" y="4980623"/>
            <a:ext cx="3692550" cy="18855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" name="Group 2"/>
          <p:cNvGrpSpPr/>
          <p:nvPr/>
        </p:nvGrpSpPr>
        <p:grpSpPr>
          <a:xfrm>
            <a:off x="4148103" y="4979986"/>
            <a:ext cx="4456115" cy="822326"/>
            <a:chOff x="4805341" y="4654578"/>
            <a:chExt cx="4456115" cy="822326"/>
          </a:xfrm>
        </p:grpSpPr>
        <p:sp>
          <p:nvSpPr>
            <p:cNvPr id="25" name="Text Box 10"/>
            <p:cNvSpPr txBox="1">
              <a:spLocks noChangeArrowheads="1"/>
            </p:cNvSpPr>
            <p:nvPr/>
          </p:nvSpPr>
          <p:spPr bwMode="auto">
            <a:xfrm>
              <a:off x="4852964" y="4655215"/>
              <a:ext cx="2077813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US" sz="2000" b="0" i="1" dirty="0">
                  <a:latin typeface="Symbol" pitchFamily="18" charset="2"/>
                </a:rPr>
                <a:t>D</a:t>
              </a:r>
              <a:r>
                <a:rPr lang="en-US" sz="2000" b="0" i="1" dirty="0"/>
                <a:t>E</a:t>
              </a:r>
              <a:r>
                <a:rPr lang="en-US" sz="2000" b="0" dirty="0"/>
                <a:t> = </a:t>
              </a:r>
              <a:r>
                <a:rPr lang="en-US" sz="2000" b="0" i="1" dirty="0" err="1"/>
                <a:t>E</a:t>
              </a:r>
              <a:r>
                <a:rPr lang="en-US" sz="2000" b="0" i="1" baseline="-25000" dirty="0" err="1"/>
                <a:t>final</a:t>
              </a:r>
              <a:r>
                <a:rPr lang="en-US" sz="2000" b="0" dirty="0"/>
                <a:t> - </a:t>
              </a:r>
              <a:r>
                <a:rPr lang="en-US" sz="2000" b="0" i="1" dirty="0" err="1"/>
                <a:t>E</a:t>
              </a:r>
              <a:r>
                <a:rPr lang="en-US" sz="2000" b="0" i="1" baseline="-25000" dirty="0" err="1"/>
                <a:t>initial</a:t>
              </a:r>
              <a:endParaRPr lang="en-US" sz="2000" b="0" i="1" dirty="0"/>
            </a:p>
          </p:txBody>
        </p:sp>
        <p:grpSp>
          <p:nvGrpSpPr>
            <p:cNvPr id="26" name="Group 14"/>
            <p:cNvGrpSpPr>
              <a:grpSpLocks/>
            </p:cNvGrpSpPr>
            <p:nvPr/>
          </p:nvGrpSpPr>
          <p:grpSpPr bwMode="auto">
            <a:xfrm>
              <a:off x="4805341" y="4654578"/>
              <a:ext cx="4456115" cy="822326"/>
              <a:chOff x="3721" y="1535"/>
              <a:chExt cx="2807" cy="518"/>
            </a:xfrm>
          </p:grpSpPr>
          <p:sp>
            <p:nvSpPr>
              <p:cNvPr id="27" name="Text Box 11"/>
              <p:cNvSpPr txBox="1">
                <a:spLocks noChangeArrowheads="1"/>
              </p:cNvSpPr>
              <p:nvPr/>
            </p:nvSpPr>
            <p:spPr bwMode="auto">
              <a:xfrm>
                <a:off x="5219" y="1535"/>
                <a:ext cx="1309" cy="25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algn="l" eaLnBrk="1" hangingPunct="1"/>
                <a:r>
                  <a:rPr lang="en-US" sz="2000" b="0" i="1" dirty="0">
                    <a:latin typeface="Symbol" pitchFamily="18" charset="2"/>
                  </a:rPr>
                  <a:t>D</a:t>
                </a:r>
                <a:r>
                  <a:rPr lang="en-US" sz="2000" b="0" i="1" dirty="0"/>
                  <a:t>P</a:t>
                </a:r>
                <a:r>
                  <a:rPr lang="en-US" sz="2000" b="0" dirty="0"/>
                  <a:t> = </a:t>
                </a:r>
                <a:r>
                  <a:rPr lang="en-US" sz="2000" b="0" i="1" dirty="0" err="1"/>
                  <a:t>P</a:t>
                </a:r>
                <a:r>
                  <a:rPr lang="en-US" sz="2000" b="0" i="1" baseline="-25000" dirty="0" err="1"/>
                  <a:t>final</a:t>
                </a:r>
                <a:r>
                  <a:rPr lang="en-US" sz="2000" b="0" dirty="0"/>
                  <a:t> - </a:t>
                </a:r>
                <a:r>
                  <a:rPr lang="en-US" sz="2000" b="0" i="1" dirty="0" err="1"/>
                  <a:t>P</a:t>
                </a:r>
                <a:r>
                  <a:rPr lang="en-US" sz="2000" b="0" i="1" baseline="-25000" dirty="0" err="1"/>
                  <a:t>initial</a:t>
                </a:r>
                <a:endParaRPr lang="en-US" sz="2000" b="0" i="1" dirty="0"/>
              </a:p>
            </p:txBody>
          </p:sp>
          <p:sp>
            <p:nvSpPr>
              <p:cNvPr id="28" name="Text Box 12"/>
              <p:cNvSpPr txBox="1">
                <a:spLocks noChangeArrowheads="1"/>
              </p:cNvSpPr>
              <p:nvPr/>
            </p:nvSpPr>
            <p:spPr bwMode="auto">
              <a:xfrm>
                <a:off x="3721" y="1799"/>
                <a:ext cx="1306" cy="25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algn="l" eaLnBrk="1" hangingPunct="1"/>
                <a:r>
                  <a:rPr lang="en-US" sz="2000" b="0" i="1" dirty="0">
                    <a:latin typeface="Symbol" pitchFamily="18" charset="2"/>
                  </a:rPr>
                  <a:t>D</a:t>
                </a:r>
                <a:r>
                  <a:rPr lang="en-US" sz="2000" b="0" i="1" dirty="0"/>
                  <a:t>V</a:t>
                </a:r>
                <a:r>
                  <a:rPr lang="en-US" sz="2000" b="0" dirty="0"/>
                  <a:t> = </a:t>
                </a:r>
                <a:r>
                  <a:rPr lang="en-US" sz="2000" b="0" i="1" dirty="0" err="1"/>
                  <a:t>V</a:t>
                </a:r>
                <a:r>
                  <a:rPr lang="en-US" sz="2000" b="0" i="1" baseline="-25000" dirty="0" err="1"/>
                  <a:t>final</a:t>
                </a:r>
                <a:r>
                  <a:rPr lang="en-US" sz="2000" b="0" dirty="0"/>
                  <a:t> - </a:t>
                </a:r>
                <a:r>
                  <a:rPr lang="en-US" sz="2000" b="0" i="1" dirty="0" err="1"/>
                  <a:t>V</a:t>
                </a:r>
                <a:r>
                  <a:rPr lang="en-US" sz="2000" b="0" i="1" baseline="-25000" dirty="0" err="1"/>
                  <a:t>initial</a:t>
                </a:r>
                <a:endParaRPr lang="en-US" sz="2000" b="0" i="1" dirty="0"/>
              </a:p>
            </p:txBody>
          </p:sp>
          <p:sp>
            <p:nvSpPr>
              <p:cNvPr id="29" name="Text Box 13"/>
              <p:cNvSpPr txBox="1">
                <a:spLocks noChangeArrowheads="1"/>
              </p:cNvSpPr>
              <p:nvPr/>
            </p:nvSpPr>
            <p:spPr bwMode="auto">
              <a:xfrm>
                <a:off x="5189" y="1801"/>
                <a:ext cx="1280" cy="25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algn="l" eaLnBrk="1" hangingPunct="1"/>
                <a:r>
                  <a:rPr lang="en-US" sz="2000" b="0" i="1" dirty="0">
                    <a:latin typeface="Symbol" pitchFamily="18" charset="2"/>
                  </a:rPr>
                  <a:t>D</a:t>
                </a:r>
                <a:r>
                  <a:rPr lang="en-US" sz="2000" b="0" i="1" dirty="0"/>
                  <a:t>T</a:t>
                </a:r>
                <a:r>
                  <a:rPr lang="en-US" sz="2000" b="0" dirty="0"/>
                  <a:t> = </a:t>
                </a:r>
                <a:r>
                  <a:rPr lang="en-US" sz="2000" b="0" i="1" dirty="0" err="1"/>
                  <a:t>T</a:t>
                </a:r>
                <a:r>
                  <a:rPr lang="en-US" sz="2000" b="0" i="1" baseline="-25000" dirty="0" err="1"/>
                  <a:t>final</a:t>
                </a:r>
                <a:r>
                  <a:rPr lang="en-US" sz="2000" b="0" dirty="0"/>
                  <a:t> - </a:t>
                </a:r>
                <a:r>
                  <a:rPr lang="en-US" sz="2000" b="0" i="1" dirty="0" err="1"/>
                  <a:t>T</a:t>
                </a:r>
                <a:r>
                  <a:rPr lang="en-US" sz="2000" b="0" i="1" baseline="-25000" dirty="0" err="1"/>
                  <a:t>initial</a:t>
                </a:r>
                <a:endParaRPr lang="en-US" sz="2000" b="0" i="1" dirty="0"/>
              </a:p>
            </p:txBody>
          </p:sp>
        </p:grpSp>
      </p:grpSp>
      <p:sp>
        <p:nvSpPr>
          <p:cNvPr id="30" name="Text Box 20"/>
          <p:cNvSpPr txBox="1">
            <a:spLocks noChangeArrowheads="1"/>
          </p:cNvSpPr>
          <p:nvPr/>
        </p:nvSpPr>
        <p:spPr bwMode="auto">
          <a:xfrm>
            <a:off x="4290991" y="5923378"/>
            <a:ext cx="142378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 dirty="0">
                <a:latin typeface="Symbol" pitchFamily="18" charset="2"/>
              </a:rPr>
              <a:t>D</a:t>
            </a:r>
            <a:r>
              <a:rPr lang="en-US" sz="2400" i="1" dirty="0"/>
              <a:t>S</a:t>
            </a:r>
            <a:r>
              <a:rPr lang="en-US" sz="2400" dirty="0"/>
              <a:t> = </a:t>
            </a:r>
            <a:r>
              <a:rPr lang="en-US" sz="2400" i="1" dirty="0" err="1"/>
              <a:t>S</a:t>
            </a:r>
            <a:r>
              <a:rPr lang="en-US" sz="2400" baseline="-25000" dirty="0" err="1"/>
              <a:t>f</a:t>
            </a:r>
            <a:r>
              <a:rPr lang="en-US" sz="2400" dirty="0"/>
              <a:t> - </a:t>
            </a:r>
            <a:r>
              <a:rPr lang="en-US" sz="2400" i="1" dirty="0"/>
              <a:t>S</a:t>
            </a:r>
            <a:r>
              <a:rPr lang="en-US" sz="2400" baseline="-25000" dirty="0"/>
              <a:t>i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74365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 bwMode="auto">
          <a:xfrm>
            <a:off x="654050" y="152401"/>
            <a:ext cx="7772400" cy="6857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>
              <a:defRPr/>
            </a:pPr>
            <a:r>
              <a:rPr lang="id-ID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Law of Thermodynamics</a:t>
            </a:r>
            <a:endParaRPr lang="id-ID" sz="32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accent2">
                  <a:lumMod val="75000"/>
                </a:schemeClr>
              </a:solidFill>
              <a:effectLst>
                <a:reflection blurRad="12700" stA="28000" endPos="45000" dist="1000" dir="5400000" sy="-100000" algn="bl" rotWithShape="0"/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20973" y="917912"/>
            <a:ext cx="8568952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000" i="1" dirty="0">
                <a:latin typeface="Arial" pitchFamily="34" charset="0"/>
                <a:cs typeface="Arial" pitchFamily="34" charset="0"/>
              </a:rPr>
              <a:t>The </a:t>
            </a:r>
            <a:r>
              <a:rPr lang="en-US" sz="2000" i="1" dirty="0" err="1">
                <a:latin typeface="Arial" pitchFamily="34" charset="0"/>
                <a:cs typeface="Arial" pitchFamily="34" charset="0"/>
              </a:rPr>
              <a:t>zeroth</a:t>
            </a:r>
            <a:r>
              <a:rPr lang="en-US" sz="2000" i="1" dirty="0">
                <a:latin typeface="Arial" pitchFamily="34" charset="0"/>
                <a:cs typeface="Arial" pitchFamily="34" charset="0"/>
              </a:rPr>
              <a:t> law of thermodynamics.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When two systems are each in </a:t>
            </a:r>
            <a:r>
              <a:rPr lang="en-US" sz="20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thermal </a:t>
            </a:r>
            <a:r>
              <a:rPr lang="en-US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equilibrium</a:t>
            </a:r>
            <a:r>
              <a:rPr lang="id-ID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with 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a third system, the first two systems are in thermal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equilibrium</a:t>
            </a:r>
            <a:r>
              <a:rPr lang="id-ID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with 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each other. </a:t>
            </a:r>
            <a:endParaRPr lang="id-ID" sz="2000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id-ID" sz="2000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en-US" sz="2000" i="1" dirty="0">
                <a:latin typeface="Arial" pitchFamily="34" charset="0"/>
                <a:cs typeface="Arial" pitchFamily="34" charset="0"/>
              </a:rPr>
              <a:t>The first law of thermodynamics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, or the law of </a:t>
            </a:r>
            <a:r>
              <a:rPr lang="en-US" sz="20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conservation of energy. 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The change in a system’s internal energy is equal to the difference between heat added to the system from its surroundings and work done by the system on its surroundings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.</a:t>
            </a:r>
            <a:endParaRPr lang="id-ID" sz="2000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id-ID" sz="2000" dirty="0">
              <a:latin typeface="Arial" pitchFamily="34" charset="0"/>
              <a:cs typeface="Arial" pitchFamily="34" charset="0"/>
            </a:endParaRPr>
          </a:p>
          <a:p>
            <a:pPr algn="just"/>
            <a:endParaRPr lang="id-ID" sz="2000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en-US" sz="2000" i="1" dirty="0">
                <a:latin typeface="Arial" pitchFamily="34" charset="0"/>
                <a:cs typeface="Arial" pitchFamily="34" charset="0"/>
              </a:rPr>
              <a:t>The second law of thermodynamics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. Heat does not flow spontaneously from a colder region to a hotter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region</a:t>
            </a:r>
            <a:r>
              <a:rPr lang="id-ID" sz="20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id-ID" sz="2000" dirty="0" smtClean="0">
                <a:latin typeface="Arial" pitchFamily="34" charset="0"/>
                <a:cs typeface="Arial" pitchFamily="34" charset="0"/>
              </a:rPr>
              <a:t>A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ll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closed systems tend toward an equilibrium state in which entropy </a:t>
            </a:r>
            <a:r>
              <a:rPr lang="id-ID" sz="2000" dirty="0" smtClean="0">
                <a:latin typeface="Arial" pitchFamily="34" charset="0"/>
                <a:cs typeface="Arial" pitchFamily="34" charset="0"/>
              </a:rPr>
              <a:t>(heat energy per unit temperatur)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is 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at a maximum and no energy is available to do useful work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.</a:t>
            </a:r>
            <a:endParaRPr lang="id-ID" sz="2000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id-ID" sz="2000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en-US" sz="2000" i="1" dirty="0">
                <a:latin typeface="Arial" pitchFamily="34" charset="0"/>
                <a:cs typeface="Arial" pitchFamily="34" charset="0"/>
              </a:rPr>
              <a:t>The third law of thermodynamics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. The entropy of a perfect crystal of an element in its most stable form tends to zero as the temperature approaches absolute zero.</a:t>
            </a:r>
            <a:endParaRPr lang="id-ID" sz="2000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id-ID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3563888" y="3418005"/>
            <a:ext cx="168828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/>
            <a:r>
              <a:rPr lang="en-US" b="0" dirty="0" smtClean="0">
                <a:latin typeface="Symbol" pitchFamily="18" charset="2"/>
              </a:rPr>
              <a:t>D</a:t>
            </a:r>
            <a:r>
              <a:rPr lang="id-ID" b="0" i="1" dirty="0"/>
              <a:t>U</a:t>
            </a:r>
            <a:r>
              <a:rPr lang="en-US" b="0" dirty="0" smtClean="0"/>
              <a:t> </a:t>
            </a:r>
            <a:r>
              <a:rPr lang="en-US" b="0" dirty="0"/>
              <a:t>= </a:t>
            </a:r>
            <a:r>
              <a:rPr lang="en-US" b="0" i="1" dirty="0"/>
              <a:t>q</a:t>
            </a:r>
            <a:r>
              <a:rPr lang="en-US" b="0" dirty="0"/>
              <a:t> + </a:t>
            </a:r>
            <a:r>
              <a:rPr lang="en-US" b="0" i="1" dirty="0"/>
              <a:t>w</a:t>
            </a:r>
            <a:endParaRPr lang="en-US" b="0" dirty="0"/>
          </a:p>
        </p:txBody>
      </p:sp>
    </p:spTree>
    <p:extLst>
      <p:ext uri="{BB962C8B-B14F-4D97-AF65-F5344CB8AC3E}">
        <p14:creationId xmlns:p14="http://schemas.microsoft.com/office/powerpoint/2010/main" val="4075965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 bwMode="auto">
          <a:xfrm>
            <a:off x="654050" y="152401"/>
            <a:ext cx="7772400" cy="6857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>
              <a:defRPr/>
            </a:pPr>
            <a:r>
              <a:rPr lang="id-ID" sz="3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First Law of Thermodynamics</a:t>
            </a:r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3491880" y="1024719"/>
            <a:ext cx="168828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/>
            <a:r>
              <a:rPr lang="en-US" b="0" dirty="0" smtClean="0">
                <a:latin typeface="Symbol" pitchFamily="18" charset="2"/>
              </a:rPr>
              <a:t>D</a:t>
            </a:r>
            <a:r>
              <a:rPr lang="id-ID" b="0" i="1" dirty="0"/>
              <a:t>U</a:t>
            </a:r>
            <a:r>
              <a:rPr lang="en-US" b="0" dirty="0" smtClean="0"/>
              <a:t> </a:t>
            </a:r>
            <a:r>
              <a:rPr lang="en-US" b="0" dirty="0"/>
              <a:t>= </a:t>
            </a:r>
            <a:r>
              <a:rPr lang="en-US" b="0" i="1" dirty="0"/>
              <a:t>q</a:t>
            </a:r>
            <a:r>
              <a:rPr lang="en-US" b="0" dirty="0"/>
              <a:t> + </a:t>
            </a:r>
            <a:r>
              <a:rPr lang="en-US" b="0" i="1" dirty="0"/>
              <a:t>w</a:t>
            </a:r>
            <a:endParaRPr lang="en-US" b="0" dirty="0"/>
          </a:p>
        </p:txBody>
      </p:sp>
      <p:sp>
        <p:nvSpPr>
          <p:cNvPr id="6" name="Rectangle 5"/>
          <p:cNvSpPr/>
          <p:nvPr/>
        </p:nvSpPr>
        <p:spPr>
          <a:xfrm>
            <a:off x="251520" y="1700808"/>
            <a:ext cx="856895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>
                <a:latin typeface="Symbol" pitchFamily="18" charset="2"/>
              </a:rPr>
              <a:t>D</a:t>
            </a:r>
            <a:r>
              <a:rPr lang="id-ID" sz="2400" i="1" dirty="0"/>
              <a:t>U</a:t>
            </a:r>
            <a:r>
              <a:rPr lang="en-US" sz="2400" i="1" dirty="0" smtClean="0"/>
              <a:t> </a:t>
            </a:r>
            <a:r>
              <a:rPr lang="en-US" sz="2400" dirty="0"/>
              <a:t>is the change in internal energy of a </a:t>
            </a:r>
            <a:r>
              <a:rPr lang="en-US" sz="2400" dirty="0" smtClean="0"/>
              <a:t>system</a:t>
            </a:r>
            <a:endParaRPr lang="id-ID" sz="2400" dirty="0" smtClean="0"/>
          </a:p>
          <a:p>
            <a:r>
              <a:rPr lang="en-US" sz="2400" i="1" dirty="0"/>
              <a:t>q</a:t>
            </a:r>
            <a:r>
              <a:rPr lang="en-US" sz="2400" dirty="0"/>
              <a:t> is the heat exchange between the system and the surroundings</a:t>
            </a:r>
            <a:endParaRPr lang="en-US" sz="2400" i="1" dirty="0"/>
          </a:p>
          <a:p>
            <a:r>
              <a:rPr lang="en-US" sz="2400" i="1" dirty="0"/>
              <a:t>w</a:t>
            </a:r>
            <a:r>
              <a:rPr lang="en-US" sz="2400" dirty="0"/>
              <a:t> is the work done on (or by) the system</a:t>
            </a:r>
            <a:endParaRPr lang="en-US" sz="2400" i="1" dirty="0"/>
          </a:p>
          <a:p>
            <a:r>
              <a:rPr lang="en-US" sz="2400" i="1" dirty="0"/>
              <a:t>w</a:t>
            </a:r>
            <a:r>
              <a:rPr lang="en-US" sz="2400" dirty="0"/>
              <a:t> = -</a:t>
            </a:r>
            <a:r>
              <a:rPr lang="en-US" sz="2400" i="1" dirty="0"/>
              <a:t>P</a:t>
            </a:r>
            <a:r>
              <a:rPr lang="en-US" sz="2400" i="1" dirty="0">
                <a:latin typeface="Symbol" pitchFamily="18" charset="2"/>
              </a:rPr>
              <a:t>D</a:t>
            </a:r>
            <a:r>
              <a:rPr lang="en-US" sz="2400" i="1" dirty="0"/>
              <a:t>V</a:t>
            </a:r>
            <a:r>
              <a:rPr lang="en-US" sz="2400" dirty="0"/>
              <a:t>  </a:t>
            </a:r>
            <a:r>
              <a:rPr lang="id-ID" sz="2400" dirty="0"/>
              <a:t>and q = </a:t>
            </a:r>
            <a:r>
              <a:rPr lang="en-US" sz="2400" dirty="0">
                <a:latin typeface="Symbol" pitchFamily="18" charset="2"/>
              </a:rPr>
              <a:t>D</a:t>
            </a:r>
            <a:r>
              <a:rPr lang="id-ID" sz="2400" dirty="0" smtClean="0"/>
              <a:t>H </a:t>
            </a:r>
            <a:r>
              <a:rPr lang="en-US" sz="2400" dirty="0" smtClean="0"/>
              <a:t>when </a:t>
            </a:r>
            <a:r>
              <a:rPr lang="en-US" sz="2400" dirty="0"/>
              <a:t>a gas expands against a constant external pressure</a:t>
            </a:r>
            <a:endParaRPr lang="en-US" sz="2400" i="1" dirty="0"/>
          </a:p>
          <a:p>
            <a:endParaRPr lang="en-US" sz="2400" dirty="0"/>
          </a:p>
        </p:txBody>
      </p:sp>
      <p:pic>
        <p:nvPicPr>
          <p:cNvPr id="7" name="Picture 1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812" y="3789040"/>
            <a:ext cx="8413750" cy="24171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38037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 bwMode="auto">
          <a:xfrm>
            <a:off x="654050" y="152401"/>
            <a:ext cx="7772400" cy="6857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>
              <a:defRPr/>
            </a:pPr>
            <a:r>
              <a:rPr lang="id-ID" sz="3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Enthalpy (H)</a:t>
            </a:r>
          </a:p>
        </p:txBody>
      </p:sp>
      <p:sp>
        <p:nvSpPr>
          <p:cNvPr id="5" name="Rectangle 4"/>
          <p:cNvSpPr/>
          <p:nvPr/>
        </p:nvSpPr>
        <p:spPr>
          <a:xfrm>
            <a:off x="395536" y="1027299"/>
            <a:ext cx="842493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i="1" dirty="0">
                <a:latin typeface="Arial" pitchFamily="34" charset="0"/>
                <a:cs typeface="Arial" pitchFamily="34" charset="0"/>
              </a:rPr>
              <a:t>Enthalpy (H)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is used to quantify the heat flow into or out of a system in a process that occurs at constant pressure.</a:t>
            </a:r>
            <a:endParaRPr lang="en-US" sz="2000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1801018" y="1751605"/>
            <a:ext cx="475963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b="0" dirty="0">
                <a:latin typeface="Symbol" pitchFamily="18" charset="2"/>
              </a:rPr>
              <a:t>D</a:t>
            </a:r>
            <a:r>
              <a:rPr lang="en-US" b="0" i="1" dirty="0"/>
              <a:t>H</a:t>
            </a:r>
            <a:r>
              <a:rPr lang="en-US" b="0" dirty="0"/>
              <a:t> = </a:t>
            </a:r>
            <a:r>
              <a:rPr lang="en-US" b="0" i="1" dirty="0"/>
              <a:t>H</a:t>
            </a:r>
            <a:r>
              <a:rPr lang="en-US" b="0" dirty="0"/>
              <a:t> (products) – </a:t>
            </a:r>
            <a:r>
              <a:rPr lang="en-US" b="0" i="1" dirty="0"/>
              <a:t>H</a:t>
            </a:r>
            <a:r>
              <a:rPr lang="en-US" b="0" dirty="0"/>
              <a:t> (reactants)</a:t>
            </a:r>
          </a:p>
        </p:txBody>
      </p:sp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409897" y="2213270"/>
            <a:ext cx="84105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/>
            <a:r>
              <a:rPr lang="en-US" b="0" dirty="0">
                <a:latin typeface="Symbol" pitchFamily="18" charset="2"/>
              </a:rPr>
              <a:t>D</a:t>
            </a:r>
            <a:r>
              <a:rPr lang="en-US" b="0" i="1" dirty="0"/>
              <a:t>H</a:t>
            </a:r>
            <a:r>
              <a:rPr lang="en-US" b="0" dirty="0"/>
              <a:t> = </a:t>
            </a:r>
            <a:r>
              <a:rPr lang="en-US" sz="2000" b="0" dirty="0"/>
              <a:t>heat given off or absorbed during a reaction </a:t>
            </a:r>
            <a:r>
              <a:rPr lang="en-US" sz="2000" dirty="0"/>
              <a:t>at constant pressure</a:t>
            </a:r>
          </a:p>
        </p:txBody>
      </p:sp>
      <p:grpSp>
        <p:nvGrpSpPr>
          <p:cNvPr id="23" name="Group 22"/>
          <p:cNvGrpSpPr/>
          <p:nvPr/>
        </p:nvGrpSpPr>
        <p:grpSpPr>
          <a:xfrm>
            <a:off x="663411" y="2908115"/>
            <a:ext cx="7484528" cy="3722027"/>
            <a:chOff x="429976" y="3281363"/>
            <a:chExt cx="8458200" cy="4603265"/>
          </a:xfrm>
        </p:grpSpPr>
        <p:sp>
          <p:nvSpPr>
            <p:cNvPr id="17" name="Text Box 7"/>
            <p:cNvSpPr txBox="1">
              <a:spLocks noChangeArrowheads="1"/>
            </p:cNvSpPr>
            <p:nvPr/>
          </p:nvSpPr>
          <p:spPr bwMode="auto">
            <a:xfrm>
              <a:off x="5550457" y="6733186"/>
              <a:ext cx="2560637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l" eaLnBrk="1" hangingPunct="1"/>
              <a:r>
                <a:rPr lang="en-US" b="0" i="1" dirty="0" err="1"/>
                <a:t>H</a:t>
              </a:r>
              <a:r>
                <a:rPr lang="en-US" b="0" baseline="-25000" dirty="0" err="1"/>
                <a:t>products</a:t>
              </a:r>
              <a:r>
                <a:rPr lang="en-US" b="0" baseline="-25000" dirty="0"/>
                <a:t> </a:t>
              </a:r>
              <a:r>
                <a:rPr lang="en-US" b="0" dirty="0"/>
                <a:t>&lt; </a:t>
              </a:r>
              <a:r>
                <a:rPr lang="en-US" b="0" i="1" dirty="0" err="1"/>
                <a:t>H</a:t>
              </a:r>
              <a:r>
                <a:rPr lang="en-US" b="0" baseline="-25000" dirty="0" err="1"/>
                <a:t>reactants</a:t>
              </a:r>
              <a:endParaRPr lang="en-US" b="0" i="1" dirty="0"/>
            </a:p>
          </p:txBody>
        </p:sp>
        <p:sp>
          <p:nvSpPr>
            <p:cNvPr id="18" name="Text Box 8"/>
            <p:cNvSpPr txBox="1">
              <a:spLocks noChangeArrowheads="1"/>
            </p:cNvSpPr>
            <p:nvPr/>
          </p:nvSpPr>
          <p:spPr bwMode="auto">
            <a:xfrm>
              <a:off x="6277532" y="7427427"/>
              <a:ext cx="1106487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l" eaLnBrk="1" hangingPunct="1"/>
              <a:r>
                <a:rPr lang="en-US" b="0" dirty="0">
                  <a:latin typeface="Symbol" pitchFamily="18" charset="2"/>
                </a:rPr>
                <a:t>D</a:t>
              </a:r>
              <a:r>
                <a:rPr lang="en-US" b="0" i="1" dirty="0"/>
                <a:t>H</a:t>
              </a:r>
              <a:r>
                <a:rPr lang="en-US" b="0" dirty="0"/>
                <a:t> &lt; 0</a:t>
              </a:r>
            </a:p>
          </p:txBody>
        </p:sp>
        <p:sp>
          <p:nvSpPr>
            <p:cNvPr id="19" name="Text Box 9"/>
            <p:cNvSpPr txBox="1">
              <a:spLocks noChangeArrowheads="1"/>
            </p:cNvSpPr>
            <p:nvPr/>
          </p:nvSpPr>
          <p:spPr bwMode="auto">
            <a:xfrm>
              <a:off x="1274526" y="6733188"/>
              <a:ext cx="2560638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l" eaLnBrk="1" hangingPunct="1"/>
              <a:r>
                <a:rPr lang="en-US" b="0" i="1" dirty="0" err="1"/>
                <a:t>H</a:t>
              </a:r>
              <a:r>
                <a:rPr lang="en-US" b="0" baseline="-25000" dirty="0" err="1"/>
                <a:t>products</a:t>
              </a:r>
              <a:r>
                <a:rPr lang="en-US" b="0" baseline="-25000" dirty="0"/>
                <a:t> </a:t>
              </a:r>
              <a:r>
                <a:rPr lang="en-US" b="0" dirty="0"/>
                <a:t>&gt; </a:t>
              </a:r>
              <a:r>
                <a:rPr lang="en-US" b="0" i="1" dirty="0" err="1"/>
                <a:t>H</a:t>
              </a:r>
              <a:r>
                <a:rPr lang="en-US" b="0" baseline="-25000" dirty="0" err="1"/>
                <a:t>reactants</a:t>
              </a:r>
              <a:endParaRPr lang="en-US" b="0" i="1" dirty="0"/>
            </a:p>
          </p:txBody>
        </p:sp>
        <p:sp>
          <p:nvSpPr>
            <p:cNvPr id="20" name="Text Box 10"/>
            <p:cNvSpPr txBox="1">
              <a:spLocks noChangeArrowheads="1"/>
            </p:cNvSpPr>
            <p:nvPr/>
          </p:nvSpPr>
          <p:spPr bwMode="auto">
            <a:xfrm>
              <a:off x="2001601" y="7427428"/>
              <a:ext cx="1106488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l" eaLnBrk="1" hangingPunct="1"/>
              <a:r>
                <a:rPr lang="en-US" b="0" dirty="0">
                  <a:latin typeface="Symbol" pitchFamily="18" charset="2"/>
                </a:rPr>
                <a:t>D</a:t>
              </a:r>
              <a:r>
                <a:rPr lang="en-US" b="0" i="1" dirty="0"/>
                <a:t>H</a:t>
              </a:r>
              <a:r>
                <a:rPr lang="en-US" b="0" dirty="0"/>
                <a:t> &gt; 0</a:t>
              </a:r>
            </a:p>
          </p:txBody>
        </p:sp>
        <p:pic>
          <p:nvPicPr>
            <p:cNvPr id="21" name="Picture 13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9976" y="3281363"/>
              <a:ext cx="3405188" cy="33067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2" name="Picture 14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73376" y="3311525"/>
              <a:ext cx="4114800" cy="3346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765927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 bwMode="auto">
          <a:xfrm>
            <a:off x="654050" y="152401"/>
            <a:ext cx="7772400" cy="6857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>
              <a:defRPr/>
            </a:pPr>
            <a:r>
              <a:rPr lang="id-ID" sz="3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Thermochemical Equations</a:t>
            </a:r>
          </a:p>
        </p:txBody>
      </p:sp>
      <p:grpSp>
        <p:nvGrpSpPr>
          <p:cNvPr id="7" name="Group 3"/>
          <p:cNvGrpSpPr>
            <a:grpSpLocks/>
          </p:cNvGrpSpPr>
          <p:nvPr/>
        </p:nvGrpSpPr>
        <p:grpSpPr bwMode="auto">
          <a:xfrm>
            <a:off x="2027238" y="1806436"/>
            <a:ext cx="2868614" cy="400050"/>
            <a:chOff x="974" y="3504"/>
            <a:chExt cx="1807" cy="252"/>
          </a:xfrm>
        </p:grpSpPr>
        <p:sp>
          <p:nvSpPr>
            <p:cNvPr id="22" name="Line 4"/>
            <p:cNvSpPr>
              <a:spLocks noChangeShapeType="1"/>
            </p:cNvSpPr>
            <p:nvPr/>
          </p:nvSpPr>
          <p:spPr bwMode="auto">
            <a:xfrm>
              <a:off x="1696" y="3664"/>
              <a:ext cx="40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d-ID" sz="2000"/>
            </a:p>
          </p:txBody>
        </p:sp>
        <p:sp>
          <p:nvSpPr>
            <p:cNvPr id="23" name="Text Box 5"/>
            <p:cNvSpPr txBox="1">
              <a:spLocks noChangeArrowheads="1"/>
            </p:cNvSpPr>
            <p:nvPr/>
          </p:nvSpPr>
          <p:spPr bwMode="auto">
            <a:xfrm>
              <a:off x="974" y="3504"/>
              <a:ext cx="1807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US" sz="2000" b="0" dirty="0"/>
                <a:t>H</a:t>
              </a:r>
              <a:r>
                <a:rPr lang="en-US" sz="2000" b="0" baseline="-25000" dirty="0"/>
                <a:t>2</a:t>
              </a:r>
              <a:r>
                <a:rPr lang="en-US" sz="2000" b="0" dirty="0"/>
                <a:t>O (</a:t>
              </a:r>
              <a:r>
                <a:rPr lang="en-US" sz="2000" b="0" i="1" dirty="0"/>
                <a:t>s</a:t>
              </a:r>
              <a:r>
                <a:rPr lang="en-US" sz="2000" b="0" dirty="0"/>
                <a:t>)   </a:t>
              </a:r>
              <a:r>
                <a:rPr lang="id-ID" sz="2000" b="0" dirty="0" smtClean="0"/>
                <a:t>     </a:t>
              </a:r>
              <a:r>
                <a:rPr lang="en-US" sz="2000" b="0" dirty="0" smtClean="0"/>
                <a:t>       </a:t>
              </a:r>
              <a:r>
                <a:rPr lang="en-US" sz="2000" b="0" dirty="0"/>
                <a:t>H</a:t>
              </a:r>
              <a:r>
                <a:rPr lang="en-US" sz="2000" b="0" baseline="-25000" dirty="0"/>
                <a:t>2</a:t>
              </a:r>
              <a:r>
                <a:rPr lang="en-US" sz="2000" b="0" dirty="0"/>
                <a:t>O (</a:t>
              </a:r>
              <a:r>
                <a:rPr lang="en-US" sz="2000" b="0" i="1" dirty="0"/>
                <a:t>l</a:t>
              </a:r>
              <a:r>
                <a:rPr lang="en-US" sz="2000" b="0" dirty="0"/>
                <a:t>)</a:t>
              </a:r>
            </a:p>
          </p:txBody>
        </p:sp>
      </p:grpSp>
      <p:sp>
        <p:nvSpPr>
          <p:cNvPr id="8" name="Text Box 6"/>
          <p:cNvSpPr txBox="1">
            <a:spLocks noChangeArrowheads="1"/>
          </p:cNvSpPr>
          <p:nvPr/>
        </p:nvSpPr>
        <p:spPr bwMode="auto">
          <a:xfrm>
            <a:off x="5197475" y="1793736"/>
            <a:ext cx="212750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/>
            <a:r>
              <a:rPr lang="en-US" sz="2000" b="0" dirty="0">
                <a:latin typeface="Symbol" pitchFamily="18" charset="2"/>
              </a:rPr>
              <a:t>D</a:t>
            </a:r>
            <a:r>
              <a:rPr lang="en-US" sz="2000" b="0" i="1" dirty="0"/>
              <a:t>H </a:t>
            </a:r>
            <a:r>
              <a:rPr lang="en-US" sz="2000" b="0" dirty="0"/>
              <a:t>= 6.01 kJ/</a:t>
            </a:r>
            <a:r>
              <a:rPr lang="en-US" sz="2000" b="0" dirty="0" err="1"/>
              <a:t>mol</a:t>
            </a:r>
            <a:endParaRPr lang="en-US" sz="2000" b="0" dirty="0"/>
          </a:p>
        </p:txBody>
      </p:sp>
      <p:sp>
        <p:nvSpPr>
          <p:cNvPr id="9" name="Text Box 7"/>
          <p:cNvSpPr txBox="1">
            <a:spLocks noChangeArrowheads="1"/>
          </p:cNvSpPr>
          <p:nvPr/>
        </p:nvSpPr>
        <p:spPr bwMode="auto">
          <a:xfrm>
            <a:off x="304800" y="1085850"/>
            <a:ext cx="85344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>
              <a:spcBef>
                <a:spcPct val="50000"/>
              </a:spcBef>
              <a:buFontTx/>
              <a:buChar char="•"/>
            </a:pPr>
            <a:r>
              <a:rPr lang="en-US" sz="2000" b="0" dirty="0"/>
              <a:t>The stoichiometric coefficients always refer to the number of moles of a substance</a:t>
            </a:r>
          </a:p>
        </p:txBody>
      </p:sp>
      <p:sp>
        <p:nvSpPr>
          <p:cNvPr id="10" name="Text Box 9"/>
          <p:cNvSpPr txBox="1">
            <a:spLocks noChangeArrowheads="1"/>
          </p:cNvSpPr>
          <p:nvPr/>
        </p:nvSpPr>
        <p:spPr bwMode="auto">
          <a:xfrm>
            <a:off x="304800" y="2420888"/>
            <a:ext cx="85344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>
              <a:spcBef>
                <a:spcPct val="50000"/>
              </a:spcBef>
              <a:buFontTx/>
              <a:buChar char="•"/>
            </a:pPr>
            <a:r>
              <a:rPr lang="en-US" sz="2000" b="0" dirty="0"/>
              <a:t>If you reverse a reaction, the sign of </a:t>
            </a:r>
            <a:r>
              <a:rPr lang="en-US" sz="2000" b="0" dirty="0">
                <a:latin typeface="Symbol" pitchFamily="18" charset="2"/>
              </a:rPr>
              <a:t>D</a:t>
            </a:r>
            <a:r>
              <a:rPr lang="en-US" sz="2000" b="0" i="1" dirty="0"/>
              <a:t>H</a:t>
            </a:r>
            <a:r>
              <a:rPr lang="en-US" sz="2000" b="0" dirty="0"/>
              <a:t> changes</a:t>
            </a:r>
          </a:p>
        </p:txBody>
      </p:sp>
      <p:grpSp>
        <p:nvGrpSpPr>
          <p:cNvPr id="11" name="Group 11"/>
          <p:cNvGrpSpPr>
            <a:grpSpLocks/>
          </p:cNvGrpSpPr>
          <p:nvPr/>
        </p:nvGrpSpPr>
        <p:grpSpPr bwMode="auto">
          <a:xfrm>
            <a:off x="2031125" y="2864016"/>
            <a:ext cx="2797176" cy="400050"/>
            <a:chOff x="974" y="3504"/>
            <a:chExt cx="1762" cy="252"/>
          </a:xfrm>
        </p:grpSpPr>
        <p:sp>
          <p:nvSpPr>
            <p:cNvPr id="20" name="Line 12"/>
            <p:cNvSpPr>
              <a:spLocks noChangeShapeType="1"/>
            </p:cNvSpPr>
            <p:nvPr/>
          </p:nvSpPr>
          <p:spPr bwMode="auto">
            <a:xfrm>
              <a:off x="1696" y="3664"/>
              <a:ext cx="40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d-ID" sz="2000"/>
            </a:p>
          </p:txBody>
        </p:sp>
        <p:sp>
          <p:nvSpPr>
            <p:cNvPr id="21" name="Text Box 13"/>
            <p:cNvSpPr txBox="1">
              <a:spLocks noChangeArrowheads="1"/>
            </p:cNvSpPr>
            <p:nvPr/>
          </p:nvSpPr>
          <p:spPr bwMode="auto">
            <a:xfrm>
              <a:off x="974" y="3504"/>
              <a:ext cx="1762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US" sz="2000" b="0" dirty="0"/>
                <a:t>H</a:t>
              </a:r>
              <a:r>
                <a:rPr lang="en-US" sz="2000" b="0" baseline="-25000" dirty="0"/>
                <a:t>2</a:t>
              </a:r>
              <a:r>
                <a:rPr lang="en-US" sz="2000" b="0" dirty="0"/>
                <a:t>O (</a:t>
              </a:r>
              <a:r>
                <a:rPr lang="en-US" sz="2000" b="0" i="1" dirty="0"/>
                <a:t>l</a:t>
              </a:r>
              <a:r>
                <a:rPr lang="en-US" sz="2000" b="0" dirty="0"/>
                <a:t>)    </a:t>
              </a:r>
              <a:r>
                <a:rPr lang="id-ID" sz="2000" b="0" dirty="0" smtClean="0"/>
                <a:t>    </a:t>
              </a:r>
              <a:r>
                <a:rPr lang="en-US" sz="2000" b="0" dirty="0" smtClean="0"/>
                <a:t>      </a:t>
              </a:r>
              <a:r>
                <a:rPr lang="en-US" sz="2000" b="0" dirty="0"/>
                <a:t>H</a:t>
              </a:r>
              <a:r>
                <a:rPr lang="en-US" sz="2000" b="0" baseline="-25000" dirty="0"/>
                <a:t>2</a:t>
              </a:r>
              <a:r>
                <a:rPr lang="en-US" sz="2000" b="0" dirty="0"/>
                <a:t>O (</a:t>
              </a:r>
              <a:r>
                <a:rPr lang="en-US" sz="2000" b="0" i="1" dirty="0"/>
                <a:t>s</a:t>
              </a:r>
              <a:r>
                <a:rPr lang="en-US" sz="2000" b="0" dirty="0"/>
                <a:t>)</a:t>
              </a:r>
            </a:p>
          </p:txBody>
        </p:sp>
      </p:grpSp>
      <p:sp>
        <p:nvSpPr>
          <p:cNvPr id="12" name="Text Box 14"/>
          <p:cNvSpPr txBox="1">
            <a:spLocks noChangeArrowheads="1"/>
          </p:cNvSpPr>
          <p:nvPr/>
        </p:nvSpPr>
        <p:spPr bwMode="auto">
          <a:xfrm>
            <a:off x="5201363" y="2805278"/>
            <a:ext cx="221246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/>
            <a:r>
              <a:rPr lang="en-US" sz="2000" b="0">
                <a:latin typeface="Symbol" pitchFamily="18" charset="2"/>
              </a:rPr>
              <a:t>D</a:t>
            </a:r>
            <a:r>
              <a:rPr lang="en-US" sz="2000" b="0" i="1"/>
              <a:t>H </a:t>
            </a:r>
            <a:r>
              <a:rPr lang="en-US" sz="2000" b="0"/>
              <a:t>= </a:t>
            </a:r>
            <a:r>
              <a:rPr lang="en-US" sz="2000" b="0">
                <a:solidFill>
                  <a:srgbClr val="FF0000"/>
                </a:solidFill>
              </a:rPr>
              <a:t>-6.01</a:t>
            </a:r>
            <a:r>
              <a:rPr lang="en-US" sz="2000" b="0"/>
              <a:t> kJ/mol</a:t>
            </a:r>
          </a:p>
        </p:txBody>
      </p:sp>
      <p:sp>
        <p:nvSpPr>
          <p:cNvPr id="13" name="Text Box 15"/>
          <p:cNvSpPr txBox="1">
            <a:spLocks noChangeArrowheads="1"/>
          </p:cNvSpPr>
          <p:nvPr/>
        </p:nvSpPr>
        <p:spPr bwMode="auto">
          <a:xfrm>
            <a:off x="273050" y="3552895"/>
            <a:ext cx="85344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>
              <a:spcBef>
                <a:spcPct val="50000"/>
              </a:spcBef>
              <a:buFontTx/>
              <a:buChar char="•"/>
            </a:pPr>
            <a:r>
              <a:rPr lang="en-US" sz="2000" b="0" dirty="0"/>
              <a:t>If you multiply both sides of the equation by a factor </a:t>
            </a:r>
            <a:r>
              <a:rPr lang="en-US" sz="2000" b="0" i="1" dirty="0"/>
              <a:t>n</a:t>
            </a:r>
            <a:r>
              <a:rPr lang="en-US" sz="2000" b="0" dirty="0"/>
              <a:t>, then </a:t>
            </a:r>
            <a:r>
              <a:rPr lang="en-US" sz="2000" b="0" dirty="0">
                <a:latin typeface="Symbol" pitchFamily="18" charset="2"/>
              </a:rPr>
              <a:t>D</a:t>
            </a:r>
            <a:r>
              <a:rPr lang="en-US" sz="2000" b="0" i="1" dirty="0"/>
              <a:t>H</a:t>
            </a:r>
            <a:r>
              <a:rPr lang="en-US" sz="2000" b="0" dirty="0"/>
              <a:t> must change by the same factor </a:t>
            </a:r>
            <a:r>
              <a:rPr lang="en-US" sz="2000" b="0" i="1" dirty="0"/>
              <a:t>n</a:t>
            </a:r>
            <a:r>
              <a:rPr lang="en-US" sz="2000" b="0" dirty="0"/>
              <a:t>.</a:t>
            </a:r>
          </a:p>
        </p:txBody>
      </p:sp>
      <p:grpSp>
        <p:nvGrpSpPr>
          <p:cNvPr id="14" name="Group 17"/>
          <p:cNvGrpSpPr>
            <a:grpSpLocks/>
          </p:cNvGrpSpPr>
          <p:nvPr/>
        </p:nvGrpSpPr>
        <p:grpSpPr bwMode="auto">
          <a:xfrm>
            <a:off x="1737543" y="4341530"/>
            <a:ext cx="3082926" cy="400050"/>
            <a:chOff x="868" y="3504"/>
            <a:chExt cx="1942" cy="252"/>
          </a:xfrm>
        </p:grpSpPr>
        <p:sp>
          <p:nvSpPr>
            <p:cNvPr id="18" name="Line 18"/>
            <p:cNvSpPr>
              <a:spLocks noChangeShapeType="1"/>
            </p:cNvSpPr>
            <p:nvPr/>
          </p:nvSpPr>
          <p:spPr bwMode="auto">
            <a:xfrm>
              <a:off x="1696" y="3664"/>
              <a:ext cx="40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d-ID" sz="2000"/>
            </a:p>
          </p:txBody>
        </p:sp>
        <p:sp>
          <p:nvSpPr>
            <p:cNvPr id="19" name="Text Box 19"/>
            <p:cNvSpPr txBox="1">
              <a:spLocks noChangeArrowheads="1"/>
            </p:cNvSpPr>
            <p:nvPr/>
          </p:nvSpPr>
          <p:spPr bwMode="auto">
            <a:xfrm>
              <a:off x="868" y="3504"/>
              <a:ext cx="1942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US" sz="2000" b="0" dirty="0"/>
                <a:t>2H</a:t>
              </a:r>
              <a:r>
                <a:rPr lang="en-US" sz="2000" b="0" baseline="-25000" dirty="0"/>
                <a:t>2</a:t>
              </a:r>
              <a:r>
                <a:rPr lang="en-US" sz="2000" b="0" dirty="0"/>
                <a:t>O (</a:t>
              </a:r>
              <a:r>
                <a:rPr lang="en-US" sz="2000" b="0" i="1" dirty="0"/>
                <a:t>s</a:t>
              </a:r>
              <a:r>
                <a:rPr lang="en-US" sz="2000" b="0" dirty="0"/>
                <a:t>) </a:t>
              </a:r>
              <a:r>
                <a:rPr lang="id-ID" sz="2000" b="0" dirty="0" smtClean="0"/>
                <a:t>    </a:t>
              </a:r>
              <a:r>
                <a:rPr lang="en-US" sz="2000" b="0" dirty="0" smtClean="0"/>
                <a:t>         </a:t>
              </a:r>
              <a:r>
                <a:rPr lang="en-US" sz="2000" b="0" dirty="0"/>
                <a:t>2H</a:t>
              </a:r>
              <a:r>
                <a:rPr lang="en-US" sz="2000" b="0" baseline="-25000" dirty="0"/>
                <a:t>2</a:t>
              </a:r>
              <a:r>
                <a:rPr lang="en-US" sz="2000" b="0" dirty="0"/>
                <a:t>O (</a:t>
              </a:r>
              <a:r>
                <a:rPr lang="en-US" sz="2000" b="0" i="1" dirty="0"/>
                <a:t>l</a:t>
              </a:r>
              <a:r>
                <a:rPr lang="en-US" sz="2000" b="0" dirty="0"/>
                <a:t>)</a:t>
              </a:r>
            </a:p>
          </p:txBody>
        </p:sp>
      </p:grpSp>
      <p:sp>
        <p:nvSpPr>
          <p:cNvPr id="15" name="Text Box 20"/>
          <p:cNvSpPr txBox="1">
            <a:spLocks noChangeArrowheads="1"/>
          </p:cNvSpPr>
          <p:nvPr/>
        </p:nvSpPr>
        <p:spPr bwMode="auto">
          <a:xfrm>
            <a:off x="5076056" y="4328830"/>
            <a:ext cx="284404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/>
            <a:r>
              <a:rPr lang="en-US" sz="2000" b="0">
                <a:latin typeface="Symbol" pitchFamily="18" charset="2"/>
              </a:rPr>
              <a:t>D</a:t>
            </a:r>
            <a:r>
              <a:rPr lang="en-US" sz="2000" b="0" i="1"/>
              <a:t>H </a:t>
            </a:r>
            <a:r>
              <a:rPr lang="en-US" sz="2000" b="0"/>
              <a:t>= </a:t>
            </a:r>
            <a:r>
              <a:rPr lang="en-US" sz="2000" b="0">
                <a:solidFill>
                  <a:srgbClr val="FF0000"/>
                </a:solidFill>
              </a:rPr>
              <a:t>2 x </a:t>
            </a:r>
            <a:r>
              <a:rPr lang="en-US" sz="2000" b="0"/>
              <a:t>6.01</a:t>
            </a:r>
            <a:r>
              <a:rPr lang="en-US" sz="2000" b="0">
                <a:solidFill>
                  <a:srgbClr val="FF0000"/>
                </a:solidFill>
              </a:rPr>
              <a:t> </a:t>
            </a:r>
            <a:r>
              <a:rPr lang="en-US" sz="2000" b="0"/>
              <a:t>= 12.0 kJ</a:t>
            </a:r>
          </a:p>
        </p:txBody>
      </p:sp>
      <p:sp>
        <p:nvSpPr>
          <p:cNvPr id="16" name="Oval 22"/>
          <p:cNvSpPr>
            <a:spLocks noChangeArrowheads="1"/>
          </p:cNvSpPr>
          <p:nvPr/>
        </p:nvSpPr>
        <p:spPr bwMode="auto">
          <a:xfrm>
            <a:off x="2625018" y="2873541"/>
            <a:ext cx="457200" cy="38100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id-ID" sz="2000"/>
          </a:p>
        </p:txBody>
      </p:sp>
      <p:sp>
        <p:nvSpPr>
          <p:cNvPr id="17" name="Oval 23"/>
          <p:cNvSpPr>
            <a:spLocks noChangeArrowheads="1"/>
          </p:cNvSpPr>
          <p:nvPr/>
        </p:nvSpPr>
        <p:spPr bwMode="auto">
          <a:xfrm>
            <a:off x="4373562" y="2863305"/>
            <a:ext cx="396876" cy="38100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id-ID" sz="2000"/>
          </a:p>
        </p:txBody>
      </p:sp>
      <p:sp>
        <p:nvSpPr>
          <p:cNvPr id="24" name="Text Box 8"/>
          <p:cNvSpPr txBox="1">
            <a:spLocks noChangeArrowheads="1"/>
          </p:cNvSpPr>
          <p:nvPr/>
        </p:nvSpPr>
        <p:spPr bwMode="auto">
          <a:xfrm>
            <a:off x="273050" y="4869160"/>
            <a:ext cx="85344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>
              <a:spcBef>
                <a:spcPct val="50000"/>
              </a:spcBef>
              <a:buFontTx/>
              <a:buChar char="•"/>
            </a:pPr>
            <a:r>
              <a:rPr lang="en-US" sz="2000" b="0" dirty="0"/>
              <a:t>The physical states of all reactants and products must be specified in thermochemical equations.</a:t>
            </a:r>
          </a:p>
        </p:txBody>
      </p:sp>
      <p:grpSp>
        <p:nvGrpSpPr>
          <p:cNvPr id="30" name="Group 3"/>
          <p:cNvGrpSpPr>
            <a:grpSpLocks/>
          </p:cNvGrpSpPr>
          <p:nvPr/>
        </p:nvGrpSpPr>
        <p:grpSpPr bwMode="auto">
          <a:xfrm>
            <a:off x="1540668" y="5591267"/>
            <a:ext cx="5297487" cy="412750"/>
            <a:chOff x="1450" y="3648"/>
            <a:chExt cx="3337" cy="260"/>
          </a:xfrm>
        </p:grpSpPr>
        <p:grpSp>
          <p:nvGrpSpPr>
            <p:cNvPr id="31" name="Group 4"/>
            <p:cNvGrpSpPr>
              <a:grpSpLocks/>
            </p:cNvGrpSpPr>
            <p:nvPr/>
          </p:nvGrpSpPr>
          <p:grpSpPr bwMode="auto">
            <a:xfrm>
              <a:off x="1450" y="3656"/>
              <a:ext cx="1807" cy="252"/>
              <a:chOff x="974" y="3504"/>
              <a:chExt cx="1807" cy="252"/>
            </a:xfrm>
          </p:grpSpPr>
          <p:sp>
            <p:nvSpPr>
              <p:cNvPr id="33" name="Line 5"/>
              <p:cNvSpPr>
                <a:spLocks noChangeShapeType="1"/>
              </p:cNvSpPr>
              <p:nvPr/>
            </p:nvSpPr>
            <p:spPr bwMode="auto">
              <a:xfrm>
                <a:off x="1696" y="3664"/>
                <a:ext cx="400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id-ID" sz="2000"/>
              </a:p>
            </p:txBody>
          </p:sp>
          <p:sp>
            <p:nvSpPr>
              <p:cNvPr id="34" name="Text Box 6"/>
              <p:cNvSpPr txBox="1">
                <a:spLocks noChangeArrowheads="1"/>
              </p:cNvSpPr>
              <p:nvPr/>
            </p:nvSpPr>
            <p:spPr bwMode="auto">
              <a:xfrm>
                <a:off x="974" y="3504"/>
                <a:ext cx="1807" cy="25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/>
                <a:r>
                  <a:rPr lang="en-US" sz="2000" b="0" dirty="0"/>
                  <a:t>H</a:t>
                </a:r>
                <a:r>
                  <a:rPr lang="en-US" sz="2000" b="0" baseline="-25000" dirty="0"/>
                  <a:t>2</a:t>
                </a:r>
                <a:r>
                  <a:rPr lang="en-US" sz="2000" b="0" dirty="0"/>
                  <a:t>O (</a:t>
                </a:r>
                <a:r>
                  <a:rPr lang="en-US" sz="2000" b="0" i="1" dirty="0"/>
                  <a:t>s</a:t>
                </a:r>
                <a:r>
                  <a:rPr lang="en-US" sz="2000" b="0" dirty="0"/>
                  <a:t>)   </a:t>
                </a:r>
                <a:r>
                  <a:rPr lang="id-ID" sz="2000" b="0" dirty="0" smtClean="0"/>
                  <a:t>     </a:t>
                </a:r>
                <a:r>
                  <a:rPr lang="en-US" sz="2000" b="0" dirty="0" smtClean="0"/>
                  <a:t>       </a:t>
                </a:r>
                <a:r>
                  <a:rPr lang="en-US" sz="2000" b="0" dirty="0"/>
                  <a:t>H</a:t>
                </a:r>
                <a:r>
                  <a:rPr lang="en-US" sz="2000" b="0" baseline="-25000" dirty="0"/>
                  <a:t>2</a:t>
                </a:r>
                <a:r>
                  <a:rPr lang="en-US" sz="2000" b="0" dirty="0"/>
                  <a:t>O (</a:t>
                </a:r>
                <a:r>
                  <a:rPr lang="en-US" sz="2000" b="0" i="1" dirty="0"/>
                  <a:t>l</a:t>
                </a:r>
                <a:r>
                  <a:rPr lang="en-US" sz="2000" b="0" dirty="0"/>
                  <a:t>)</a:t>
                </a:r>
              </a:p>
            </p:txBody>
          </p:sp>
        </p:grpSp>
        <p:sp>
          <p:nvSpPr>
            <p:cNvPr id="32" name="Text Box 7"/>
            <p:cNvSpPr txBox="1">
              <a:spLocks noChangeArrowheads="1"/>
            </p:cNvSpPr>
            <p:nvPr/>
          </p:nvSpPr>
          <p:spPr bwMode="auto">
            <a:xfrm>
              <a:off x="3447" y="3648"/>
              <a:ext cx="1340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l" eaLnBrk="1" hangingPunct="1"/>
              <a:r>
                <a:rPr lang="en-US" sz="2000" b="0">
                  <a:latin typeface="Symbol" pitchFamily="18" charset="2"/>
                </a:rPr>
                <a:t>D</a:t>
              </a:r>
              <a:r>
                <a:rPr lang="en-US" sz="2000" b="0" i="1"/>
                <a:t>H </a:t>
              </a:r>
              <a:r>
                <a:rPr lang="en-US" sz="2000" b="0"/>
                <a:t>= 6.01 kJ/mol</a:t>
              </a:r>
            </a:p>
          </p:txBody>
        </p:sp>
      </p:grpSp>
      <p:grpSp>
        <p:nvGrpSpPr>
          <p:cNvPr id="35" name="Group 28"/>
          <p:cNvGrpSpPr>
            <a:grpSpLocks/>
          </p:cNvGrpSpPr>
          <p:nvPr/>
        </p:nvGrpSpPr>
        <p:grpSpPr bwMode="auto">
          <a:xfrm>
            <a:off x="1520518" y="6093296"/>
            <a:ext cx="5303838" cy="412750"/>
            <a:chOff x="1446" y="3648"/>
            <a:chExt cx="3341" cy="260"/>
          </a:xfrm>
        </p:grpSpPr>
        <p:grpSp>
          <p:nvGrpSpPr>
            <p:cNvPr id="36" name="Group 29"/>
            <p:cNvGrpSpPr>
              <a:grpSpLocks/>
            </p:cNvGrpSpPr>
            <p:nvPr/>
          </p:nvGrpSpPr>
          <p:grpSpPr bwMode="auto">
            <a:xfrm>
              <a:off x="1446" y="3656"/>
              <a:ext cx="1816" cy="252"/>
              <a:chOff x="970" y="3504"/>
              <a:chExt cx="1816" cy="252"/>
            </a:xfrm>
          </p:grpSpPr>
          <p:sp>
            <p:nvSpPr>
              <p:cNvPr id="38" name="Line 30"/>
              <p:cNvSpPr>
                <a:spLocks noChangeShapeType="1"/>
              </p:cNvSpPr>
              <p:nvPr/>
            </p:nvSpPr>
            <p:spPr bwMode="auto">
              <a:xfrm>
                <a:off x="1696" y="3664"/>
                <a:ext cx="400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id-ID" sz="2000"/>
              </a:p>
            </p:txBody>
          </p:sp>
          <p:sp>
            <p:nvSpPr>
              <p:cNvPr id="39" name="Text Box 31"/>
              <p:cNvSpPr txBox="1">
                <a:spLocks noChangeArrowheads="1"/>
              </p:cNvSpPr>
              <p:nvPr/>
            </p:nvSpPr>
            <p:spPr bwMode="auto">
              <a:xfrm>
                <a:off x="970" y="3504"/>
                <a:ext cx="1816" cy="25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/>
                <a:r>
                  <a:rPr lang="en-US" sz="2000" b="0" dirty="0"/>
                  <a:t>H</a:t>
                </a:r>
                <a:r>
                  <a:rPr lang="en-US" sz="2000" b="0" baseline="-25000" dirty="0"/>
                  <a:t>2</a:t>
                </a:r>
                <a:r>
                  <a:rPr lang="en-US" sz="2000" b="0" dirty="0"/>
                  <a:t>O (</a:t>
                </a:r>
                <a:r>
                  <a:rPr lang="en-US" sz="2000" b="0" i="1" dirty="0"/>
                  <a:t>l</a:t>
                </a:r>
                <a:r>
                  <a:rPr lang="en-US" sz="2000" b="0" dirty="0"/>
                  <a:t>)   </a:t>
                </a:r>
                <a:r>
                  <a:rPr lang="id-ID" sz="2000" b="0" dirty="0" smtClean="0"/>
                  <a:t>     </a:t>
                </a:r>
                <a:r>
                  <a:rPr lang="en-US" sz="2000" b="0" dirty="0" smtClean="0"/>
                  <a:t>       </a:t>
                </a:r>
                <a:r>
                  <a:rPr lang="en-US" sz="2000" b="0" dirty="0"/>
                  <a:t>H</a:t>
                </a:r>
                <a:r>
                  <a:rPr lang="en-US" sz="2000" b="0" baseline="-25000" dirty="0"/>
                  <a:t>2</a:t>
                </a:r>
                <a:r>
                  <a:rPr lang="en-US" sz="2000" b="0" dirty="0"/>
                  <a:t>O (</a:t>
                </a:r>
                <a:r>
                  <a:rPr lang="en-US" sz="2000" b="0" i="1" dirty="0"/>
                  <a:t>g</a:t>
                </a:r>
                <a:r>
                  <a:rPr lang="en-US" sz="2000" b="0" dirty="0"/>
                  <a:t>)</a:t>
                </a:r>
              </a:p>
            </p:txBody>
          </p:sp>
        </p:grpSp>
        <p:sp>
          <p:nvSpPr>
            <p:cNvPr id="37" name="Text Box 32"/>
            <p:cNvSpPr txBox="1">
              <a:spLocks noChangeArrowheads="1"/>
            </p:cNvSpPr>
            <p:nvPr/>
          </p:nvSpPr>
          <p:spPr bwMode="auto">
            <a:xfrm>
              <a:off x="3447" y="3648"/>
              <a:ext cx="1340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l" eaLnBrk="1" hangingPunct="1"/>
              <a:r>
                <a:rPr lang="en-US" sz="2000" b="0" dirty="0">
                  <a:latin typeface="Symbol" pitchFamily="18" charset="2"/>
                </a:rPr>
                <a:t>D</a:t>
              </a:r>
              <a:r>
                <a:rPr lang="en-US" sz="2000" b="0" i="1" dirty="0"/>
                <a:t>H </a:t>
              </a:r>
              <a:r>
                <a:rPr lang="en-US" sz="2000" b="0" dirty="0"/>
                <a:t>= 44.0 kJ/</a:t>
              </a:r>
              <a:r>
                <a:rPr lang="en-US" sz="2000" b="0" dirty="0" err="1"/>
                <a:t>mol</a:t>
              </a:r>
              <a:endParaRPr lang="en-US" sz="2000" b="0" dirty="0"/>
            </a:p>
          </p:txBody>
        </p:sp>
      </p:grpSp>
    </p:spTree>
    <p:extLst>
      <p:ext uri="{BB962C8B-B14F-4D97-AF65-F5344CB8AC3E}">
        <p14:creationId xmlns:p14="http://schemas.microsoft.com/office/powerpoint/2010/main" val="3254424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 bwMode="auto">
          <a:xfrm>
            <a:off x="654050" y="152401"/>
            <a:ext cx="7772400" cy="6857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>
              <a:defRPr/>
            </a:pPr>
            <a:r>
              <a:rPr lang="id-ID" sz="3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specific heat &amp; heat capacity  </a:t>
            </a:r>
          </a:p>
        </p:txBody>
      </p:sp>
      <p:sp>
        <p:nvSpPr>
          <p:cNvPr id="5" name="Rectangle 4"/>
          <p:cNvSpPr/>
          <p:nvPr/>
        </p:nvSpPr>
        <p:spPr>
          <a:xfrm>
            <a:off x="395536" y="980728"/>
            <a:ext cx="8280920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i="1" dirty="0">
                <a:latin typeface="Arial" pitchFamily="34" charset="0"/>
                <a:cs typeface="Arial" pitchFamily="34" charset="0"/>
              </a:rPr>
              <a:t>The specific heat (s) 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of a substance is the amount of heat (</a:t>
            </a:r>
            <a:r>
              <a:rPr lang="en-US" sz="2000" i="1" dirty="0">
                <a:latin typeface="Arial" pitchFamily="34" charset="0"/>
                <a:cs typeface="Arial" pitchFamily="34" charset="0"/>
              </a:rPr>
              <a:t>q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) required to raise the temperature of one gram of the substance by one degree Celsius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.</a:t>
            </a:r>
            <a:endParaRPr lang="id-ID" sz="2000" dirty="0" smtClean="0">
              <a:latin typeface="Arial" pitchFamily="34" charset="0"/>
              <a:cs typeface="Arial" pitchFamily="34" charset="0"/>
            </a:endParaRPr>
          </a:p>
          <a:p>
            <a:pPr>
              <a:spcBef>
                <a:spcPct val="50000"/>
              </a:spcBef>
            </a:pPr>
            <a:r>
              <a:rPr lang="en-US" sz="2000" i="1" dirty="0">
                <a:latin typeface="Arial" pitchFamily="34" charset="0"/>
                <a:cs typeface="Arial" pitchFamily="34" charset="0"/>
              </a:rPr>
              <a:t>The heat capacity (C) 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of a substance is the amount of heat (</a:t>
            </a:r>
            <a:r>
              <a:rPr lang="en-US" sz="2000" i="1" dirty="0">
                <a:latin typeface="Arial" pitchFamily="34" charset="0"/>
                <a:cs typeface="Arial" pitchFamily="34" charset="0"/>
              </a:rPr>
              <a:t>q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) required to raise the temperature of a given quantity (</a:t>
            </a:r>
            <a:r>
              <a:rPr lang="en-US" sz="2000" i="1" dirty="0">
                <a:latin typeface="Arial" pitchFamily="34" charset="0"/>
                <a:cs typeface="Arial" pitchFamily="34" charset="0"/>
              </a:rPr>
              <a:t>m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) of the substance by one degree Celsius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.</a:t>
            </a:r>
            <a:endParaRPr lang="id-ID" sz="2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3617327" y="2951650"/>
            <a:ext cx="14779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b="0" i="1" dirty="0"/>
              <a:t>C</a:t>
            </a:r>
            <a:r>
              <a:rPr lang="en-US" b="0" dirty="0"/>
              <a:t> = </a:t>
            </a:r>
            <a:r>
              <a:rPr lang="en-US" b="0" i="1" dirty="0"/>
              <a:t>m x s</a:t>
            </a:r>
          </a:p>
        </p:txBody>
      </p:sp>
      <p:pic>
        <p:nvPicPr>
          <p:cNvPr id="7" name="Picture 1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979" y="3180250"/>
            <a:ext cx="1976512" cy="35106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6"/>
          <p:cNvSpPr txBox="1">
            <a:spLocks noChangeArrowheads="1"/>
          </p:cNvSpPr>
          <p:nvPr/>
        </p:nvSpPr>
        <p:spPr bwMode="auto">
          <a:xfrm>
            <a:off x="3600318" y="3687437"/>
            <a:ext cx="36728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/>
            <a:r>
              <a:rPr lang="en-US" sz="2000" b="0" u="sng" dirty="0"/>
              <a:t>Heat (</a:t>
            </a:r>
            <a:r>
              <a:rPr lang="en-US" sz="2000" b="0" i="1" u="sng" dirty="0"/>
              <a:t>q</a:t>
            </a:r>
            <a:r>
              <a:rPr lang="en-US" sz="2000" b="0" u="sng" dirty="0"/>
              <a:t>) absorbed or released:</a:t>
            </a:r>
          </a:p>
        </p:txBody>
      </p:sp>
      <p:sp>
        <p:nvSpPr>
          <p:cNvPr id="10" name="Text Box 7"/>
          <p:cNvSpPr txBox="1">
            <a:spLocks noChangeArrowheads="1"/>
          </p:cNvSpPr>
          <p:nvPr/>
        </p:nvSpPr>
        <p:spPr bwMode="auto">
          <a:xfrm>
            <a:off x="4871906" y="4360537"/>
            <a:ext cx="172515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/>
            <a:r>
              <a:rPr lang="en-US" sz="2000" b="0" i="1"/>
              <a:t>q</a:t>
            </a:r>
            <a:r>
              <a:rPr lang="en-US" sz="2000" b="0"/>
              <a:t> = </a:t>
            </a:r>
            <a:r>
              <a:rPr lang="en-US" sz="2000" b="0" i="1"/>
              <a:t>m x s x </a:t>
            </a:r>
            <a:r>
              <a:rPr lang="en-US" sz="2000" b="0">
                <a:latin typeface="Symbol" pitchFamily="18" charset="2"/>
              </a:rPr>
              <a:t>D</a:t>
            </a:r>
            <a:r>
              <a:rPr lang="en-US" sz="2000" b="0" i="1"/>
              <a:t>t</a:t>
            </a:r>
          </a:p>
        </p:txBody>
      </p:sp>
      <p:sp>
        <p:nvSpPr>
          <p:cNvPr id="11" name="Text Box 8"/>
          <p:cNvSpPr txBox="1">
            <a:spLocks noChangeArrowheads="1"/>
          </p:cNvSpPr>
          <p:nvPr/>
        </p:nvSpPr>
        <p:spPr bwMode="auto">
          <a:xfrm>
            <a:off x="5124318" y="4893937"/>
            <a:ext cx="1300356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/>
            <a:r>
              <a:rPr lang="en-US" sz="2000" b="0" i="1"/>
              <a:t>q</a:t>
            </a:r>
            <a:r>
              <a:rPr lang="en-US" sz="2000" b="0"/>
              <a:t> = </a:t>
            </a:r>
            <a:r>
              <a:rPr lang="en-US" sz="2000" b="0" i="1"/>
              <a:t>C x </a:t>
            </a:r>
            <a:r>
              <a:rPr lang="en-US" sz="2000" b="0">
                <a:latin typeface="Symbol" pitchFamily="18" charset="2"/>
              </a:rPr>
              <a:t>D</a:t>
            </a:r>
            <a:r>
              <a:rPr lang="en-US" sz="2000" b="0" i="1"/>
              <a:t>t</a:t>
            </a:r>
          </a:p>
        </p:txBody>
      </p:sp>
      <p:sp>
        <p:nvSpPr>
          <p:cNvPr id="12" name="Text Box 9"/>
          <p:cNvSpPr txBox="1">
            <a:spLocks noChangeArrowheads="1"/>
          </p:cNvSpPr>
          <p:nvPr/>
        </p:nvSpPr>
        <p:spPr bwMode="auto">
          <a:xfrm>
            <a:off x="4844918" y="5427337"/>
            <a:ext cx="177484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/>
            <a:r>
              <a:rPr lang="en-US" sz="2000" b="0">
                <a:latin typeface="Symbol" pitchFamily="18" charset="2"/>
              </a:rPr>
              <a:t>D</a:t>
            </a:r>
            <a:r>
              <a:rPr lang="en-US" sz="2000" b="0" i="1"/>
              <a:t>t</a:t>
            </a:r>
            <a:r>
              <a:rPr lang="en-US" sz="2000" b="0"/>
              <a:t> = </a:t>
            </a:r>
            <a:r>
              <a:rPr lang="en-US" sz="2000" b="0" i="1"/>
              <a:t>t</a:t>
            </a:r>
            <a:r>
              <a:rPr lang="en-US" sz="2000" b="0" baseline="-25000"/>
              <a:t>final</a:t>
            </a:r>
            <a:r>
              <a:rPr lang="en-US" sz="2000" b="0"/>
              <a:t> - </a:t>
            </a:r>
            <a:r>
              <a:rPr lang="en-US" sz="2000" b="0" i="1"/>
              <a:t>t</a:t>
            </a:r>
            <a:r>
              <a:rPr lang="en-US" sz="2000" b="0" baseline="-25000"/>
              <a:t>initial</a:t>
            </a:r>
            <a:endParaRPr lang="en-US" sz="2000" b="0"/>
          </a:p>
        </p:txBody>
      </p:sp>
    </p:spTree>
    <p:extLst>
      <p:ext uri="{BB962C8B-B14F-4D97-AF65-F5344CB8AC3E}">
        <p14:creationId xmlns:p14="http://schemas.microsoft.com/office/powerpoint/2010/main" val="2975849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 bwMode="auto">
          <a:xfrm>
            <a:off x="654050" y="152401"/>
            <a:ext cx="7772400" cy="6857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>
              <a:defRPr/>
            </a:pPr>
            <a:r>
              <a:rPr lang="id-ID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Standard enthalpy of formation </a:t>
            </a:r>
          </a:p>
        </p:txBody>
      </p:sp>
      <p:sp>
        <p:nvSpPr>
          <p:cNvPr id="5" name="Rectangle 4"/>
          <p:cNvSpPr/>
          <p:nvPr/>
        </p:nvSpPr>
        <p:spPr>
          <a:xfrm>
            <a:off x="399790" y="507037"/>
            <a:ext cx="8280920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50000"/>
              </a:spcBef>
              <a:spcAft>
                <a:spcPct val="0"/>
              </a:spcAft>
            </a:pPr>
            <a:endParaRPr lang="id-ID" sz="2000" dirty="0">
              <a:latin typeface="Arial" pitchFamily="34" charset="0"/>
              <a:cs typeface="Arial" pitchFamily="34" charset="0"/>
            </a:endParaRPr>
          </a:p>
          <a:p>
            <a:pPr lvl="0" fontAlgn="base">
              <a:spcBef>
                <a:spcPct val="50000"/>
              </a:spcBef>
              <a:spcAft>
                <a:spcPct val="0"/>
              </a:spcAft>
            </a:pPr>
            <a:r>
              <a:rPr lang="en-US" sz="2000" b="1" i="1" dirty="0" smtClean="0">
                <a:solidFill>
                  <a:srgbClr val="000000"/>
                </a:solidFill>
                <a:latin typeface="Arial" charset="0"/>
              </a:rPr>
              <a:t>Standard </a:t>
            </a:r>
            <a:r>
              <a:rPr lang="en-US" sz="2000" b="1" i="1" dirty="0">
                <a:solidFill>
                  <a:srgbClr val="000000"/>
                </a:solidFill>
                <a:latin typeface="Arial" charset="0"/>
              </a:rPr>
              <a:t>enthalpy of formation</a:t>
            </a:r>
            <a:r>
              <a:rPr lang="en-US" sz="2000" dirty="0">
                <a:solidFill>
                  <a:srgbClr val="000000"/>
                </a:solidFill>
                <a:latin typeface="Arial" charset="0"/>
              </a:rPr>
              <a:t> (</a:t>
            </a:r>
            <a:r>
              <a:rPr lang="en-US" sz="2000" dirty="0">
                <a:solidFill>
                  <a:srgbClr val="000000"/>
                </a:solidFill>
                <a:latin typeface="Symbol" pitchFamily="18" charset="2"/>
              </a:rPr>
              <a:t>D</a:t>
            </a:r>
            <a:r>
              <a:rPr lang="en-US" sz="2000" dirty="0">
                <a:solidFill>
                  <a:srgbClr val="000000"/>
                </a:solidFill>
                <a:latin typeface="Arial" charset="0"/>
              </a:rPr>
              <a:t>H</a:t>
            </a:r>
            <a:r>
              <a:rPr lang="en-US" sz="2000" baseline="30000" dirty="0">
                <a:solidFill>
                  <a:srgbClr val="000000"/>
                </a:solidFill>
                <a:latin typeface="Arial" charset="0"/>
              </a:rPr>
              <a:t>0</a:t>
            </a:r>
            <a:r>
              <a:rPr lang="en-US" sz="2000" dirty="0">
                <a:solidFill>
                  <a:srgbClr val="000000"/>
                </a:solidFill>
                <a:latin typeface="Arial" charset="0"/>
              </a:rPr>
              <a:t>) is the heat change that results when </a:t>
            </a:r>
            <a:r>
              <a:rPr lang="en-US" sz="2000" b="1" dirty="0">
                <a:solidFill>
                  <a:srgbClr val="000000"/>
                </a:solidFill>
                <a:latin typeface="Arial" charset="0"/>
              </a:rPr>
              <a:t>one mole</a:t>
            </a:r>
            <a:r>
              <a:rPr lang="en-US" sz="2000" dirty="0">
                <a:solidFill>
                  <a:srgbClr val="000000"/>
                </a:solidFill>
                <a:latin typeface="Arial" charset="0"/>
              </a:rPr>
              <a:t> of a compound is formed from its </a:t>
            </a:r>
            <a:r>
              <a:rPr lang="en-US" sz="2000" b="1" dirty="0">
                <a:solidFill>
                  <a:srgbClr val="000000"/>
                </a:solidFill>
                <a:latin typeface="Arial" charset="0"/>
              </a:rPr>
              <a:t>elements</a:t>
            </a:r>
            <a:r>
              <a:rPr lang="en-US" sz="2000" dirty="0">
                <a:solidFill>
                  <a:srgbClr val="000000"/>
                </a:solidFill>
                <a:latin typeface="Arial" charset="0"/>
              </a:rPr>
              <a:t> at a pressure of 1 atm</a:t>
            </a:r>
            <a:r>
              <a:rPr lang="en-US" sz="2000" dirty="0" smtClean="0">
                <a:solidFill>
                  <a:srgbClr val="000000"/>
                </a:solidFill>
                <a:latin typeface="Arial" charset="0"/>
              </a:rPr>
              <a:t>.</a:t>
            </a:r>
            <a:endParaRPr lang="id-ID" sz="2000" dirty="0" smtClean="0">
              <a:solidFill>
                <a:srgbClr val="000000"/>
              </a:solidFill>
              <a:latin typeface="Arial" charset="0"/>
            </a:endParaRPr>
          </a:p>
          <a:p>
            <a:pPr lvl="0" fontAlgn="base">
              <a:spcBef>
                <a:spcPct val="50000"/>
              </a:spcBef>
              <a:spcAft>
                <a:spcPct val="0"/>
              </a:spcAft>
            </a:pPr>
            <a:r>
              <a:rPr lang="en-US" sz="2000" dirty="0">
                <a:solidFill>
                  <a:srgbClr val="000000"/>
                </a:solidFill>
                <a:latin typeface="Arial" charset="0"/>
              </a:rPr>
              <a:t>The standard enthalpy of formation of any element in its most stable form is zero</a:t>
            </a:r>
            <a:r>
              <a:rPr lang="en-US" sz="2000" dirty="0" smtClean="0">
                <a:solidFill>
                  <a:srgbClr val="000000"/>
                </a:solidFill>
                <a:latin typeface="Arial" charset="0"/>
              </a:rPr>
              <a:t>.</a:t>
            </a:r>
            <a:endParaRPr lang="id-ID" sz="2000" dirty="0" smtClean="0">
              <a:solidFill>
                <a:srgbClr val="000000"/>
              </a:solidFill>
              <a:latin typeface="Arial" charset="0"/>
            </a:endParaRPr>
          </a:p>
          <a:p>
            <a:pPr lvl="0" fontAlgn="base">
              <a:spcBef>
                <a:spcPct val="50000"/>
              </a:spcBef>
              <a:spcAft>
                <a:spcPct val="0"/>
              </a:spcAft>
            </a:pPr>
            <a:endParaRPr lang="en-US" sz="2000" dirty="0">
              <a:solidFill>
                <a:srgbClr val="000000"/>
              </a:solidFill>
              <a:latin typeface="Arial" charset="0"/>
            </a:endParaRPr>
          </a:p>
          <a:p>
            <a:pPr lvl="0" fontAlgn="base">
              <a:spcBef>
                <a:spcPct val="50000"/>
              </a:spcBef>
              <a:spcAft>
                <a:spcPct val="0"/>
              </a:spcAft>
            </a:pPr>
            <a:endParaRPr lang="en-US" sz="2000" b="1" i="1" dirty="0">
              <a:solidFill>
                <a:srgbClr val="000000"/>
              </a:solidFill>
              <a:latin typeface="Arial" charset="0"/>
            </a:endParaRPr>
          </a:p>
          <a:p>
            <a:endParaRPr lang="en-US" sz="2000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6" name="Group 14"/>
          <p:cNvGrpSpPr>
            <a:grpSpLocks/>
          </p:cNvGrpSpPr>
          <p:nvPr/>
        </p:nvGrpSpPr>
        <p:grpSpPr bwMode="auto">
          <a:xfrm>
            <a:off x="2226788" y="2512919"/>
            <a:ext cx="1589088" cy="568324"/>
            <a:chOff x="854" y="3670"/>
            <a:chExt cx="1001" cy="358"/>
          </a:xfrm>
        </p:grpSpPr>
        <p:sp>
          <p:nvSpPr>
            <p:cNvPr id="7" name="Text Box 12"/>
            <p:cNvSpPr txBox="1">
              <a:spLocks noChangeArrowheads="1"/>
            </p:cNvSpPr>
            <p:nvPr/>
          </p:nvSpPr>
          <p:spPr bwMode="auto">
            <a:xfrm>
              <a:off x="854" y="3670"/>
              <a:ext cx="1001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l" eaLnBrk="1" hangingPunct="1"/>
              <a:r>
                <a:rPr lang="en-US" sz="2000" b="0" dirty="0">
                  <a:latin typeface="Symbol" pitchFamily="18" charset="2"/>
                </a:rPr>
                <a:t>D</a:t>
              </a:r>
              <a:r>
                <a:rPr lang="en-US" sz="2000" b="0" dirty="0"/>
                <a:t>H</a:t>
              </a:r>
              <a:r>
                <a:rPr lang="en-US" sz="2000" b="0" baseline="30000" dirty="0"/>
                <a:t>0</a:t>
              </a:r>
              <a:r>
                <a:rPr lang="en-US" sz="2000" b="0" dirty="0"/>
                <a:t> (O</a:t>
              </a:r>
              <a:r>
                <a:rPr lang="en-US" sz="2000" b="0" baseline="-25000" dirty="0"/>
                <a:t>2</a:t>
              </a:r>
              <a:r>
                <a:rPr lang="en-US" sz="2000" b="0" dirty="0"/>
                <a:t>) = 0</a:t>
              </a:r>
            </a:p>
          </p:txBody>
        </p:sp>
        <p:sp>
          <p:nvSpPr>
            <p:cNvPr id="8" name="Text Box 13"/>
            <p:cNvSpPr txBox="1">
              <a:spLocks noChangeArrowheads="1"/>
            </p:cNvSpPr>
            <p:nvPr/>
          </p:nvSpPr>
          <p:spPr bwMode="auto">
            <a:xfrm>
              <a:off x="1096" y="3776"/>
              <a:ext cx="161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l" eaLnBrk="1" hangingPunct="1"/>
              <a:r>
                <a:rPr lang="en-US" sz="2000" b="0" dirty="0"/>
                <a:t>f</a:t>
              </a:r>
            </a:p>
          </p:txBody>
        </p:sp>
      </p:grpSp>
      <p:grpSp>
        <p:nvGrpSpPr>
          <p:cNvPr id="9" name="Group 15"/>
          <p:cNvGrpSpPr>
            <a:grpSpLocks/>
          </p:cNvGrpSpPr>
          <p:nvPr/>
        </p:nvGrpSpPr>
        <p:grpSpPr bwMode="auto">
          <a:xfrm>
            <a:off x="1757682" y="3045880"/>
            <a:ext cx="2686050" cy="530224"/>
            <a:chOff x="854" y="3670"/>
            <a:chExt cx="1692" cy="334"/>
          </a:xfrm>
        </p:grpSpPr>
        <p:sp>
          <p:nvSpPr>
            <p:cNvPr id="10" name="Text Box 16"/>
            <p:cNvSpPr txBox="1">
              <a:spLocks noChangeArrowheads="1"/>
            </p:cNvSpPr>
            <p:nvPr/>
          </p:nvSpPr>
          <p:spPr bwMode="auto">
            <a:xfrm>
              <a:off x="854" y="3670"/>
              <a:ext cx="1692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l" eaLnBrk="1" hangingPunct="1"/>
              <a:r>
                <a:rPr lang="en-US" sz="2000" b="0" dirty="0">
                  <a:latin typeface="Symbol" pitchFamily="18" charset="2"/>
                </a:rPr>
                <a:t>D</a:t>
              </a:r>
              <a:r>
                <a:rPr lang="en-US" sz="2000" b="0" dirty="0"/>
                <a:t>H</a:t>
              </a:r>
              <a:r>
                <a:rPr lang="en-US" sz="2000" b="0" baseline="30000" dirty="0"/>
                <a:t>0</a:t>
              </a:r>
              <a:r>
                <a:rPr lang="en-US" sz="2000" b="0" dirty="0"/>
                <a:t> (O</a:t>
              </a:r>
              <a:r>
                <a:rPr lang="en-US" sz="2000" b="0" baseline="-25000" dirty="0"/>
                <a:t>3</a:t>
              </a:r>
              <a:r>
                <a:rPr lang="en-US" sz="2000" b="0" dirty="0"/>
                <a:t>) = 142 kJ/</a:t>
              </a:r>
              <a:r>
                <a:rPr lang="en-US" sz="2000" b="0" dirty="0" err="1"/>
                <a:t>mol</a:t>
              </a:r>
              <a:endParaRPr lang="en-US" sz="2000" b="0" dirty="0"/>
            </a:p>
          </p:txBody>
        </p:sp>
        <p:sp>
          <p:nvSpPr>
            <p:cNvPr id="11" name="Text Box 17"/>
            <p:cNvSpPr txBox="1">
              <a:spLocks noChangeArrowheads="1"/>
            </p:cNvSpPr>
            <p:nvPr/>
          </p:nvSpPr>
          <p:spPr bwMode="auto">
            <a:xfrm>
              <a:off x="1069" y="3752"/>
              <a:ext cx="161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l" eaLnBrk="1" hangingPunct="1"/>
              <a:r>
                <a:rPr lang="en-US" sz="2000" b="0" dirty="0"/>
                <a:t>f</a:t>
              </a:r>
            </a:p>
          </p:txBody>
        </p:sp>
      </p:grpSp>
      <p:grpSp>
        <p:nvGrpSpPr>
          <p:cNvPr id="12" name="Group 18"/>
          <p:cNvGrpSpPr>
            <a:grpSpLocks/>
          </p:cNvGrpSpPr>
          <p:nvPr/>
        </p:nvGrpSpPr>
        <p:grpSpPr bwMode="auto">
          <a:xfrm>
            <a:off x="5164705" y="2476292"/>
            <a:ext cx="2549525" cy="534988"/>
            <a:chOff x="854" y="3670"/>
            <a:chExt cx="1606" cy="337"/>
          </a:xfrm>
        </p:grpSpPr>
        <p:sp>
          <p:nvSpPr>
            <p:cNvPr id="13" name="Text Box 19"/>
            <p:cNvSpPr txBox="1">
              <a:spLocks noChangeArrowheads="1"/>
            </p:cNvSpPr>
            <p:nvPr/>
          </p:nvSpPr>
          <p:spPr bwMode="auto">
            <a:xfrm>
              <a:off x="854" y="3670"/>
              <a:ext cx="1606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l" eaLnBrk="1" hangingPunct="1"/>
              <a:r>
                <a:rPr lang="en-US" sz="2000" b="0" dirty="0">
                  <a:latin typeface="Symbol" pitchFamily="18" charset="2"/>
                </a:rPr>
                <a:t>D</a:t>
              </a:r>
              <a:r>
                <a:rPr lang="en-US" sz="2000" b="0" dirty="0"/>
                <a:t>H</a:t>
              </a:r>
              <a:r>
                <a:rPr lang="en-US" sz="2000" b="0" baseline="30000" dirty="0"/>
                <a:t>0</a:t>
              </a:r>
              <a:r>
                <a:rPr lang="en-US" sz="2000" b="0" dirty="0"/>
                <a:t> (C, graphite) = 0</a:t>
              </a:r>
            </a:p>
          </p:txBody>
        </p:sp>
        <p:sp>
          <p:nvSpPr>
            <p:cNvPr id="14" name="Text Box 20"/>
            <p:cNvSpPr txBox="1">
              <a:spLocks noChangeArrowheads="1"/>
            </p:cNvSpPr>
            <p:nvPr/>
          </p:nvSpPr>
          <p:spPr bwMode="auto">
            <a:xfrm>
              <a:off x="1063" y="3755"/>
              <a:ext cx="161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l" eaLnBrk="1" hangingPunct="1"/>
              <a:r>
                <a:rPr lang="en-US" sz="2000" b="0" dirty="0"/>
                <a:t>f</a:t>
              </a:r>
            </a:p>
          </p:txBody>
        </p:sp>
      </p:grpSp>
      <p:grpSp>
        <p:nvGrpSpPr>
          <p:cNvPr id="15" name="Group 21"/>
          <p:cNvGrpSpPr>
            <a:grpSpLocks/>
          </p:cNvGrpSpPr>
          <p:nvPr/>
        </p:nvGrpSpPr>
        <p:grpSpPr bwMode="auto">
          <a:xfrm>
            <a:off x="5076056" y="3011279"/>
            <a:ext cx="3773488" cy="595313"/>
            <a:chOff x="854" y="3670"/>
            <a:chExt cx="2377" cy="375"/>
          </a:xfrm>
        </p:grpSpPr>
        <p:sp>
          <p:nvSpPr>
            <p:cNvPr id="16" name="Text Box 22"/>
            <p:cNvSpPr txBox="1">
              <a:spLocks noChangeArrowheads="1"/>
            </p:cNvSpPr>
            <p:nvPr/>
          </p:nvSpPr>
          <p:spPr bwMode="auto">
            <a:xfrm>
              <a:off x="854" y="3670"/>
              <a:ext cx="2377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l" eaLnBrk="1" hangingPunct="1"/>
              <a:r>
                <a:rPr lang="en-US" sz="2000" b="0" dirty="0">
                  <a:latin typeface="Symbol" pitchFamily="18" charset="2"/>
                </a:rPr>
                <a:t>D</a:t>
              </a:r>
              <a:r>
                <a:rPr lang="en-US" sz="2000" b="0" dirty="0"/>
                <a:t>H</a:t>
              </a:r>
              <a:r>
                <a:rPr lang="en-US" sz="2000" b="0" baseline="30000" dirty="0"/>
                <a:t>0</a:t>
              </a:r>
              <a:r>
                <a:rPr lang="en-US" sz="2000" b="0" dirty="0"/>
                <a:t> (C, diamond) = 1.90 kJ/</a:t>
              </a:r>
              <a:r>
                <a:rPr lang="en-US" sz="2000" b="0" dirty="0" err="1"/>
                <a:t>mol</a:t>
              </a:r>
              <a:endParaRPr lang="en-US" sz="2000" b="0" dirty="0"/>
            </a:p>
          </p:txBody>
        </p:sp>
        <p:sp>
          <p:nvSpPr>
            <p:cNvPr id="17" name="Text Box 23"/>
            <p:cNvSpPr txBox="1">
              <a:spLocks noChangeArrowheads="1"/>
            </p:cNvSpPr>
            <p:nvPr/>
          </p:nvSpPr>
          <p:spPr bwMode="auto">
            <a:xfrm>
              <a:off x="1068" y="3793"/>
              <a:ext cx="161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l" eaLnBrk="1" hangingPunct="1"/>
              <a:r>
                <a:rPr lang="en-US" sz="2000" b="0" dirty="0"/>
                <a:t>f</a:t>
              </a:r>
            </a:p>
          </p:txBody>
        </p:sp>
      </p:grpSp>
      <p:sp>
        <p:nvSpPr>
          <p:cNvPr id="62" name="Rectangle 61"/>
          <p:cNvSpPr/>
          <p:nvPr/>
        </p:nvSpPr>
        <p:spPr>
          <a:xfrm>
            <a:off x="558987" y="3743579"/>
            <a:ext cx="856895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/>
              <a:t>The standard enthalpy of reaction (</a:t>
            </a:r>
            <a:r>
              <a:rPr lang="en-US" sz="2400" dirty="0">
                <a:latin typeface="Symbol" pitchFamily="18" charset="2"/>
              </a:rPr>
              <a:t>D</a:t>
            </a:r>
            <a:r>
              <a:rPr lang="en-US" sz="2400" dirty="0"/>
              <a:t>H</a:t>
            </a:r>
            <a:r>
              <a:rPr lang="en-US" sz="2400" baseline="30000" dirty="0"/>
              <a:t>0 </a:t>
            </a:r>
            <a:r>
              <a:rPr lang="en-US" sz="2400" dirty="0" smtClean="0"/>
              <a:t>) </a:t>
            </a:r>
            <a:r>
              <a:rPr lang="en-US" sz="2400" dirty="0"/>
              <a:t>is the enthalpy of a reaction carried out at 1 atm.</a:t>
            </a:r>
          </a:p>
        </p:txBody>
      </p:sp>
      <p:grpSp>
        <p:nvGrpSpPr>
          <p:cNvPr id="63" name="Group 9"/>
          <p:cNvGrpSpPr>
            <a:grpSpLocks/>
          </p:cNvGrpSpPr>
          <p:nvPr/>
        </p:nvGrpSpPr>
        <p:grpSpPr bwMode="auto">
          <a:xfrm>
            <a:off x="2943770" y="4697086"/>
            <a:ext cx="3227387" cy="457200"/>
            <a:chOff x="1990" y="1177"/>
            <a:chExt cx="2033" cy="288"/>
          </a:xfrm>
        </p:grpSpPr>
        <p:sp>
          <p:nvSpPr>
            <p:cNvPr id="64" name="Text Box 7"/>
            <p:cNvSpPr txBox="1">
              <a:spLocks noChangeArrowheads="1"/>
            </p:cNvSpPr>
            <p:nvPr/>
          </p:nvSpPr>
          <p:spPr bwMode="auto">
            <a:xfrm>
              <a:off x="1990" y="1177"/>
              <a:ext cx="2033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US" b="0" i="1" dirty="0" err="1"/>
                <a:t>a</a:t>
              </a:r>
              <a:r>
                <a:rPr lang="en-US" b="0" dirty="0" err="1"/>
                <a:t>A</a:t>
              </a:r>
              <a:r>
                <a:rPr lang="en-US" b="0" dirty="0"/>
                <a:t> + </a:t>
              </a:r>
              <a:r>
                <a:rPr lang="en-US" b="0" i="1" dirty="0" err="1"/>
                <a:t>b</a:t>
              </a:r>
              <a:r>
                <a:rPr lang="en-US" b="0" dirty="0" err="1"/>
                <a:t>B</a:t>
              </a:r>
              <a:r>
                <a:rPr lang="en-US" b="0" dirty="0"/>
                <a:t>          </a:t>
              </a:r>
              <a:r>
                <a:rPr lang="en-US" b="0" i="1" dirty="0" err="1"/>
                <a:t>c</a:t>
              </a:r>
              <a:r>
                <a:rPr lang="en-US" b="0" dirty="0" err="1"/>
                <a:t>C</a:t>
              </a:r>
              <a:r>
                <a:rPr lang="en-US" b="0" dirty="0"/>
                <a:t> + </a:t>
              </a:r>
              <a:r>
                <a:rPr lang="en-US" b="0" i="1" dirty="0" err="1"/>
                <a:t>d</a:t>
              </a:r>
              <a:r>
                <a:rPr lang="en-US" b="0" dirty="0" err="1"/>
                <a:t>D</a:t>
              </a:r>
              <a:endParaRPr lang="en-US" b="0" i="1" dirty="0"/>
            </a:p>
          </p:txBody>
        </p:sp>
        <p:sp>
          <p:nvSpPr>
            <p:cNvPr id="65" name="Line 8"/>
            <p:cNvSpPr>
              <a:spLocks noChangeShapeType="1"/>
            </p:cNvSpPr>
            <p:nvPr/>
          </p:nvSpPr>
          <p:spPr bwMode="auto">
            <a:xfrm>
              <a:off x="2784" y="1328"/>
              <a:ext cx="43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d-ID"/>
            </a:p>
          </p:txBody>
        </p:sp>
      </p:grpSp>
      <p:grpSp>
        <p:nvGrpSpPr>
          <p:cNvPr id="66" name="Group 60"/>
          <p:cNvGrpSpPr>
            <a:grpSpLocks/>
          </p:cNvGrpSpPr>
          <p:nvPr/>
        </p:nvGrpSpPr>
        <p:grpSpPr bwMode="auto">
          <a:xfrm>
            <a:off x="765175" y="5423948"/>
            <a:ext cx="7661275" cy="547688"/>
            <a:chOff x="406" y="1440"/>
            <a:chExt cx="4826" cy="345"/>
          </a:xfrm>
        </p:grpSpPr>
        <p:grpSp>
          <p:nvGrpSpPr>
            <p:cNvPr id="67" name="Group 12"/>
            <p:cNvGrpSpPr>
              <a:grpSpLocks/>
            </p:cNvGrpSpPr>
            <p:nvPr/>
          </p:nvGrpSpPr>
          <p:grpSpPr bwMode="auto">
            <a:xfrm>
              <a:off x="406" y="1446"/>
              <a:ext cx="574" cy="329"/>
              <a:chOff x="278" y="2086"/>
              <a:chExt cx="574" cy="329"/>
            </a:xfrm>
          </p:grpSpPr>
          <p:sp>
            <p:nvSpPr>
              <p:cNvPr id="88" name="Text Box 10"/>
              <p:cNvSpPr txBox="1">
                <a:spLocks noChangeArrowheads="1"/>
              </p:cNvSpPr>
              <p:nvPr/>
            </p:nvSpPr>
            <p:spPr bwMode="auto">
              <a:xfrm>
                <a:off x="278" y="2086"/>
                <a:ext cx="443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algn="l" eaLnBrk="1" hangingPunct="1"/>
                <a:r>
                  <a:rPr lang="en-US" b="0">
                    <a:latin typeface="Symbol" pitchFamily="18" charset="2"/>
                  </a:rPr>
                  <a:t>D</a:t>
                </a:r>
                <a:r>
                  <a:rPr lang="en-US" b="0"/>
                  <a:t>H</a:t>
                </a:r>
                <a:r>
                  <a:rPr lang="en-US" b="0" baseline="30000"/>
                  <a:t>0</a:t>
                </a:r>
                <a:endParaRPr lang="en-US" b="0"/>
              </a:p>
            </p:txBody>
          </p:sp>
          <p:sp>
            <p:nvSpPr>
              <p:cNvPr id="89" name="Text Box 11"/>
              <p:cNvSpPr txBox="1">
                <a:spLocks noChangeArrowheads="1"/>
              </p:cNvSpPr>
              <p:nvPr/>
            </p:nvSpPr>
            <p:spPr bwMode="auto">
              <a:xfrm>
                <a:off x="536" y="2184"/>
                <a:ext cx="316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algn="l" eaLnBrk="1" hangingPunct="1"/>
                <a:r>
                  <a:rPr lang="en-US" sz="1800" b="0"/>
                  <a:t>rxn</a:t>
                </a:r>
              </a:p>
            </p:txBody>
          </p:sp>
        </p:grpSp>
        <p:grpSp>
          <p:nvGrpSpPr>
            <p:cNvPr id="68" name="Group 13"/>
            <p:cNvGrpSpPr>
              <a:grpSpLocks/>
            </p:cNvGrpSpPr>
            <p:nvPr/>
          </p:nvGrpSpPr>
          <p:grpSpPr bwMode="auto">
            <a:xfrm>
              <a:off x="2210" y="1448"/>
              <a:ext cx="870" cy="337"/>
              <a:chOff x="747" y="3670"/>
              <a:chExt cx="870" cy="337"/>
            </a:xfrm>
          </p:grpSpPr>
          <p:sp>
            <p:nvSpPr>
              <p:cNvPr id="86" name="Text Box 14"/>
              <p:cNvSpPr txBox="1">
                <a:spLocks noChangeArrowheads="1"/>
              </p:cNvSpPr>
              <p:nvPr/>
            </p:nvSpPr>
            <p:spPr bwMode="auto">
              <a:xfrm>
                <a:off x="747" y="3670"/>
                <a:ext cx="870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algn="r" eaLnBrk="1" hangingPunct="1"/>
                <a:r>
                  <a:rPr lang="en-US" b="0" i="1" dirty="0"/>
                  <a:t>d</a:t>
                </a:r>
                <a:r>
                  <a:rPr lang="en-US" b="0" dirty="0">
                    <a:latin typeface="Symbol" pitchFamily="18" charset="2"/>
                  </a:rPr>
                  <a:t>D</a:t>
                </a:r>
                <a:r>
                  <a:rPr lang="en-US" b="0" dirty="0"/>
                  <a:t>H</a:t>
                </a:r>
                <a:r>
                  <a:rPr lang="en-US" b="0" baseline="30000" dirty="0"/>
                  <a:t>0</a:t>
                </a:r>
                <a:r>
                  <a:rPr lang="en-US" b="0" dirty="0"/>
                  <a:t> (D)</a:t>
                </a:r>
              </a:p>
            </p:txBody>
          </p:sp>
          <p:sp>
            <p:nvSpPr>
              <p:cNvPr id="87" name="Text Box 15"/>
              <p:cNvSpPr txBox="1">
                <a:spLocks noChangeArrowheads="1"/>
              </p:cNvSpPr>
              <p:nvPr/>
            </p:nvSpPr>
            <p:spPr bwMode="auto">
              <a:xfrm>
                <a:off x="1144" y="3776"/>
                <a:ext cx="156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algn="l" eaLnBrk="1" hangingPunct="1"/>
                <a:r>
                  <a:rPr lang="en-US" sz="1800" b="0"/>
                  <a:t>f</a:t>
                </a:r>
              </a:p>
            </p:txBody>
          </p:sp>
        </p:grpSp>
        <p:grpSp>
          <p:nvGrpSpPr>
            <p:cNvPr id="69" name="Group 16"/>
            <p:cNvGrpSpPr>
              <a:grpSpLocks/>
            </p:cNvGrpSpPr>
            <p:nvPr/>
          </p:nvGrpSpPr>
          <p:grpSpPr bwMode="auto">
            <a:xfrm>
              <a:off x="1237" y="1447"/>
              <a:ext cx="859" cy="337"/>
              <a:chOff x="758" y="3670"/>
              <a:chExt cx="859" cy="337"/>
            </a:xfrm>
          </p:grpSpPr>
          <p:sp>
            <p:nvSpPr>
              <p:cNvPr id="84" name="Text Box 17"/>
              <p:cNvSpPr txBox="1">
                <a:spLocks noChangeArrowheads="1"/>
              </p:cNvSpPr>
              <p:nvPr/>
            </p:nvSpPr>
            <p:spPr bwMode="auto">
              <a:xfrm>
                <a:off x="758" y="3670"/>
                <a:ext cx="859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algn="r" eaLnBrk="1" hangingPunct="1"/>
                <a:r>
                  <a:rPr lang="en-US" b="0" i="1" dirty="0"/>
                  <a:t>c</a:t>
                </a:r>
                <a:r>
                  <a:rPr lang="en-US" b="0" dirty="0">
                    <a:latin typeface="Symbol" pitchFamily="18" charset="2"/>
                  </a:rPr>
                  <a:t>D</a:t>
                </a:r>
                <a:r>
                  <a:rPr lang="en-US" b="0" dirty="0"/>
                  <a:t>H</a:t>
                </a:r>
                <a:r>
                  <a:rPr lang="en-US" b="0" baseline="30000" dirty="0"/>
                  <a:t>0</a:t>
                </a:r>
                <a:r>
                  <a:rPr lang="en-US" b="0" dirty="0"/>
                  <a:t> (C)</a:t>
                </a:r>
              </a:p>
            </p:txBody>
          </p:sp>
          <p:sp>
            <p:nvSpPr>
              <p:cNvPr id="85" name="Text Box 18"/>
              <p:cNvSpPr txBox="1">
                <a:spLocks noChangeArrowheads="1"/>
              </p:cNvSpPr>
              <p:nvPr/>
            </p:nvSpPr>
            <p:spPr bwMode="auto">
              <a:xfrm>
                <a:off x="1144" y="3776"/>
                <a:ext cx="156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algn="l" eaLnBrk="1" hangingPunct="1"/>
                <a:r>
                  <a:rPr lang="en-US" sz="1800" b="0"/>
                  <a:t>f</a:t>
                </a:r>
              </a:p>
            </p:txBody>
          </p:sp>
        </p:grpSp>
        <p:sp>
          <p:nvSpPr>
            <p:cNvPr id="70" name="Text Box 25"/>
            <p:cNvSpPr txBox="1">
              <a:spLocks noChangeArrowheads="1"/>
            </p:cNvSpPr>
            <p:nvPr/>
          </p:nvSpPr>
          <p:spPr bwMode="auto">
            <a:xfrm>
              <a:off x="904" y="1464"/>
              <a:ext cx="22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l" eaLnBrk="1" hangingPunct="1"/>
              <a:r>
                <a:rPr lang="en-US" b="0"/>
                <a:t>=</a:t>
              </a:r>
            </a:p>
          </p:txBody>
        </p:sp>
        <p:sp>
          <p:nvSpPr>
            <p:cNvPr id="71" name="Text Box 26"/>
            <p:cNvSpPr txBox="1">
              <a:spLocks noChangeArrowheads="1"/>
            </p:cNvSpPr>
            <p:nvPr/>
          </p:nvSpPr>
          <p:spPr bwMode="auto">
            <a:xfrm>
              <a:off x="1168" y="1456"/>
              <a:ext cx="169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l" eaLnBrk="1" hangingPunct="1"/>
              <a:r>
                <a:rPr lang="en-US" b="0"/>
                <a:t>[</a:t>
              </a:r>
            </a:p>
          </p:txBody>
        </p:sp>
        <p:sp>
          <p:nvSpPr>
            <p:cNvPr id="72" name="Text Box 27"/>
            <p:cNvSpPr txBox="1">
              <a:spLocks noChangeArrowheads="1"/>
            </p:cNvSpPr>
            <p:nvPr/>
          </p:nvSpPr>
          <p:spPr bwMode="auto">
            <a:xfrm>
              <a:off x="2016" y="1456"/>
              <a:ext cx="22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l" eaLnBrk="1" hangingPunct="1"/>
              <a:r>
                <a:rPr lang="en-US" b="0"/>
                <a:t>+</a:t>
              </a:r>
            </a:p>
          </p:txBody>
        </p:sp>
        <p:sp>
          <p:nvSpPr>
            <p:cNvPr id="73" name="Text Box 28"/>
            <p:cNvSpPr txBox="1">
              <a:spLocks noChangeArrowheads="1"/>
            </p:cNvSpPr>
            <p:nvPr/>
          </p:nvSpPr>
          <p:spPr bwMode="auto">
            <a:xfrm>
              <a:off x="2975" y="1456"/>
              <a:ext cx="169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l" eaLnBrk="1" hangingPunct="1"/>
              <a:r>
                <a:rPr lang="en-US" b="0"/>
                <a:t>]</a:t>
              </a:r>
            </a:p>
          </p:txBody>
        </p:sp>
        <p:sp>
          <p:nvSpPr>
            <p:cNvPr id="74" name="Text Box 29"/>
            <p:cNvSpPr txBox="1">
              <a:spLocks noChangeArrowheads="1"/>
            </p:cNvSpPr>
            <p:nvPr/>
          </p:nvSpPr>
          <p:spPr bwMode="auto">
            <a:xfrm>
              <a:off x="3112" y="1448"/>
              <a:ext cx="18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l" eaLnBrk="1" hangingPunct="1"/>
              <a:r>
                <a:rPr lang="en-US" b="0"/>
                <a:t>-</a:t>
              </a:r>
            </a:p>
          </p:txBody>
        </p:sp>
        <p:grpSp>
          <p:nvGrpSpPr>
            <p:cNvPr id="75" name="Group 74"/>
            <p:cNvGrpSpPr>
              <a:grpSpLocks/>
            </p:cNvGrpSpPr>
            <p:nvPr/>
          </p:nvGrpSpPr>
          <p:grpSpPr bwMode="auto">
            <a:xfrm>
              <a:off x="4309" y="1441"/>
              <a:ext cx="859" cy="337"/>
              <a:chOff x="758" y="3670"/>
              <a:chExt cx="859" cy="337"/>
            </a:xfrm>
          </p:grpSpPr>
          <p:sp>
            <p:nvSpPr>
              <p:cNvPr id="82" name="Text Box 31"/>
              <p:cNvSpPr txBox="1">
                <a:spLocks noChangeArrowheads="1"/>
              </p:cNvSpPr>
              <p:nvPr/>
            </p:nvSpPr>
            <p:spPr bwMode="auto">
              <a:xfrm>
                <a:off x="758" y="3670"/>
                <a:ext cx="859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algn="r" eaLnBrk="1" hangingPunct="1"/>
                <a:r>
                  <a:rPr lang="en-US" b="0" i="1"/>
                  <a:t>b</a:t>
                </a:r>
                <a:r>
                  <a:rPr lang="en-US" b="0">
                    <a:latin typeface="Symbol" pitchFamily="18" charset="2"/>
                  </a:rPr>
                  <a:t>D</a:t>
                </a:r>
                <a:r>
                  <a:rPr lang="en-US" b="0"/>
                  <a:t>H</a:t>
                </a:r>
                <a:r>
                  <a:rPr lang="en-US" b="0" baseline="30000"/>
                  <a:t>0</a:t>
                </a:r>
                <a:r>
                  <a:rPr lang="en-US" b="0"/>
                  <a:t> (B)</a:t>
                </a:r>
              </a:p>
            </p:txBody>
          </p:sp>
          <p:sp>
            <p:nvSpPr>
              <p:cNvPr id="83" name="Text Box 32"/>
              <p:cNvSpPr txBox="1">
                <a:spLocks noChangeArrowheads="1"/>
              </p:cNvSpPr>
              <p:nvPr/>
            </p:nvSpPr>
            <p:spPr bwMode="auto">
              <a:xfrm>
                <a:off x="1144" y="3776"/>
                <a:ext cx="156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algn="l" eaLnBrk="1" hangingPunct="1"/>
                <a:r>
                  <a:rPr lang="en-US" sz="1800" b="0"/>
                  <a:t>f</a:t>
                </a:r>
              </a:p>
            </p:txBody>
          </p:sp>
        </p:grpSp>
        <p:grpSp>
          <p:nvGrpSpPr>
            <p:cNvPr id="76" name="Group 33"/>
            <p:cNvGrpSpPr>
              <a:grpSpLocks/>
            </p:cNvGrpSpPr>
            <p:nvPr/>
          </p:nvGrpSpPr>
          <p:grpSpPr bwMode="auto">
            <a:xfrm>
              <a:off x="3325" y="1440"/>
              <a:ext cx="859" cy="337"/>
              <a:chOff x="758" y="3670"/>
              <a:chExt cx="859" cy="337"/>
            </a:xfrm>
          </p:grpSpPr>
          <p:sp>
            <p:nvSpPr>
              <p:cNvPr id="80" name="Text Box 34"/>
              <p:cNvSpPr txBox="1">
                <a:spLocks noChangeArrowheads="1"/>
              </p:cNvSpPr>
              <p:nvPr/>
            </p:nvSpPr>
            <p:spPr bwMode="auto">
              <a:xfrm>
                <a:off x="758" y="3670"/>
                <a:ext cx="859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algn="r" eaLnBrk="1" hangingPunct="1"/>
                <a:r>
                  <a:rPr lang="en-US" b="0" i="1"/>
                  <a:t>a</a:t>
                </a:r>
                <a:r>
                  <a:rPr lang="en-US" b="0">
                    <a:latin typeface="Symbol" pitchFamily="18" charset="2"/>
                  </a:rPr>
                  <a:t>D</a:t>
                </a:r>
                <a:r>
                  <a:rPr lang="en-US" b="0"/>
                  <a:t>H</a:t>
                </a:r>
                <a:r>
                  <a:rPr lang="en-US" b="0" baseline="30000"/>
                  <a:t>0</a:t>
                </a:r>
                <a:r>
                  <a:rPr lang="en-US" b="0"/>
                  <a:t> (A)</a:t>
                </a:r>
              </a:p>
            </p:txBody>
          </p:sp>
          <p:sp>
            <p:nvSpPr>
              <p:cNvPr id="81" name="Text Box 35"/>
              <p:cNvSpPr txBox="1">
                <a:spLocks noChangeArrowheads="1"/>
              </p:cNvSpPr>
              <p:nvPr/>
            </p:nvSpPr>
            <p:spPr bwMode="auto">
              <a:xfrm>
                <a:off x="1144" y="3776"/>
                <a:ext cx="156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algn="l" eaLnBrk="1" hangingPunct="1"/>
                <a:r>
                  <a:rPr lang="en-US" sz="1800" b="0"/>
                  <a:t>f</a:t>
                </a:r>
              </a:p>
            </p:txBody>
          </p:sp>
        </p:grpSp>
        <p:sp>
          <p:nvSpPr>
            <p:cNvPr id="77" name="Text Box 36"/>
            <p:cNvSpPr txBox="1">
              <a:spLocks noChangeArrowheads="1"/>
            </p:cNvSpPr>
            <p:nvPr/>
          </p:nvSpPr>
          <p:spPr bwMode="auto">
            <a:xfrm>
              <a:off x="3256" y="1449"/>
              <a:ext cx="169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l" eaLnBrk="1" hangingPunct="1"/>
              <a:r>
                <a:rPr lang="en-US" b="0"/>
                <a:t>[</a:t>
              </a:r>
            </a:p>
          </p:txBody>
        </p:sp>
        <p:sp>
          <p:nvSpPr>
            <p:cNvPr id="78" name="Text Box 37"/>
            <p:cNvSpPr txBox="1">
              <a:spLocks noChangeArrowheads="1"/>
            </p:cNvSpPr>
            <p:nvPr/>
          </p:nvSpPr>
          <p:spPr bwMode="auto">
            <a:xfrm>
              <a:off x="4104" y="1449"/>
              <a:ext cx="22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l" eaLnBrk="1" hangingPunct="1"/>
              <a:r>
                <a:rPr lang="en-US" b="0"/>
                <a:t>+</a:t>
              </a:r>
            </a:p>
          </p:txBody>
        </p:sp>
        <p:sp>
          <p:nvSpPr>
            <p:cNvPr id="79" name="Text Box 38"/>
            <p:cNvSpPr txBox="1">
              <a:spLocks noChangeArrowheads="1"/>
            </p:cNvSpPr>
            <p:nvPr/>
          </p:nvSpPr>
          <p:spPr bwMode="auto">
            <a:xfrm>
              <a:off x="5063" y="1449"/>
              <a:ext cx="169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l" eaLnBrk="1" hangingPunct="1"/>
              <a:r>
                <a:rPr lang="en-US" b="0"/>
                <a:t>]</a:t>
              </a:r>
            </a:p>
          </p:txBody>
        </p:sp>
      </p:grpSp>
      <p:grpSp>
        <p:nvGrpSpPr>
          <p:cNvPr id="90" name="Group 59"/>
          <p:cNvGrpSpPr>
            <a:grpSpLocks/>
          </p:cNvGrpSpPr>
          <p:nvPr/>
        </p:nvGrpSpPr>
        <p:grpSpPr bwMode="auto">
          <a:xfrm>
            <a:off x="1406525" y="6047882"/>
            <a:ext cx="6454775" cy="544513"/>
            <a:chOff x="1198" y="2056"/>
            <a:chExt cx="4066" cy="343"/>
          </a:xfrm>
        </p:grpSpPr>
        <p:grpSp>
          <p:nvGrpSpPr>
            <p:cNvPr id="91" name="Group 39"/>
            <p:cNvGrpSpPr>
              <a:grpSpLocks/>
            </p:cNvGrpSpPr>
            <p:nvPr/>
          </p:nvGrpSpPr>
          <p:grpSpPr bwMode="auto">
            <a:xfrm>
              <a:off x="1198" y="2061"/>
              <a:ext cx="574" cy="329"/>
              <a:chOff x="278" y="2086"/>
              <a:chExt cx="574" cy="329"/>
            </a:xfrm>
          </p:grpSpPr>
          <p:sp>
            <p:nvSpPr>
              <p:cNvPr id="104" name="Text Box 40"/>
              <p:cNvSpPr txBox="1">
                <a:spLocks noChangeArrowheads="1"/>
              </p:cNvSpPr>
              <p:nvPr/>
            </p:nvSpPr>
            <p:spPr bwMode="auto">
              <a:xfrm>
                <a:off x="278" y="2086"/>
                <a:ext cx="443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algn="l" eaLnBrk="1" hangingPunct="1"/>
                <a:r>
                  <a:rPr lang="en-US" b="0" dirty="0">
                    <a:latin typeface="Symbol" pitchFamily="18" charset="2"/>
                  </a:rPr>
                  <a:t>D</a:t>
                </a:r>
                <a:r>
                  <a:rPr lang="en-US" b="0" dirty="0"/>
                  <a:t>H</a:t>
                </a:r>
                <a:r>
                  <a:rPr lang="en-US" b="0" baseline="30000" dirty="0"/>
                  <a:t>0</a:t>
                </a:r>
                <a:endParaRPr lang="en-US" b="0" dirty="0"/>
              </a:p>
            </p:txBody>
          </p:sp>
          <p:sp>
            <p:nvSpPr>
              <p:cNvPr id="105" name="Text Box 41"/>
              <p:cNvSpPr txBox="1">
                <a:spLocks noChangeArrowheads="1"/>
              </p:cNvSpPr>
              <p:nvPr/>
            </p:nvSpPr>
            <p:spPr bwMode="auto">
              <a:xfrm>
                <a:off x="536" y="2184"/>
                <a:ext cx="316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algn="l" eaLnBrk="1" hangingPunct="1"/>
                <a:r>
                  <a:rPr lang="en-US" sz="1800" b="0"/>
                  <a:t>rxn</a:t>
                </a:r>
              </a:p>
            </p:txBody>
          </p:sp>
        </p:grpSp>
        <p:grpSp>
          <p:nvGrpSpPr>
            <p:cNvPr id="92" name="Group 45"/>
            <p:cNvGrpSpPr>
              <a:grpSpLocks/>
            </p:cNvGrpSpPr>
            <p:nvPr/>
          </p:nvGrpSpPr>
          <p:grpSpPr bwMode="auto">
            <a:xfrm>
              <a:off x="2018" y="2062"/>
              <a:ext cx="1468" cy="337"/>
              <a:chOff x="747" y="3670"/>
              <a:chExt cx="1468" cy="337"/>
            </a:xfrm>
          </p:grpSpPr>
          <p:sp>
            <p:nvSpPr>
              <p:cNvPr id="102" name="Text Box 46"/>
              <p:cNvSpPr txBox="1">
                <a:spLocks noChangeArrowheads="1"/>
              </p:cNvSpPr>
              <p:nvPr/>
            </p:nvSpPr>
            <p:spPr bwMode="auto">
              <a:xfrm>
                <a:off x="747" y="3670"/>
                <a:ext cx="1468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algn="l" eaLnBrk="1" hangingPunct="1"/>
                <a:r>
                  <a:rPr lang="en-US" b="0" i="1"/>
                  <a:t>n</a:t>
                </a:r>
                <a:r>
                  <a:rPr lang="en-US" b="0">
                    <a:latin typeface="Symbol" pitchFamily="18" charset="2"/>
                  </a:rPr>
                  <a:t>D</a:t>
                </a:r>
                <a:r>
                  <a:rPr lang="en-US" b="0"/>
                  <a:t>H</a:t>
                </a:r>
                <a:r>
                  <a:rPr lang="en-US" b="0" baseline="30000"/>
                  <a:t>0</a:t>
                </a:r>
                <a:r>
                  <a:rPr lang="en-US" b="0"/>
                  <a:t> (products)</a:t>
                </a:r>
              </a:p>
            </p:txBody>
          </p:sp>
          <p:sp>
            <p:nvSpPr>
              <p:cNvPr id="103" name="Text Box 47"/>
              <p:cNvSpPr txBox="1">
                <a:spLocks noChangeArrowheads="1"/>
              </p:cNvSpPr>
              <p:nvPr/>
            </p:nvSpPr>
            <p:spPr bwMode="auto">
              <a:xfrm>
                <a:off x="1144" y="3776"/>
                <a:ext cx="156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algn="l" eaLnBrk="1" hangingPunct="1"/>
                <a:r>
                  <a:rPr lang="en-US" sz="1800" b="0"/>
                  <a:t>f</a:t>
                </a:r>
              </a:p>
            </p:txBody>
          </p:sp>
        </p:grpSp>
        <p:sp>
          <p:nvSpPr>
            <p:cNvPr id="93" name="Text Box 48"/>
            <p:cNvSpPr txBox="1">
              <a:spLocks noChangeArrowheads="1"/>
            </p:cNvSpPr>
            <p:nvPr/>
          </p:nvSpPr>
          <p:spPr bwMode="auto">
            <a:xfrm>
              <a:off x="1696" y="2079"/>
              <a:ext cx="22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l" eaLnBrk="1" hangingPunct="1"/>
              <a:r>
                <a:rPr lang="en-US" b="0"/>
                <a:t>=</a:t>
              </a:r>
            </a:p>
          </p:txBody>
        </p:sp>
        <p:sp>
          <p:nvSpPr>
            <p:cNvPr id="94" name="Text Box 49"/>
            <p:cNvSpPr txBox="1">
              <a:spLocks noChangeArrowheads="1"/>
            </p:cNvSpPr>
            <p:nvPr/>
          </p:nvSpPr>
          <p:spPr bwMode="auto">
            <a:xfrm>
              <a:off x="1960" y="2071"/>
              <a:ext cx="11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l" eaLnBrk="1" hangingPunct="1"/>
              <a:endParaRPr lang="id-ID" b="0"/>
            </a:p>
          </p:txBody>
        </p:sp>
        <p:sp>
          <p:nvSpPr>
            <p:cNvPr id="95" name="Text Box 52"/>
            <p:cNvSpPr txBox="1">
              <a:spLocks noChangeArrowheads="1"/>
            </p:cNvSpPr>
            <p:nvPr/>
          </p:nvSpPr>
          <p:spPr bwMode="auto">
            <a:xfrm>
              <a:off x="1888" y="2064"/>
              <a:ext cx="23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l" eaLnBrk="1" hangingPunct="1"/>
              <a:r>
                <a:rPr lang="en-US" b="0">
                  <a:latin typeface="Symbol" pitchFamily="18" charset="2"/>
                </a:rPr>
                <a:t>S</a:t>
              </a:r>
            </a:p>
          </p:txBody>
        </p:sp>
        <p:grpSp>
          <p:nvGrpSpPr>
            <p:cNvPr id="96" name="Group 53"/>
            <p:cNvGrpSpPr>
              <a:grpSpLocks/>
            </p:cNvGrpSpPr>
            <p:nvPr/>
          </p:nvGrpSpPr>
          <p:grpSpPr bwMode="auto">
            <a:xfrm>
              <a:off x="3690" y="2056"/>
              <a:ext cx="1574" cy="337"/>
              <a:chOff x="747" y="3670"/>
              <a:chExt cx="1574" cy="337"/>
            </a:xfrm>
          </p:grpSpPr>
          <p:sp>
            <p:nvSpPr>
              <p:cNvPr id="100" name="Text Box 54"/>
              <p:cNvSpPr txBox="1">
                <a:spLocks noChangeArrowheads="1"/>
              </p:cNvSpPr>
              <p:nvPr/>
            </p:nvSpPr>
            <p:spPr bwMode="auto">
              <a:xfrm>
                <a:off x="747" y="3670"/>
                <a:ext cx="1574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algn="l" eaLnBrk="1" hangingPunct="1"/>
                <a:r>
                  <a:rPr lang="en-US" b="0" i="1"/>
                  <a:t>m</a:t>
                </a:r>
                <a:r>
                  <a:rPr lang="en-US" b="0">
                    <a:latin typeface="Symbol" pitchFamily="18" charset="2"/>
                  </a:rPr>
                  <a:t>D</a:t>
                </a:r>
                <a:r>
                  <a:rPr lang="en-US" b="0"/>
                  <a:t>H</a:t>
                </a:r>
                <a:r>
                  <a:rPr lang="en-US" b="0" baseline="30000"/>
                  <a:t>0</a:t>
                </a:r>
                <a:r>
                  <a:rPr lang="en-US" b="0"/>
                  <a:t> (reactants)</a:t>
                </a:r>
              </a:p>
            </p:txBody>
          </p:sp>
          <p:sp>
            <p:nvSpPr>
              <p:cNvPr id="101" name="Text Box 55"/>
              <p:cNvSpPr txBox="1">
                <a:spLocks noChangeArrowheads="1"/>
              </p:cNvSpPr>
              <p:nvPr/>
            </p:nvSpPr>
            <p:spPr bwMode="auto">
              <a:xfrm>
                <a:off x="1144" y="3776"/>
                <a:ext cx="156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 sz="2400" b="1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algn="l" eaLnBrk="1" hangingPunct="1"/>
                <a:r>
                  <a:rPr lang="en-US" sz="1800" b="0"/>
                  <a:t>f</a:t>
                </a:r>
              </a:p>
            </p:txBody>
          </p:sp>
        </p:grpSp>
        <p:sp>
          <p:nvSpPr>
            <p:cNvPr id="97" name="Text Box 56"/>
            <p:cNvSpPr txBox="1">
              <a:spLocks noChangeArrowheads="1"/>
            </p:cNvSpPr>
            <p:nvPr/>
          </p:nvSpPr>
          <p:spPr bwMode="auto">
            <a:xfrm>
              <a:off x="3632" y="2065"/>
              <a:ext cx="11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l" eaLnBrk="1" hangingPunct="1"/>
              <a:endParaRPr lang="id-ID" b="0"/>
            </a:p>
          </p:txBody>
        </p:sp>
        <p:sp>
          <p:nvSpPr>
            <p:cNvPr id="98" name="Text Box 57"/>
            <p:cNvSpPr txBox="1">
              <a:spLocks noChangeArrowheads="1"/>
            </p:cNvSpPr>
            <p:nvPr/>
          </p:nvSpPr>
          <p:spPr bwMode="auto">
            <a:xfrm>
              <a:off x="3560" y="2058"/>
              <a:ext cx="23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l" eaLnBrk="1" hangingPunct="1"/>
              <a:r>
                <a:rPr lang="en-US" b="0">
                  <a:latin typeface="Symbol" pitchFamily="18" charset="2"/>
                </a:rPr>
                <a:t>S</a:t>
              </a:r>
            </a:p>
          </p:txBody>
        </p:sp>
        <p:sp>
          <p:nvSpPr>
            <p:cNvPr id="99" name="Text Box 58"/>
            <p:cNvSpPr txBox="1">
              <a:spLocks noChangeArrowheads="1"/>
            </p:cNvSpPr>
            <p:nvPr/>
          </p:nvSpPr>
          <p:spPr bwMode="auto">
            <a:xfrm>
              <a:off x="3416" y="2056"/>
              <a:ext cx="18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l" eaLnBrk="1" hangingPunct="1"/>
              <a:r>
                <a:rPr lang="en-US" b="0"/>
                <a:t>-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91301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995</TotalTime>
  <Words>1295</Words>
  <Application>Microsoft Office PowerPoint</Application>
  <PresentationFormat>On-screen Show (4:3)</PresentationFormat>
  <Paragraphs>221</Paragraphs>
  <Slides>16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Andhika Cahaya Titisan Sukma</dc:creator>
  <cp:lastModifiedBy>Andhika Cahaya Titisan Sukma</cp:lastModifiedBy>
  <cp:revision>64</cp:revision>
  <dcterms:created xsi:type="dcterms:W3CDTF">2020-11-03T10:03:25Z</dcterms:created>
  <dcterms:modified xsi:type="dcterms:W3CDTF">2020-12-10T05:03:25Z</dcterms:modified>
</cp:coreProperties>
</file>