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37603A79-A7B2-486C-8338-814EA37E4B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23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1/12/2024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  <p:sldLayoutId id="21474836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s.st11.yimg.com/store1.yimg.com/I/essential-aura_1886_15945825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WordArt 2"/>
          <p:cNvSpPr>
            <a:spLocks noChangeArrowheads="1" noChangeShapeType="1" noTextEdit="1"/>
          </p:cNvSpPr>
          <p:nvPr/>
        </p:nvSpPr>
        <p:spPr bwMode="auto">
          <a:xfrm>
            <a:off x="4592639" y="768351"/>
            <a:ext cx="30003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 cap="sq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latin typeface="Arial Unicode MS"/>
              </a:rPr>
              <a:t>2.  MINYAK     ATSIRI</a:t>
            </a: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2438400" y="2286001"/>
            <a:ext cx="7467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d-ID" altLang="en-US" sz="2400">
                <a:latin typeface="Arial Unicode MS" pitchFamily="34" charset="-128"/>
                <a:cs typeface="Times New Roman" panose="02020603050405020304" pitchFamily="18" charset="0"/>
              </a:rPr>
              <a:t>Minyak Atsiri/minyak terbang (volatile oil) : </a:t>
            </a:r>
            <a:r>
              <a:rPr lang="id-ID" altLang="en-US" sz="2400">
                <a:solidFill>
                  <a:srgbClr val="FFFFFF"/>
                </a:solidFill>
                <a:latin typeface="Arial Unicode MS" pitchFamily="34" charset="-128"/>
                <a:cs typeface="Times New Roman" panose="02020603050405020304" pitchFamily="18" charset="0"/>
              </a:rPr>
              <a:t>minyak yang bersifat  mudah menguap pada suhu kamar dan mempunyai aroma yang khas</a:t>
            </a:r>
            <a:endParaRPr lang="id-ID" altLang="en-US" sz="2400">
              <a:solidFill>
                <a:srgbClr val="FFFFFF"/>
              </a:solidFill>
              <a:latin typeface="Arial Unicode MS" pitchFamily="34" charset="-128"/>
            </a:endParaRP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1752600" y="4800601"/>
            <a:ext cx="4114800" cy="1477963"/>
          </a:xfrm>
          <a:prstGeom prst="rect">
            <a:avLst/>
          </a:prstGeom>
          <a:noFill/>
          <a:ln w="12700" cap="sq">
            <a:solidFill>
              <a:srgbClr val="EAEAEA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7663" indent="-347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id-ID" altLang="en-US" sz="1800">
                <a:latin typeface="Arial Unicode MS" pitchFamily="34" charset="-128"/>
                <a:cs typeface="Times New Roman" panose="02020603050405020304" pitchFamily="18" charset="0"/>
              </a:rPr>
              <a:t>Berasal dari ekstraksi</a:t>
            </a:r>
            <a:r>
              <a:rPr lang="en-US" altLang="en-US" sz="1800">
                <a:latin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id-ID" altLang="en-US" sz="1800">
                <a:solidFill>
                  <a:srgbClr val="D6F10D"/>
                </a:solidFill>
                <a:latin typeface="Arial Unicode MS" pitchFamily="34" charset="-128"/>
                <a:cs typeface="Times New Roman" panose="02020603050405020304" pitchFamily="18" charset="0"/>
              </a:rPr>
              <a:t>bagian</a:t>
            </a:r>
            <a:r>
              <a:rPr lang="en-US" altLang="en-US" sz="1800">
                <a:solidFill>
                  <a:srgbClr val="D6F10D"/>
                </a:solidFill>
                <a:latin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id-ID" altLang="en-US" sz="1800">
                <a:solidFill>
                  <a:srgbClr val="D6F10D"/>
                </a:solidFill>
                <a:latin typeface="Arial Unicode MS" pitchFamily="34" charset="-128"/>
                <a:cs typeface="Times New Roman" panose="02020603050405020304" pitchFamily="18" charset="0"/>
              </a:rPr>
              <a:t>tanaman atsiri : daun, akar, kulit, kayu,  bunga,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altLang="en-US" sz="1800">
                <a:latin typeface="Arial Unicode MS" pitchFamily="34" charset="-128"/>
                <a:cs typeface="Times New Roman" panose="02020603050405020304" pitchFamily="18" charset="0"/>
              </a:rPr>
              <a:t>Mengandung beberapa</a:t>
            </a:r>
            <a:r>
              <a:rPr lang="en-US" altLang="en-US" sz="1800">
                <a:latin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id-ID" altLang="en-US" sz="1800">
                <a:latin typeface="Arial Unicode MS" pitchFamily="34" charset="-128"/>
                <a:cs typeface="Times New Roman" panose="02020603050405020304" pitchFamily="18" charset="0"/>
              </a:rPr>
              <a:t>macam  senyawa kimia </a:t>
            </a:r>
            <a:endParaRPr lang="id-ID" altLang="en-US" sz="1800">
              <a:latin typeface="Arial Unicode MS" pitchFamily="34" charset="-128"/>
            </a:endParaRPr>
          </a:p>
        </p:txBody>
      </p:sp>
      <p:sp>
        <p:nvSpPr>
          <p:cNvPr id="184325" name="Oval 5"/>
          <p:cNvSpPr>
            <a:spLocks noChangeArrowheads="1"/>
          </p:cNvSpPr>
          <p:nvPr/>
        </p:nvSpPr>
        <p:spPr bwMode="auto">
          <a:xfrm>
            <a:off x="2209800" y="3657600"/>
            <a:ext cx="3581400" cy="1143000"/>
          </a:xfrm>
          <a:prstGeom prst="ellipse">
            <a:avLst/>
          </a:prstGeom>
          <a:solidFill>
            <a:srgbClr val="80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id-ID" altLang="en-US" sz="2400">
                <a:solidFill>
                  <a:srgbClr val="D6F10D"/>
                </a:solidFill>
                <a:latin typeface="Comic Sans MS" panose="030F0702030302020204" pitchFamily="66" charset="0"/>
              </a:rPr>
              <a:t>Minyak atsiri  alami</a:t>
            </a:r>
          </a:p>
        </p:txBody>
      </p:sp>
      <p:sp>
        <p:nvSpPr>
          <p:cNvPr id="184326" name="Oval 6"/>
          <p:cNvSpPr>
            <a:spLocks noChangeArrowheads="1"/>
          </p:cNvSpPr>
          <p:nvPr/>
        </p:nvSpPr>
        <p:spPr bwMode="auto">
          <a:xfrm>
            <a:off x="6858000" y="3733800"/>
            <a:ext cx="3429000" cy="1066800"/>
          </a:xfrm>
          <a:prstGeom prst="ellipse">
            <a:avLst/>
          </a:prstGeom>
          <a:solidFill>
            <a:srgbClr val="80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id-ID" altLang="en-US" sz="2400">
                <a:solidFill>
                  <a:srgbClr val="D6F10D"/>
                </a:solidFill>
                <a:latin typeface="Comic Sans MS" panose="030F0702030302020204" pitchFamily="66" charset="0"/>
              </a:rPr>
              <a:t>Minyak atsiri  sintetis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6400800" y="4800601"/>
            <a:ext cx="4038600" cy="862013"/>
          </a:xfrm>
          <a:prstGeom prst="rect">
            <a:avLst/>
          </a:prstGeom>
          <a:noFill/>
          <a:ln w="12700" cap="sq">
            <a:solidFill>
              <a:srgbClr val="EAEAEA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7663" indent="-347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19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id-ID" altLang="en-US" sz="1800">
                <a:latin typeface="Arial Unicode MS" pitchFamily="34" charset="-128"/>
              </a:rPr>
              <a:t>Hasil sintesa senyawa  kimia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id-ID" altLang="en-US" sz="1800">
                <a:latin typeface="Arial Unicode MS" pitchFamily="34" charset="-128"/>
              </a:rPr>
              <a:t> Mengandung 1 atau 2 jenis senyawa kimia saja</a:t>
            </a:r>
          </a:p>
        </p:txBody>
      </p:sp>
      <p:pic>
        <p:nvPicPr>
          <p:cNvPr id="184328" name="Picture 8" descr="Click to enlar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13779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98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679" name="Group 95"/>
          <p:cNvGraphicFramePr>
            <a:graphicFrameLocks noGrp="1"/>
          </p:cNvGraphicFramePr>
          <p:nvPr>
            <p:ph/>
          </p:nvPr>
        </p:nvGraphicFramePr>
        <p:xfrm>
          <a:off x="1981200" y="1295400"/>
          <a:ext cx="8305800" cy="4891088"/>
        </p:xfrm>
        <a:graphic>
          <a:graphicData uri="http://schemas.openxmlformats.org/drawingml/2006/table">
            <a:tbl>
              <a:tblPr/>
              <a:tblGrid>
                <a:gridCol w="3008313">
                  <a:extLst>
                    <a:ext uri="{9D8B030D-6E8A-4147-A177-3AD203B41FA5}">
                      <a16:colId xmlns:a16="http://schemas.microsoft.com/office/drawing/2014/main" val="1883383228"/>
                    </a:ext>
                  </a:extLst>
                </a:gridCol>
                <a:gridCol w="5297487">
                  <a:extLst>
                    <a:ext uri="{9D8B030D-6E8A-4147-A177-3AD203B41FA5}">
                      <a16:colId xmlns:a16="http://schemas.microsoft.com/office/drawing/2014/main" val="262685669"/>
                    </a:ext>
                  </a:extLst>
                </a:gridCol>
              </a:tblGrid>
              <a:tr h="403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Cendana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691850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Nama  lain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anose="030F0702030302020204" pitchFamily="66" charset="0"/>
                        </a:rPr>
                        <a:t>sandalwood oil, oil of santal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39347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kayu teras &amp;   akar Cendana  (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Santalum album). R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endemen akar 10%, kayu 50-60 thn   4,5 – 6,5%</a:t>
                      </a:r>
                      <a:endParaRPr kumimoji="0" lang="id-ID" alt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391323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Timor, Sumba, Flores, Bali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200261"/>
                  </a:ext>
                </a:extLst>
              </a:tr>
              <a:tr h="1012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Sifat fisika kimia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BJ (25</a:t>
                      </a:r>
                      <a:r>
                        <a:rPr kumimoji="0" lang="id-ID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C) : 0,965-0,980;  larut dlm 1: 5 bagian alkohol70% , Bil asam 5-8,  Bil ester 3-17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967567"/>
                  </a:ext>
                </a:extLst>
              </a:tr>
              <a:tr h="496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Komponen utama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Cis-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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-Santalol (50%)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932253"/>
                  </a:ext>
                </a:extLst>
              </a:tr>
              <a:tr h="804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bahan pewangi/ parfum bernilai  tinggi (aroma manis &amp;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woodyodour), 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Dan sbg  fiksatif  (pengikat) minyak  Wangi lainnya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977615"/>
                  </a:ext>
                </a:extLst>
              </a:tr>
            </a:tbl>
          </a:graphicData>
        </a:graphic>
      </p:graphicFrame>
      <p:sp>
        <p:nvSpPr>
          <p:cNvPr id="195676" name="WordArt 92"/>
          <p:cNvSpPr>
            <a:spLocks noChangeArrowheads="1" noChangeShapeType="1" noTextEdit="1"/>
          </p:cNvSpPr>
          <p:nvPr/>
        </p:nvSpPr>
        <p:spPr bwMode="auto">
          <a:xfrm>
            <a:off x="4953001" y="5334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(1)</a:t>
            </a:r>
          </a:p>
        </p:txBody>
      </p:sp>
    </p:spTree>
    <p:extLst>
      <p:ext uri="{BB962C8B-B14F-4D97-AF65-F5344CB8AC3E}">
        <p14:creationId xmlns:p14="http://schemas.microsoft.com/office/powerpoint/2010/main" val="9307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53" name="WordArt 41"/>
          <p:cNvSpPr>
            <a:spLocks noChangeArrowheads="1" noChangeShapeType="1" noTextEdit="1"/>
          </p:cNvSpPr>
          <p:nvPr/>
        </p:nvSpPr>
        <p:spPr bwMode="auto">
          <a:xfrm>
            <a:off x="5105401" y="5334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(2)</a:t>
            </a:r>
          </a:p>
        </p:txBody>
      </p:sp>
      <p:graphicFrame>
        <p:nvGraphicFramePr>
          <p:cNvPr id="218182" name="Group 70"/>
          <p:cNvGraphicFramePr>
            <a:graphicFrameLocks noGrp="1"/>
          </p:cNvGraphicFramePr>
          <p:nvPr/>
        </p:nvGraphicFramePr>
        <p:xfrm>
          <a:off x="2438400" y="1143000"/>
          <a:ext cx="7315200" cy="5029202"/>
        </p:xfrm>
        <a:graphic>
          <a:graphicData uri="http://schemas.openxmlformats.org/drawingml/2006/table">
            <a:tbl>
              <a:tblPr/>
              <a:tblGrid>
                <a:gridCol w="2051050">
                  <a:extLst>
                    <a:ext uri="{9D8B030D-6E8A-4147-A177-3AD203B41FA5}">
                      <a16:colId xmlns:a16="http://schemas.microsoft.com/office/drawing/2014/main" val="579479507"/>
                    </a:ext>
                  </a:extLst>
                </a:gridCol>
                <a:gridCol w="5264150">
                  <a:extLst>
                    <a:ext uri="{9D8B030D-6E8A-4147-A177-3AD203B41FA5}">
                      <a16:colId xmlns:a16="http://schemas.microsoft.com/office/drawing/2014/main" val="4074468551"/>
                    </a:ext>
                  </a:extLst>
                </a:gridCol>
              </a:tblGrid>
              <a:tr h="446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Ylang-Ylang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407144"/>
                  </a:ext>
                </a:extLst>
              </a:tr>
              <a:tr h="647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Nama  lain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Ylang-ylang essential oil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5956522"/>
                  </a:ext>
                </a:extLst>
              </a:tr>
              <a:tr h="750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Bunga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Cananga odorata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forma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genuina  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(kalau kenanga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: C. odorata forma macrophylla)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2950430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Jawa Barat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084111"/>
                  </a:ext>
                </a:extLst>
              </a:tr>
              <a:tr h="1073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Sifat fisika kimia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Mutu tertinggi (ekstra) : Bil ester 120-145; Indek bias 25</a:t>
                      </a:r>
                      <a:r>
                        <a:rPr kumimoji="0" lang="id-ID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&lt; 1.49 (aroma lebih lembut &amp; wangi dari pada minyak kenanga)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808271"/>
                  </a:ext>
                </a:extLst>
              </a:tr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Komponen utama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Benzil asetat 33%, β-kariofilin 12%, linalool  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Mutu : ekstra (fraksi I), I, II, III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491123"/>
                  </a:ext>
                </a:extLst>
              </a:tr>
              <a:tr h="781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Parfume mahal bermutu tinggi, aromaterapi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990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2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692" name="Group 84"/>
          <p:cNvGraphicFramePr>
            <a:graphicFrameLocks noGrp="1"/>
          </p:cNvGraphicFramePr>
          <p:nvPr>
            <p:ph/>
          </p:nvPr>
        </p:nvGraphicFramePr>
        <p:xfrm>
          <a:off x="1905000" y="1447801"/>
          <a:ext cx="8458200" cy="4966019"/>
        </p:xfrm>
        <a:graphic>
          <a:graphicData uri="http://schemas.openxmlformats.org/drawingml/2006/table">
            <a:tbl>
              <a:tblPr/>
              <a:tblGrid>
                <a:gridCol w="3062288">
                  <a:extLst>
                    <a:ext uri="{9D8B030D-6E8A-4147-A177-3AD203B41FA5}">
                      <a16:colId xmlns:a16="http://schemas.microsoft.com/office/drawing/2014/main" val="2631220259"/>
                    </a:ext>
                  </a:extLst>
                </a:gridCol>
                <a:gridCol w="5395912">
                  <a:extLst>
                    <a:ext uri="{9D8B030D-6E8A-4147-A177-3AD203B41FA5}">
                      <a16:colId xmlns:a16="http://schemas.microsoft.com/office/drawing/2014/main" val="241395552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Kayu Putih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879010"/>
                  </a:ext>
                </a:extLst>
              </a:tr>
              <a:tr h="439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Nama  lain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anose="030F0702030302020204" pitchFamily="66" charset="0"/>
                        </a:rPr>
                        <a:t>Cayeput oil</a:t>
                      </a:r>
                      <a:endParaRPr kumimoji="0" lang="id-ID" alt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601658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daun &amp; ranting kayu putih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Melaleuca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leucadendron  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Rendemen 0,5– 1,5 %</a:t>
                      </a:r>
                      <a:endParaRPr kumimoji="0" lang="id-ID" altLang="en-US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923377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Tumbuhan  liar di Maluku &amp; NTT (P.Buru, Seram), ditanam di Jawa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449964"/>
                  </a:ext>
                </a:extLst>
              </a:tr>
              <a:tr h="1011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Sifat fisika kimia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Bj 15</a:t>
                      </a:r>
                      <a:r>
                        <a:rPr kumimoji="0" lang="id-ID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 : 0,8746-0,9282;  larut dlm 1:1 bagian alkohol 80%,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495362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Komponen utama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Sineol 50-65% (mutu utama); 40-50% (mutu satu); 25-40% (mutu dua)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1672065"/>
                  </a:ext>
                </a:extLst>
              </a:tr>
              <a:tr h="804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obat gosok, asma, batuk,  sakit gigi  dll.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1791"/>
                  </a:ext>
                </a:extLst>
              </a:tr>
            </a:tbl>
          </a:graphicData>
        </a:graphic>
      </p:graphicFrame>
      <p:sp>
        <p:nvSpPr>
          <p:cNvPr id="196687" name="WordArt 79"/>
          <p:cNvSpPr>
            <a:spLocks noChangeArrowheads="1" noChangeShapeType="1" noTextEdit="1"/>
          </p:cNvSpPr>
          <p:nvPr/>
        </p:nvSpPr>
        <p:spPr bwMode="auto">
          <a:xfrm>
            <a:off x="5029201" y="5334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(3)</a:t>
            </a:r>
          </a:p>
        </p:txBody>
      </p:sp>
    </p:spTree>
    <p:extLst>
      <p:ext uri="{BB962C8B-B14F-4D97-AF65-F5344CB8AC3E}">
        <p14:creationId xmlns:p14="http://schemas.microsoft.com/office/powerpoint/2010/main" val="227135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7" name="Group 47"/>
          <p:cNvGraphicFramePr>
            <a:graphicFrameLocks noGrp="1"/>
          </p:cNvGraphicFramePr>
          <p:nvPr/>
        </p:nvGraphicFramePr>
        <p:xfrm>
          <a:off x="2438400" y="1524000"/>
          <a:ext cx="7239000" cy="4738688"/>
        </p:xfrm>
        <a:graphic>
          <a:graphicData uri="http://schemas.openxmlformats.org/drawingml/2006/table">
            <a:tbl>
              <a:tblPr/>
              <a:tblGrid>
                <a:gridCol w="2759075">
                  <a:extLst>
                    <a:ext uri="{9D8B030D-6E8A-4147-A177-3AD203B41FA5}">
                      <a16:colId xmlns:a16="http://schemas.microsoft.com/office/drawing/2014/main" val="357848816"/>
                    </a:ext>
                  </a:extLst>
                </a:gridCol>
                <a:gridCol w="4479925">
                  <a:extLst>
                    <a:ext uri="{9D8B030D-6E8A-4147-A177-3AD203B41FA5}">
                      <a16:colId xmlns:a16="http://schemas.microsoft.com/office/drawing/2014/main" val="2327345080"/>
                    </a:ext>
                  </a:extLst>
                </a:gridCol>
              </a:tblGrid>
              <a:tr h="407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Ekaliptus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889848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Nama  lain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anose="030F0702030302020204" pitchFamily="66" charset="0"/>
                        </a:rPr>
                        <a:t>Eucalyptus oil, Cayeputol oil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734917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daun &amp; ranting 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Eucalyptus  spp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    Rendemen  2-3 %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557664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Terutama di Australia, di Indonesia belum diusahakan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455505"/>
                  </a:ext>
                </a:extLst>
              </a:tr>
              <a:tr h="779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Sifat fisika kimia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Bj 25</a:t>
                      </a:r>
                      <a:r>
                        <a:rPr kumimoji="0" lang="id-ID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 : 0,905 – 0,925; larut dlam 1: 5 bagian alkohol 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8841940"/>
                  </a:ext>
                </a:extLst>
              </a:tr>
              <a:tr h="528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Komponen utama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sineol (70 – 85%)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4837103"/>
                  </a:ext>
                </a:extLst>
              </a:tr>
              <a:tr h="804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Obat gosok, obat demam, batuk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dan pewangi (penyegar   mulut,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pengharum ruang, sabun)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2486015"/>
                  </a:ext>
                </a:extLst>
              </a:tr>
            </a:tbl>
          </a:graphicData>
        </a:graphic>
      </p:graphicFrame>
      <p:sp>
        <p:nvSpPr>
          <p:cNvPr id="225325" name="WordArt 45"/>
          <p:cNvSpPr>
            <a:spLocks noChangeArrowheads="1" noChangeShapeType="1" noTextEdit="1"/>
          </p:cNvSpPr>
          <p:nvPr/>
        </p:nvSpPr>
        <p:spPr bwMode="auto">
          <a:xfrm>
            <a:off x="4572001" y="6858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(4)</a:t>
            </a:r>
          </a:p>
        </p:txBody>
      </p:sp>
    </p:spTree>
    <p:extLst>
      <p:ext uri="{BB962C8B-B14F-4D97-AF65-F5344CB8AC3E}">
        <p14:creationId xmlns:p14="http://schemas.microsoft.com/office/powerpoint/2010/main" val="255911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739" name="Group 107"/>
          <p:cNvGraphicFramePr>
            <a:graphicFrameLocks noGrp="1"/>
          </p:cNvGraphicFramePr>
          <p:nvPr>
            <p:ph/>
          </p:nvPr>
        </p:nvGraphicFramePr>
        <p:xfrm>
          <a:off x="1905000" y="1295400"/>
          <a:ext cx="8382000" cy="4883150"/>
        </p:xfrm>
        <a:graphic>
          <a:graphicData uri="http://schemas.openxmlformats.org/drawingml/2006/table">
            <a:tbl>
              <a:tblPr/>
              <a:tblGrid>
                <a:gridCol w="3205163">
                  <a:extLst>
                    <a:ext uri="{9D8B030D-6E8A-4147-A177-3AD203B41FA5}">
                      <a16:colId xmlns:a16="http://schemas.microsoft.com/office/drawing/2014/main" val="2984309429"/>
                    </a:ext>
                  </a:extLst>
                </a:gridCol>
                <a:gridCol w="5176837">
                  <a:extLst>
                    <a:ext uri="{9D8B030D-6E8A-4147-A177-3AD203B41FA5}">
                      <a16:colId xmlns:a16="http://schemas.microsoft.com/office/drawing/2014/main" val="870413900"/>
                    </a:ext>
                  </a:extLst>
                </a:gridCol>
              </a:tblGrid>
              <a:tr h="388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Keterangan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Lawang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1964081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Nama  lain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anose="030F0702030302020204" pitchFamily="66" charset="0"/>
                        </a:rPr>
                        <a:t>Cinnamomum oil, m. poko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134192"/>
                  </a:ext>
                </a:extLst>
              </a:tr>
              <a:tr h="723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Sumber penghasil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kulit kayu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Cinnamomum culilawan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3257377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Daerah penghasil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Ambon, Papua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430716"/>
                  </a:ext>
                </a:extLst>
              </a:tr>
              <a:tr h="965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Sifat fisika kimia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0" fontAlgn="base" latinLnBrk="0" hangingPunct="0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BJ (15</a:t>
                      </a:r>
                      <a:r>
                        <a:rPr kumimoji="0" lang="id-ID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C) : 1,0104, larut 1:2 bagian alkohol 80%, Bil asam 1,15, Bil ester 41,87 Bau m. cengkeh &amp; pala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918331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Komponen utama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Eugenol 86,7 – 90,4 %)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7573515"/>
                  </a:ext>
                </a:extLst>
              </a:tr>
              <a:tr h="766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Penggunaan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Obat gosok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6928322"/>
                  </a:ext>
                </a:extLst>
              </a:tr>
            </a:tbl>
          </a:graphicData>
        </a:graphic>
      </p:graphicFrame>
      <p:sp>
        <p:nvSpPr>
          <p:cNvPr id="197738" name="WordArt 106"/>
          <p:cNvSpPr>
            <a:spLocks noChangeArrowheads="1" noChangeShapeType="1" noTextEdit="1"/>
          </p:cNvSpPr>
          <p:nvPr/>
        </p:nvSpPr>
        <p:spPr bwMode="auto">
          <a:xfrm>
            <a:off x="4572001" y="4572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(5)</a:t>
            </a:r>
          </a:p>
        </p:txBody>
      </p:sp>
    </p:spTree>
    <p:extLst>
      <p:ext uri="{BB962C8B-B14F-4D97-AF65-F5344CB8AC3E}">
        <p14:creationId xmlns:p14="http://schemas.microsoft.com/office/powerpoint/2010/main" val="40418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503" name="Group 55"/>
          <p:cNvGraphicFramePr>
            <a:graphicFrameLocks noGrp="1"/>
          </p:cNvGraphicFramePr>
          <p:nvPr/>
        </p:nvGraphicFramePr>
        <p:xfrm>
          <a:off x="2438400" y="914400"/>
          <a:ext cx="7315200" cy="5257800"/>
        </p:xfrm>
        <a:graphic>
          <a:graphicData uri="http://schemas.openxmlformats.org/drawingml/2006/table">
            <a:tbl>
              <a:tblPr/>
              <a:tblGrid>
                <a:gridCol w="1604963">
                  <a:extLst>
                    <a:ext uri="{9D8B030D-6E8A-4147-A177-3AD203B41FA5}">
                      <a16:colId xmlns:a16="http://schemas.microsoft.com/office/drawing/2014/main" val="2458414668"/>
                    </a:ext>
                  </a:extLst>
                </a:gridCol>
                <a:gridCol w="5710237">
                  <a:extLst>
                    <a:ext uri="{9D8B030D-6E8A-4147-A177-3AD203B41FA5}">
                      <a16:colId xmlns:a16="http://schemas.microsoft.com/office/drawing/2014/main" val="268060966"/>
                    </a:ext>
                  </a:extLst>
                </a:gridCol>
              </a:tblGrid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Keterangan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7D22C"/>
                          </a:solidFill>
                          <a:effectLst/>
                          <a:latin typeface="Comic Sans MS" panose="030F0702030302020204" pitchFamily="66" charset="0"/>
                        </a:rPr>
                        <a:t>Minyak Kayu Manis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217996"/>
                  </a:ext>
                </a:extLst>
              </a:tr>
              <a:tr h="711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Nama  lain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innamomum burmanii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: kulit C</a:t>
                      </a:r>
                      <a:r>
                        <a:rPr kumimoji="0" lang="id-ID" alt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innamon  oil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dari daunnya : </a:t>
                      </a:r>
                      <a:r>
                        <a:rPr kumimoji="0" lang="id-ID" alt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cinnamon  leaf oil,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dari kulit kayu C. Cassia : </a:t>
                      </a:r>
                      <a:r>
                        <a:rPr kumimoji="0" lang="id-ID" alt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Cassia oil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24749"/>
                  </a:ext>
                </a:extLst>
              </a:tr>
              <a:tr h="736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Sumber penghasil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daun &amp;kulit kayu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C. burmanii  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rendemen 0,2%;  kulit  kayu </a:t>
                      </a:r>
                      <a:r>
                        <a:rPr kumimoji="0" lang="id-ID" alt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C. cassia  </a:t>
                      </a: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rendemen &gt; 0,3%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111107"/>
                  </a:ext>
                </a:extLst>
              </a:tr>
              <a:tr h="709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Daerah penghasil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Sumatra (terutama Sumbar), Kaltim, Sulsel, Sulteng, NTB, NTT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566570"/>
                  </a:ext>
                </a:extLst>
              </a:tr>
              <a:tr h="569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Sifat fisika kimia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id-ID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298194"/>
                  </a:ext>
                </a:extLst>
              </a:tr>
              <a:tr h="1087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Komponen utama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cinnamon oil : sinnamaldehid (60-75%),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cinnmon leaf  oil : eugenol  (80-96%),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cassia oil : sinnamaldehid 80-95%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787532"/>
                  </a:ext>
                </a:extLst>
              </a:tr>
              <a:tr h="1030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Penggunaan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penyedap makanan,   pasta gigi, penyegar mulut &amp;   parfum.  Khusus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id-ID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cinnamon leaf oil : untuk penyedap  makanan dan  insektisida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063628"/>
                  </a:ext>
                </a:extLst>
              </a:tr>
            </a:tbl>
          </a:graphicData>
        </a:graphic>
      </p:graphicFrame>
      <p:sp>
        <p:nvSpPr>
          <p:cNvPr id="232498" name="WordArt 50"/>
          <p:cNvSpPr>
            <a:spLocks noChangeArrowheads="1" noChangeShapeType="1" noTextEdit="1"/>
          </p:cNvSpPr>
          <p:nvPr/>
        </p:nvSpPr>
        <p:spPr bwMode="auto">
          <a:xfrm>
            <a:off x="4495801" y="304801"/>
            <a:ext cx="3076575" cy="4095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D" sz="24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Unicode MS"/>
              </a:rPr>
              <a:t>Minyak atsiri  alami (6)</a:t>
            </a:r>
          </a:p>
        </p:txBody>
      </p:sp>
    </p:spTree>
    <p:extLst>
      <p:ext uri="{BB962C8B-B14F-4D97-AF65-F5344CB8AC3E}">
        <p14:creationId xmlns:p14="http://schemas.microsoft.com/office/powerpoint/2010/main" val="201516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E.pptx" id="{5330A5D3-B581-4B4A-9313-9275B6EF2E52}" vid="{516C64E9-C0AA-46DA-9991-9C0EC881A8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Floral flourish</Template>
  <TotalTime>0</TotalTime>
  <Words>624</Words>
  <Application>Microsoft Office PowerPoint</Application>
  <PresentationFormat>Widescreen</PresentationFormat>
  <Paragraphs>104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 Unicode MS</vt:lpstr>
      <vt:lpstr>Arial Narrow</vt:lpstr>
      <vt:lpstr>Avenir Next LT Pro</vt:lpstr>
      <vt:lpstr>Avenir Next LT Pro Light</vt:lpstr>
      <vt:lpstr>Comic Sans MS</vt:lpstr>
      <vt:lpstr>Garamond</vt:lpstr>
      <vt:lpstr>Symbol</vt:lpstr>
      <vt:lpstr>Times New Roman</vt:lpstr>
      <vt:lpstr>Wingdings</vt:lpstr>
      <vt:lpstr>SavonVTI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2024-01-12T12:50:11Z</dcterms:created>
  <dcterms:modified xsi:type="dcterms:W3CDTF">2024-01-12T12:50:44Z</dcterms:modified>
</cp:coreProperties>
</file>