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  <p:sldMasterId id="2147483708" r:id="rId2"/>
  </p:sldMasterIdLst>
  <p:notesMasterIdLst>
    <p:notesMasterId r:id="rId41"/>
  </p:notesMasterIdLst>
  <p:handoutMasterIdLst>
    <p:handoutMasterId r:id="rId42"/>
  </p:handoutMasterIdLst>
  <p:sldIdLst>
    <p:sldId id="304" r:id="rId3"/>
    <p:sldId id="307" r:id="rId4"/>
    <p:sldId id="309" r:id="rId5"/>
    <p:sldId id="310" r:id="rId6"/>
    <p:sldId id="311" r:id="rId7"/>
    <p:sldId id="305" r:id="rId8"/>
    <p:sldId id="312" r:id="rId9"/>
    <p:sldId id="286" r:id="rId10"/>
    <p:sldId id="313" r:id="rId11"/>
    <p:sldId id="287" r:id="rId12"/>
    <p:sldId id="316" r:id="rId13"/>
    <p:sldId id="317" r:id="rId14"/>
    <p:sldId id="318" r:id="rId15"/>
    <p:sldId id="319" r:id="rId16"/>
    <p:sldId id="328" r:id="rId17"/>
    <p:sldId id="353" r:id="rId18"/>
    <p:sldId id="329" r:id="rId19"/>
    <p:sldId id="352" r:id="rId20"/>
    <p:sldId id="330" r:id="rId21"/>
    <p:sldId id="334" r:id="rId22"/>
    <p:sldId id="354" r:id="rId23"/>
    <p:sldId id="343" r:id="rId24"/>
    <p:sldId id="367" r:id="rId25"/>
    <p:sldId id="368" r:id="rId26"/>
    <p:sldId id="357" r:id="rId27"/>
    <p:sldId id="358" r:id="rId28"/>
    <p:sldId id="359" r:id="rId29"/>
    <p:sldId id="360" r:id="rId30"/>
    <p:sldId id="361" r:id="rId31"/>
    <p:sldId id="369" r:id="rId32"/>
    <p:sldId id="362" r:id="rId33"/>
    <p:sldId id="364" r:id="rId34"/>
    <p:sldId id="363" r:id="rId35"/>
    <p:sldId id="370" r:id="rId36"/>
    <p:sldId id="371" r:id="rId37"/>
    <p:sldId id="372" r:id="rId38"/>
    <p:sldId id="373" r:id="rId39"/>
    <p:sldId id="276" r:id="rId40"/>
  </p:sldIdLst>
  <p:sldSz cx="9144000" cy="6858000" type="screen4x3"/>
  <p:notesSz cx="7102475" cy="89916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006600"/>
    <a:srgbClr val="CCFFCC"/>
    <a:srgbClr val="0000FF"/>
    <a:srgbClr val="0000CC"/>
    <a:srgbClr val="80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21" autoAdjust="0"/>
    <p:restoredTop sz="95133" autoAdjust="0"/>
  </p:normalViewPr>
  <p:slideViewPr>
    <p:cSldViewPr>
      <p:cViewPr>
        <p:scale>
          <a:sx n="75" d="100"/>
          <a:sy n="75" d="100"/>
        </p:scale>
        <p:origin x="-118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C2D67C-ED08-4882-BC0F-70F3BDB13C33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4075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54075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F2DD92-162F-441B-89E3-479FE66E8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56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739" cy="44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736" y="0"/>
            <a:ext cx="3077739" cy="44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03338" y="674688"/>
            <a:ext cx="4495800" cy="3371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7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997" y="4271010"/>
            <a:ext cx="5208482" cy="404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7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42020"/>
            <a:ext cx="3077739" cy="44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7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736" y="8542020"/>
            <a:ext cx="3077739" cy="44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1976484-B3D2-4D80-AF2A-A553DA8BCD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829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B095FA-C64A-485E-91E3-EBF99CF7AD8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DC7B80-E263-4802-899B-0C1A80470C45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429EA8-9F2A-418E-BE0C-9D74CD6B9869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399947-ADF0-4D28-8703-7CCEE481619A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864E5E-2D31-4877-BBDF-54B549D7B9E7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3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218BF-13BC-43F7-A2F7-694F462679D5}" type="datetime1">
              <a:rPr lang="en-US" smtClean="0"/>
              <a:t>4/26/2022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B00C2-1578-436B-83E3-D891F539E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72DE4-66B3-4F50-9AFA-3538518A82B8}" type="datetime1">
              <a:rPr lang="en-US" smtClean="0"/>
              <a:t>4/26/2022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63F79-3C95-4A26-AB15-C4F92A4B2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EA4F0-00C2-447D-BE0C-016536FD0B47}" type="datetime1">
              <a:rPr lang="en-US" smtClean="0"/>
              <a:t>4/26/2022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DF593-F7F4-4161-979A-9774A8AD9A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80263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id-ID"/>
              <a:t>Click to edit Master title style</a:t>
            </a:r>
          </a:p>
        </p:txBody>
      </p:sp>
      <p:sp>
        <p:nvSpPr>
          <p:cNvPr id="180264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d-ID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E2DD4-81F7-41D5-84E4-BA5523D35B65}" type="datetime1">
              <a:rPr lang="en-US" smtClean="0"/>
              <a:t>4/26/2022</a:t>
            </a:fld>
            <a:endParaRPr lang="id-ID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1B366-7506-43F5-9020-FE08EFBA1643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B3F3D-4D29-4E84-982C-420F6B177C4A}" type="datetime1">
              <a:rPr lang="en-US" smtClean="0"/>
              <a:t>4/26/2022</a:t>
            </a:fld>
            <a:endParaRPr lang="id-ID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3161C-086F-4DFF-8263-8711E1D0B986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9D16D-08C2-4AE9-A444-3F711AD12511}" type="datetime1">
              <a:rPr lang="en-US" smtClean="0"/>
              <a:t>4/26/2022</a:t>
            </a:fld>
            <a:endParaRPr lang="id-ID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6E167-6F61-487D-AAD5-C8F40D026029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401A8-2CB6-4991-A41C-ED7F8148DAE8}" type="datetime1">
              <a:rPr lang="en-US" smtClean="0"/>
              <a:t>4/26/2022</a:t>
            </a:fld>
            <a:endParaRPr lang="id-ID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DB1D4-09FD-472B-97DA-3844B66B3CE8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496A7-9820-494D-9EA9-791D4E2376AD}" type="datetime1">
              <a:rPr lang="en-US" smtClean="0"/>
              <a:t>4/26/2022</a:t>
            </a:fld>
            <a:endParaRPr lang="id-ID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754D1-2559-4346-B936-29CED4743BDE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E24B2-CD75-40E3-B457-FBDEC9EC3041}" type="datetime1">
              <a:rPr lang="en-US" smtClean="0"/>
              <a:t>4/26/2022</a:t>
            </a:fld>
            <a:endParaRPr lang="id-ID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3F4DC-5B85-4F8B-9B90-EBC5D8E798FC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F6C15-3E9D-4120-9232-A5C199718573}" type="datetime1">
              <a:rPr lang="en-US" smtClean="0"/>
              <a:t>4/26/2022</a:t>
            </a:fld>
            <a:endParaRPr lang="id-ID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04CAB-0CAD-441A-BE74-AB51A5D76095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FC75A-1304-4954-ADDA-9F29F9E254F7}" type="datetime1">
              <a:rPr lang="en-US" smtClean="0"/>
              <a:t>4/26/2022</a:t>
            </a:fld>
            <a:endParaRPr lang="id-ID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DDA1B-F277-4C76-BAD6-C42A55CD95CC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63C3A-D0E8-47BD-88E6-68E7B5D93D7F}" type="datetime1">
              <a:rPr lang="en-US" smtClean="0"/>
              <a:t>4/26/2022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E6AB1-CB89-42FE-B3D3-DCED3B2A9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83F02-2B62-4B73-9263-984415B4E081}" type="datetime1">
              <a:rPr lang="en-US" smtClean="0"/>
              <a:t>4/26/2022</a:t>
            </a:fld>
            <a:endParaRPr lang="id-ID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52739-DF04-48EE-829E-9EF3196A0749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1FE9D-BF54-43CD-993E-4DAE9B418852}" type="datetime1">
              <a:rPr lang="en-US" smtClean="0"/>
              <a:t>4/26/2022</a:t>
            </a:fld>
            <a:endParaRPr lang="id-ID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2BB95-A1FD-4A6F-A6DF-E43E173370D2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1C99-86A6-4594-998C-93450DC470D1}" type="datetime1">
              <a:rPr lang="en-US" smtClean="0"/>
              <a:t>4/26/2022</a:t>
            </a:fld>
            <a:endParaRPr lang="id-ID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BFBB5-1CE4-4407-9FD2-960F34368BF4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E50BB-FF0F-4E14-863F-5E23036E0B6C}" type="datetime1">
              <a:rPr lang="en-US" smtClean="0"/>
              <a:t>4/26/2022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89162-1857-479B-978E-1DDEEEFFB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73992-2A80-4060-87C8-50E660FE6316}" type="datetime1">
              <a:rPr lang="en-US" smtClean="0"/>
              <a:t>4/26/2022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5AF26-D247-4968-88CB-3D2495CCFB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D3399-BE4C-4A04-8B24-033A167D19C2}" type="datetime1">
              <a:rPr lang="en-US" smtClean="0"/>
              <a:t>4/26/2022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321BC-51E7-4603-8FD2-CC1C2E2FE5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A0483-52AF-4E1C-B01B-970AD1E3D50E}" type="datetime1">
              <a:rPr lang="en-US" smtClean="0"/>
              <a:t>4/26/2022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1218E-E911-43A0-9351-6B07143A74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4C1D2-E344-4E13-B207-BFAC1DC1B0AD}" type="datetime1">
              <a:rPr lang="en-US" smtClean="0"/>
              <a:t>4/26/2022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FDEC6-5E70-4456-B391-43EF77DB49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99D7A-2FBB-4A1D-8C75-A6BE99BF415C}" type="datetime1">
              <a:rPr lang="en-US" smtClean="0"/>
              <a:t>4/26/2022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04C9E-5736-4599-AFD1-4AFD9CEE2C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75587-F062-434C-BD10-F8C50FCFB487}" type="datetime1">
              <a:rPr lang="en-US" smtClean="0"/>
              <a:t>4/26/2022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C8B65-E25E-4B8D-B75F-319E63198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2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32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2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32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7D1E38CA-6E49-4C28-9C89-52E3C86609B1}" type="datetime1">
              <a:rPr lang="en-US" smtClean="0"/>
              <a:t>4/26/2022</a:t>
            </a:fld>
            <a:endParaRPr lang="en-US"/>
          </a:p>
        </p:txBody>
      </p:sp>
      <p:sp>
        <p:nvSpPr>
          <p:cNvPr id="132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132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7E0BE57F-1289-4B2B-8684-4C45C1A38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79203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04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05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59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79207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08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09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0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1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2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3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4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5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6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7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8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9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79220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1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2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3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4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5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6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7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3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71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79232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33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34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35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36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79237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38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79239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id-ID" smtClean="0"/>
              <a:t>Click to edit Master title style</a:t>
            </a:r>
          </a:p>
        </p:txBody>
      </p:sp>
      <p:sp>
        <p:nvSpPr>
          <p:cNvPr id="179240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C6070F90-0C1D-49E1-9768-8117EEE7985E}" type="datetime1">
              <a:rPr lang="en-US" smtClean="0"/>
              <a:t>4/26/2022</a:t>
            </a:fld>
            <a:endParaRPr lang="id-ID"/>
          </a:p>
        </p:txBody>
      </p:sp>
      <p:sp>
        <p:nvSpPr>
          <p:cNvPr id="179241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179242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7B17C2B9-685F-4B1E-947C-1E0BC65F9155}" type="slidenum">
              <a:rPr lang="id-ID"/>
              <a:pPr>
                <a:defRPr/>
              </a:pPr>
              <a:t>‹#›</a:t>
            </a:fld>
            <a:endParaRPr lang="id-ID"/>
          </a:p>
        </p:txBody>
      </p:sp>
      <p:sp>
        <p:nvSpPr>
          <p:cNvPr id="17924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d-ID" smtClean="0"/>
              <a:t>Click to edit Master text styles</a:t>
            </a:r>
          </a:p>
          <a:p>
            <a:pPr lvl="1"/>
            <a:r>
              <a:rPr lang="id-ID" smtClean="0"/>
              <a:t>Second level</a:t>
            </a:r>
          </a:p>
          <a:p>
            <a:pPr lvl="2"/>
            <a:r>
              <a:rPr lang="id-ID" smtClean="0"/>
              <a:t>Third level</a:t>
            </a:r>
          </a:p>
          <a:p>
            <a:pPr lvl="3"/>
            <a:r>
              <a:rPr lang="id-ID" smtClean="0"/>
              <a:t>Fourth level</a:t>
            </a:r>
          </a:p>
          <a:p>
            <a:pPr lvl="4"/>
            <a:r>
              <a:rPr lang="id-ID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DBDA8C-FA8E-4211-B051-21C04C4625F8}" type="slidenum">
              <a:rPr lang="en-US"/>
              <a:pPr>
                <a:defRPr/>
              </a:pPr>
              <a:t>1</a:t>
            </a:fld>
            <a:endParaRPr lang="en-US"/>
          </a:p>
        </p:txBody>
      </p:sp>
      <p:grpSp>
        <p:nvGrpSpPr>
          <p:cNvPr id="11" name="Group 26"/>
          <p:cNvGrpSpPr>
            <a:grpSpLocks/>
          </p:cNvGrpSpPr>
          <p:nvPr/>
        </p:nvGrpSpPr>
        <p:grpSpPr bwMode="auto">
          <a:xfrm>
            <a:off x="3066102" y="1142551"/>
            <a:ext cx="3016250" cy="1142596"/>
            <a:chOff x="1980" y="1669"/>
            <a:chExt cx="1900" cy="798"/>
          </a:xfrm>
        </p:grpSpPr>
        <p:sp>
          <p:nvSpPr>
            <p:cNvPr id="12" name="Oval 27"/>
            <p:cNvSpPr>
              <a:spLocks noChangeAspect="1" noChangeArrowheads="1"/>
            </p:cNvSpPr>
            <p:nvPr/>
          </p:nvSpPr>
          <p:spPr bwMode="auto">
            <a:xfrm>
              <a:off x="2239" y="1669"/>
              <a:ext cx="1375" cy="798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5400">
                <a:latin typeface="Arial" charset="0"/>
              </a:endParaRPr>
            </a:p>
          </p:txBody>
        </p:sp>
        <p:sp>
          <p:nvSpPr>
            <p:cNvPr id="13" name="Rectangle 28"/>
            <p:cNvSpPr>
              <a:spLocks noChangeAspect="1" noChangeArrowheads="1"/>
            </p:cNvSpPr>
            <p:nvPr/>
          </p:nvSpPr>
          <p:spPr bwMode="auto">
            <a:xfrm>
              <a:off x="1980" y="1846"/>
              <a:ext cx="1900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>
                <a:defRPr/>
              </a:pPr>
              <a:r>
                <a:rPr lang="en-US" sz="3200" b="1" baseline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BAB </a:t>
              </a:r>
              <a:r>
                <a:rPr lang="en-US" sz="3200" b="1" baseline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3</a:t>
              </a:r>
              <a:endParaRPr lang="en-US" sz="3200" b="1" baseline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</p:grp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>
          <a:xfrm>
            <a:off x="1730992" y="2743200"/>
            <a:ext cx="5715000" cy="584775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200" b="1" smtClean="0">
                <a:solidFill>
                  <a:srgbClr val="FFFF00"/>
                </a:solidFill>
                <a:cs typeface="Times New Roman" charset="0"/>
              </a:rPr>
              <a:t>INTEGRAL LIPAT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5C0251-C9D6-4FEB-8502-078201E5F856}" type="slidenum">
              <a:rPr lang="en-US"/>
              <a:pPr>
                <a:defRPr/>
              </a:pPr>
              <a:t>10</a:t>
            </a:fld>
            <a:endParaRPr lang="en-US"/>
          </a:p>
        </p:txBody>
      </p:sp>
      <p:grpSp>
        <p:nvGrpSpPr>
          <p:cNvPr id="2" name="Group 105"/>
          <p:cNvGrpSpPr>
            <a:grpSpLocks/>
          </p:cNvGrpSpPr>
          <p:nvPr/>
        </p:nvGrpSpPr>
        <p:grpSpPr bwMode="auto">
          <a:xfrm>
            <a:off x="838200" y="609600"/>
            <a:ext cx="6553200" cy="1016000"/>
            <a:chOff x="864" y="240"/>
            <a:chExt cx="4128" cy="640"/>
          </a:xfrm>
        </p:grpSpPr>
        <p:sp>
          <p:nvSpPr>
            <p:cNvPr id="37921" name="Rectangle 51"/>
            <p:cNvSpPr>
              <a:spLocks noChangeArrowheads="1"/>
            </p:cNvSpPr>
            <p:nvPr/>
          </p:nvSpPr>
          <p:spPr bwMode="auto">
            <a:xfrm>
              <a:off x="864" y="461"/>
              <a:ext cx="129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(x + y) dy dx =</a:t>
              </a:r>
            </a:p>
          </p:txBody>
        </p:sp>
        <p:sp>
          <p:nvSpPr>
            <p:cNvPr id="37922" name="Rectangle 55"/>
            <p:cNvSpPr>
              <a:spLocks noChangeArrowheads="1"/>
            </p:cNvSpPr>
            <p:nvPr/>
          </p:nvSpPr>
          <p:spPr bwMode="auto">
            <a:xfrm>
              <a:off x="2064" y="240"/>
              <a:ext cx="2928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2243138" algn="l"/>
                  <a:tab pos="3586163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5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6x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	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5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	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6x-x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  <a:p>
              <a:pPr>
                <a:tabLst>
                  <a:tab pos="2638425" algn="l"/>
                  <a:tab pos="4103688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(x + y) dy dx  =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 xy +   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]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  <a:p>
              <a:pPr>
                <a:tabLst>
                  <a:tab pos="2157413" algn="l"/>
                  <a:tab pos="3586163" algn="l"/>
                </a:tabLst>
              </a:pP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0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 	0	 x</a:t>
              </a:r>
            </a:p>
          </p:txBody>
        </p:sp>
        <p:grpSp>
          <p:nvGrpSpPr>
            <p:cNvPr id="37923" name="Group 60"/>
            <p:cNvGrpSpPr>
              <a:grpSpLocks/>
            </p:cNvGrpSpPr>
            <p:nvPr/>
          </p:nvGrpSpPr>
          <p:grpSpPr bwMode="auto">
            <a:xfrm>
              <a:off x="3901" y="327"/>
              <a:ext cx="211" cy="480"/>
              <a:chOff x="3145" y="1839"/>
              <a:chExt cx="211" cy="480"/>
            </a:xfrm>
          </p:grpSpPr>
          <p:sp>
            <p:nvSpPr>
              <p:cNvPr id="37924" name="Rectangle 59"/>
              <p:cNvSpPr>
                <a:spLocks noChangeArrowheads="1"/>
              </p:cNvSpPr>
              <p:nvPr/>
            </p:nvSpPr>
            <p:spPr bwMode="auto">
              <a:xfrm>
                <a:off x="3145" y="2069"/>
                <a:ext cx="20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37925" name="Rectangle 57"/>
              <p:cNvSpPr>
                <a:spLocks noChangeArrowheads="1"/>
              </p:cNvSpPr>
              <p:nvPr/>
            </p:nvSpPr>
            <p:spPr bwMode="auto">
              <a:xfrm>
                <a:off x="3150" y="1839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37926" name="Line 58"/>
              <p:cNvSpPr>
                <a:spLocks noChangeShapeType="1"/>
              </p:cNvSpPr>
              <p:nvPr/>
            </p:nvSpPr>
            <p:spPr bwMode="auto">
              <a:xfrm flipV="1">
                <a:off x="3200" y="2091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4" name="Group 104"/>
          <p:cNvGrpSpPr>
            <a:grpSpLocks/>
          </p:cNvGrpSpPr>
          <p:nvPr/>
        </p:nvGrpSpPr>
        <p:grpSpPr bwMode="auto">
          <a:xfrm>
            <a:off x="1066800" y="1676400"/>
            <a:ext cx="5562600" cy="1016000"/>
            <a:chOff x="888" y="1152"/>
            <a:chExt cx="3504" cy="640"/>
          </a:xfrm>
        </p:grpSpPr>
        <p:sp>
          <p:nvSpPr>
            <p:cNvPr id="37910" name="Rectangle 72"/>
            <p:cNvSpPr>
              <a:spLocks noChangeArrowheads="1"/>
            </p:cNvSpPr>
            <p:nvPr/>
          </p:nvSpPr>
          <p:spPr bwMode="auto">
            <a:xfrm>
              <a:off x="888" y="1356"/>
              <a:ext cx="21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  <p:grpSp>
          <p:nvGrpSpPr>
            <p:cNvPr id="37911" name="Group 83"/>
            <p:cNvGrpSpPr>
              <a:grpSpLocks/>
            </p:cNvGrpSpPr>
            <p:nvPr/>
          </p:nvGrpSpPr>
          <p:grpSpPr bwMode="auto">
            <a:xfrm>
              <a:off x="1104" y="1152"/>
              <a:ext cx="3288" cy="640"/>
              <a:chOff x="576" y="1128"/>
              <a:chExt cx="3288" cy="640"/>
            </a:xfrm>
          </p:grpSpPr>
          <p:sp>
            <p:nvSpPr>
              <p:cNvPr id="37912" name="Rectangle 67"/>
              <p:cNvSpPr>
                <a:spLocks noChangeArrowheads="1"/>
              </p:cNvSpPr>
              <p:nvPr/>
            </p:nvSpPr>
            <p:spPr bwMode="auto">
              <a:xfrm>
                <a:off x="576" y="1128"/>
                <a:ext cx="3288" cy="6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5  </a:t>
                </a:r>
              </a:p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{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x(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6x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    (6x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(x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  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)} dx 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0</a:t>
                </a:r>
              </a:p>
            </p:txBody>
          </p:sp>
          <p:grpSp>
            <p:nvGrpSpPr>
              <p:cNvPr id="37913" name="Group 75"/>
              <p:cNvGrpSpPr>
                <a:grpSpLocks/>
              </p:cNvGrpSpPr>
              <p:nvPr/>
            </p:nvGrpSpPr>
            <p:grpSpPr bwMode="auto">
              <a:xfrm>
                <a:off x="1564" y="1206"/>
                <a:ext cx="211" cy="480"/>
                <a:chOff x="3388" y="1830"/>
                <a:chExt cx="211" cy="480"/>
              </a:xfrm>
            </p:grpSpPr>
            <p:sp>
              <p:nvSpPr>
                <p:cNvPr id="37918" name="Rectangle 76"/>
                <p:cNvSpPr>
                  <a:spLocks noChangeArrowheads="1"/>
                </p:cNvSpPr>
                <p:nvPr/>
              </p:nvSpPr>
              <p:spPr bwMode="auto">
                <a:xfrm>
                  <a:off x="3388" y="2060"/>
                  <a:ext cx="2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  <p:sp>
              <p:nvSpPr>
                <p:cNvPr id="37919" name="Rectangle 77"/>
                <p:cNvSpPr>
                  <a:spLocks noChangeArrowheads="1"/>
                </p:cNvSpPr>
                <p:nvPr/>
              </p:nvSpPr>
              <p:spPr bwMode="auto">
                <a:xfrm>
                  <a:off x="3393" y="1830"/>
                  <a:ext cx="20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  <p:sp>
              <p:nvSpPr>
                <p:cNvPr id="37920" name="Line 78"/>
                <p:cNvSpPr>
                  <a:spLocks noChangeShapeType="1"/>
                </p:cNvSpPr>
                <p:nvPr/>
              </p:nvSpPr>
              <p:spPr bwMode="auto">
                <a:xfrm flipV="1">
                  <a:off x="3425" y="2082"/>
                  <a:ext cx="1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37914" name="Group 79"/>
              <p:cNvGrpSpPr>
                <a:grpSpLocks/>
              </p:cNvGrpSpPr>
              <p:nvPr/>
            </p:nvGrpSpPr>
            <p:grpSpPr bwMode="auto">
              <a:xfrm>
                <a:off x="2961" y="1215"/>
                <a:ext cx="219" cy="480"/>
                <a:chOff x="2433" y="1839"/>
                <a:chExt cx="219" cy="480"/>
              </a:xfrm>
            </p:grpSpPr>
            <p:sp>
              <p:nvSpPr>
                <p:cNvPr id="37915" name="Rectangle 80"/>
                <p:cNvSpPr>
                  <a:spLocks noChangeArrowheads="1"/>
                </p:cNvSpPr>
                <p:nvPr/>
              </p:nvSpPr>
              <p:spPr bwMode="auto">
                <a:xfrm>
                  <a:off x="2446" y="2069"/>
                  <a:ext cx="2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  <p:sp>
              <p:nvSpPr>
                <p:cNvPr id="37916" name="Rectangle 81"/>
                <p:cNvSpPr>
                  <a:spLocks noChangeArrowheads="1"/>
                </p:cNvSpPr>
                <p:nvPr/>
              </p:nvSpPr>
              <p:spPr bwMode="auto">
                <a:xfrm>
                  <a:off x="2433" y="1839"/>
                  <a:ext cx="20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  <p:sp>
              <p:nvSpPr>
                <p:cNvPr id="37917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2474" y="2091"/>
                  <a:ext cx="1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grpSp>
        <p:nvGrpSpPr>
          <p:cNvPr id="37899" name="Group 101"/>
          <p:cNvGrpSpPr>
            <a:grpSpLocks/>
          </p:cNvGrpSpPr>
          <p:nvPr/>
        </p:nvGrpSpPr>
        <p:grpSpPr bwMode="auto">
          <a:xfrm>
            <a:off x="7253288" y="5119688"/>
            <a:ext cx="608013" cy="742950"/>
            <a:chOff x="4896" y="2160"/>
            <a:chExt cx="383" cy="468"/>
          </a:xfrm>
        </p:grpSpPr>
        <p:sp>
          <p:nvSpPr>
            <p:cNvPr id="37901" name="Rectangle 98"/>
            <p:cNvSpPr>
              <a:spLocks noChangeArrowheads="1"/>
            </p:cNvSpPr>
            <p:nvPr/>
          </p:nvSpPr>
          <p:spPr bwMode="auto">
            <a:xfrm>
              <a:off x="4969" y="2378"/>
              <a:ext cx="20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37902" name="Rectangle 99"/>
            <p:cNvSpPr>
              <a:spLocks noChangeArrowheads="1"/>
            </p:cNvSpPr>
            <p:nvPr/>
          </p:nvSpPr>
          <p:spPr bwMode="auto">
            <a:xfrm>
              <a:off x="4896" y="2160"/>
              <a:ext cx="38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625</a:t>
              </a:r>
            </a:p>
          </p:txBody>
        </p:sp>
        <p:sp>
          <p:nvSpPr>
            <p:cNvPr id="37903" name="Line 100"/>
            <p:cNvSpPr>
              <a:spLocks noChangeShapeType="1"/>
            </p:cNvSpPr>
            <p:nvPr/>
          </p:nvSpPr>
          <p:spPr bwMode="auto">
            <a:xfrm flipV="1">
              <a:off x="4964" y="2400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1066800" y="5003800"/>
            <a:ext cx="3581400" cy="1015663"/>
            <a:chOff x="1066800" y="5003800"/>
            <a:chExt cx="3581400" cy="1015663"/>
          </a:xfrm>
        </p:grpSpPr>
        <p:grpSp>
          <p:nvGrpSpPr>
            <p:cNvPr id="76" name="Group 75"/>
            <p:cNvGrpSpPr/>
            <p:nvPr/>
          </p:nvGrpSpPr>
          <p:grpSpPr>
            <a:xfrm>
              <a:off x="1409700" y="5003800"/>
              <a:ext cx="3238500" cy="1015663"/>
              <a:chOff x="1409700" y="5003800"/>
              <a:chExt cx="3238500" cy="1015663"/>
            </a:xfrm>
          </p:grpSpPr>
          <p:sp>
            <p:nvSpPr>
              <p:cNvPr id="37896" name="Rectangle 87"/>
              <p:cNvSpPr>
                <a:spLocks noChangeArrowheads="1"/>
              </p:cNvSpPr>
              <p:nvPr/>
            </p:nvSpPr>
            <p:spPr bwMode="auto">
              <a:xfrm>
                <a:off x="1409700" y="5003800"/>
                <a:ext cx="3238500" cy="1015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 dirty="0">
                    <a:latin typeface="Arial" pitchFamily="34" charset="0"/>
                    <a:cs typeface="Arial" pitchFamily="34" charset="0"/>
                  </a:rPr>
                  <a:t>5  </a:t>
                </a:r>
              </a:p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 dirty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 (    </a:t>
                </a:r>
                <a:r>
                  <a:rPr lang="id-ID" sz="2000" baseline="0" dirty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 dirty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 dirty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en-US" sz="2000" baseline="0" dirty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 dirty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7x</a:t>
                </a:r>
                <a:r>
                  <a:rPr lang="en-US" sz="2000" baseline="30000" dirty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en-US" sz="2000" baseline="0" dirty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     </a:t>
                </a:r>
                <a:r>
                  <a:rPr lang="id-ID" sz="2000" baseline="0" dirty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 dirty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 dirty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dirty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 dx = </a:t>
                </a:r>
                <a:endParaRPr lang="en-US" sz="2000" baseline="30000" dirty="0">
                  <a:latin typeface="Arial" pitchFamily="34" charset="0"/>
                  <a:cs typeface="Arial" pitchFamily="34" charset="0"/>
                </a:endParaRPr>
              </a:p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 dirty="0">
                    <a:latin typeface="Arial" pitchFamily="34" charset="0"/>
                    <a:cs typeface="Arial" pitchFamily="34" charset="0"/>
                  </a:rPr>
                  <a:t>0</a:t>
                </a:r>
              </a:p>
            </p:txBody>
          </p:sp>
          <p:grpSp>
            <p:nvGrpSpPr>
              <p:cNvPr id="37897" name="Group 88"/>
              <p:cNvGrpSpPr>
                <a:grpSpLocks/>
              </p:cNvGrpSpPr>
              <p:nvPr/>
            </p:nvGrpSpPr>
            <p:grpSpPr bwMode="auto">
              <a:xfrm>
                <a:off x="1719263" y="5165725"/>
                <a:ext cx="347663" cy="762000"/>
                <a:chOff x="3447" y="1854"/>
                <a:chExt cx="219" cy="480"/>
              </a:xfrm>
            </p:grpSpPr>
            <p:sp>
              <p:nvSpPr>
                <p:cNvPr id="37907" name="Rectangle 89"/>
                <p:cNvSpPr>
                  <a:spLocks noChangeArrowheads="1"/>
                </p:cNvSpPr>
                <p:nvPr/>
              </p:nvSpPr>
              <p:spPr bwMode="auto">
                <a:xfrm>
                  <a:off x="3460" y="2084"/>
                  <a:ext cx="2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  <p:sp>
              <p:nvSpPr>
                <p:cNvPr id="37908" name="Rectangle 90"/>
                <p:cNvSpPr>
                  <a:spLocks noChangeArrowheads="1"/>
                </p:cNvSpPr>
                <p:nvPr/>
              </p:nvSpPr>
              <p:spPr bwMode="auto">
                <a:xfrm>
                  <a:off x="3447" y="1854"/>
                  <a:ext cx="20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  <p:sp>
              <p:nvSpPr>
                <p:cNvPr id="37909" name="Line 91"/>
                <p:cNvSpPr>
                  <a:spLocks noChangeShapeType="1"/>
                </p:cNvSpPr>
                <p:nvPr/>
              </p:nvSpPr>
              <p:spPr bwMode="auto">
                <a:xfrm flipV="1">
                  <a:off x="3479" y="2088"/>
                  <a:ext cx="1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37898" name="Group 96"/>
              <p:cNvGrpSpPr>
                <a:grpSpLocks/>
              </p:cNvGrpSpPr>
              <p:nvPr/>
            </p:nvGrpSpPr>
            <p:grpSpPr bwMode="auto">
              <a:xfrm>
                <a:off x="3157538" y="5148263"/>
                <a:ext cx="466725" cy="742950"/>
                <a:chOff x="4497" y="3103"/>
                <a:chExt cx="294" cy="468"/>
              </a:xfrm>
            </p:grpSpPr>
            <p:sp>
              <p:nvSpPr>
                <p:cNvPr id="37904" name="Rectangle 93"/>
                <p:cNvSpPr>
                  <a:spLocks noChangeArrowheads="1"/>
                </p:cNvSpPr>
                <p:nvPr/>
              </p:nvSpPr>
              <p:spPr bwMode="auto">
                <a:xfrm>
                  <a:off x="4546" y="3321"/>
                  <a:ext cx="2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  <p:sp>
              <p:nvSpPr>
                <p:cNvPr id="37905" name="Rectangle 94"/>
                <p:cNvSpPr>
                  <a:spLocks noChangeArrowheads="1"/>
                </p:cNvSpPr>
                <p:nvPr/>
              </p:nvSpPr>
              <p:spPr bwMode="auto">
                <a:xfrm>
                  <a:off x="4497" y="3103"/>
                  <a:ext cx="29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45</a:t>
                  </a:r>
                </a:p>
              </p:txBody>
            </p:sp>
            <p:sp>
              <p:nvSpPr>
                <p:cNvPr id="37906" name="Line 95"/>
                <p:cNvSpPr>
                  <a:spLocks noChangeShapeType="1"/>
                </p:cNvSpPr>
                <p:nvPr/>
              </p:nvSpPr>
              <p:spPr bwMode="auto">
                <a:xfrm flipV="1">
                  <a:off x="4565" y="3343"/>
                  <a:ext cx="1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>
          <p:nvSpPr>
            <p:cNvPr id="37900" name="Rectangle 102"/>
            <p:cNvSpPr>
              <a:spLocks noChangeArrowheads="1"/>
            </p:cNvSpPr>
            <p:nvPr/>
          </p:nvSpPr>
          <p:spPr bwMode="auto">
            <a:xfrm>
              <a:off x="1066800" y="5346700"/>
              <a:ext cx="3333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</p:grpSp>
      <p:grpSp>
        <p:nvGrpSpPr>
          <p:cNvPr id="39" name="Group 104"/>
          <p:cNvGrpSpPr>
            <a:grpSpLocks/>
          </p:cNvGrpSpPr>
          <p:nvPr/>
        </p:nvGrpSpPr>
        <p:grpSpPr bwMode="auto">
          <a:xfrm>
            <a:off x="1066800" y="2819400"/>
            <a:ext cx="6248400" cy="1016000"/>
            <a:chOff x="888" y="1152"/>
            <a:chExt cx="3936" cy="640"/>
          </a:xfrm>
        </p:grpSpPr>
        <p:sp>
          <p:nvSpPr>
            <p:cNvPr id="40" name="Rectangle 72"/>
            <p:cNvSpPr>
              <a:spLocks noChangeArrowheads="1"/>
            </p:cNvSpPr>
            <p:nvPr/>
          </p:nvSpPr>
          <p:spPr bwMode="auto">
            <a:xfrm>
              <a:off x="888" y="1356"/>
              <a:ext cx="21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  <p:grpSp>
          <p:nvGrpSpPr>
            <p:cNvPr id="41" name="Group 83"/>
            <p:cNvGrpSpPr>
              <a:grpSpLocks/>
            </p:cNvGrpSpPr>
            <p:nvPr/>
          </p:nvGrpSpPr>
          <p:grpSpPr bwMode="auto">
            <a:xfrm>
              <a:off x="1104" y="1152"/>
              <a:ext cx="3720" cy="640"/>
              <a:chOff x="576" y="1128"/>
              <a:chExt cx="3720" cy="640"/>
            </a:xfrm>
          </p:grpSpPr>
          <p:sp>
            <p:nvSpPr>
              <p:cNvPr id="42" name="Rectangle 67"/>
              <p:cNvSpPr>
                <a:spLocks noChangeArrowheads="1"/>
              </p:cNvSpPr>
              <p:nvPr/>
            </p:nvSpPr>
            <p:spPr bwMode="auto">
              <a:xfrm>
                <a:off x="576" y="1128"/>
                <a:ext cx="3720" cy="6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5  </a:t>
                </a:r>
              </a:p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{6x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   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(36x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12x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 – (x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  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)} dx 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0</a:t>
                </a:r>
              </a:p>
            </p:txBody>
          </p:sp>
          <p:grpSp>
            <p:nvGrpSpPr>
              <p:cNvPr id="43" name="Group 75"/>
              <p:cNvGrpSpPr>
                <a:grpSpLocks/>
              </p:cNvGrpSpPr>
              <p:nvPr/>
            </p:nvGrpSpPr>
            <p:grpSpPr bwMode="auto">
              <a:xfrm>
                <a:off x="1507" y="1206"/>
                <a:ext cx="211" cy="480"/>
                <a:chOff x="3331" y="1830"/>
                <a:chExt cx="211" cy="480"/>
              </a:xfrm>
            </p:grpSpPr>
            <p:sp>
              <p:nvSpPr>
                <p:cNvPr id="48" name="Rectangle 76"/>
                <p:cNvSpPr>
                  <a:spLocks noChangeArrowheads="1"/>
                </p:cNvSpPr>
                <p:nvPr/>
              </p:nvSpPr>
              <p:spPr bwMode="auto">
                <a:xfrm>
                  <a:off x="3331" y="2060"/>
                  <a:ext cx="2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  <p:sp>
              <p:nvSpPr>
                <p:cNvPr id="49" name="Rectangle 77"/>
                <p:cNvSpPr>
                  <a:spLocks noChangeArrowheads="1"/>
                </p:cNvSpPr>
                <p:nvPr/>
              </p:nvSpPr>
              <p:spPr bwMode="auto">
                <a:xfrm>
                  <a:off x="3336" y="1830"/>
                  <a:ext cx="20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  <p:sp>
              <p:nvSpPr>
                <p:cNvPr id="50" name="Line 78"/>
                <p:cNvSpPr>
                  <a:spLocks noChangeShapeType="1"/>
                </p:cNvSpPr>
                <p:nvPr/>
              </p:nvSpPr>
              <p:spPr bwMode="auto">
                <a:xfrm flipV="1">
                  <a:off x="3368" y="2082"/>
                  <a:ext cx="1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44" name="Group 79"/>
              <p:cNvGrpSpPr>
                <a:grpSpLocks/>
              </p:cNvGrpSpPr>
              <p:nvPr/>
            </p:nvGrpSpPr>
            <p:grpSpPr bwMode="auto">
              <a:xfrm>
                <a:off x="3436" y="1201"/>
                <a:ext cx="211" cy="480"/>
                <a:chOff x="2908" y="1825"/>
                <a:chExt cx="211" cy="480"/>
              </a:xfrm>
            </p:grpSpPr>
            <p:sp>
              <p:nvSpPr>
                <p:cNvPr id="45" name="Rectangle 80"/>
                <p:cNvSpPr>
                  <a:spLocks noChangeArrowheads="1"/>
                </p:cNvSpPr>
                <p:nvPr/>
              </p:nvSpPr>
              <p:spPr bwMode="auto">
                <a:xfrm>
                  <a:off x="2908" y="2055"/>
                  <a:ext cx="2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  <p:sp>
              <p:nvSpPr>
                <p:cNvPr id="46" name="Rectangle 81"/>
                <p:cNvSpPr>
                  <a:spLocks noChangeArrowheads="1"/>
                </p:cNvSpPr>
                <p:nvPr/>
              </p:nvSpPr>
              <p:spPr bwMode="auto">
                <a:xfrm>
                  <a:off x="2913" y="1825"/>
                  <a:ext cx="20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  <p:sp>
              <p:nvSpPr>
                <p:cNvPr id="47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2945" y="2077"/>
                  <a:ext cx="1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grpSp>
        <p:nvGrpSpPr>
          <p:cNvPr id="51" name="Group 104"/>
          <p:cNvGrpSpPr>
            <a:grpSpLocks/>
          </p:cNvGrpSpPr>
          <p:nvPr/>
        </p:nvGrpSpPr>
        <p:grpSpPr bwMode="auto">
          <a:xfrm>
            <a:off x="1066800" y="3917952"/>
            <a:ext cx="5791200" cy="1016000"/>
            <a:chOff x="888" y="1220"/>
            <a:chExt cx="3648" cy="640"/>
          </a:xfrm>
        </p:grpSpPr>
        <p:sp>
          <p:nvSpPr>
            <p:cNvPr id="52" name="Rectangle 72"/>
            <p:cNvSpPr>
              <a:spLocks noChangeArrowheads="1"/>
            </p:cNvSpPr>
            <p:nvPr/>
          </p:nvSpPr>
          <p:spPr bwMode="auto">
            <a:xfrm>
              <a:off x="888" y="1356"/>
              <a:ext cx="21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  <p:grpSp>
          <p:nvGrpSpPr>
            <p:cNvPr id="53" name="Group 83"/>
            <p:cNvGrpSpPr>
              <a:grpSpLocks/>
            </p:cNvGrpSpPr>
            <p:nvPr/>
          </p:nvGrpSpPr>
          <p:grpSpPr bwMode="auto">
            <a:xfrm>
              <a:off x="1104" y="1220"/>
              <a:ext cx="3432" cy="640"/>
              <a:chOff x="576" y="1196"/>
              <a:chExt cx="3432" cy="640"/>
            </a:xfrm>
          </p:grpSpPr>
          <p:sp>
            <p:nvSpPr>
              <p:cNvPr id="54" name="Rectangle 67"/>
              <p:cNvSpPr>
                <a:spLocks noChangeArrowheads="1"/>
              </p:cNvSpPr>
              <p:nvPr/>
            </p:nvSpPr>
            <p:spPr bwMode="auto">
              <a:xfrm>
                <a:off x="576" y="1196"/>
                <a:ext cx="3432" cy="6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5  </a:t>
                </a:r>
              </a:p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6x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18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 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   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 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  <a:p>
                <a:pPr>
                  <a:tabLst>
                    <a:tab pos="1924050" algn="l"/>
                    <a:tab pos="268605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0</a:t>
                </a:r>
              </a:p>
            </p:txBody>
          </p:sp>
          <p:grpSp>
            <p:nvGrpSpPr>
              <p:cNvPr id="55" name="Group 75"/>
              <p:cNvGrpSpPr>
                <a:grpSpLocks/>
              </p:cNvGrpSpPr>
              <p:nvPr/>
            </p:nvGrpSpPr>
            <p:grpSpPr bwMode="auto">
              <a:xfrm>
                <a:off x="2327" y="1206"/>
                <a:ext cx="211" cy="480"/>
                <a:chOff x="4151" y="1830"/>
                <a:chExt cx="211" cy="480"/>
              </a:xfrm>
            </p:grpSpPr>
            <p:sp>
              <p:nvSpPr>
                <p:cNvPr id="60" name="Rectangle 76"/>
                <p:cNvSpPr>
                  <a:spLocks noChangeArrowheads="1"/>
                </p:cNvSpPr>
                <p:nvPr/>
              </p:nvSpPr>
              <p:spPr bwMode="auto">
                <a:xfrm>
                  <a:off x="4151" y="2060"/>
                  <a:ext cx="2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  <p:sp>
              <p:nvSpPr>
                <p:cNvPr id="61" name="Rectangle 77"/>
                <p:cNvSpPr>
                  <a:spLocks noChangeArrowheads="1"/>
                </p:cNvSpPr>
                <p:nvPr/>
              </p:nvSpPr>
              <p:spPr bwMode="auto">
                <a:xfrm>
                  <a:off x="4156" y="1830"/>
                  <a:ext cx="20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  <p:sp>
              <p:nvSpPr>
                <p:cNvPr id="62" name="Line 78"/>
                <p:cNvSpPr>
                  <a:spLocks noChangeShapeType="1"/>
                </p:cNvSpPr>
                <p:nvPr/>
              </p:nvSpPr>
              <p:spPr bwMode="auto">
                <a:xfrm flipV="1">
                  <a:off x="4188" y="2082"/>
                  <a:ext cx="1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56" name="Group 79"/>
              <p:cNvGrpSpPr>
                <a:grpSpLocks/>
              </p:cNvGrpSpPr>
              <p:nvPr/>
            </p:nvGrpSpPr>
            <p:grpSpPr bwMode="auto">
              <a:xfrm>
                <a:off x="3173" y="1203"/>
                <a:ext cx="211" cy="480"/>
                <a:chOff x="2645" y="1827"/>
                <a:chExt cx="211" cy="480"/>
              </a:xfrm>
            </p:grpSpPr>
            <p:sp>
              <p:nvSpPr>
                <p:cNvPr id="57" name="Rectangle 80"/>
                <p:cNvSpPr>
                  <a:spLocks noChangeArrowheads="1"/>
                </p:cNvSpPr>
                <p:nvPr/>
              </p:nvSpPr>
              <p:spPr bwMode="auto">
                <a:xfrm>
                  <a:off x="2645" y="2057"/>
                  <a:ext cx="2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  <p:sp>
              <p:nvSpPr>
                <p:cNvPr id="58" name="Rectangle 81"/>
                <p:cNvSpPr>
                  <a:spLocks noChangeArrowheads="1"/>
                </p:cNvSpPr>
                <p:nvPr/>
              </p:nvSpPr>
              <p:spPr bwMode="auto">
                <a:xfrm>
                  <a:off x="2650" y="1827"/>
                  <a:ext cx="20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  <p:sp>
              <p:nvSpPr>
                <p:cNvPr id="59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2682" y="2079"/>
                  <a:ext cx="1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grpSp>
        <p:nvGrpSpPr>
          <p:cNvPr id="77" name="Group 76"/>
          <p:cNvGrpSpPr/>
          <p:nvPr/>
        </p:nvGrpSpPr>
        <p:grpSpPr>
          <a:xfrm>
            <a:off x="4529119" y="5003800"/>
            <a:ext cx="2938481" cy="1016000"/>
            <a:chOff x="4757719" y="5003800"/>
            <a:chExt cx="2938481" cy="1016000"/>
          </a:xfrm>
        </p:grpSpPr>
        <p:sp>
          <p:nvSpPr>
            <p:cNvPr id="63" name="Rectangle 87"/>
            <p:cNvSpPr>
              <a:spLocks noChangeArrowheads="1"/>
            </p:cNvSpPr>
            <p:nvPr/>
          </p:nvSpPr>
          <p:spPr bwMode="auto">
            <a:xfrm>
              <a:off x="4905376" y="5003800"/>
              <a:ext cx="2790824" cy="101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2157413" algn="l"/>
                  <a:tab pos="2243138" algn="l"/>
                </a:tabLst>
              </a:pP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	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5  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  <a:p>
              <a:pPr>
                <a:tabLst>
                  <a:tab pos="1924050" algn="l"/>
                  <a:tab pos="2686050" algn="l"/>
                </a:tabLst>
              </a:pP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id-ID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5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id-ID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 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id-ID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]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  <a:p>
              <a:pPr>
                <a:tabLst>
                  <a:tab pos="2157413" algn="l"/>
                </a:tabLst>
              </a:pP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	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0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4" name="Group 101"/>
            <p:cNvGrpSpPr>
              <a:grpSpLocks/>
            </p:cNvGrpSpPr>
            <p:nvPr/>
          </p:nvGrpSpPr>
          <p:grpSpPr bwMode="auto">
            <a:xfrm>
              <a:off x="4757719" y="5153024"/>
              <a:ext cx="395999" cy="746126"/>
              <a:chOff x="4914" y="2169"/>
              <a:chExt cx="296" cy="470"/>
            </a:xfrm>
          </p:grpSpPr>
          <p:sp>
            <p:nvSpPr>
              <p:cNvPr id="65" name="Rectangle 98"/>
              <p:cNvSpPr>
                <a:spLocks noChangeArrowheads="1"/>
              </p:cNvSpPr>
              <p:nvPr/>
            </p:nvSpPr>
            <p:spPr bwMode="auto">
              <a:xfrm>
                <a:off x="4914" y="2387"/>
                <a:ext cx="29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10</a:t>
                </a:r>
                <a:endParaRPr lang="en-US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" name="Rectangle 99"/>
              <p:cNvSpPr>
                <a:spLocks noChangeArrowheads="1"/>
              </p:cNvSpPr>
              <p:nvPr/>
            </p:nvSpPr>
            <p:spPr bwMode="auto">
              <a:xfrm>
                <a:off x="4950" y="2169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1</a:t>
                </a:r>
                <a:endParaRPr lang="en-US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" name="Line 100"/>
              <p:cNvSpPr>
                <a:spLocks noChangeShapeType="1"/>
              </p:cNvSpPr>
              <p:nvPr/>
            </p:nvSpPr>
            <p:spPr bwMode="auto">
              <a:xfrm flipV="1">
                <a:off x="5015" y="2400"/>
                <a:ext cx="16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68" name="Group 101"/>
            <p:cNvGrpSpPr>
              <a:grpSpLocks/>
            </p:cNvGrpSpPr>
            <p:nvPr/>
          </p:nvGrpSpPr>
          <p:grpSpPr bwMode="auto">
            <a:xfrm>
              <a:off x="5616575" y="5153024"/>
              <a:ext cx="341313" cy="742950"/>
              <a:chOff x="4914" y="2160"/>
              <a:chExt cx="215" cy="468"/>
            </a:xfrm>
          </p:grpSpPr>
          <p:sp>
            <p:nvSpPr>
              <p:cNvPr id="69" name="Rectangle 98"/>
              <p:cNvSpPr>
                <a:spLocks noChangeArrowheads="1"/>
              </p:cNvSpPr>
              <p:nvPr/>
            </p:nvSpPr>
            <p:spPr bwMode="auto">
              <a:xfrm>
                <a:off x="4914" y="2378"/>
                <a:ext cx="20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4</a:t>
                </a:r>
              </a:p>
            </p:txBody>
          </p:sp>
          <p:sp>
            <p:nvSpPr>
              <p:cNvPr id="70" name="Rectangle 99"/>
              <p:cNvSpPr>
                <a:spLocks noChangeArrowheads="1"/>
              </p:cNvSpPr>
              <p:nvPr/>
            </p:nvSpPr>
            <p:spPr bwMode="auto">
              <a:xfrm>
                <a:off x="4923" y="2160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7</a:t>
                </a:r>
                <a:endParaRPr lang="en-US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" name="Line 100"/>
              <p:cNvSpPr>
                <a:spLocks noChangeShapeType="1"/>
              </p:cNvSpPr>
              <p:nvPr/>
            </p:nvSpPr>
            <p:spPr bwMode="auto">
              <a:xfrm flipV="1">
                <a:off x="4964" y="2400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2" name="Group 96"/>
            <p:cNvGrpSpPr>
              <a:grpSpLocks/>
            </p:cNvGrpSpPr>
            <p:nvPr/>
          </p:nvGrpSpPr>
          <p:grpSpPr bwMode="auto">
            <a:xfrm>
              <a:off x="6367464" y="5133976"/>
              <a:ext cx="469900" cy="742950"/>
              <a:chOff x="4497" y="3103"/>
              <a:chExt cx="296" cy="468"/>
            </a:xfrm>
          </p:grpSpPr>
          <p:sp>
            <p:nvSpPr>
              <p:cNvPr id="73" name="Rectangle 93"/>
              <p:cNvSpPr>
                <a:spLocks noChangeArrowheads="1"/>
              </p:cNvSpPr>
              <p:nvPr/>
            </p:nvSpPr>
            <p:spPr bwMode="auto">
              <a:xfrm>
                <a:off x="4546" y="3321"/>
                <a:ext cx="20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74" name="Rectangle 94"/>
              <p:cNvSpPr>
                <a:spLocks noChangeArrowheads="1"/>
              </p:cNvSpPr>
              <p:nvPr/>
            </p:nvSpPr>
            <p:spPr bwMode="auto">
              <a:xfrm>
                <a:off x="4497" y="3103"/>
                <a:ext cx="29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5</a:t>
                </a:r>
                <a:endParaRPr lang="en-US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" name="Line 95"/>
              <p:cNvSpPr>
                <a:spLocks noChangeShapeType="1"/>
              </p:cNvSpPr>
              <p:nvPr/>
            </p:nvSpPr>
            <p:spPr bwMode="auto">
              <a:xfrm flipV="1">
                <a:off x="4565" y="3343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20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109865-ADB3-43C2-A38C-CA013AA52561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276600" y="228600"/>
            <a:ext cx="25908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318467" name="Rectangle 3"/>
          <p:cNvSpPr>
            <a:spLocks noChangeArrowheads="1"/>
          </p:cNvSpPr>
          <p:nvPr/>
        </p:nvSpPr>
        <p:spPr bwMode="auto">
          <a:xfrm>
            <a:off x="533400" y="914400"/>
            <a:ext cx="74676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>
              <a:lnSpc>
                <a:spcPct val="90000"/>
              </a:lnSpc>
              <a:spcAft>
                <a:spcPts val="1200"/>
              </a:spcAft>
              <a:buAutoNum type="arabicPeriod"/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Hitung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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y + e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dx dy pada daerah yang dibatasi sumbu x, </a:t>
            </a:r>
            <a:endParaRPr lang="id-ID" sz="2000" baseline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90000"/>
              </a:lnSpc>
              <a:spcAft>
                <a:spcPts val="600"/>
              </a:spcAft>
            </a:pPr>
            <a:r>
              <a:rPr lang="id-ID" sz="2000" baseline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sumbu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y,  x = 1 dan garis y = x </a:t>
            </a:r>
          </a:p>
        </p:txBody>
      </p:sp>
      <p:sp>
        <p:nvSpPr>
          <p:cNvPr id="318472" name="Rectangle 8"/>
          <p:cNvSpPr>
            <a:spLocks noChangeArrowheads="1"/>
          </p:cNvSpPr>
          <p:nvPr/>
        </p:nvSpPr>
        <p:spPr bwMode="auto">
          <a:xfrm>
            <a:off x="533400" y="1828800"/>
            <a:ext cx="7772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84175" indent="-384175">
              <a:lnSpc>
                <a:spcPct val="150000"/>
              </a:lnSpc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2. 	Hitung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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xy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dy dx pada daerah yang dibatasi parabola y = 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, garis lurus y = x, x = 1 dan x = 2 </a:t>
            </a:r>
          </a:p>
        </p:txBody>
      </p:sp>
      <p:sp>
        <p:nvSpPr>
          <p:cNvPr id="318473" name="Rectangle 9"/>
          <p:cNvSpPr>
            <a:spLocks noChangeArrowheads="1"/>
          </p:cNvSpPr>
          <p:nvPr/>
        </p:nvSpPr>
        <p:spPr bwMode="auto">
          <a:xfrm>
            <a:off x="514350" y="3124200"/>
            <a:ext cx="16192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  <a:tabLst>
                <a:tab pos="384175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3. 	Hitung 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990600" y="3581400"/>
            <a:ext cx="2781300" cy="1016000"/>
            <a:chOff x="624" y="2400"/>
            <a:chExt cx="1752" cy="640"/>
          </a:xfrm>
        </p:grpSpPr>
        <p:grpSp>
          <p:nvGrpSpPr>
            <p:cNvPr id="38938" name="Group 20"/>
            <p:cNvGrpSpPr>
              <a:grpSpLocks/>
            </p:cNvGrpSpPr>
            <p:nvPr/>
          </p:nvGrpSpPr>
          <p:grpSpPr bwMode="auto">
            <a:xfrm>
              <a:off x="888" y="2400"/>
              <a:ext cx="1488" cy="640"/>
              <a:chOff x="1920" y="2304"/>
              <a:chExt cx="1488" cy="640"/>
            </a:xfrm>
          </p:grpSpPr>
          <p:sp>
            <p:nvSpPr>
              <p:cNvPr id="38940" name="Rectangle 14"/>
              <p:cNvSpPr>
                <a:spLocks noChangeArrowheads="1"/>
              </p:cNvSpPr>
              <p:nvPr/>
            </p:nvSpPr>
            <p:spPr bwMode="auto">
              <a:xfrm>
                <a:off x="1920" y="2304"/>
                <a:ext cx="1488" cy="6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tabLst>
                    <a:tab pos="2638425" algn="l"/>
                    <a:tab pos="4103688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 2x</a:t>
                </a:r>
              </a:p>
              <a:p>
                <a:pPr>
                  <a:tabLst>
                    <a:tab pos="2638425" algn="l"/>
                    <a:tab pos="4103688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         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dy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dx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  <a:p>
                <a:pPr>
                  <a:tabLst>
                    <a:tab pos="2638425" algn="l"/>
                    <a:tab pos="4103688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 x</a:t>
                </a:r>
              </a:p>
            </p:txBody>
          </p:sp>
          <p:grpSp>
            <p:nvGrpSpPr>
              <p:cNvPr id="38941" name="Group 19"/>
              <p:cNvGrpSpPr>
                <a:grpSpLocks/>
              </p:cNvGrpSpPr>
              <p:nvPr/>
            </p:nvGrpSpPr>
            <p:grpSpPr bwMode="auto">
              <a:xfrm>
                <a:off x="2166" y="2391"/>
                <a:ext cx="538" cy="482"/>
                <a:chOff x="4039" y="2415"/>
                <a:chExt cx="538" cy="482"/>
              </a:xfrm>
            </p:grpSpPr>
            <p:sp>
              <p:nvSpPr>
                <p:cNvPr id="38942" name="Rectangle 16"/>
                <p:cNvSpPr>
                  <a:spLocks noChangeArrowheads="1"/>
                </p:cNvSpPr>
                <p:nvPr/>
              </p:nvSpPr>
              <p:spPr bwMode="auto">
                <a:xfrm>
                  <a:off x="4039" y="2645"/>
                  <a:ext cx="538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 + y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  <p:sp>
              <p:nvSpPr>
                <p:cNvPr id="38943" name="Rectangle 17"/>
                <p:cNvSpPr>
                  <a:spLocks noChangeArrowheads="1"/>
                </p:cNvSpPr>
                <p:nvPr/>
              </p:nvSpPr>
              <p:spPr bwMode="auto">
                <a:xfrm>
                  <a:off x="4182" y="2415"/>
                  <a:ext cx="20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  <p:sp>
              <p:nvSpPr>
                <p:cNvPr id="38944" name="Line 18"/>
                <p:cNvSpPr>
                  <a:spLocks noChangeShapeType="1"/>
                </p:cNvSpPr>
                <p:nvPr/>
              </p:nvSpPr>
              <p:spPr bwMode="auto">
                <a:xfrm>
                  <a:off x="4091" y="2667"/>
                  <a:ext cx="385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>
          <p:nvSpPr>
            <p:cNvPr id="38939" name="Rectangle 22"/>
            <p:cNvSpPr>
              <a:spLocks noChangeArrowheads="1"/>
            </p:cNvSpPr>
            <p:nvPr/>
          </p:nvSpPr>
          <p:spPr bwMode="auto">
            <a:xfrm>
              <a:off x="624" y="2592"/>
              <a:ext cx="25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a.</a:t>
              </a:r>
            </a:p>
          </p:txBody>
        </p:sp>
      </p:grp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990600" y="4724400"/>
            <a:ext cx="3200400" cy="1016000"/>
            <a:chOff x="624" y="3072"/>
            <a:chExt cx="2016" cy="640"/>
          </a:xfrm>
        </p:grpSpPr>
        <p:sp>
          <p:nvSpPr>
            <p:cNvPr id="38932" name="Rectangle 28"/>
            <p:cNvSpPr>
              <a:spLocks noChangeArrowheads="1"/>
            </p:cNvSpPr>
            <p:nvPr/>
          </p:nvSpPr>
          <p:spPr bwMode="auto">
            <a:xfrm>
              <a:off x="888" y="3072"/>
              <a:ext cx="1752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tabLst>
                  <a:tab pos="2638425" algn="l"/>
                  <a:tab pos="4103688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      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  <a:p>
              <a:pPr>
                <a:tabLst>
                  <a:tab pos="2638425" algn="l"/>
                  <a:tab pos="4103688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 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cos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dx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dy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  <a:p>
              <a:pPr>
                <a:tabLst>
                  <a:tab pos="2638425" algn="l"/>
                  <a:tab pos="4103688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/2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0</a:t>
              </a:r>
            </a:p>
          </p:txBody>
        </p:sp>
        <p:grpSp>
          <p:nvGrpSpPr>
            <p:cNvPr id="38933" name="Group 34"/>
            <p:cNvGrpSpPr>
              <a:grpSpLocks/>
            </p:cNvGrpSpPr>
            <p:nvPr/>
          </p:nvGrpSpPr>
          <p:grpSpPr bwMode="auto">
            <a:xfrm>
              <a:off x="1587" y="3150"/>
              <a:ext cx="209" cy="458"/>
              <a:chOff x="2619" y="1998"/>
              <a:chExt cx="209" cy="458"/>
            </a:xfrm>
          </p:grpSpPr>
          <p:sp>
            <p:nvSpPr>
              <p:cNvPr id="38935" name="Rectangle 30"/>
              <p:cNvSpPr>
                <a:spLocks noChangeArrowheads="1"/>
              </p:cNvSpPr>
              <p:nvPr/>
            </p:nvSpPr>
            <p:spPr bwMode="auto">
              <a:xfrm>
                <a:off x="2631" y="2204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936" name="Rectangle 31"/>
              <p:cNvSpPr>
                <a:spLocks noChangeArrowheads="1"/>
              </p:cNvSpPr>
              <p:nvPr/>
            </p:nvSpPr>
            <p:spPr bwMode="auto">
              <a:xfrm>
                <a:off x="2619" y="1998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</a:p>
            </p:txBody>
          </p:sp>
          <p:sp>
            <p:nvSpPr>
              <p:cNvPr id="38937" name="Line 32"/>
              <p:cNvSpPr>
                <a:spLocks noChangeShapeType="1"/>
              </p:cNvSpPr>
              <p:nvPr/>
            </p:nvSpPr>
            <p:spPr bwMode="auto">
              <a:xfrm>
                <a:off x="2665" y="2250"/>
                <a:ext cx="11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8934" name="Rectangle 33"/>
            <p:cNvSpPr>
              <a:spLocks noChangeArrowheads="1"/>
            </p:cNvSpPr>
            <p:nvPr/>
          </p:nvSpPr>
          <p:spPr bwMode="auto">
            <a:xfrm>
              <a:off x="624" y="3264"/>
              <a:ext cx="26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b.</a:t>
              </a:r>
            </a:p>
          </p:txBody>
        </p:sp>
      </p:grpSp>
      <p:grpSp>
        <p:nvGrpSpPr>
          <p:cNvPr id="7" name="Group 60"/>
          <p:cNvGrpSpPr>
            <a:grpSpLocks/>
          </p:cNvGrpSpPr>
          <p:nvPr/>
        </p:nvGrpSpPr>
        <p:grpSpPr bwMode="auto">
          <a:xfrm>
            <a:off x="4648200" y="3581400"/>
            <a:ext cx="3200400" cy="1092200"/>
            <a:chOff x="2928" y="2400"/>
            <a:chExt cx="2016" cy="688"/>
          </a:xfrm>
        </p:grpSpPr>
        <p:grpSp>
          <p:nvGrpSpPr>
            <p:cNvPr id="38927" name="Group 59"/>
            <p:cNvGrpSpPr>
              <a:grpSpLocks/>
            </p:cNvGrpSpPr>
            <p:nvPr/>
          </p:nvGrpSpPr>
          <p:grpSpPr bwMode="auto">
            <a:xfrm>
              <a:off x="2928" y="2400"/>
              <a:ext cx="2016" cy="688"/>
              <a:chOff x="2928" y="2400"/>
              <a:chExt cx="2016" cy="688"/>
            </a:xfrm>
          </p:grpSpPr>
          <p:sp>
            <p:nvSpPr>
              <p:cNvPr id="38930" name="Rectangle 39"/>
              <p:cNvSpPr>
                <a:spLocks noChangeArrowheads="1"/>
              </p:cNvSpPr>
              <p:nvPr/>
            </p:nvSpPr>
            <p:spPr bwMode="auto">
              <a:xfrm>
                <a:off x="3168" y="2400"/>
                <a:ext cx="1776" cy="6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Aft>
                    <a:spcPts val="600"/>
                  </a:spcAft>
                  <a:tabLst>
                    <a:tab pos="2638425" algn="l"/>
                    <a:tab pos="4103688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1-x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  <a:p>
                <a:pPr>
                  <a:tabLst>
                    <a:tab pos="2638425" algn="l"/>
                    <a:tab pos="4103688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 1 – 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y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dy dx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  <a:p>
                <a:pPr>
                  <a:tabLst>
                    <a:tab pos="2638425" algn="l"/>
                    <a:tab pos="4103688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  0</a:t>
                </a:r>
              </a:p>
            </p:txBody>
          </p:sp>
          <p:sp>
            <p:nvSpPr>
              <p:cNvPr id="38931" name="Rectangle 44"/>
              <p:cNvSpPr>
                <a:spLocks noChangeArrowheads="1"/>
              </p:cNvSpPr>
              <p:nvPr/>
            </p:nvSpPr>
            <p:spPr bwMode="auto">
              <a:xfrm>
                <a:off x="2928" y="2592"/>
                <a:ext cx="25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c.</a:t>
                </a:r>
              </a:p>
            </p:txBody>
          </p:sp>
        </p:grpSp>
        <p:sp>
          <p:nvSpPr>
            <p:cNvPr id="38928" name="Line 45"/>
            <p:cNvSpPr>
              <a:spLocks noChangeShapeType="1"/>
            </p:cNvSpPr>
            <p:nvPr/>
          </p:nvSpPr>
          <p:spPr bwMode="auto">
            <a:xfrm>
              <a:off x="3438" y="2415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929" name="Line 46"/>
            <p:cNvSpPr>
              <a:spLocks noChangeShapeType="1"/>
            </p:cNvSpPr>
            <p:nvPr/>
          </p:nvSpPr>
          <p:spPr bwMode="auto">
            <a:xfrm>
              <a:off x="3552" y="2667"/>
              <a:ext cx="77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" name="Group 61"/>
          <p:cNvGrpSpPr>
            <a:grpSpLocks/>
          </p:cNvGrpSpPr>
          <p:nvPr/>
        </p:nvGrpSpPr>
        <p:grpSpPr bwMode="auto">
          <a:xfrm>
            <a:off x="4610100" y="4724400"/>
            <a:ext cx="3200400" cy="1016000"/>
            <a:chOff x="2904" y="3072"/>
            <a:chExt cx="2016" cy="640"/>
          </a:xfrm>
        </p:grpSpPr>
        <p:sp>
          <p:nvSpPr>
            <p:cNvPr id="38925" name="Rectangle 53"/>
            <p:cNvSpPr>
              <a:spLocks noChangeArrowheads="1"/>
            </p:cNvSpPr>
            <p:nvPr/>
          </p:nvSpPr>
          <p:spPr bwMode="auto">
            <a:xfrm>
              <a:off x="3168" y="3072"/>
              <a:ext cx="1752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tabLst>
                  <a:tab pos="2638425" algn="l"/>
                  <a:tab pos="4103688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1   1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  <a:p>
              <a:pPr>
                <a:tabLst>
                  <a:tab pos="2638425" algn="l"/>
                  <a:tab pos="4103688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sin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dx dy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  <a:p>
              <a:pPr>
                <a:tabLst>
                  <a:tab pos="2638425" algn="l"/>
                  <a:tab pos="4103688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y</a:t>
              </a:r>
            </a:p>
          </p:txBody>
        </p:sp>
        <p:sp>
          <p:nvSpPr>
            <p:cNvPr id="38926" name="Rectangle 58"/>
            <p:cNvSpPr>
              <a:spLocks noChangeArrowheads="1"/>
            </p:cNvSpPr>
            <p:nvPr/>
          </p:nvSpPr>
          <p:spPr bwMode="auto">
            <a:xfrm>
              <a:off x="2904" y="3264"/>
              <a:ext cx="26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d.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18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18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18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66" grpId="0"/>
      <p:bldP spid="318467" grpId="0"/>
      <p:bldP spid="318472" grpId="0"/>
      <p:bldP spid="31847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9D0624-0C73-44AD-8909-2A862138686E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712788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LUAS DAERAH TERTUTUP</a:t>
            </a:r>
          </a:p>
        </p:txBody>
      </p:sp>
      <p:grpSp>
        <p:nvGrpSpPr>
          <p:cNvPr id="2" name="Group 84"/>
          <p:cNvGrpSpPr>
            <a:grpSpLocks/>
          </p:cNvGrpSpPr>
          <p:nvPr/>
        </p:nvGrpSpPr>
        <p:grpSpPr bwMode="auto">
          <a:xfrm>
            <a:off x="304800" y="1143000"/>
            <a:ext cx="3276600" cy="2590800"/>
            <a:chOff x="48" y="720"/>
            <a:chExt cx="2064" cy="1680"/>
          </a:xfrm>
        </p:grpSpPr>
        <p:sp>
          <p:nvSpPr>
            <p:cNvPr id="39952" name="Line 43"/>
            <p:cNvSpPr>
              <a:spLocks noChangeAspect="1" noChangeShapeType="1"/>
            </p:cNvSpPr>
            <p:nvPr/>
          </p:nvSpPr>
          <p:spPr bwMode="auto">
            <a:xfrm>
              <a:off x="277" y="2283"/>
              <a:ext cx="169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53" name="Line 44"/>
            <p:cNvSpPr>
              <a:spLocks noChangeAspect="1" noChangeShapeType="1"/>
            </p:cNvSpPr>
            <p:nvPr/>
          </p:nvSpPr>
          <p:spPr bwMode="auto">
            <a:xfrm flipV="1">
              <a:off x="367" y="815"/>
              <a:ext cx="0" cy="158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54" name="Freeform 46"/>
            <p:cNvSpPr>
              <a:spLocks noChangeAspect="1"/>
            </p:cNvSpPr>
            <p:nvPr/>
          </p:nvSpPr>
          <p:spPr bwMode="auto">
            <a:xfrm rot="5400000" flipH="1">
              <a:off x="507" y="1185"/>
              <a:ext cx="1283" cy="764"/>
            </a:xfrm>
            <a:custGeom>
              <a:avLst/>
              <a:gdLst>
                <a:gd name="T0" fmla="*/ 0 w 2520"/>
                <a:gd name="T1" fmla="*/ 764 h 1530"/>
                <a:gd name="T2" fmla="*/ 367 w 2520"/>
                <a:gd name="T3" fmla="*/ 225 h 1530"/>
                <a:gd name="T4" fmla="*/ 825 w 2520"/>
                <a:gd name="T5" fmla="*/ 45 h 1530"/>
                <a:gd name="T6" fmla="*/ 1283 w 2520"/>
                <a:gd name="T7" fmla="*/ 494 h 15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20"/>
                <a:gd name="T13" fmla="*/ 0 h 1530"/>
                <a:gd name="T14" fmla="*/ 2520 w 2520"/>
                <a:gd name="T15" fmla="*/ 1530 h 15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20" h="1530">
                  <a:moveTo>
                    <a:pt x="0" y="1530"/>
                  </a:moveTo>
                  <a:cubicBezTo>
                    <a:pt x="225" y="1110"/>
                    <a:pt x="450" y="690"/>
                    <a:pt x="720" y="450"/>
                  </a:cubicBezTo>
                  <a:cubicBezTo>
                    <a:pt x="990" y="210"/>
                    <a:pt x="1320" y="0"/>
                    <a:pt x="1620" y="90"/>
                  </a:cubicBezTo>
                  <a:cubicBezTo>
                    <a:pt x="1920" y="180"/>
                    <a:pt x="2220" y="585"/>
                    <a:pt x="2520" y="990"/>
                  </a:cubicBezTo>
                </a:path>
              </a:pathLst>
            </a:cu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55" name="Freeform 47"/>
            <p:cNvSpPr>
              <a:spLocks noChangeAspect="1"/>
            </p:cNvSpPr>
            <p:nvPr/>
          </p:nvSpPr>
          <p:spPr bwMode="auto">
            <a:xfrm rot="5400000" flipH="1">
              <a:off x="403" y="1216"/>
              <a:ext cx="1191" cy="794"/>
            </a:xfrm>
            <a:custGeom>
              <a:avLst/>
              <a:gdLst>
                <a:gd name="T0" fmla="*/ 0 w 2340"/>
                <a:gd name="T1" fmla="*/ 180 h 1590"/>
                <a:gd name="T2" fmla="*/ 366 w 2340"/>
                <a:gd name="T3" fmla="*/ 719 h 1590"/>
                <a:gd name="T4" fmla="*/ 825 w 2340"/>
                <a:gd name="T5" fmla="*/ 629 h 1590"/>
                <a:gd name="T6" fmla="*/ 1191 w 2340"/>
                <a:gd name="T7" fmla="*/ 0 h 15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40"/>
                <a:gd name="T13" fmla="*/ 0 h 1590"/>
                <a:gd name="T14" fmla="*/ 2340 w 2340"/>
                <a:gd name="T15" fmla="*/ 1590 h 15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40" h="1590">
                  <a:moveTo>
                    <a:pt x="0" y="360"/>
                  </a:moveTo>
                  <a:cubicBezTo>
                    <a:pt x="225" y="825"/>
                    <a:pt x="450" y="1290"/>
                    <a:pt x="720" y="1440"/>
                  </a:cubicBezTo>
                  <a:cubicBezTo>
                    <a:pt x="990" y="1590"/>
                    <a:pt x="1350" y="1500"/>
                    <a:pt x="1620" y="1260"/>
                  </a:cubicBezTo>
                  <a:cubicBezTo>
                    <a:pt x="1890" y="1020"/>
                    <a:pt x="2115" y="510"/>
                    <a:pt x="2340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56" name="Line 48"/>
            <p:cNvSpPr>
              <a:spLocks noChangeAspect="1" noChangeShapeType="1"/>
            </p:cNvSpPr>
            <p:nvPr/>
          </p:nvSpPr>
          <p:spPr bwMode="auto">
            <a:xfrm>
              <a:off x="367" y="1097"/>
              <a:ext cx="89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57" name="Line 49"/>
            <p:cNvSpPr>
              <a:spLocks noChangeAspect="1" noChangeShapeType="1"/>
            </p:cNvSpPr>
            <p:nvPr/>
          </p:nvSpPr>
          <p:spPr bwMode="auto">
            <a:xfrm>
              <a:off x="880" y="1313"/>
              <a:ext cx="0" cy="7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58" name="Line 50"/>
            <p:cNvSpPr>
              <a:spLocks noChangeShapeType="1"/>
            </p:cNvSpPr>
            <p:nvPr/>
          </p:nvSpPr>
          <p:spPr bwMode="auto">
            <a:xfrm>
              <a:off x="971" y="1262"/>
              <a:ext cx="0" cy="80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59" name="Text Box 51"/>
            <p:cNvSpPr txBox="1">
              <a:spLocks noChangeArrowheads="1"/>
            </p:cNvSpPr>
            <p:nvPr/>
          </p:nvSpPr>
          <p:spPr bwMode="auto">
            <a:xfrm>
              <a:off x="288" y="720"/>
              <a:ext cx="404" cy="2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39960" name="Text Box 52"/>
            <p:cNvSpPr txBox="1">
              <a:spLocks noChangeArrowheads="1"/>
            </p:cNvSpPr>
            <p:nvPr/>
          </p:nvSpPr>
          <p:spPr bwMode="auto">
            <a:xfrm>
              <a:off x="48" y="1928"/>
              <a:ext cx="405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sp>
          <p:nvSpPr>
            <p:cNvPr id="39961" name="Text Box 53"/>
            <p:cNvSpPr txBox="1">
              <a:spLocks noChangeArrowheads="1"/>
            </p:cNvSpPr>
            <p:nvPr/>
          </p:nvSpPr>
          <p:spPr bwMode="auto">
            <a:xfrm>
              <a:off x="48" y="926"/>
              <a:ext cx="405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  <p:sp>
          <p:nvSpPr>
            <p:cNvPr id="39962" name="Text Box 54"/>
            <p:cNvSpPr txBox="1">
              <a:spLocks noChangeArrowheads="1"/>
            </p:cNvSpPr>
            <p:nvPr/>
          </p:nvSpPr>
          <p:spPr bwMode="auto">
            <a:xfrm>
              <a:off x="962" y="1274"/>
              <a:ext cx="405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S</a:t>
              </a:r>
            </a:p>
          </p:txBody>
        </p:sp>
        <p:grpSp>
          <p:nvGrpSpPr>
            <p:cNvPr id="39963" name="Group 55"/>
            <p:cNvGrpSpPr>
              <a:grpSpLocks/>
            </p:cNvGrpSpPr>
            <p:nvPr/>
          </p:nvGrpSpPr>
          <p:grpSpPr bwMode="auto">
            <a:xfrm>
              <a:off x="632" y="1575"/>
              <a:ext cx="839" cy="95"/>
              <a:chOff x="2521" y="4678"/>
              <a:chExt cx="1120" cy="120"/>
            </a:xfrm>
          </p:grpSpPr>
          <p:sp>
            <p:nvSpPr>
              <p:cNvPr id="39971" name="Line 56"/>
              <p:cNvSpPr>
                <a:spLocks noChangeShapeType="1"/>
              </p:cNvSpPr>
              <p:nvPr/>
            </p:nvSpPr>
            <p:spPr bwMode="auto">
              <a:xfrm>
                <a:off x="2561" y="4678"/>
                <a:ext cx="108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972" name="Line 57"/>
              <p:cNvSpPr>
                <a:spLocks noChangeShapeType="1"/>
              </p:cNvSpPr>
              <p:nvPr/>
            </p:nvSpPr>
            <p:spPr bwMode="auto">
              <a:xfrm>
                <a:off x="2521" y="4798"/>
                <a:ext cx="108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9964" name="Rectangle 58"/>
            <p:cNvSpPr>
              <a:spLocks noChangeAspect="1" noChangeArrowheads="1"/>
            </p:cNvSpPr>
            <p:nvPr/>
          </p:nvSpPr>
          <p:spPr bwMode="auto">
            <a:xfrm>
              <a:off x="890" y="1575"/>
              <a:ext cx="90" cy="9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65" name="Line 59"/>
            <p:cNvSpPr>
              <a:spLocks noChangeAspect="1" noChangeShapeType="1"/>
            </p:cNvSpPr>
            <p:nvPr/>
          </p:nvSpPr>
          <p:spPr bwMode="auto">
            <a:xfrm>
              <a:off x="374" y="2093"/>
              <a:ext cx="638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66" name="Text Box 60"/>
            <p:cNvSpPr txBox="1">
              <a:spLocks noChangeArrowheads="1"/>
            </p:cNvSpPr>
            <p:nvPr/>
          </p:nvSpPr>
          <p:spPr bwMode="auto">
            <a:xfrm>
              <a:off x="1707" y="2019"/>
              <a:ext cx="405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39967" name="Text Box 61"/>
            <p:cNvSpPr txBox="1">
              <a:spLocks noChangeArrowheads="1"/>
            </p:cNvSpPr>
            <p:nvPr/>
          </p:nvSpPr>
          <p:spPr bwMode="auto">
            <a:xfrm>
              <a:off x="842" y="1828"/>
              <a:ext cx="1079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segi empat</a:t>
              </a:r>
            </a:p>
          </p:txBody>
        </p:sp>
        <p:sp>
          <p:nvSpPr>
            <p:cNvPr id="39968" name="Line 62"/>
            <p:cNvSpPr>
              <a:spLocks noChangeShapeType="1"/>
            </p:cNvSpPr>
            <p:nvPr/>
          </p:nvSpPr>
          <p:spPr bwMode="auto">
            <a:xfrm flipH="1" flipV="1">
              <a:off x="1011" y="1710"/>
              <a:ext cx="135" cy="14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69" name="Text Box 63"/>
            <p:cNvSpPr txBox="1">
              <a:spLocks noChangeArrowheads="1"/>
            </p:cNvSpPr>
            <p:nvPr/>
          </p:nvSpPr>
          <p:spPr bwMode="auto">
            <a:xfrm>
              <a:off x="288" y="1175"/>
              <a:ext cx="644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K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1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70" name="Text Box 64"/>
            <p:cNvSpPr txBox="1">
              <a:spLocks noChangeArrowheads="1"/>
            </p:cNvSpPr>
            <p:nvPr/>
          </p:nvSpPr>
          <p:spPr bwMode="auto">
            <a:xfrm>
              <a:off x="1336" y="1306"/>
              <a:ext cx="585" cy="3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K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</p:grpSp>
      <p:sp>
        <p:nvSpPr>
          <p:cNvPr id="319554" name="Rectangle 66"/>
          <p:cNvSpPr>
            <a:spLocks noChangeArrowheads="1"/>
          </p:cNvSpPr>
          <p:nvPr/>
        </p:nvSpPr>
        <p:spPr bwMode="auto">
          <a:xfrm>
            <a:off x="3505200" y="1295400"/>
            <a:ext cx="51816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Daerah tertutup S dibatasi kurva K</a:t>
            </a:r>
            <a:r>
              <a:rPr lang="en-US" sz="2000" baseline="-30000">
                <a:latin typeface="Arial" pitchFamily="34" charset="0"/>
                <a:cs typeface="Arial" pitchFamily="34" charset="0"/>
              </a:rPr>
              <a:t>1</a:t>
            </a:r>
            <a:r>
              <a:rPr lang="en-US" sz="200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dan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K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. </a:t>
            </a:r>
            <a:endParaRPr lang="id-ID" sz="2000" baseline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Daerah 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tersebut dibagi n garis sejajar sumbu X dan n garis sejajar sumbu Y sehingga terdapat banyak segi-empat kecil dengan panjang sisi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i dan 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yj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. </a:t>
            </a:r>
          </a:p>
          <a:p>
            <a:pPr>
              <a:spcAft>
                <a:spcPts val="12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Luas segiempat kecil =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i 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j</a:t>
            </a:r>
            <a:r>
              <a:rPr lang="id-ID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 </a:t>
            </a:r>
          </a:p>
        </p:txBody>
      </p:sp>
      <p:sp>
        <p:nvSpPr>
          <p:cNvPr id="319557" name="Rectangle 69"/>
          <p:cNvSpPr>
            <a:spLocks noChangeArrowheads="1"/>
          </p:cNvSpPr>
          <p:nvPr/>
        </p:nvSpPr>
        <p:spPr bwMode="auto">
          <a:xfrm>
            <a:off x="685800" y="4038600"/>
            <a:ext cx="3810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Luas daerah tertutup S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adalah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:</a:t>
            </a:r>
            <a:endParaRPr lang="id-ID" sz="2000" baseline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1597025" y="4625975"/>
            <a:ext cx="3051175" cy="1241425"/>
            <a:chOff x="1597025" y="4625975"/>
            <a:chExt cx="3051175" cy="1241425"/>
          </a:xfrm>
        </p:grpSpPr>
        <p:grpSp>
          <p:nvGrpSpPr>
            <p:cNvPr id="37" name="Group 36"/>
            <p:cNvGrpSpPr/>
            <p:nvPr/>
          </p:nvGrpSpPr>
          <p:grpSpPr>
            <a:xfrm>
              <a:off x="1597025" y="4625975"/>
              <a:ext cx="2640013" cy="1241425"/>
              <a:chOff x="1597025" y="4625975"/>
              <a:chExt cx="2640013" cy="1241425"/>
            </a:xfrm>
          </p:grpSpPr>
          <p:sp>
            <p:nvSpPr>
              <p:cNvPr id="39946" name="Rectangle 73"/>
              <p:cNvSpPr>
                <a:spLocks noChangeArrowheads="1"/>
              </p:cNvSpPr>
              <p:nvPr/>
            </p:nvSpPr>
            <p:spPr bwMode="auto">
              <a:xfrm>
                <a:off x="2559050" y="4625975"/>
                <a:ext cx="1677988" cy="1016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m    n</a:t>
                </a:r>
              </a:p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      x</a:t>
                </a:r>
                <a:r>
                  <a:rPr lang="en-US" sz="2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i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y</a:t>
                </a:r>
                <a:r>
                  <a:rPr lang="en-US" sz="2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j</a:t>
                </a:r>
              </a:p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j=1 i=1 </a:t>
                </a:r>
              </a:p>
            </p:txBody>
          </p:sp>
          <p:grpSp>
            <p:nvGrpSpPr>
              <p:cNvPr id="39947" name="Group 78"/>
              <p:cNvGrpSpPr>
                <a:grpSpLocks/>
              </p:cNvGrpSpPr>
              <p:nvPr/>
            </p:nvGrpSpPr>
            <p:grpSpPr bwMode="auto">
              <a:xfrm>
                <a:off x="1597025" y="4895850"/>
                <a:ext cx="989013" cy="971550"/>
                <a:chOff x="552" y="2496"/>
                <a:chExt cx="623" cy="612"/>
              </a:xfrm>
            </p:grpSpPr>
            <p:sp>
              <p:nvSpPr>
                <p:cNvPr id="39949" name="Rectangle 79"/>
                <p:cNvSpPr>
                  <a:spLocks noChangeArrowheads="1"/>
                </p:cNvSpPr>
                <p:nvPr/>
              </p:nvSpPr>
              <p:spPr bwMode="auto">
                <a:xfrm>
                  <a:off x="675" y="2496"/>
                  <a:ext cx="323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lim</a:t>
                  </a:r>
                </a:p>
              </p:txBody>
            </p:sp>
            <p:sp>
              <p:nvSpPr>
                <p:cNvPr id="39950" name="Rectangle 80"/>
                <p:cNvSpPr>
                  <a:spLocks noChangeArrowheads="1"/>
                </p:cNvSpPr>
                <p:nvPr/>
              </p:nvSpPr>
              <p:spPr bwMode="auto">
                <a:xfrm>
                  <a:off x="588" y="2685"/>
                  <a:ext cx="579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n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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</a:t>
                  </a:r>
                </a:p>
              </p:txBody>
            </p:sp>
            <p:sp>
              <p:nvSpPr>
                <p:cNvPr id="39951" name="Rectangle 81"/>
                <p:cNvSpPr>
                  <a:spLocks noChangeArrowheads="1"/>
                </p:cNvSpPr>
                <p:nvPr/>
              </p:nvSpPr>
              <p:spPr bwMode="auto">
                <a:xfrm>
                  <a:off x="552" y="2856"/>
                  <a:ext cx="623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m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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</a:t>
                  </a:r>
                </a:p>
              </p:txBody>
            </p:sp>
          </p:grpSp>
        </p:grpSp>
        <p:sp>
          <p:nvSpPr>
            <p:cNvPr id="38" name="Rectangle 37"/>
            <p:cNvSpPr/>
            <p:nvPr/>
          </p:nvSpPr>
          <p:spPr>
            <a:xfrm>
              <a:off x="4243922" y="4953000"/>
              <a:ext cx="40427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r>
                <a:rPr lang="id-ID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648200" y="4800600"/>
            <a:ext cx="1219200" cy="838200"/>
            <a:chOff x="5181600" y="4876800"/>
            <a:chExt cx="1219200" cy="838200"/>
          </a:xfrm>
        </p:grpSpPr>
        <p:sp>
          <p:nvSpPr>
            <p:cNvPr id="39948" name="Rectangle 82"/>
            <p:cNvSpPr>
              <a:spLocks noChangeArrowheads="1"/>
            </p:cNvSpPr>
            <p:nvPr/>
          </p:nvSpPr>
          <p:spPr bwMode="auto">
            <a:xfrm>
              <a:off x="5315991" y="5003800"/>
              <a:ext cx="1008609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</a:t>
              </a:r>
              <a:r>
                <a:rPr lang="en-US" sz="2000" baseline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dx dy</a:t>
              </a:r>
            </a:p>
            <a:p>
              <a:r>
                <a:rPr lang="en-US" sz="2000" baseline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s </a:t>
              </a:r>
              <a:endPara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5181600" y="4876800"/>
              <a:ext cx="1219200" cy="838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1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19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19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19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19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490" grpId="0"/>
      <p:bldP spid="319554" grpId="0" build="p"/>
      <p:bldP spid="31955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EB32-C222-4F23-900D-2EDB7D864BC4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223838"/>
            <a:ext cx="38862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</a:rPr>
              <a:t>CONTOH SOAL</a:t>
            </a:r>
          </a:p>
        </p:txBody>
      </p:sp>
      <p:sp>
        <p:nvSpPr>
          <p:cNvPr id="320515" name="Rectangle 3"/>
          <p:cNvSpPr>
            <a:spLocks noChangeArrowheads="1"/>
          </p:cNvSpPr>
          <p:nvPr/>
        </p:nvSpPr>
        <p:spPr bwMode="auto">
          <a:xfrm>
            <a:off x="685800" y="990600"/>
            <a:ext cx="6019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Hitung luas daerah yang dibatasi oleh parabola </a:t>
            </a:r>
          </a:p>
          <a:p>
            <a:pPr>
              <a:lnSpc>
                <a:spcPct val="90000"/>
              </a:lnSpc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y = 2 – 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dan garis y = x </a:t>
            </a:r>
          </a:p>
        </p:txBody>
      </p:sp>
      <p:sp>
        <p:nvSpPr>
          <p:cNvPr id="320526" name="Rectangle 14"/>
          <p:cNvSpPr>
            <a:spLocks noChangeArrowheads="1"/>
          </p:cNvSpPr>
          <p:nvPr/>
        </p:nvSpPr>
        <p:spPr bwMode="auto">
          <a:xfrm>
            <a:off x="685800" y="1676400"/>
            <a:ext cx="10679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Jawab: </a:t>
            </a:r>
          </a:p>
        </p:txBody>
      </p:sp>
      <p:grpSp>
        <p:nvGrpSpPr>
          <p:cNvPr id="2" name="Group 114"/>
          <p:cNvGrpSpPr>
            <a:grpSpLocks/>
          </p:cNvGrpSpPr>
          <p:nvPr/>
        </p:nvGrpSpPr>
        <p:grpSpPr bwMode="auto">
          <a:xfrm>
            <a:off x="514350" y="2209800"/>
            <a:ext cx="2762250" cy="2590800"/>
            <a:chOff x="324" y="1536"/>
            <a:chExt cx="1740" cy="1632"/>
          </a:xfrm>
        </p:grpSpPr>
        <p:sp>
          <p:nvSpPr>
            <p:cNvPr id="40977" name="Text Box 93"/>
            <p:cNvSpPr txBox="1">
              <a:spLocks noChangeArrowheads="1"/>
            </p:cNvSpPr>
            <p:nvPr/>
          </p:nvSpPr>
          <p:spPr bwMode="auto">
            <a:xfrm>
              <a:off x="424" y="1934"/>
              <a:ext cx="634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(-1,1)</a:t>
              </a:r>
            </a:p>
          </p:txBody>
        </p:sp>
        <p:sp>
          <p:nvSpPr>
            <p:cNvPr id="40978" name="Text Box 65"/>
            <p:cNvSpPr txBox="1">
              <a:spLocks noChangeArrowheads="1"/>
            </p:cNvSpPr>
            <p:nvPr/>
          </p:nvSpPr>
          <p:spPr bwMode="auto">
            <a:xfrm>
              <a:off x="324" y="1549"/>
              <a:ext cx="1020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2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79" name="Line 67"/>
            <p:cNvSpPr>
              <a:spLocks noChangeShapeType="1"/>
            </p:cNvSpPr>
            <p:nvPr/>
          </p:nvSpPr>
          <p:spPr bwMode="auto">
            <a:xfrm rot="2700000" flipV="1">
              <a:off x="999" y="1794"/>
              <a:ext cx="184" cy="12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0" name="Text Box 68"/>
            <p:cNvSpPr txBox="1">
              <a:spLocks noChangeArrowheads="1"/>
            </p:cNvSpPr>
            <p:nvPr/>
          </p:nvSpPr>
          <p:spPr bwMode="auto">
            <a:xfrm>
              <a:off x="1430" y="1760"/>
              <a:ext cx="634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(1,1)</a:t>
              </a:r>
            </a:p>
          </p:txBody>
        </p:sp>
        <p:sp>
          <p:nvSpPr>
            <p:cNvPr id="40981" name="Line 69"/>
            <p:cNvSpPr>
              <a:spLocks noChangeShapeType="1"/>
            </p:cNvSpPr>
            <p:nvPr/>
          </p:nvSpPr>
          <p:spPr bwMode="auto">
            <a:xfrm>
              <a:off x="524" y="2313"/>
              <a:ext cx="13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2" name="Line 70"/>
            <p:cNvSpPr>
              <a:spLocks noChangeShapeType="1"/>
            </p:cNvSpPr>
            <p:nvPr/>
          </p:nvSpPr>
          <p:spPr bwMode="auto">
            <a:xfrm>
              <a:off x="1248" y="1611"/>
              <a:ext cx="1" cy="13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3" name="Line 71"/>
            <p:cNvSpPr>
              <a:spLocks noChangeAspect="1" noChangeShapeType="1"/>
            </p:cNvSpPr>
            <p:nvPr/>
          </p:nvSpPr>
          <p:spPr bwMode="auto">
            <a:xfrm rot="5400000">
              <a:off x="931" y="2539"/>
              <a:ext cx="1" cy="62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4" name="Line 72"/>
            <p:cNvSpPr>
              <a:spLocks noChangeShapeType="1"/>
            </p:cNvSpPr>
            <p:nvPr/>
          </p:nvSpPr>
          <p:spPr bwMode="auto">
            <a:xfrm rot="5400000">
              <a:off x="1257" y="1737"/>
              <a:ext cx="0" cy="62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5" name="Oval 73"/>
            <p:cNvSpPr>
              <a:spLocks noChangeAspect="1" noChangeArrowheads="1"/>
            </p:cNvSpPr>
            <p:nvPr/>
          </p:nvSpPr>
          <p:spPr bwMode="auto">
            <a:xfrm>
              <a:off x="600" y="2826"/>
              <a:ext cx="47" cy="39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6" name="Oval 74"/>
            <p:cNvSpPr>
              <a:spLocks noChangeAspect="1" noChangeArrowheads="1"/>
            </p:cNvSpPr>
            <p:nvPr/>
          </p:nvSpPr>
          <p:spPr bwMode="auto">
            <a:xfrm>
              <a:off x="1229" y="1762"/>
              <a:ext cx="48" cy="39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7" name="Line 75"/>
            <p:cNvSpPr>
              <a:spLocks noChangeAspect="1" noChangeShapeType="1"/>
            </p:cNvSpPr>
            <p:nvPr/>
          </p:nvSpPr>
          <p:spPr bwMode="auto">
            <a:xfrm>
              <a:off x="1562" y="2313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8" name="Line 76"/>
            <p:cNvSpPr>
              <a:spLocks noChangeAspect="1" noChangeShapeType="1"/>
            </p:cNvSpPr>
            <p:nvPr/>
          </p:nvSpPr>
          <p:spPr bwMode="auto">
            <a:xfrm>
              <a:off x="1248" y="2313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9" name="Line 77"/>
            <p:cNvSpPr>
              <a:spLocks noChangeAspect="1" noChangeShapeType="1"/>
            </p:cNvSpPr>
            <p:nvPr/>
          </p:nvSpPr>
          <p:spPr bwMode="auto">
            <a:xfrm>
              <a:off x="628" y="2313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0" name="Line 78"/>
            <p:cNvSpPr>
              <a:spLocks noChangeAspect="1" noChangeShapeType="1"/>
            </p:cNvSpPr>
            <p:nvPr/>
          </p:nvSpPr>
          <p:spPr bwMode="auto">
            <a:xfrm>
              <a:off x="935" y="2313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1" name="Line 79"/>
            <p:cNvSpPr>
              <a:spLocks noChangeAspect="1" noChangeShapeType="1"/>
            </p:cNvSpPr>
            <p:nvPr/>
          </p:nvSpPr>
          <p:spPr bwMode="auto">
            <a:xfrm rot="5400000">
              <a:off x="1208" y="2559"/>
              <a:ext cx="0" cy="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2" name="Line 80"/>
            <p:cNvSpPr>
              <a:spLocks noChangeAspect="1" noChangeShapeType="1"/>
            </p:cNvSpPr>
            <p:nvPr/>
          </p:nvSpPr>
          <p:spPr bwMode="auto">
            <a:xfrm rot="5400000">
              <a:off x="576" y="2284"/>
              <a:ext cx="0" cy="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3" name="Line 81"/>
            <p:cNvSpPr>
              <a:spLocks noChangeShapeType="1"/>
            </p:cNvSpPr>
            <p:nvPr/>
          </p:nvSpPr>
          <p:spPr bwMode="auto">
            <a:xfrm>
              <a:off x="1569" y="2033"/>
              <a:ext cx="0" cy="2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4" name="Text Box 82"/>
            <p:cNvSpPr txBox="1">
              <a:spLocks noChangeArrowheads="1"/>
            </p:cNvSpPr>
            <p:nvPr/>
          </p:nvSpPr>
          <p:spPr bwMode="auto">
            <a:xfrm>
              <a:off x="434" y="2872"/>
              <a:ext cx="634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(-2, -2)</a:t>
              </a:r>
            </a:p>
          </p:txBody>
        </p:sp>
        <p:sp>
          <p:nvSpPr>
            <p:cNvPr id="40995" name="Line 83"/>
            <p:cNvSpPr>
              <a:spLocks noChangeAspect="1" noChangeShapeType="1"/>
            </p:cNvSpPr>
            <p:nvPr/>
          </p:nvSpPr>
          <p:spPr bwMode="auto">
            <a:xfrm rot="5400000">
              <a:off x="1198" y="2019"/>
              <a:ext cx="0" cy="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6" name="Line 84"/>
            <p:cNvSpPr>
              <a:spLocks noChangeAspect="1" noChangeShapeType="1"/>
            </p:cNvSpPr>
            <p:nvPr/>
          </p:nvSpPr>
          <p:spPr bwMode="auto">
            <a:xfrm rot="5400000">
              <a:off x="1203" y="1754"/>
              <a:ext cx="0" cy="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7" name="Oval 85"/>
            <p:cNvSpPr>
              <a:spLocks noChangeAspect="1" noChangeArrowheads="1"/>
            </p:cNvSpPr>
            <p:nvPr/>
          </p:nvSpPr>
          <p:spPr bwMode="auto">
            <a:xfrm>
              <a:off x="1541" y="2025"/>
              <a:ext cx="47" cy="4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8" name="Line 86"/>
            <p:cNvSpPr>
              <a:spLocks noChangeShapeType="1"/>
            </p:cNvSpPr>
            <p:nvPr/>
          </p:nvSpPr>
          <p:spPr bwMode="auto">
            <a:xfrm>
              <a:off x="626" y="2316"/>
              <a:ext cx="0" cy="55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9" name="Text Box 87"/>
            <p:cNvSpPr txBox="1">
              <a:spLocks noChangeArrowheads="1"/>
            </p:cNvSpPr>
            <p:nvPr/>
          </p:nvSpPr>
          <p:spPr bwMode="auto">
            <a:xfrm>
              <a:off x="840" y="2510"/>
              <a:ext cx="698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x</a:t>
              </a:r>
            </a:p>
          </p:txBody>
        </p:sp>
        <p:sp>
          <p:nvSpPr>
            <p:cNvPr id="41000" name="Text Box 88"/>
            <p:cNvSpPr txBox="1">
              <a:spLocks noChangeArrowheads="1"/>
            </p:cNvSpPr>
            <p:nvPr/>
          </p:nvSpPr>
          <p:spPr bwMode="auto">
            <a:xfrm>
              <a:off x="925" y="2313"/>
              <a:ext cx="634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(0, 0)</a:t>
              </a:r>
            </a:p>
          </p:txBody>
        </p:sp>
        <p:sp>
          <p:nvSpPr>
            <p:cNvPr id="41001" name="Line 89"/>
            <p:cNvSpPr>
              <a:spLocks noChangeShapeType="1"/>
            </p:cNvSpPr>
            <p:nvPr/>
          </p:nvSpPr>
          <p:spPr bwMode="auto">
            <a:xfrm>
              <a:off x="938" y="2033"/>
              <a:ext cx="0" cy="2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002" name="Oval 90"/>
            <p:cNvSpPr>
              <a:spLocks noChangeAspect="1" noChangeArrowheads="1"/>
            </p:cNvSpPr>
            <p:nvPr/>
          </p:nvSpPr>
          <p:spPr bwMode="auto">
            <a:xfrm>
              <a:off x="909" y="2016"/>
              <a:ext cx="47" cy="4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003" name="Freeform 91"/>
            <p:cNvSpPr>
              <a:spLocks/>
            </p:cNvSpPr>
            <p:nvPr/>
          </p:nvSpPr>
          <p:spPr bwMode="auto">
            <a:xfrm>
              <a:off x="628" y="1781"/>
              <a:ext cx="1063" cy="1025"/>
            </a:xfrm>
            <a:custGeom>
              <a:avLst/>
              <a:gdLst>
                <a:gd name="T0" fmla="*/ 0 w 1644"/>
                <a:gd name="T1" fmla="*/ 1025 h 1870"/>
                <a:gd name="T2" fmla="*/ 297 w 1644"/>
                <a:gd name="T3" fmla="*/ 256 h 1870"/>
                <a:gd name="T4" fmla="*/ 627 w 1644"/>
                <a:gd name="T5" fmla="*/ 1 h 1870"/>
                <a:gd name="T6" fmla="*/ 937 w 1644"/>
                <a:gd name="T7" fmla="*/ 264 h 1870"/>
                <a:gd name="T8" fmla="*/ 1063 w 1644"/>
                <a:gd name="T9" fmla="*/ 429 h 18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44"/>
                <a:gd name="T16" fmla="*/ 0 h 1870"/>
                <a:gd name="T17" fmla="*/ 1644 w 1644"/>
                <a:gd name="T18" fmla="*/ 1870 h 18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44" h="1870">
                  <a:moveTo>
                    <a:pt x="0" y="1870"/>
                  </a:moveTo>
                  <a:cubicBezTo>
                    <a:pt x="149" y="1324"/>
                    <a:pt x="298" y="778"/>
                    <a:pt x="459" y="467"/>
                  </a:cubicBezTo>
                  <a:cubicBezTo>
                    <a:pt x="620" y="156"/>
                    <a:pt x="804" y="0"/>
                    <a:pt x="969" y="2"/>
                  </a:cubicBezTo>
                  <a:cubicBezTo>
                    <a:pt x="1134" y="4"/>
                    <a:pt x="1337" y="352"/>
                    <a:pt x="1449" y="482"/>
                  </a:cubicBezTo>
                  <a:cubicBezTo>
                    <a:pt x="1561" y="612"/>
                    <a:pt x="1602" y="697"/>
                    <a:pt x="1644" y="782"/>
                  </a:cubicBezTo>
                </a:path>
              </a:pathLst>
            </a:cu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004" name="Text Box 92"/>
            <p:cNvSpPr txBox="1">
              <a:spLocks noChangeArrowheads="1"/>
            </p:cNvSpPr>
            <p:nvPr/>
          </p:nvSpPr>
          <p:spPr bwMode="auto">
            <a:xfrm>
              <a:off x="1132" y="1536"/>
              <a:ext cx="634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(0,2)</a:t>
              </a:r>
            </a:p>
          </p:txBody>
        </p:sp>
      </p:grpSp>
      <p:sp>
        <p:nvSpPr>
          <p:cNvPr id="320607" name="Rectangle 95"/>
          <p:cNvSpPr>
            <a:spLocks noChangeArrowheads="1"/>
          </p:cNvSpPr>
          <p:nvPr/>
        </p:nvSpPr>
        <p:spPr bwMode="auto">
          <a:xfrm>
            <a:off x="3581400" y="1905000"/>
            <a:ext cx="4648200" cy="155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Titik potong parabola dan garis tsb: </a:t>
            </a:r>
          </a:p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2 – 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= x 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 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+ x – 2 = 0 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(x + 2)(x – 1) = 0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x = 1 dan x = – 2 </a:t>
            </a:r>
            <a:endParaRPr lang="id-ID" sz="2000" baseline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Jadi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titik potong: di (1,1) dan (–2,–2) </a:t>
            </a:r>
            <a:r>
              <a:rPr lang="id-ID" sz="2000" baseline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20608" name="Rectangle 96"/>
          <p:cNvSpPr>
            <a:spLocks noChangeArrowheads="1"/>
          </p:cNvSpPr>
          <p:nvPr/>
        </p:nvSpPr>
        <p:spPr bwMode="auto">
          <a:xfrm>
            <a:off x="3657600" y="3505200"/>
            <a:ext cx="51816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Batas integral </a:t>
            </a:r>
            <a:endParaRPr lang="id-ID" sz="2000" baseline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untuk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: 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kiri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= –2  dan kanan x = 1, </a:t>
            </a:r>
            <a:endParaRPr lang="id-ID" sz="2000" baseline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untuk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 : 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atas 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 = 2 – 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 dan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bawah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 = x </a:t>
            </a:r>
            <a:r>
              <a:rPr lang="id-ID" sz="2000" baseline="0">
                <a:latin typeface="Arial" pitchFamily="34" charset="0"/>
                <a:cs typeface="Arial" pitchFamily="34" charset="0"/>
              </a:rPr>
              <a:t> </a:t>
            </a:r>
          </a:p>
        </p:txBody>
      </p:sp>
      <p:grpSp>
        <p:nvGrpSpPr>
          <p:cNvPr id="3" name="Group 113"/>
          <p:cNvGrpSpPr>
            <a:grpSpLocks/>
          </p:cNvGrpSpPr>
          <p:nvPr/>
        </p:nvGrpSpPr>
        <p:grpSpPr bwMode="auto">
          <a:xfrm>
            <a:off x="990600" y="4967290"/>
            <a:ext cx="6781800" cy="923925"/>
            <a:chOff x="1032" y="3129"/>
            <a:chExt cx="4272" cy="582"/>
          </a:xfrm>
        </p:grpSpPr>
        <p:sp>
          <p:nvSpPr>
            <p:cNvPr id="40972" name="Rectangle 103"/>
            <p:cNvSpPr>
              <a:spLocks noChangeArrowheads="1"/>
            </p:cNvSpPr>
            <p:nvPr/>
          </p:nvSpPr>
          <p:spPr bwMode="auto">
            <a:xfrm>
              <a:off x="1032" y="3129"/>
              <a:ext cx="4272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>
                <a:lnSpc>
                  <a:spcPct val="90000"/>
                </a:lnSpc>
                <a:tabLst>
                  <a:tab pos="1071563" algn="l"/>
                  <a:tab pos="2414588" algn="l"/>
                  <a:tab pos="2871788" algn="l"/>
                  <a:tab pos="3500438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	 1 2-x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	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	 2-x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	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</a:p>
            <a:p>
              <a:pPr>
                <a:lnSpc>
                  <a:spcPct val="90000"/>
                </a:lnSpc>
                <a:tabLst>
                  <a:tab pos="1336675" algn="l"/>
                  <a:tab pos="2952750" algn="l"/>
                  <a:tab pos="3524250" algn="l"/>
                  <a:tab pos="43243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dy dx =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dy dx =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y ] dx =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(2 –x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–x) dx =     sat luas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  <a:p>
              <a:pPr>
                <a:lnSpc>
                  <a:spcPct val="90000"/>
                </a:lnSpc>
                <a:tabLst>
                  <a:tab pos="985838" algn="l"/>
                  <a:tab pos="2328863" algn="l"/>
                  <a:tab pos="2871788" algn="l"/>
                  <a:tab pos="3414713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	-2 x	-2	x	-2</a:t>
              </a:r>
            </a:p>
          </p:txBody>
        </p:sp>
        <p:grpSp>
          <p:nvGrpSpPr>
            <p:cNvPr id="40973" name="Group 112"/>
            <p:cNvGrpSpPr>
              <a:grpSpLocks/>
            </p:cNvGrpSpPr>
            <p:nvPr/>
          </p:nvGrpSpPr>
          <p:grpSpPr bwMode="auto">
            <a:xfrm>
              <a:off x="4368" y="3180"/>
              <a:ext cx="294" cy="471"/>
              <a:chOff x="4896" y="3216"/>
              <a:chExt cx="294" cy="471"/>
            </a:xfrm>
          </p:grpSpPr>
          <p:sp>
            <p:nvSpPr>
              <p:cNvPr id="40974" name="Rectangle 109"/>
              <p:cNvSpPr>
                <a:spLocks noChangeArrowheads="1"/>
              </p:cNvSpPr>
              <p:nvPr/>
            </p:nvSpPr>
            <p:spPr bwMode="auto">
              <a:xfrm>
                <a:off x="4896" y="3216"/>
                <a:ext cx="29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27</a:t>
                </a:r>
              </a:p>
            </p:txBody>
          </p:sp>
          <p:sp>
            <p:nvSpPr>
              <p:cNvPr id="40975" name="Rectangle 110"/>
              <p:cNvSpPr>
                <a:spLocks noChangeArrowheads="1"/>
              </p:cNvSpPr>
              <p:nvPr/>
            </p:nvSpPr>
            <p:spPr bwMode="auto">
              <a:xfrm>
                <a:off x="4919" y="3456"/>
                <a:ext cx="20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</a:t>
                </a:r>
              </a:p>
            </p:txBody>
          </p:sp>
          <p:sp>
            <p:nvSpPr>
              <p:cNvPr id="40976" name="Line 111"/>
              <p:cNvSpPr>
                <a:spLocks noChangeShapeType="1"/>
              </p:cNvSpPr>
              <p:nvPr/>
            </p:nvSpPr>
            <p:spPr bwMode="auto">
              <a:xfrm>
                <a:off x="4944" y="345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20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2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20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6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3206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6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3206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6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3206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6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3206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6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3206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0"/>
                            </p:stCondLst>
                            <p:childTnLst>
                              <p:par>
                                <p:cTn id="4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6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3206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6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3206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4" grpId="0"/>
      <p:bldP spid="320515" grpId="0"/>
      <p:bldP spid="320526" grpId="0"/>
      <p:bldP spid="320607" grpId="0" uiExpand="1" build="p"/>
      <p:bldP spid="320608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A1D98C-3C53-4605-B2F3-7980366B4327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>
          <a:xfrm>
            <a:off x="3124200" y="263525"/>
            <a:ext cx="28956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322563" name="Rectangle 3"/>
          <p:cNvSpPr>
            <a:spLocks noChangeArrowheads="1"/>
          </p:cNvSpPr>
          <p:nvPr/>
        </p:nvSpPr>
        <p:spPr bwMode="auto">
          <a:xfrm>
            <a:off x="1066800" y="990600"/>
            <a:ext cx="6858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baseline="0">
                <a:latin typeface="Arial" charset="0"/>
                <a:cs typeface="Times New Roman" pitchFamily="18" charset="0"/>
              </a:rPr>
              <a:t>Hitung luas daerah yang dibatasi kurva-kurva di bawah ini menggunakan integral lipat dua </a:t>
            </a:r>
          </a:p>
        </p:txBody>
      </p:sp>
      <p:sp>
        <p:nvSpPr>
          <p:cNvPr id="322618" name="Rectangle 58"/>
          <p:cNvSpPr>
            <a:spLocks noChangeArrowheads="1"/>
          </p:cNvSpPr>
          <p:nvPr/>
        </p:nvSpPr>
        <p:spPr bwMode="auto">
          <a:xfrm>
            <a:off x="1143000" y="1981200"/>
            <a:ext cx="34747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Arial" charset="0"/>
              </a:rPr>
              <a:t>1.  y = 4x – x</a:t>
            </a:r>
            <a:r>
              <a:rPr lang="en-US" sz="2000" baseline="30000">
                <a:latin typeface="Arial" charset="0"/>
                <a:cs typeface="Arial" charset="0"/>
              </a:rPr>
              <a:t>2</a:t>
            </a:r>
            <a:r>
              <a:rPr lang="en-US" sz="2000">
                <a:latin typeface="Arial" charset="0"/>
                <a:cs typeface="Arial" charset="0"/>
              </a:rPr>
              <a:t>  </a:t>
            </a:r>
            <a:r>
              <a:rPr lang="en-US" sz="2000" baseline="0">
                <a:latin typeface="Arial" charset="0"/>
                <a:cs typeface="Arial" charset="0"/>
              </a:rPr>
              <a:t>dan y = x</a:t>
            </a:r>
            <a:r>
              <a:rPr lang="id-ID" sz="2000" baseline="0">
                <a:latin typeface="Arial" charset="0"/>
              </a:rPr>
              <a:t> </a:t>
            </a:r>
          </a:p>
        </p:txBody>
      </p:sp>
      <p:sp>
        <p:nvSpPr>
          <p:cNvPr id="322619" name="Rectangle 59"/>
          <p:cNvSpPr>
            <a:spLocks noChangeArrowheads="1"/>
          </p:cNvSpPr>
          <p:nvPr/>
        </p:nvSpPr>
        <p:spPr bwMode="auto">
          <a:xfrm>
            <a:off x="1143000" y="2590800"/>
            <a:ext cx="34747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pitchFamily="18" charset="0"/>
              </a:rPr>
              <a:t>2. 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= 4x  dan  2x – y = 4</a:t>
            </a:r>
            <a:r>
              <a:rPr lang="en-US" sz="2000" baseline="0">
                <a:latin typeface="Arial" charset="0"/>
              </a:rPr>
              <a:t> </a:t>
            </a:r>
            <a:endParaRPr lang="id-ID" sz="2000" baseline="0">
              <a:latin typeface="Arial" charset="0"/>
            </a:endParaRPr>
          </a:p>
        </p:txBody>
      </p:sp>
      <p:sp>
        <p:nvSpPr>
          <p:cNvPr id="322620" name="Rectangle 60"/>
          <p:cNvSpPr>
            <a:spLocks noChangeArrowheads="1"/>
          </p:cNvSpPr>
          <p:nvPr/>
        </p:nvSpPr>
        <p:spPr bwMode="auto">
          <a:xfrm>
            <a:off x="1143000" y="3200400"/>
            <a:ext cx="4038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pitchFamily="18" charset="0"/>
              </a:rPr>
              <a:t>3. 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= 4x  dan  x = 12 + 2y –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</a:rPr>
              <a:t> </a:t>
            </a:r>
            <a:endParaRPr lang="id-ID" sz="2000" baseline="0">
              <a:latin typeface="Arial" charset="0"/>
            </a:endParaRPr>
          </a:p>
        </p:txBody>
      </p:sp>
      <p:sp>
        <p:nvSpPr>
          <p:cNvPr id="322621" name="Rectangle 61"/>
          <p:cNvSpPr>
            <a:spLocks noChangeArrowheads="1"/>
          </p:cNvSpPr>
          <p:nvPr/>
        </p:nvSpPr>
        <p:spPr bwMode="auto">
          <a:xfrm>
            <a:off x="1143000" y="3810000"/>
            <a:ext cx="387564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pitchFamily="18" charset="0"/>
              </a:rPr>
              <a:t>4. 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= 2x  dan  x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+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= 4x</a:t>
            </a:r>
            <a:r>
              <a:rPr lang="en-US" sz="2000" baseline="0">
                <a:latin typeface="Arial" charset="0"/>
              </a:rPr>
              <a:t> </a:t>
            </a:r>
            <a:endParaRPr lang="id-ID" sz="2000" baseline="0">
              <a:latin typeface="Arial" charset="0"/>
            </a:endParaRPr>
          </a:p>
        </p:txBody>
      </p:sp>
      <p:sp>
        <p:nvSpPr>
          <p:cNvPr id="322622" name="Rectangle 62"/>
          <p:cNvSpPr>
            <a:spLocks noChangeArrowheads="1"/>
          </p:cNvSpPr>
          <p:nvPr/>
        </p:nvSpPr>
        <p:spPr bwMode="auto">
          <a:xfrm>
            <a:off x="1143000" y="4419600"/>
            <a:ext cx="387564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pitchFamily="18" charset="0"/>
              </a:rPr>
              <a:t>5. 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= 9 + x  dan 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= 9 – 3x</a:t>
            </a:r>
            <a:r>
              <a:rPr lang="en-US" sz="2000" baseline="0">
                <a:latin typeface="Arial" charset="0"/>
              </a:rPr>
              <a:t> </a:t>
            </a:r>
            <a:endParaRPr lang="id-ID" sz="2000" baseline="0">
              <a:latin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22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22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22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22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22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22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322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2" grpId="0"/>
      <p:bldP spid="322563" grpId="0"/>
      <p:bldP spid="322618" grpId="0"/>
      <p:bldP spid="322619" grpId="0"/>
      <p:bldP spid="322620" grpId="0"/>
      <p:bldP spid="322621" grpId="0"/>
      <p:bldP spid="3226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316BFF-7925-4BF2-A4B1-E0F959EECEA6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381000"/>
            <a:ext cx="6496050" cy="424732"/>
          </a:xfr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INTEGRAL LIPAT DUA PADA RUANG 3D </a:t>
            </a:r>
          </a:p>
        </p:txBody>
      </p:sp>
      <p:sp>
        <p:nvSpPr>
          <p:cNvPr id="336899" name="Rectangle 3"/>
          <p:cNvSpPr>
            <a:spLocks noChangeArrowheads="1"/>
          </p:cNvSpPr>
          <p:nvPr/>
        </p:nvSpPr>
        <p:spPr bwMode="auto">
          <a:xfrm>
            <a:off x="457200" y="1371600"/>
            <a:ext cx="3048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a.  Volume Benda </a:t>
            </a:r>
          </a:p>
        </p:txBody>
      </p:sp>
      <p:sp>
        <p:nvSpPr>
          <p:cNvPr id="336900" name="Rectangle 4"/>
          <p:cNvSpPr>
            <a:spLocks noChangeArrowheads="1"/>
          </p:cNvSpPr>
          <p:nvPr/>
        </p:nvSpPr>
        <p:spPr bwMode="auto">
          <a:xfrm>
            <a:off x="2971800" y="1600200"/>
            <a:ext cx="55626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Jika f(x, y) kontinu dan bernilai tunggal untuk x dan y dalam S maka S = f(x, y) menyatakan suatu luasan. </a:t>
            </a:r>
          </a:p>
        </p:txBody>
      </p:sp>
      <p:sp>
        <p:nvSpPr>
          <p:cNvPr id="336904" name="Rectangle 8"/>
          <p:cNvSpPr>
            <a:spLocks noChangeArrowheads="1"/>
          </p:cNvSpPr>
          <p:nvPr/>
        </p:nvSpPr>
        <p:spPr bwMode="auto">
          <a:xfrm>
            <a:off x="2971800" y="3143250"/>
            <a:ext cx="6019800" cy="2343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Luasan ini dipotong oleh silinder sejajar sumbu-Z dengan alas S dan atas S'. Ditarik garis sejajar sb-Y dengan jarak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dan garis sejajar sb-X dengan jarak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y. Melalui garis tersebut dibuat bidang datar yang masing-masing sejajar bidang YOZ dan XOZ. </a:t>
            </a: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38100" y="2057400"/>
            <a:ext cx="2895600" cy="3276600"/>
            <a:chOff x="24" y="1296"/>
            <a:chExt cx="1824" cy="2064"/>
          </a:xfrm>
        </p:grpSpPr>
        <p:sp>
          <p:nvSpPr>
            <p:cNvPr id="48138" name="Text Box 16"/>
            <p:cNvSpPr txBox="1">
              <a:spLocks noChangeArrowheads="1"/>
            </p:cNvSpPr>
            <p:nvPr/>
          </p:nvSpPr>
          <p:spPr bwMode="auto">
            <a:xfrm>
              <a:off x="742" y="2807"/>
              <a:ext cx="34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48139" name="Text Box 36"/>
            <p:cNvSpPr txBox="1">
              <a:spLocks noChangeArrowheads="1"/>
            </p:cNvSpPr>
            <p:nvPr/>
          </p:nvSpPr>
          <p:spPr bwMode="auto">
            <a:xfrm>
              <a:off x="708" y="2592"/>
              <a:ext cx="395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  <p:sp>
          <p:nvSpPr>
            <p:cNvPr id="48140" name="Text Box 35"/>
            <p:cNvSpPr txBox="1">
              <a:spLocks noChangeArrowheads="1"/>
            </p:cNvSpPr>
            <p:nvPr/>
          </p:nvSpPr>
          <p:spPr bwMode="auto">
            <a:xfrm>
              <a:off x="1089" y="2635"/>
              <a:ext cx="315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sp>
          <p:nvSpPr>
            <p:cNvPr id="48141" name="Text Box 40"/>
            <p:cNvSpPr txBox="1">
              <a:spLocks noChangeArrowheads="1"/>
            </p:cNvSpPr>
            <p:nvPr/>
          </p:nvSpPr>
          <p:spPr bwMode="auto">
            <a:xfrm>
              <a:off x="862" y="1753"/>
              <a:ext cx="270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T</a:t>
              </a:r>
            </a:p>
          </p:txBody>
        </p:sp>
        <p:sp>
          <p:nvSpPr>
            <p:cNvPr id="48142" name="Line 10"/>
            <p:cNvSpPr>
              <a:spLocks noChangeShapeType="1"/>
            </p:cNvSpPr>
            <p:nvPr/>
          </p:nvSpPr>
          <p:spPr bwMode="auto">
            <a:xfrm flipH="1">
              <a:off x="155" y="2470"/>
              <a:ext cx="511" cy="3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43" name="Text Box 11"/>
            <p:cNvSpPr txBox="1">
              <a:spLocks noChangeArrowheads="1"/>
            </p:cNvSpPr>
            <p:nvPr/>
          </p:nvSpPr>
          <p:spPr bwMode="auto">
            <a:xfrm>
              <a:off x="24" y="2544"/>
              <a:ext cx="395" cy="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48144" name="Text Box 13"/>
            <p:cNvSpPr txBox="1">
              <a:spLocks noChangeArrowheads="1"/>
            </p:cNvSpPr>
            <p:nvPr/>
          </p:nvSpPr>
          <p:spPr bwMode="auto">
            <a:xfrm>
              <a:off x="1129" y="2932"/>
              <a:ext cx="490" cy="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S</a:t>
              </a:r>
            </a:p>
          </p:txBody>
        </p:sp>
        <p:sp>
          <p:nvSpPr>
            <p:cNvPr id="48145" name="Line 14"/>
            <p:cNvSpPr>
              <a:spLocks noChangeAspect="1" noChangeShapeType="1"/>
            </p:cNvSpPr>
            <p:nvPr/>
          </p:nvSpPr>
          <p:spPr bwMode="auto">
            <a:xfrm>
              <a:off x="666" y="2470"/>
              <a:ext cx="10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46" name="Line 15"/>
            <p:cNvSpPr>
              <a:spLocks noChangeAspect="1" noChangeShapeType="1"/>
            </p:cNvSpPr>
            <p:nvPr/>
          </p:nvSpPr>
          <p:spPr bwMode="auto">
            <a:xfrm flipV="1">
              <a:off x="666" y="1372"/>
              <a:ext cx="0" cy="109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47" name="Text Box 17"/>
            <p:cNvSpPr txBox="1">
              <a:spLocks noChangeArrowheads="1"/>
            </p:cNvSpPr>
            <p:nvPr/>
          </p:nvSpPr>
          <p:spPr bwMode="auto">
            <a:xfrm>
              <a:off x="961" y="2788"/>
              <a:ext cx="370" cy="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  <p:sp>
          <p:nvSpPr>
            <p:cNvPr id="48148" name="Freeform 18"/>
            <p:cNvSpPr>
              <a:spLocks noChangeAspect="1"/>
            </p:cNvSpPr>
            <p:nvPr/>
          </p:nvSpPr>
          <p:spPr bwMode="auto">
            <a:xfrm>
              <a:off x="713" y="2570"/>
              <a:ext cx="752" cy="532"/>
            </a:xfrm>
            <a:custGeom>
              <a:avLst/>
              <a:gdLst>
                <a:gd name="T0" fmla="*/ 24 w 1920"/>
                <a:gd name="T1" fmla="*/ 316 h 960"/>
                <a:gd name="T2" fmla="*/ 235 w 1920"/>
                <a:gd name="T3" fmla="*/ 515 h 960"/>
                <a:gd name="T4" fmla="*/ 517 w 1920"/>
                <a:gd name="T5" fmla="*/ 416 h 960"/>
                <a:gd name="T6" fmla="*/ 729 w 1920"/>
                <a:gd name="T7" fmla="*/ 216 h 960"/>
                <a:gd name="T8" fmla="*/ 376 w 1920"/>
                <a:gd name="T9" fmla="*/ 17 h 960"/>
                <a:gd name="T10" fmla="*/ 94 w 1920"/>
                <a:gd name="T11" fmla="*/ 116 h 960"/>
                <a:gd name="T12" fmla="*/ 24 w 1920"/>
                <a:gd name="T13" fmla="*/ 316 h 9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20"/>
                <a:gd name="T22" fmla="*/ 0 h 960"/>
                <a:gd name="T23" fmla="*/ 1920 w 1920"/>
                <a:gd name="T24" fmla="*/ 960 h 96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20" h="960">
                  <a:moveTo>
                    <a:pt x="60" y="570"/>
                  </a:moveTo>
                  <a:cubicBezTo>
                    <a:pt x="120" y="690"/>
                    <a:pt x="390" y="900"/>
                    <a:pt x="600" y="930"/>
                  </a:cubicBezTo>
                  <a:cubicBezTo>
                    <a:pt x="810" y="960"/>
                    <a:pt x="1110" y="840"/>
                    <a:pt x="1320" y="750"/>
                  </a:cubicBezTo>
                  <a:cubicBezTo>
                    <a:pt x="1530" y="660"/>
                    <a:pt x="1920" y="510"/>
                    <a:pt x="1860" y="390"/>
                  </a:cubicBezTo>
                  <a:cubicBezTo>
                    <a:pt x="1800" y="270"/>
                    <a:pt x="1230" y="60"/>
                    <a:pt x="960" y="30"/>
                  </a:cubicBezTo>
                  <a:cubicBezTo>
                    <a:pt x="690" y="0"/>
                    <a:pt x="390" y="120"/>
                    <a:pt x="240" y="210"/>
                  </a:cubicBezTo>
                  <a:cubicBezTo>
                    <a:pt x="90" y="300"/>
                    <a:pt x="0" y="450"/>
                    <a:pt x="60" y="570"/>
                  </a:cubicBez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49" name="Line 19"/>
            <p:cNvSpPr>
              <a:spLocks noChangeAspect="1" noChangeShapeType="1"/>
            </p:cNvSpPr>
            <p:nvPr/>
          </p:nvSpPr>
          <p:spPr bwMode="auto">
            <a:xfrm>
              <a:off x="1445" y="1993"/>
              <a:ext cx="0" cy="7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50" name="Line 20"/>
            <p:cNvSpPr>
              <a:spLocks noChangeAspect="1" noChangeShapeType="1"/>
            </p:cNvSpPr>
            <p:nvPr/>
          </p:nvSpPr>
          <p:spPr bwMode="auto">
            <a:xfrm>
              <a:off x="735" y="2049"/>
              <a:ext cx="0" cy="79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51" name="Line 21"/>
            <p:cNvSpPr>
              <a:spLocks noChangeAspect="1" noChangeShapeType="1"/>
            </p:cNvSpPr>
            <p:nvPr/>
          </p:nvSpPr>
          <p:spPr bwMode="auto">
            <a:xfrm>
              <a:off x="956" y="2071"/>
              <a:ext cx="0" cy="7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52" name="Freeform 22"/>
            <p:cNvSpPr>
              <a:spLocks noChangeAspect="1"/>
            </p:cNvSpPr>
            <p:nvPr/>
          </p:nvSpPr>
          <p:spPr bwMode="auto">
            <a:xfrm>
              <a:off x="713" y="1717"/>
              <a:ext cx="752" cy="532"/>
            </a:xfrm>
            <a:custGeom>
              <a:avLst/>
              <a:gdLst>
                <a:gd name="T0" fmla="*/ 24 w 1920"/>
                <a:gd name="T1" fmla="*/ 316 h 960"/>
                <a:gd name="T2" fmla="*/ 235 w 1920"/>
                <a:gd name="T3" fmla="*/ 515 h 960"/>
                <a:gd name="T4" fmla="*/ 517 w 1920"/>
                <a:gd name="T5" fmla="*/ 416 h 960"/>
                <a:gd name="T6" fmla="*/ 729 w 1920"/>
                <a:gd name="T7" fmla="*/ 216 h 960"/>
                <a:gd name="T8" fmla="*/ 376 w 1920"/>
                <a:gd name="T9" fmla="*/ 17 h 960"/>
                <a:gd name="T10" fmla="*/ 94 w 1920"/>
                <a:gd name="T11" fmla="*/ 116 h 960"/>
                <a:gd name="T12" fmla="*/ 24 w 1920"/>
                <a:gd name="T13" fmla="*/ 316 h 9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20"/>
                <a:gd name="T22" fmla="*/ 0 h 960"/>
                <a:gd name="T23" fmla="*/ 1920 w 1920"/>
                <a:gd name="T24" fmla="*/ 960 h 96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20" h="960">
                  <a:moveTo>
                    <a:pt x="60" y="570"/>
                  </a:moveTo>
                  <a:cubicBezTo>
                    <a:pt x="120" y="690"/>
                    <a:pt x="390" y="900"/>
                    <a:pt x="600" y="930"/>
                  </a:cubicBezTo>
                  <a:cubicBezTo>
                    <a:pt x="810" y="960"/>
                    <a:pt x="1110" y="840"/>
                    <a:pt x="1320" y="750"/>
                  </a:cubicBezTo>
                  <a:cubicBezTo>
                    <a:pt x="1530" y="660"/>
                    <a:pt x="1920" y="510"/>
                    <a:pt x="1860" y="390"/>
                  </a:cubicBezTo>
                  <a:cubicBezTo>
                    <a:pt x="1800" y="270"/>
                    <a:pt x="1230" y="60"/>
                    <a:pt x="960" y="30"/>
                  </a:cubicBezTo>
                  <a:cubicBezTo>
                    <a:pt x="690" y="0"/>
                    <a:pt x="390" y="120"/>
                    <a:pt x="240" y="210"/>
                  </a:cubicBezTo>
                  <a:cubicBezTo>
                    <a:pt x="90" y="300"/>
                    <a:pt x="0" y="450"/>
                    <a:pt x="60" y="570"/>
                  </a:cubicBez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53" name="Line 23"/>
            <p:cNvSpPr>
              <a:spLocks noChangeAspect="1" noChangeShapeType="1"/>
            </p:cNvSpPr>
            <p:nvPr/>
          </p:nvSpPr>
          <p:spPr bwMode="auto">
            <a:xfrm>
              <a:off x="1063" y="2071"/>
              <a:ext cx="0" cy="7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54" name="Line 24"/>
            <p:cNvSpPr>
              <a:spLocks noChangeAspect="1" noChangeShapeType="1"/>
            </p:cNvSpPr>
            <p:nvPr/>
          </p:nvSpPr>
          <p:spPr bwMode="auto">
            <a:xfrm>
              <a:off x="956" y="2870"/>
              <a:ext cx="11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55" name="Line 25"/>
            <p:cNvSpPr>
              <a:spLocks noChangeAspect="1" noChangeShapeType="1"/>
            </p:cNvSpPr>
            <p:nvPr/>
          </p:nvSpPr>
          <p:spPr bwMode="auto">
            <a:xfrm>
              <a:off x="1024" y="1982"/>
              <a:ext cx="0" cy="7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56" name="Line 26"/>
            <p:cNvSpPr>
              <a:spLocks noChangeAspect="1" noChangeShapeType="1"/>
            </p:cNvSpPr>
            <p:nvPr/>
          </p:nvSpPr>
          <p:spPr bwMode="auto">
            <a:xfrm>
              <a:off x="1134" y="1982"/>
              <a:ext cx="0" cy="7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57" name="Line 27"/>
            <p:cNvSpPr>
              <a:spLocks noChangeAspect="1" noChangeShapeType="1"/>
            </p:cNvSpPr>
            <p:nvPr/>
          </p:nvSpPr>
          <p:spPr bwMode="auto">
            <a:xfrm>
              <a:off x="1015" y="2781"/>
              <a:ext cx="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58" name="Line 28"/>
            <p:cNvSpPr>
              <a:spLocks noChangeAspect="1" noChangeShapeType="1"/>
            </p:cNvSpPr>
            <p:nvPr/>
          </p:nvSpPr>
          <p:spPr bwMode="auto">
            <a:xfrm flipV="1">
              <a:off x="1063" y="2770"/>
              <a:ext cx="92" cy="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59" name="Line 29"/>
            <p:cNvSpPr>
              <a:spLocks noChangeAspect="1" noChangeShapeType="1"/>
            </p:cNvSpPr>
            <p:nvPr/>
          </p:nvSpPr>
          <p:spPr bwMode="auto">
            <a:xfrm flipV="1">
              <a:off x="956" y="2770"/>
              <a:ext cx="89" cy="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60" name="Line 30"/>
            <p:cNvSpPr>
              <a:spLocks noChangeAspect="1" noChangeShapeType="1"/>
            </p:cNvSpPr>
            <p:nvPr/>
          </p:nvSpPr>
          <p:spPr bwMode="auto">
            <a:xfrm flipV="1">
              <a:off x="956" y="1972"/>
              <a:ext cx="89" cy="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61" name="Line 31"/>
            <p:cNvSpPr>
              <a:spLocks noChangeAspect="1" noChangeShapeType="1"/>
            </p:cNvSpPr>
            <p:nvPr/>
          </p:nvSpPr>
          <p:spPr bwMode="auto">
            <a:xfrm flipV="1">
              <a:off x="1063" y="1972"/>
              <a:ext cx="92" cy="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62" name="Line 32"/>
            <p:cNvSpPr>
              <a:spLocks noChangeAspect="1" noChangeShapeType="1"/>
            </p:cNvSpPr>
            <p:nvPr/>
          </p:nvSpPr>
          <p:spPr bwMode="auto">
            <a:xfrm>
              <a:off x="951" y="2071"/>
              <a:ext cx="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63" name="Line 33"/>
            <p:cNvSpPr>
              <a:spLocks noChangeAspect="1" noChangeShapeType="1"/>
            </p:cNvSpPr>
            <p:nvPr/>
          </p:nvSpPr>
          <p:spPr bwMode="auto">
            <a:xfrm>
              <a:off x="1015" y="1972"/>
              <a:ext cx="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64" name="Text Box 34"/>
            <p:cNvSpPr txBox="1">
              <a:spLocks noChangeArrowheads="1"/>
            </p:cNvSpPr>
            <p:nvPr/>
          </p:nvSpPr>
          <p:spPr bwMode="auto">
            <a:xfrm>
              <a:off x="1142" y="1552"/>
              <a:ext cx="490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S'</a:t>
              </a:r>
            </a:p>
          </p:txBody>
        </p:sp>
        <p:sp>
          <p:nvSpPr>
            <p:cNvPr id="48165" name="Text Box 37"/>
            <p:cNvSpPr txBox="1">
              <a:spLocks noChangeArrowheads="1"/>
            </p:cNvSpPr>
            <p:nvPr/>
          </p:nvSpPr>
          <p:spPr bwMode="auto">
            <a:xfrm>
              <a:off x="705" y="1903"/>
              <a:ext cx="366" cy="2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P</a:t>
              </a:r>
            </a:p>
          </p:txBody>
        </p:sp>
        <p:sp>
          <p:nvSpPr>
            <p:cNvPr id="48166" name="Text Box 38"/>
            <p:cNvSpPr txBox="1">
              <a:spLocks noChangeArrowheads="1"/>
            </p:cNvSpPr>
            <p:nvPr/>
          </p:nvSpPr>
          <p:spPr bwMode="auto">
            <a:xfrm>
              <a:off x="1042" y="1932"/>
              <a:ext cx="303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Q</a:t>
              </a:r>
            </a:p>
          </p:txBody>
        </p:sp>
        <p:sp>
          <p:nvSpPr>
            <p:cNvPr id="48167" name="Text Box 39"/>
            <p:cNvSpPr txBox="1">
              <a:spLocks noChangeArrowheads="1"/>
            </p:cNvSpPr>
            <p:nvPr/>
          </p:nvSpPr>
          <p:spPr bwMode="auto">
            <a:xfrm>
              <a:off x="1022" y="1735"/>
              <a:ext cx="359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R</a:t>
              </a:r>
            </a:p>
          </p:txBody>
        </p:sp>
        <p:sp>
          <p:nvSpPr>
            <p:cNvPr id="48168" name="Text Box 41"/>
            <p:cNvSpPr txBox="1">
              <a:spLocks noChangeArrowheads="1"/>
            </p:cNvSpPr>
            <p:nvPr/>
          </p:nvSpPr>
          <p:spPr bwMode="auto">
            <a:xfrm>
              <a:off x="1453" y="2187"/>
              <a:ext cx="395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48169" name="Text Box 42"/>
            <p:cNvSpPr txBox="1">
              <a:spLocks noChangeArrowheads="1"/>
            </p:cNvSpPr>
            <p:nvPr/>
          </p:nvSpPr>
          <p:spPr bwMode="auto">
            <a:xfrm>
              <a:off x="365" y="1296"/>
              <a:ext cx="394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Z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36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36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36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36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898" grpId="0"/>
      <p:bldP spid="336899" grpId="0"/>
      <p:bldP spid="336900" grpId="0"/>
      <p:bldP spid="33690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A403C5-22B2-4A6F-926A-AC16C55552CE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378883" name="Rectangle 3"/>
          <p:cNvSpPr>
            <a:spLocks noChangeArrowheads="1"/>
          </p:cNvSpPr>
          <p:nvPr/>
        </p:nvSpPr>
        <p:spPr bwMode="auto">
          <a:xfrm>
            <a:off x="457200" y="381000"/>
            <a:ext cx="8153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Terjadilah prisma-prisma tegak kecil, misalnya ABCD.PQRT yang mempunyai volume = f(x,y)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 </a:t>
            </a:r>
          </a:p>
        </p:txBody>
      </p:sp>
      <p:sp>
        <p:nvSpPr>
          <p:cNvPr id="378884" name="Rectangle 4"/>
          <p:cNvSpPr>
            <a:spLocks noChangeArrowheads="1"/>
          </p:cNvSpPr>
          <p:nvPr/>
        </p:nvSpPr>
        <p:spPr bwMode="auto">
          <a:xfrm>
            <a:off x="3352800" y="1295400"/>
            <a:ext cx="52578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Jumlah seluruh volume prisma kecil tersebut =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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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f(x,y)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 yang merupakan pendekatan volume silinder. Jika diambil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0 dan </a:t>
            </a:r>
          </a:p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0 maka didapat </a:t>
            </a:r>
          </a:p>
        </p:txBody>
      </p:sp>
      <p:sp>
        <p:nvSpPr>
          <p:cNvPr id="378918" name="Rectangle 38"/>
          <p:cNvSpPr>
            <a:spLocks noChangeArrowheads="1"/>
          </p:cNvSpPr>
          <p:nvPr/>
        </p:nvSpPr>
        <p:spPr bwMode="auto">
          <a:xfrm>
            <a:off x="3352800" y="3276600"/>
            <a:ext cx="4419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3151188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lim 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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f(x,y)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 =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f(x,y) dx dy </a:t>
            </a:r>
          </a:p>
          <a:p>
            <a:pPr>
              <a:tabLst>
                <a:tab pos="3151188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0	S</a:t>
            </a:r>
          </a:p>
          <a:p>
            <a:pPr>
              <a:tabLst>
                <a:tab pos="3151188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0</a:t>
            </a:r>
          </a:p>
        </p:txBody>
      </p:sp>
      <p:sp>
        <p:nvSpPr>
          <p:cNvPr id="378919" name="Rectangle 39"/>
          <p:cNvSpPr>
            <a:spLocks noChangeArrowheads="1"/>
          </p:cNvSpPr>
          <p:nvPr/>
        </p:nvSpPr>
        <p:spPr bwMode="auto">
          <a:xfrm>
            <a:off x="830844" y="4495800"/>
            <a:ext cx="45031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Jadi volume benda berbentuk silinder 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38100" y="1314450"/>
            <a:ext cx="2895600" cy="3276600"/>
            <a:chOff x="24" y="1296"/>
            <a:chExt cx="1824" cy="2064"/>
          </a:xfrm>
        </p:grpSpPr>
        <p:sp>
          <p:nvSpPr>
            <p:cNvPr id="49163" name="Text Box 42"/>
            <p:cNvSpPr txBox="1">
              <a:spLocks noChangeArrowheads="1"/>
            </p:cNvSpPr>
            <p:nvPr/>
          </p:nvSpPr>
          <p:spPr bwMode="auto">
            <a:xfrm>
              <a:off x="742" y="2807"/>
              <a:ext cx="34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49164" name="Text Box 43"/>
            <p:cNvSpPr txBox="1">
              <a:spLocks noChangeArrowheads="1"/>
            </p:cNvSpPr>
            <p:nvPr/>
          </p:nvSpPr>
          <p:spPr bwMode="auto">
            <a:xfrm>
              <a:off x="708" y="2592"/>
              <a:ext cx="395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  <p:sp>
          <p:nvSpPr>
            <p:cNvPr id="49165" name="Text Box 44"/>
            <p:cNvSpPr txBox="1">
              <a:spLocks noChangeArrowheads="1"/>
            </p:cNvSpPr>
            <p:nvPr/>
          </p:nvSpPr>
          <p:spPr bwMode="auto">
            <a:xfrm>
              <a:off x="1089" y="2635"/>
              <a:ext cx="315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sp>
          <p:nvSpPr>
            <p:cNvPr id="49166" name="Text Box 45"/>
            <p:cNvSpPr txBox="1">
              <a:spLocks noChangeArrowheads="1"/>
            </p:cNvSpPr>
            <p:nvPr/>
          </p:nvSpPr>
          <p:spPr bwMode="auto">
            <a:xfrm>
              <a:off x="862" y="1753"/>
              <a:ext cx="270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T</a:t>
              </a:r>
            </a:p>
          </p:txBody>
        </p:sp>
        <p:sp>
          <p:nvSpPr>
            <p:cNvPr id="49167" name="Line 46"/>
            <p:cNvSpPr>
              <a:spLocks noChangeShapeType="1"/>
            </p:cNvSpPr>
            <p:nvPr/>
          </p:nvSpPr>
          <p:spPr bwMode="auto">
            <a:xfrm flipH="1">
              <a:off x="155" y="2470"/>
              <a:ext cx="511" cy="3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68" name="Text Box 47"/>
            <p:cNvSpPr txBox="1">
              <a:spLocks noChangeArrowheads="1"/>
            </p:cNvSpPr>
            <p:nvPr/>
          </p:nvSpPr>
          <p:spPr bwMode="auto">
            <a:xfrm>
              <a:off x="24" y="2544"/>
              <a:ext cx="395" cy="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49169" name="Text Box 48"/>
            <p:cNvSpPr txBox="1">
              <a:spLocks noChangeArrowheads="1"/>
            </p:cNvSpPr>
            <p:nvPr/>
          </p:nvSpPr>
          <p:spPr bwMode="auto">
            <a:xfrm>
              <a:off x="1129" y="2932"/>
              <a:ext cx="490" cy="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S</a:t>
              </a:r>
            </a:p>
          </p:txBody>
        </p:sp>
        <p:sp>
          <p:nvSpPr>
            <p:cNvPr id="49170" name="Line 49"/>
            <p:cNvSpPr>
              <a:spLocks noChangeAspect="1" noChangeShapeType="1"/>
            </p:cNvSpPr>
            <p:nvPr/>
          </p:nvSpPr>
          <p:spPr bwMode="auto">
            <a:xfrm>
              <a:off x="666" y="2470"/>
              <a:ext cx="10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71" name="Line 50"/>
            <p:cNvSpPr>
              <a:spLocks noChangeAspect="1" noChangeShapeType="1"/>
            </p:cNvSpPr>
            <p:nvPr/>
          </p:nvSpPr>
          <p:spPr bwMode="auto">
            <a:xfrm flipV="1">
              <a:off x="666" y="1372"/>
              <a:ext cx="0" cy="109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72" name="Text Box 51"/>
            <p:cNvSpPr txBox="1">
              <a:spLocks noChangeArrowheads="1"/>
            </p:cNvSpPr>
            <p:nvPr/>
          </p:nvSpPr>
          <p:spPr bwMode="auto">
            <a:xfrm>
              <a:off x="961" y="2788"/>
              <a:ext cx="370" cy="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  <p:sp>
          <p:nvSpPr>
            <p:cNvPr id="49173" name="Freeform 52"/>
            <p:cNvSpPr>
              <a:spLocks noChangeAspect="1"/>
            </p:cNvSpPr>
            <p:nvPr/>
          </p:nvSpPr>
          <p:spPr bwMode="auto">
            <a:xfrm>
              <a:off x="713" y="2570"/>
              <a:ext cx="752" cy="532"/>
            </a:xfrm>
            <a:custGeom>
              <a:avLst/>
              <a:gdLst>
                <a:gd name="T0" fmla="*/ 24 w 1920"/>
                <a:gd name="T1" fmla="*/ 316 h 960"/>
                <a:gd name="T2" fmla="*/ 235 w 1920"/>
                <a:gd name="T3" fmla="*/ 515 h 960"/>
                <a:gd name="T4" fmla="*/ 517 w 1920"/>
                <a:gd name="T5" fmla="*/ 416 h 960"/>
                <a:gd name="T6" fmla="*/ 729 w 1920"/>
                <a:gd name="T7" fmla="*/ 216 h 960"/>
                <a:gd name="T8" fmla="*/ 376 w 1920"/>
                <a:gd name="T9" fmla="*/ 17 h 960"/>
                <a:gd name="T10" fmla="*/ 94 w 1920"/>
                <a:gd name="T11" fmla="*/ 116 h 960"/>
                <a:gd name="T12" fmla="*/ 24 w 1920"/>
                <a:gd name="T13" fmla="*/ 316 h 9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20"/>
                <a:gd name="T22" fmla="*/ 0 h 960"/>
                <a:gd name="T23" fmla="*/ 1920 w 1920"/>
                <a:gd name="T24" fmla="*/ 960 h 96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20" h="960">
                  <a:moveTo>
                    <a:pt x="60" y="570"/>
                  </a:moveTo>
                  <a:cubicBezTo>
                    <a:pt x="120" y="690"/>
                    <a:pt x="390" y="900"/>
                    <a:pt x="600" y="930"/>
                  </a:cubicBezTo>
                  <a:cubicBezTo>
                    <a:pt x="810" y="960"/>
                    <a:pt x="1110" y="840"/>
                    <a:pt x="1320" y="750"/>
                  </a:cubicBezTo>
                  <a:cubicBezTo>
                    <a:pt x="1530" y="660"/>
                    <a:pt x="1920" y="510"/>
                    <a:pt x="1860" y="390"/>
                  </a:cubicBezTo>
                  <a:cubicBezTo>
                    <a:pt x="1800" y="270"/>
                    <a:pt x="1230" y="60"/>
                    <a:pt x="960" y="30"/>
                  </a:cubicBezTo>
                  <a:cubicBezTo>
                    <a:pt x="690" y="0"/>
                    <a:pt x="390" y="120"/>
                    <a:pt x="240" y="210"/>
                  </a:cubicBezTo>
                  <a:cubicBezTo>
                    <a:pt x="90" y="300"/>
                    <a:pt x="0" y="450"/>
                    <a:pt x="60" y="570"/>
                  </a:cubicBez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74" name="Line 53"/>
            <p:cNvSpPr>
              <a:spLocks noChangeAspect="1" noChangeShapeType="1"/>
            </p:cNvSpPr>
            <p:nvPr/>
          </p:nvSpPr>
          <p:spPr bwMode="auto">
            <a:xfrm>
              <a:off x="1445" y="1993"/>
              <a:ext cx="0" cy="7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75" name="Line 54"/>
            <p:cNvSpPr>
              <a:spLocks noChangeAspect="1" noChangeShapeType="1"/>
            </p:cNvSpPr>
            <p:nvPr/>
          </p:nvSpPr>
          <p:spPr bwMode="auto">
            <a:xfrm>
              <a:off x="735" y="2049"/>
              <a:ext cx="0" cy="79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76" name="Line 55"/>
            <p:cNvSpPr>
              <a:spLocks noChangeAspect="1" noChangeShapeType="1"/>
            </p:cNvSpPr>
            <p:nvPr/>
          </p:nvSpPr>
          <p:spPr bwMode="auto">
            <a:xfrm>
              <a:off x="956" y="2071"/>
              <a:ext cx="0" cy="7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77" name="Freeform 56"/>
            <p:cNvSpPr>
              <a:spLocks noChangeAspect="1"/>
            </p:cNvSpPr>
            <p:nvPr/>
          </p:nvSpPr>
          <p:spPr bwMode="auto">
            <a:xfrm>
              <a:off x="713" y="1717"/>
              <a:ext cx="752" cy="532"/>
            </a:xfrm>
            <a:custGeom>
              <a:avLst/>
              <a:gdLst>
                <a:gd name="T0" fmla="*/ 24 w 1920"/>
                <a:gd name="T1" fmla="*/ 316 h 960"/>
                <a:gd name="T2" fmla="*/ 235 w 1920"/>
                <a:gd name="T3" fmla="*/ 515 h 960"/>
                <a:gd name="T4" fmla="*/ 517 w 1920"/>
                <a:gd name="T5" fmla="*/ 416 h 960"/>
                <a:gd name="T6" fmla="*/ 729 w 1920"/>
                <a:gd name="T7" fmla="*/ 216 h 960"/>
                <a:gd name="T8" fmla="*/ 376 w 1920"/>
                <a:gd name="T9" fmla="*/ 17 h 960"/>
                <a:gd name="T10" fmla="*/ 94 w 1920"/>
                <a:gd name="T11" fmla="*/ 116 h 960"/>
                <a:gd name="T12" fmla="*/ 24 w 1920"/>
                <a:gd name="T13" fmla="*/ 316 h 9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20"/>
                <a:gd name="T22" fmla="*/ 0 h 960"/>
                <a:gd name="T23" fmla="*/ 1920 w 1920"/>
                <a:gd name="T24" fmla="*/ 960 h 96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20" h="960">
                  <a:moveTo>
                    <a:pt x="60" y="570"/>
                  </a:moveTo>
                  <a:cubicBezTo>
                    <a:pt x="120" y="690"/>
                    <a:pt x="390" y="900"/>
                    <a:pt x="600" y="930"/>
                  </a:cubicBezTo>
                  <a:cubicBezTo>
                    <a:pt x="810" y="960"/>
                    <a:pt x="1110" y="840"/>
                    <a:pt x="1320" y="750"/>
                  </a:cubicBezTo>
                  <a:cubicBezTo>
                    <a:pt x="1530" y="660"/>
                    <a:pt x="1920" y="510"/>
                    <a:pt x="1860" y="390"/>
                  </a:cubicBezTo>
                  <a:cubicBezTo>
                    <a:pt x="1800" y="270"/>
                    <a:pt x="1230" y="60"/>
                    <a:pt x="960" y="30"/>
                  </a:cubicBezTo>
                  <a:cubicBezTo>
                    <a:pt x="690" y="0"/>
                    <a:pt x="390" y="120"/>
                    <a:pt x="240" y="210"/>
                  </a:cubicBezTo>
                  <a:cubicBezTo>
                    <a:pt x="90" y="300"/>
                    <a:pt x="0" y="450"/>
                    <a:pt x="60" y="570"/>
                  </a:cubicBez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78" name="Line 57"/>
            <p:cNvSpPr>
              <a:spLocks noChangeAspect="1" noChangeShapeType="1"/>
            </p:cNvSpPr>
            <p:nvPr/>
          </p:nvSpPr>
          <p:spPr bwMode="auto">
            <a:xfrm>
              <a:off x="1063" y="2071"/>
              <a:ext cx="0" cy="7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79" name="Line 58"/>
            <p:cNvSpPr>
              <a:spLocks noChangeAspect="1" noChangeShapeType="1"/>
            </p:cNvSpPr>
            <p:nvPr/>
          </p:nvSpPr>
          <p:spPr bwMode="auto">
            <a:xfrm>
              <a:off x="956" y="2870"/>
              <a:ext cx="11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80" name="Line 59"/>
            <p:cNvSpPr>
              <a:spLocks noChangeAspect="1" noChangeShapeType="1"/>
            </p:cNvSpPr>
            <p:nvPr/>
          </p:nvSpPr>
          <p:spPr bwMode="auto">
            <a:xfrm>
              <a:off x="1024" y="1982"/>
              <a:ext cx="0" cy="7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81" name="Line 60"/>
            <p:cNvSpPr>
              <a:spLocks noChangeAspect="1" noChangeShapeType="1"/>
            </p:cNvSpPr>
            <p:nvPr/>
          </p:nvSpPr>
          <p:spPr bwMode="auto">
            <a:xfrm>
              <a:off x="1134" y="1982"/>
              <a:ext cx="0" cy="7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82" name="Line 61"/>
            <p:cNvSpPr>
              <a:spLocks noChangeAspect="1" noChangeShapeType="1"/>
            </p:cNvSpPr>
            <p:nvPr/>
          </p:nvSpPr>
          <p:spPr bwMode="auto">
            <a:xfrm>
              <a:off x="1015" y="2781"/>
              <a:ext cx="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83" name="Line 62"/>
            <p:cNvSpPr>
              <a:spLocks noChangeAspect="1" noChangeShapeType="1"/>
            </p:cNvSpPr>
            <p:nvPr/>
          </p:nvSpPr>
          <p:spPr bwMode="auto">
            <a:xfrm flipV="1">
              <a:off x="1063" y="2770"/>
              <a:ext cx="92" cy="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84" name="Line 63"/>
            <p:cNvSpPr>
              <a:spLocks noChangeAspect="1" noChangeShapeType="1"/>
            </p:cNvSpPr>
            <p:nvPr/>
          </p:nvSpPr>
          <p:spPr bwMode="auto">
            <a:xfrm flipV="1">
              <a:off x="956" y="2770"/>
              <a:ext cx="89" cy="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85" name="Line 64"/>
            <p:cNvSpPr>
              <a:spLocks noChangeAspect="1" noChangeShapeType="1"/>
            </p:cNvSpPr>
            <p:nvPr/>
          </p:nvSpPr>
          <p:spPr bwMode="auto">
            <a:xfrm flipV="1">
              <a:off x="956" y="1972"/>
              <a:ext cx="89" cy="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86" name="Line 65"/>
            <p:cNvSpPr>
              <a:spLocks noChangeAspect="1" noChangeShapeType="1"/>
            </p:cNvSpPr>
            <p:nvPr/>
          </p:nvSpPr>
          <p:spPr bwMode="auto">
            <a:xfrm flipV="1">
              <a:off x="1063" y="1972"/>
              <a:ext cx="92" cy="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87" name="Line 66"/>
            <p:cNvSpPr>
              <a:spLocks noChangeAspect="1" noChangeShapeType="1"/>
            </p:cNvSpPr>
            <p:nvPr/>
          </p:nvSpPr>
          <p:spPr bwMode="auto">
            <a:xfrm>
              <a:off x="951" y="2071"/>
              <a:ext cx="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88" name="Line 67"/>
            <p:cNvSpPr>
              <a:spLocks noChangeAspect="1" noChangeShapeType="1"/>
            </p:cNvSpPr>
            <p:nvPr/>
          </p:nvSpPr>
          <p:spPr bwMode="auto">
            <a:xfrm>
              <a:off x="1015" y="1972"/>
              <a:ext cx="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89" name="Text Box 68"/>
            <p:cNvSpPr txBox="1">
              <a:spLocks noChangeArrowheads="1"/>
            </p:cNvSpPr>
            <p:nvPr/>
          </p:nvSpPr>
          <p:spPr bwMode="auto">
            <a:xfrm>
              <a:off x="1142" y="1552"/>
              <a:ext cx="490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S'</a:t>
              </a:r>
            </a:p>
          </p:txBody>
        </p:sp>
        <p:sp>
          <p:nvSpPr>
            <p:cNvPr id="49190" name="Text Box 69"/>
            <p:cNvSpPr txBox="1">
              <a:spLocks noChangeArrowheads="1"/>
            </p:cNvSpPr>
            <p:nvPr/>
          </p:nvSpPr>
          <p:spPr bwMode="auto">
            <a:xfrm>
              <a:off x="705" y="1903"/>
              <a:ext cx="366" cy="2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P</a:t>
              </a:r>
            </a:p>
          </p:txBody>
        </p:sp>
        <p:sp>
          <p:nvSpPr>
            <p:cNvPr id="49191" name="Text Box 70"/>
            <p:cNvSpPr txBox="1">
              <a:spLocks noChangeArrowheads="1"/>
            </p:cNvSpPr>
            <p:nvPr/>
          </p:nvSpPr>
          <p:spPr bwMode="auto">
            <a:xfrm>
              <a:off x="1042" y="1932"/>
              <a:ext cx="303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Q</a:t>
              </a:r>
            </a:p>
          </p:txBody>
        </p:sp>
        <p:sp>
          <p:nvSpPr>
            <p:cNvPr id="49192" name="Text Box 71"/>
            <p:cNvSpPr txBox="1">
              <a:spLocks noChangeArrowheads="1"/>
            </p:cNvSpPr>
            <p:nvPr/>
          </p:nvSpPr>
          <p:spPr bwMode="auto">
            <a:xfrm>
              <a:off x="1022" y="1735"/>
              <a:ext cx="359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R</a:t>
              </a:r>
            </a:p>
          </p:txBody>
        </p:sp>
        <p:sp>
          <p:nvSpPr>
            <p:cNvPr id="49193" name="Text Box 72"/>
            <p:cNvSpPr txBox="1">
              <a:spLocks noChangeArrowheads="1"/>
            </p:cNvSpPr>
            <p:nvPr/>
          </p:nvSpPr>
          <p:spPr bwMode="auto">
            <a:xfrm>
              <a:off x="1453" y="2187"/>
              <a:ext cx="395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49194" name="Text Box 73"/>
            <p:cNvSpPr txBox="1">
              <a:spLocks noChangeArrowheads="1"/>
            </p:cNvSpPr>
            <p:nvPr/>
          </p:nvSpPr>
          <p:spPr bwMode="auto">
            <a:xfrm>
              <a:off x="365" y="1296"/>
              <a:ext cx="394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Z</a:t>
              </a: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209800" y="5105400"/>
            <a:ext cx="2667000" cy="914400"/>
            <a:chOff x="1676400" y="5000624"/>
            <a:chExt cx="2667000" cy="914400"/>
          </a:xfrm>
        </p:grpSpPr>
        <p:sp>
          <p:nvSpPr>
            <p:cNvPr id="378920" name="Rectangle 40"/>
            <p:cNvSpPr>
              <a:spLocks noChangeArrowheads="1"/>
            </p:cNvSpPr>
            <p:nvPr/>
          </p:nvSpPr>
          <p:spPr bwMode="auto">
            <a:xfrm>
              <a:off x="1878594" y="5159514"/>
              <a:ext cx="2249334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658813" algn="l"/>
                </a:tabLst>
              </a:pPr>
              <a:r>
                <a:rPr lang="en-US" sz="2000" baseline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V =  </a:t>
              </a:r>
              <a:r>
                <a:rPr lang="en-US" sz="2000" baseline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 </a:t>
              </a:r>
              <a:r>
                <a:rPr lang="en-US" sz="2000" baseline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f(x,y) dx dy</a:t>
              </a:r>
            </a:p>
            <a:p>
              <a:pPr>
                <a:tabLst>
                  <a:tab pos="658813" algn="l"/>
                </a:tabLst>
              </a:pPr>
              <a:r>
                <a:rPr lang="en-US" sz="2000" baseline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	S </a:t>
              </a: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676400" y="5000624"/>
              <a:ext cx="2667000" cy="9144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78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78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7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7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83" grpId="0"/>
      <p:bldP spid="378884" grpId="0"/>
      <p:bldP spid="378918" grpId="0"/>
      <p:bldP spid="3789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2B50B2-AB4F-4D9E-895E-67D156234299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337923" name="Rectangle 3"/>
          <p:cNvSpPr>
            <a:spLocks noGrp="1" noChangeArrowheads="1"/>
          </p:cNvSpPr>
          <p:nvPr>
            <p:ph type="title"/>
          </p:nvPr>
        </p:nvSpPr>
        <p:spPr>
          <a:xfrm>
            <a:off x="2667000" y="152400"/>
            <a:ext cx="37338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sp>
        <p:nvSpPr>
          <p:cNvPr id="337924" name="Rectangle 4"/>
          <p:cNvSpPr>
            <a:spLocks noChangeArrowheads="1"/>
          </p:cNvSpPr>
          <p:nvPr/>
        </p:nvSpPr>
        <p:spPr bwMode="auto">
          <a:xfrm>
            <a:off x="914400" y="762000"/>
            <a:ext cx="6934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Hitung volume benda yang dibatasi silinder 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+ 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= 4, bidang y + z = 4 dan bidang z = 0 </a:t>
            </a:r>
          </a:p>
        </p:txBody>
      </p:sp>
      <p:sp>
        <p:nvSpPr>
          <p:cNvPr id="337966" name="Rectangle 46"/>
          <p:cNvSpPr>
            <a:spLocks noChangeArrowheads="1"/>
          </p:cNvSpPr>
          <p:nvPr/>
        </p:nvSpPr>
        <p:spPr bwMode="auto">
          <a:xfrm>
            <a:off x="552450" y="1676400"/>
            <a:ext cx="9973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Jawab </a:t>
            </a:r>
          </a:p>
        </p:txBody>
      </p:sp>
      <p:grpSp>
        <p:nvGrpSpPr>
          <p:cNvPr id="2" name="Group 78"/>
          <p:cNvGrpSpPr>
            <a:grpSpLocks/>
          </p:cNvGrpSpPr>
          <p:nvPr/>
        </p:nvGrpSpPr>
        <p:grpSpPr bwMode="auto">
          <a:xfrm>
            <a:off x="685800" y="2133600"/>
            <a:ext cx="2667000" cy="2514600"/>
            <a:chOff x="192" y="1392"/>
            <a:chExt cx="1680" cy="1584"/>
          </a:xfrm>
        </p:grpSpPr>
        <p:sp>
          <p:nvSpPr>
            <p:cNvPr id="50196" name="Line 48"/>
            <p:cNvSpPr>
              <a:spLocks noChangeShapeType="1"/>
            </p:cNvSpPr>
            <p:nvPr/>
          </p:nvSpPr>
          <p:spPr bwMode="auto">
            <a:xfrm flipH="1">
              <a:off x="335" y="2565"/>
              <a:ext cx="552" cy="3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197" name="Text Box 49"/>
            <p:cNvSpPr txBox="1">
              <a:spLocks noChangeArrowheads="1"/>
            </p:cNvSpPr>
            <p:nvPr/>
          </p:nvSpPr>
          <p:spPr bwMode="auto">
            <a:xfrm>
              <a:off x="192" y="2638"/>
              <a:ext cx="429" cy="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X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198" name="Line 50"/>
            <p:cNvSpPr>
              <a:spLocks noChangeAspect="1" noChangeShapeType="1"/>
            </p:cNvSpPr>
            <p:nvPr/>
          </p:nvSpPr>
          <p:spPr bwMode="auto">
            <a:xfrm>
              <a:off x="887" y="2565"/>
              <a:ext cx="811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199" name="Line 51"/>
            <p:cNvSpPr>
              <a:spLocks noChangeAspect="1" noChangeShapeType="1"/>
            </p:cNvSpPr>
            <p:nvPr/>
          </p:nvSpPr>
          <p:spPr bwMode="auto">
            <a:xfrm flipV="1">
              <a:off x="887" y="1467"/>
              <a:ext cx="0" cy="109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200" name="Text Box 52"/>
            <p:cNvSpPr txBox="1">
              <a:spLocks noChangeArrowheads="1"/>
            </p:cNvSpPr>
            <p:nvPr/>
          </p:nvSpPr>
          <p:spPr bwMode="auto">
            <a:xfrm>
              <a:off x="1443" y="2282"/>
              <a:ext cx="429" cy="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Y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201" name="Text Box 53"/>
            <p:cNvSpPr txBox="1">
              <a:spLocks noChangeArrowheads="1"/>
            </p:cNvSpPr>
            <p:nvPr/>
          </p:nvSpPr>
          <p:spPr bwMode="auto">
            <a:xfrm>
              <a:off x="561" y="1392"/>
              <a:ext cx="429" cy="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Z</a:t>
              </a:r>
            </a:p>
          </p:txBody>
        </p:sp>
        <p:sp>
          <p:nvSpPr>
            <p:cNvPr id="50202" name="AutoShape 54"/>
            <p:cNvSpPr>
              <a:spLocks noChangeArrowheads="1"/>
            </p:cNvSpPr>
            <p:nvPr/>
          </p:nvSpPr>
          <p:spPr bwMode="auto">
            <a:xfrm>
              <a:off x="609" y="1701"/>
              <a:ext cx="572" cy="997"/>
            </a:xfrm>
            <a:prstGeom prst="can">
              <a:avLst>
                <a:gd name="adj" fmla="val 43575"/>
              </a:avLst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203" name="Oval 55"/>
            <p:cNvSpPr>
              <a:spLocks noChangeArrowheads="1"/>
            </p:cNvSpPr>
            <p:nvPr/>
          </p:nvSpPr>
          <p:spPr bwMode="auto">
            <a:xfrm>
              <a:off x="621" y="2441"/>
              <a:ext cx="563" cy="255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0204" name="Group 56"/>
            <p:cNvGrpSpPr>
              <a:grpSpLocks/>
            </p:cNvGrpSpPr>
            <p:nvPr/>
          </p:nvGrpSpPr>
          <p:grpSpPr bwMode="auto">
            <a:xfrm>
              <a:off x="561" y="1812"/>
              <a:ext cx="715" cy="889"/>
              <a:chOff x="2601" y="16354"/>
              <a:chExt cx="900" cy="1395"/>
            </a:xfrm>
          </p:grpSpPr>
          <p:sp>
            <p:nvSpPr>
              <p:cNvPr id="50206" name="AutoShape 57"/>
              <p:cNvSpPr>
                <a:spLocks noChangeArrowheads="1"/>
              </p:cNvSpPr>
              <p:nvPr/>
            </p:nvSpPr>
            <p:spPr bwMode="auto">
              <a:xfrm rot="19500000" flipH="1">
                <a:off x="2601" y="16358"/>
                <a:ext cx="900" cy="1391"/>
              </a:xfrm>
              <a:prstGeom prst="parallelogram">
                <a:avLst>
                  <a:gd name="adj" fmla="val 25000"/>
                </a:avLst>
              </a:prstGeom>
              <a:noFill/>
              <a:ln w="2857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207" name="Line 58"/>
              <p:cNvSpPr>
                <a:spLocks noChangeAspect="1" noChangeShapeType="1"/>
              </p:cNvSpPr>
              <p:nvPr/>
            </p:nvSpPr>
            <p:spPr bwMode="auto">
              <a:xfrm rot="-2160000">
                <a:off x="2960" y="16354"/>
                <a:ext cx="195" cy="1389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0205" name="Oval 59"/>
            <p:cNvSpPr>
              <a:spLocks noChangeArrowheads="1"/>
            </p:cNvSpPr>
            <p:nvPr/>
          </p:nvSpPr>
          <p:spPr bwMode="auto">
            <a:xfrm rot="-2820000">
              <a:off x="737" y="1856"/>
              <a:ext cx="314" cy="720"/>
            </a:xfrm>
            <a:prstGeom prst="ellips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7981" name="Rectangle 61"/>
          <p:cNvSpPr>
            <a:spLocks noChangeArrowheads="1"/>
          </p:cNvSpPr>
          <p:nvPr/>
        </p:nvSpPr>
        <p:spPr bwMode="auto">
          <a:xfrm>
            <a:off x="3581400" y="1828800"/>
            <a:ext cx="459105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Volume yang akan dihitung terletak di bawah permukaan z = 4 – y dan di atas bidang XOY sedangkan di kiri kanan dibatasi silinder 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+ 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= 4 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3581400" y="3402449"/>
            <a:ext cx="4572000" cy="1169551"/>
            <a:chOff x="3505200" y="3521075"/>
            <a:chExt cx="4572000" cy="1169551"/>
          </a:xfrm>
        </p:grpSpPr>
        <p:sp>
          <p:nvSpPr>
            <p:cNvPr id="50192" name="Rectangle 62"/>
            <p:cNvSpPr>
              <a:spLocks noChangeArrowheads="1"/>
            </p:cNvSpPr>
            <p:nvPr/>
          </p:nvSpPr>
          <p:spPr bwMode="auto">
            <a:xfrm>
              <a:off x="3505200" y="3521075"/>
              <a:ext cx="4572000" cy="11695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838200">
                <a:tabLst>
                  <a:tab pos="442913" algn="l"/>
                  <a:tab pos="628650" algn="l"/>
                  <a:tab pos="2600325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	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	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 – 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	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 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 – 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  <a:p>
              <a:pPr defTabSz="838200">
                <a:lnSpc>
                  <a:spcPct val="150000"/>
                </a:lnSpc>
                <a:tabLst>
                  <a:tab pos="419100" algn="l"/>
                  <a:tab pos="762000" algn="l"/>
                  <a:tab pos="2949575" algn="l"/>
                  <a:tab pos="33337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V =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  z  dx dy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4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 (4-y)  dx dy </a:t>
              </a:r>
            </a:p>
            <a:p>
              <a:pPr defTabSz="838200">
                <a:tabLst>
                  <a:tab pos="271463" algn="l"/>
                  <a:tab pos="628650" algn="l"/>
                  <a:tab pos="2514600" algn="l"/>
                  <a:tab pos="2786063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	-2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	-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 – 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	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	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0</a:t>
              </a:r>
              <a:endParaRPr lang="en-US" sz="2000" baseline="3000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50193" name="Line 65"/>
            <p:cNvSpPr>
              <a:spLocks noChangeShapeType="1"/>
            </p:cNvSpPr>
            <p:nvPr/>
          </p:nvSpPr>
          <p:spPr bwMode="auto">
            <a:xfrm>
              <a:off x="4419600" y="3547626"/>
              <a:ext cx="648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194" name="Line 66"/>
            <p:cNvSpPr>
              <a:spLocks noChangeShapeType="1"/>
            </p:cNvSpPr>
            <p:nvPr/>
          </p:nvSpPr>
          <p:spPr bwMode="auto">
            <a:xfrm>
              <a:off x="4453200" y="4343400"/>
              <a:ext cx="576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195" name="Line 70"/>
            <p:cNvSpPr>
              <a:spLocks noChangeShapeType="1"/>
            </p:cNvSpPr>
            <p:nvPr/>
          </p:nvSpPr>
          <p:spPr bwMode="auto">
            <a:xfrm>
              <a:off x="6564314" y="3554413"/>
              <a:ext cx="61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oup 90"/>
          <p:cNvGrpSpPr>
            <a:grpSpLocks/>
          </p:cNvGrpSpPr>
          <p:nvPr/>
        </p:nvGrpSpPr>
        <p:grpSpPr bwMode="auto">
          <a:xfrm>
            <a:off x="762000" y="4724402"/>
            <a:ext cx="4876800" cy="1246188"/>
            <a:chOff x="192" y="2976"/>
            <a:chExt cx="3072" cy="785"/>
          </a:xfrm>
        </p:grpSpPr>
        <p:sp>
          <p:nvSpPr>
            <p:cNvPr id="50189" name="Rectangle 73"/>
            <p:cNvSpPr>
              <a:spLocks noChangeArrowheads="1"/>
            </p:cNvSpPr>
            <p:nvPr/>
          </p:nvSpPr>
          <p:spPr bwMode="auto">
            <a:xfrm>
              <a:off x="192" y="2976"/>
              <a:ext cx="3072" cy="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838200">
                <a:lnSpc>
                  <a:spcPct val="150000"/>
                </a:lnSpc>
                <a:tabLst>
                  <a:tab pos="658813" algn="l"/>
                  <a:tab pos="1428750" algn="l"/>
                  <a:tab pos="2686050" algn="l"/>
                  <a:tab pos="42862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	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	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 – 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	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   	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  <a:p>
              <a:pPr defTabSz="838200">
                <a:spcAft>
                  <a:spcPts val="600"/>
                </a:spcAft>
                <a:tabLst>
                  <a:tab pos="658813" algn="l"/>
                  <a:tab pos="1812925" algn="l"/>
                  <a:tab pos="2894013" algn="l"/>
                  <a:tab pos="42862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V = 4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4-y)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]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4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(4-y) 4 – 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dy </a:t>
              </a:r>
            </a:p>
            <a:p>
              <a:pPr defTabSz="838200">
                <a:tabLst>
                  <a:tab pos="542925" algn="l"/>
                  <a:tab pos="1428750" algn="l"/>
                  <a:tab pos="2600325" algn="l"/>
                  <a:tab pos="4300538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	 0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	0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	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	  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190" name="Line 74"/>
            <p:cNvSpPr>
              <a:spLocks noChangeShapeType="1"/>
            </p:cNvSpPr>
            <p:nvPr/>
          </p:nvSpPr>
          <p:spPr bwMode="auto">
            <a:xfrm>
              <a:off x="1249" y="3081"/>
              <a:ext cx="3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191" name="Line 77"/>
            <p:cNvSpPr>
              <a:spLocks noChangeShapeType="1"/>
            </p:cNvSpPr>
            <p:nvPr/>
          </p:nvSpPr>
          <p:spPr bwMode="auto">
            <a:xfrm>
              <a:off x="2506" y="3291"/>
              <a:ext cx="38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8007" name="AutoShape 87"/>
          <p:cNvSpPr>
            <a:spLocks noChangeArrowheads="1"/>
          </p:cNvSpPr>
          <p:nvPr/>
        </p:nvSpPr>
        <p:spPr bwMode="auto">
          <a:xfrm>
            <a:off x="6934200" y="5334000"/>
            <a:ext cx="1143000" cy="533400"/>
          </a:xfrm>
          <a:prstGeom prst="rightArrow">
            <a:avLst>
              <a:gd name="adj1" fmla="val 50000"/>
              <a:gd name="adj2" fmla="val 535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37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3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37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37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338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3" grpId="0"/>
      <p:bldP spid="337924" grpId="0"/>
      <p:bldP spid="337966" grpId="0"/>
      <p:bldP spid="337981" grpId="0"/>
      <p:bldP spid="33800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A05560-247B-48B7-A784-1E6B86D8669C}" type="slidenum">
              <a:rPr lang="en-US"/>
              <a:pPr>
                <a:defRPr/>
              </a:pPr>
              <a:t>18</a:t>
            </a:fld>
            <a:endParaRPr lang="en-US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762000" y="304800"/>
            <a:ext cx="6705600" cy="708025"/>
            <a:chOff x="480" y="144"/>
            <a:chExt cx="4224" cy="446"/>
          </a:xfrm>
        </p:grpSpPr>
        <p:sp>
          <p:nvSpPr>
            <p:cNvPr id="51211" name="Rectangle 3"/>
            <p:cNvSpPr>
              <a:spLocks noChangeArrowheads="1"/>
            </p:cNvSpPr>
            <p:nvPr/>
          </p:nvSpPr>
          <p:spPr bwMode="auto">
            <a:xfrm>
              <a:off x="480" y="144"/>
              <a:ext cx="4224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Misal:  y = 2 sin A, maka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 – 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 – 4sin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 </a:t>
              </a:r>
            </a:p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 2 cos A dan dy = 2 cos A dA </a:t>
              </a:r>
            </a:p>
          </p:txBody>
        </p:sp>
        <p:sp>
          <p:nvSpPr>
            <p:cNvPr id="51212" name="Line 8"/>
            <p:cNvSpPr>
              <a:spLocks noChangeShapeType="1"/>
            </p:cNvSpPr>
            <p:nvPr/>
          </p:nvSpPr>
          <p:spPr bwMode="auto">
            <a:xfrm>
              <a:off x="2389" y="177"/>
              <a:ext cx="38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213" name="Line 9"/>
            <p:cNvSpPr>
              <a:spLocks noChangeShapeType="1"/>
            </p:cNvSpPr>
            <p:nvPr/>
          </p:nvSpPr>
          <p:spPr bwMode="auto">
            <a:xfrm>
              <a:off x="3059" y="180"/>
              <a:ext cx="72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77866" name="Rectangle 10"/>
          <p:cNvSpPr>
            <a:spLocks noChangeArrowheads="1"/>
          </p:cNvSpPr>
          <p:nvPr/>
        </p:nvSpPr>
        <p:spPr bwMode="auto">
          <a:xfrm>
            <a:off x="762000" y="1143000"/>
            <a:ext cx="63246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Batas y = 0 menjadi A = 0  dan  y = 2 menjadi A =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/2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  <a:endParaRPr lang="id-ID" sz="2000" baseline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Sehingga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volume menjadi </a:t>
            </a:r>
          </a:p>
        </p:txBody>
      </p:sp>
      <p:sp>
        <p:nvSpPr>
          <p:cNvPr id="377869" name="Rectangle 13"/>
          <p:cNvSpPr>
            <a:spLocks noChangeArrowheads="1"/>
          </p:cNvSpPr>
          <p:nvPr/>
        </p:nvSpPr>
        <p:spPr bwMode="auto">
          <a:xfrm>
            <a:off x="781050" y="2032337"/>
            <a:ext cx="42481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628650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	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/2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tabLst>
                <a:tab pos="769938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V = 4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(4 – 2sinA) 2cosA 2cosA dA</a:t>
            </a:r>
          </a:p>
          <a:p>
            <a:pPr>
              <a:tabLst>
                <a:tab pos="628650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	0</a:t>
            </a:r>
          </a:p>
        </p:txBody>
      </p:sp>
      <p:sp>
        <p:nvSpPr>
          <p:cNvPr id="377872" name="Rectangle 16"/>
          <p:cNvSpPr>
            <a:spLocks noChangeArrowheads="1"/>
          </p:cNvSpPr>
          <p:nvPr/>
        </p:nvSpPr>
        <p:spPr bwMode="auto">
          <a:xfrm>
            <a:off x="1085850" y="2946737"/>
            <a:ext cx="317612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542925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	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/2</a:t>
            </a:r>
            <a:endParaRPr lang="en-US" sz="2000" baseline="0">
              <a:latin typeface="Arial" pitchFamily="34" charset="0"/>
              <a:cs typeface="Arial" pitchFamily="34" charset="0"/>
            </a:endParaRPr>
          </a:p>
          <a:p>
            <a:pPr>
              <a:tabLst>
                <a:tab pos="658813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= 16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(4 – 2sinA) cos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A dA</a:t>
            </a:r>
          </a:p>
          <a:p>
            <a:pPr>
              <a:tabLst>
                <a:tab pos="542925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	0</a:t>
            </a:r>
          </a:p>
        </p:txBody>
      </p:sp>
      <p:sp>
        <p:nvSpPr>
          <p:cNvPr id="377875" name="Rectangle 19"/>
          <p:cNvSpPr>
            <a:spLocks noChangeArrowheads="1"/>
          </p:cNvSpPr>
          <p:nvPr/>
        </p:nvSpPr>
        <p:spPr bwMode="auto">
          <a:xfrm>
            <a:off x="1066800" y="3937337"/>
            <a:ext cx="455201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542925" algn="l"/>
                <a:tab pos="2514600" algn="l"/>
                <a:tab pos="3151188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/2	 /2</a:t>
            </a:r>
            <a:endParaRPr lang="en-US" sz="2000" baseline="0">
              <a:latin typeface="Arial" pitchFamily="34" charset="0"/>
              <a:cs typeface="Arial" pitchFamily="34" charset="0"/>
            </a:endParaRPr>
          </a:p>
          <a:p>
            <a:pPr>
              <a:tabLst>
                <a:tab pos="658813" algn="l"/>
                <a:tab pos="3151188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= 32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(2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cos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A dA – 16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 sinA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cos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A) dA </a:t>
            </a:r>
          </a:p>
          <a:p>
            <a:pPr>
              <a:tabLst>
                <a:tab pos="542925" algn="l"/>
                <a:tab pos="2414588" algn="l"/>
                <a:tab pos="3151188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	0	0</a:t>
            </a:r>
          </a:p>
        </p:txBody>
      </p:sp>
      <p:sp>
        <p:nvSpPr>
          <p:cNvPr id="377878" name="Rectangle 22"/>
          <p:cNvSpPr>
            <a:spLocks noChangeArrowheads="1"/>
          </p:cNvSpPr>
          <p:nvPr/>
        </p:nvSpPr>
        <p:spPr bwMode="auto">
          <a:xfrm>
            <a:off x="1066800" y="4927937"/>
            <a:ext cx="536473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542925" algn="l"/>
                <a:tab pos="2686050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/2	 /2</a:t>
            </a:r>
            <a:endParaRPr lang="en-US" sz="2000" baseline="0">
              <a:latin typeface="Arial" pitchFamily="34" charset="0"/>
              <a:cs typeface="Arial" pitchFamily="34" charset="0"/>
            </a:endParaRPr>
          </a:p>
          <a:p>
            <a:pPr>
              <a:tabLst>
                <a:tab pos="658813" algn="l"/>
                <a:tab pos="3333750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= 32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(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cos2A+1)dA – 16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cos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A dcosA = 16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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tabLst>
                <a:tab pos="442913" algn="l"/>
                <a:tab pos="2600325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	0	0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77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77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77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377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377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377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66" grpId="0" build="p"/>
      <p:bldP spid="377869" grpId="0"/>
      <p:bldP spid="377872" grpId="0"/>
      <p:bldP spid="377875" grpId="0"/>
      <p:bldP spid="37787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1CDE0-B58A-4A53-9191-F16229D169DF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title"/>
          </p:nvPr>
        </p:nvSpPr>
        <p:spPr>
          <a:xfrm>
            <a:off x="3105150" y="452735"/>
            <a:ext cx="28956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338948" name="Rectangle 4"/>
          <p:cNvSpPr>
            <a:spLocks noChangeArrowheads="1"/>
          </p:cNvSpPr>
          <p:nvPr/>
        </p:nvSpPr>
        <p:spPr bwMode="auto">
          <a:xfrm>
            <a:off x="1219200" y="1371600"/>
            <a:ext cx="6705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/>
            <a:r>
              <a:rPr lang="en-US" sz="2000" baseline="0">
                <a:latin typeface="Arial" charset="0"/>
                <a:cs typeface="Times New Roman" pitchFamily="18" charset="0"/>
              </a:rPr>
              <a:t>1. 	Hitung volume benda di depan bidang YOZ dan dibatasi oleh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+ z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= 4 dan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+ z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+ 2x = 16 </a:t>
            </a:r>
          </a:p>
        </p:txBody>
      </p:sp>
      <p:sp>
        <p:nvSpPr>
          <p:cNvPr id="338976" name="Rectangle 32"/>
          <p:cNvSpPr>
            <a:spLocks noChangeArrowheads="1"/>
          </p:cNvSpPr>
          <p:nvPr/>
        </p:nvSpPr>
        <p:spPr bwMode="auto">
          <a:xfrm>
            <a:off x="1219200" y="2498725"/>
            <a:ext cx="6629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/>
            <a:r>
              <a:rPr lang="en-US" sz="2000" baseline="0">
                <a:latin typeface="Arial" charset="0"/>
                <a:cs typeface="Times New Roman" pitchFamily="18" charset="0"/>
              </a:rPr>
              <a:t>2. 	Hitung volume benda di bawah 4z = 16 – 4x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–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di atas z = 0 dan di dalam silinder x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+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= 2x </a:t>
            </a:r>
          </a:p>
        </p:txBody>
      </p:sp>
      <p:sp>
        <p:nvSpPr>
          <p:cNvPr id="338977" name="Rectangle 33"/>
          <p:cNvSpPr>
            <a:spLocks noChangeArrowheads="1"/>
          </p:cNvSpPr>
          <p:nvPr/>
        </p:nvSpPr>
        <p:spPr bwMode="auto">
          <a:xfrm>
            <a:off x="1219200" y="3657600"/>
            <a:ext cx="6019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/>
            <a:r>
              <a:rPr lang="en-US" sz="2000" baseline="0">
                <a:latin typeface="Arial" charset="0"/>
                <a:cs typeface="Times New Roman" pitchFamily="18" charset="0"/>
              </a:rPr>
              <a:t>3.	Hitung volume benda di kuadran satu terletak di dalam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+ z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= 9 dan di luar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= 3x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38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38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38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38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7" grpId="0"/>
      <p:bldP spid="338948" grpId="0"/>
      <p:bldP spid="338976" grpId="0"/>
      <p:bldP spid="3389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AF699A-1FE2-4858-828D-EEBFEA9A3E0E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33363"/>
            <a:ext cx="57912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INTEGRAL LIPAT DUA </a:t>
            </a:r>
          </a:p>
        </p:txBody>
      </p:sp>
      <p:grpSp>
        <p:nvGrpSpPr>
          <p:cNvPr id="2" name="Group 68"/>
          <p:cNvGrpSpPr>
            <a:grpSpLocks noChangeAspect="1"/>
          </p:cNvGrpSpPr>
          <p:nvPr/>
        </p:nvGrpSpPr>
        <p:grpSpPr bwMode="auto">
          <a:xfrm>
            <a:off x="381001" y="901616"/>
            <a:ext cx="2819400" cy="2264701"/>
            <a:chOff x="96" y="1008"/>
            <a:chExt cx="2211" cy="1776"/>
          </a:xfrm>
        </p:grpSpPr>
        <p:sp>
          <p:nvSpPr>
            <p:cNvPr id="28681" name="Text Box 50"/>
            <p:cNvSpPr txBox="1">
              <a:spLocks noChangeArrowheads="1"/>
            </p:cNvSpPr>
            <p:nvPr/>
          </p:nvSpPr>
          <p:spPr bwMode="auto">
            <a:xfrm>
              <a:off x="96" y="2271"/>
              <a:ext cx="403" cy="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sp>
          <p:nvSpPr>
            <p:cNvPr id="28682" name="Text Box 51"/>
            <p:cNvSpPr txBox="1">
              <a:spLocks noChangeArrowheads="1"/>
            </p:cNvSpPr>
            <p:nvPr/>
          </p:nvSpPr>
          <p:spPr bwMode="auto">
            <a:xfrm>
              <a:off x="96" y="1183"/>
              <a:ext cx="403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  <p:sp>
          <p:nvSpPr>
            <p:cNvPr id="28683" name="Text Box 59"/>
            <p:cNvSpPr txBox="1">
              <a:spLocks noChangeArrowheads="1"/>
            </p:cNvSpPr>
            <p:nvPr/>
          </p:nvSpPr>
          <p:spPr bwMode="auto">
            <a:xfrm>
              <a:off x="1536" y="1925"/>
              <a:ext cx="771" cy="4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segi empat</a:t>
              </a:r>
            </a:p>
          </p:txBody>
        </p:sp>
        <p:grpSp>
          <p:nvGrpSpPr>
            <p:cNvPr id="28684" name="Group 67"/>
            <p:cNvGrpSpPr>
              <a:grpSpLocks/>
            </p:cNvGrpSpPr>
            <p:nvPr/>
          </p:nvGrpSpPr>
          <p:grpSpPr bwMode="auto">
            <a:xfrm>
              <a:off x="325" y="1008"/>
              <a:ext cx="1830" cy="1776"/>
              <a:chOff x="325" y="1008"/>
              <a:chExt cx="1830" cy="1776"/>
            </a:xfrm>
          </p:grpSpPr>
          <p:sp>
            <p:nvSpPr>
              <p:cNvPr id="28685" name="Text Box 61"/>
              <p:cNvSpPr txBox="1">
                <a:spLocks noChangeArrowheads="1"/>
              </p:cNvSpPr>
              <p:nvPr/>
            </p:nvSpPr>
            <p:spPr bwMode="auto">
              <a:xfrm>
                <a:off x="1368" y="1152"/>
                <a:ext cx="494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K</a:t>
                </a:r>
                <a:r>
                  <a:rPr lang="en-US" sz="2000">
                    <a:latin typeface="Arial" pitchFamily="34" charset="0"/>
                    <a:cs typeface="Arial" pitchFamily="34" charset="0"/>
                  </a:rPr>
                  <a:t>1</a:t>
                </a:r>
                <a:endParaRPr lang="en-US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6" name="Line 41"/>
              <p:cNvSpPr>
                <a:spLocks noChangeAspect="1" noChangeShapeType="1"/>
              </p:cNvSpPr>
              <p:nvPr/>
            </p:nvSpPr>
            <p:spPr bwMode="auto">
              <a:xfrm>
                <a:off x="325" y="2657"/>
                <a:ext cx="169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7" name="Line 42"/>
              <p:cNvSpPr>
                <a:spLocks noChangeAspect="1" noChangeShapeType="1"/>
              </p:cNvSpPr>
              <p:nvPr/>
            </p:nvSpPr>
            <p:spPr bwMode="auto">
              <a:xfrm flipV="1">
                <a:off x="413" y="1063"/>
                <a:ext cx="0" cy="172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8" name="Freeform 44"/>
              <p:cNvSpPr>
                <a:spLocks noChangeAspect="1"/>
              </p:cNvSpPr>
              <p:nvPr/>
            </p:nvSpPr>
            <p:spPr bwMode="auto">
              <a:xfrm rot="5400000" flipH="1">
                <a:off x="497" y="1497"/>
                <a:ext cx="1393" cy="763"/>
              </a:xfrm>
              <a:custGeom>
                <a:avLst/>
                <a:gdLst>
                  <a:gd name="T0" fmla="*/ 0 w 2520"/>
                  <a:gd name="T1" fmla="*/ 763 h 1530"/>
                  <a:gd name="T2" fmla="*/ 398 w 2520"/>
                  <a:gd name="T3" fmla="*/ 224 h 1530"/>
                  <a:gd name="T4" fmla="*/ 895 w 2520"/>
                  <a:gd name="T5" fmla="*/ 45 h 1530"/>
                  <a:gd name="T6" fmla="*/ 1393 w 2520"/>
                  <a:gd name="T7" fmla="*/ 494 h 15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20"/>
                  <a:gd name="T13" fmla="*/ 0 h 1530"/>
                  <a:gd name="T14" fmla="*/ 2520 w 2520"/>
                  <a:gd name="T15" fmla="*/ 1530 h 15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20" h="1530">
                    <a:moveTo>
                      <a:pt x="0" y="1530"/>
                    </a:moveTo>
                    <a:cubicBezTo>
                      <a:pt x="225" y="1110"/>
                      <a:pt x="450" y="690"/>
                      <a:pt x="720" y="450"/>
                    </a:cubicBezTo>
                    <a:cubicBezTo>
                      <a:pt x="990" y="210"/>
                      <a:pt x="1320" y="0"/>
                      <a:pt x="1620" y="90"/>
                    </a:cubicBezTo>
                    <a:cubicBezTo>
                      <a:pt x="1920" y="180"/>
                      <a:pt x="2220" y="585"/>
                      <a:pt x="2520" y="990"/>
                    </a:cubicBezTo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9" name="Freeform 45"/>
              <p:cNvSpPr>
                <a:spLocks noChangeAspect="1"/>
              </p:cNvSpPr>
              <p:nvPr/>
            </p:nvSpPr>
            <p:spPr bwMode="auto">
              <a:xfrm rot="5400000" flipH="1">
                <a:off x="397" y="1532"/>
                <a:ext cx="1293" cy="793"/>
              </a:xfrm>
              <a:custGeom>
                <a:avLst/>
                <a:gdLst>
                  <a:gd name="T0" fmla="*/ 0 w 2340"/>
                  <a:gd name="T1" fmla="*/ 180 h 1590"/>
                  <a:gd name="T2" fmla="*/ 398 w 2340"/>
                  <a:gd name="T3" fmla="*/ 718 h 1590"/>
                  <a:gd name="T4" fmla="*/ 895 w 2340"/>
                  <a:gd name="T5" fmla="*/ 628 h 1590"/>
                  <a:gd name="T6" fmla="*/ 1293 w 2340"/>
                  <a:gd name="T7" fmla="*/ 0 h 159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340"/>
                  <a:gd name="T13" fmla="*/ 0 h 1590"/>
                  <a:gd name="T14" fmla="*/ 2340 w 2340"/>
                  <a:gd name="T15" fmla="*/ 1590 h 159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340" h="1590">
                    <a:moveTo>
                      <a:pt x="0" y="360"/>
                    </a:moveTo>
                    <a:cubicBezTo>
                      <a:pt x="225" y="825"/>
                      <a:pt x="450" y="1290"/>
                      <a:pt x="720" y="1440"/>
                    </a:cubicBezTo>
                    <a:cubicBezTo>
                      <a:pt x="990" y="1590"/>
                      <a:pt x="1350" y="1500"/>
                      <a:pt x="1620" y="1260"/>
                    </a:cubicBezTo>
                    <a:cubicBezTo>
                      <a:pt x="1890" y="1020"/>
                      <a:pt x="2115" y="510"/>
                      <a:pt x="2340" y="0"/>
                    </a:cubicBez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90" name="Line 46"/>
              <p:cNvSpPr>
                <a:spLocks noChangeAspect="1" noChangeShapeType="1"/>
              </p:cNvSpPr>
              <p:nvPr/>
            </p:nvSpPr>
            <p:spPr bwMode="auto">
              <a:xfrm>
                <a:off x="413" y="1369"/>
                <a:ext cx="89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91" name="Line 47"/>
              <p:cNvSpPr>
                <a:spLocks noChangeAspect="1" noChangeShapeType="1"/>
              </p:cNvSpPr>
              <p:nvPr/>
            </p:nvSpPr>
            <p:spPr bwMode="auto">
              <a:xfrm>
                <a:off x="927" y="1603"/>
                <a:ext cx="0" cy="80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92" name="Line 48"/>
              <p:cNvSpPr>
                <a:spLocks noChangeShapeType="1"/>
              </p:cNvSpPr>
              <p:nvPr/>
            </p:nvSpPr>
            <p:spPr bwMode="auto">
              <a:xfrm>
                <a:off x="1016" y="1548"/>
                <a:ext cx="0" cy="87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93" name="Text Box 49"/>
              <p:cNvSpPr txBox="1">
                <a:spLocks noChangeArrowheads="1"/>
              </p:cNvSpPr>
              <p:nvPr/>
            </p:nvSpPr>
            <p:spPr bwMode="auto">
              <a:xfrm>
                <a:off x="335" y="1024"/>
                <a:ext cx="403" cy="4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</a:t>
                </a:r>
              </a:p>
            </p:txBody>
          </p:sp>
          <p:sp>
            <p:nvSpPr>
              <p:cNvPr id="28694" name="Text Box 52"/>
              <p:cNvSpPr txBox="1">
                <a:spLocks noChangeArrowheads="1"/>
              </p:cNvSpPr>
              <p:nvPr/>
            </p:nvSpPr>
            <p:spPr bwMode="auto">
              <a:xfrm>
                <a:off x="1035" y="1601"/>
                <a:ext cx="405" cy="4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S</a:t>
                </a:r>
              </a:p>
            </p:txBody>
          </p:sp>
          <p:grpSp>
            <p:nvGrpSpPr>
              <p:cNvPr id="28695" name="Group 53"/>
              <p:cNvGrpSpPr>
                <a:grpSpLocks/>
              </p:cNvGrpSpPr>
              <p:nvPr/>
            </p:nvGrpSpPr>
            <p:grpSpPr bwMode="auto">
              <a:xfrm>
                <a:off x="678" y="1888"/>
                <a:ext cx="838" cy="103"/>
                <a:chOff x="2521" y="4678"/>
                <a:chExt cx="1120" cy="120"/>
              </a:xfrm>
            </p:grpSpPr>
            <p:sp>
              <p:nvSpPr>
                <p:cNvPr id="28701" name="Line 54"/>
                <p:cNvSpPr>
                  <a:spLocks noChangeShapeType="1"/>
                </p:cNvSpPr>
                <p:nvPr/>
              </p:nvSpPr>
              <p:spPr bwMode="auto">
                <a:xfrm>
                  <a:off x="2561" y="4678"/>
                  <a:ext cx="108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8702" name="Line 55"/>
                <p:cNvSpPr>
                  <a:spLocks noChangeShapeType="1"/>
                </p:cNvSpPr>
                <p:nvPr/>
              </p:nvSpPr>
              <p:spPr bwMode="auto">
                <a:xfrm>
                  <a:off x="2521" y="4798"/>
                  <a:ext cx="108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8696" name="Rectangle 56"/>
              <p:cNvSpPr>
                <a:spLocks noChangeAspect="1" noChangeArrowheads="1"/>
              </p:cNvSpPr>
              <p:nvPr/>
            </p:nvSpPr>
            <p:spPr bwMode="auto">
              <a:xfrm>
                <a:off x="934" y="1888"/>
                <a:ext cx="88" cy="10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97" name="Line 57"/>
              <p:cNvSpPr>
                <a:spLocks noChangeAspect="1" noChangeShapeType="1"/>
              </p:cNvSpPr>
              <p:nvPr/>
            </p:nvSpPr>
            <p:spPr bwMode="auto">
              <a:xfrm>
                <a:off x="422" y="2451"/>
                <a:ext cx="6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98" name="Text Box 58"/>
              <p:cNvSpPr txBox="1">
                <a:spLocks noChangeArrowheads="1"/>
              </p:cNvSpPr>
              <p:nvPr/>
            </p:nvSpPr>
            <p:spPr bwMode="auto">
              <a:xfrm>
                <a:off x="1752" y="2392"/>
                <a:ext cx="403" cy="2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</a:p>
            </p:txBody>
          </p:sp>
          <p:sp>
            <p:nvSpPr>
              <p:cNvPr id="28699" name="Line 60"/>
              <p:cNvSpPr>
                <a:spLocks noChangeShapeType="1"/>
              </p:cNvSpPr>
              <p:nvPr/>
            </p:nvSpPr>
            <p:spPr bwMode="auto">
              <a:xfrm flipH="1" flipV="1">
                <a:off x="1057" y="2025"/>
                <a:ext cx="537" cy="203"/>
              </a:xfrm>
              <a:prstGeom prst="line">
                <a:avLst/>
              </a:prstGeom>
              <a:noFill/>
              <a:ln w="28575">
                <a:solidFill>
                  <a:schemeClr val="accent5">
                    <a:lumMod val="90000"/>
                  </a:schemeClr>
                </a:solidFill>
                <a:round/>
                <a:headEnd/>
                <a:tailEnd type="triangle" w="sm" len="med"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700" name="Text Box 62"/>
              <p:cNvSpPr txBox="1">
                <a:spLocks noChangeArrowheads="1"/>
              </p:cNvSpPr>
              <p:nvPr/>
            </p:nvSpPr>
            <p:spPr bwMode="auto">
              <a:xfrm>
                <a:off x="660" y="1008"/>
                <a:ext cx="582" cy="4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K</a:t>
                </a:r>
                <a:r>
                  <a:rPr lang="en-US" sz="200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</a:t>
                </a:r>
              </a:p>
            </p:txBody>
          </p:sp>
        </p:grpSp>
      </p:grpSp>
      <p:sp>
        <p:nvSpPr>
          <p:cNvPr id="306241" name="Rectangle 65"/>
          <p:cNvSpPr>
            <a:spLocks noChangeArrowheads="1"/>
          </p:cNvSpPr>
          <p:nvPr/>
        </p:nvSpPr>
        <p:spPr bwMode="auto">
          <a:xfrm>
            <a:off x="3429000" y="914400"/>
            <a:ext cx="52578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95250">
              <a:spcAft>
                <a:spcPts val="12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S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dibatasi oleh kurva K</a:t>
            </a:r>
            <a:r>
              <a:rPr lang="en-US" sz="2000" baseline="-30000">
                <a:latin typeface="Arial" pitchFamily="34" charset="0"/>
                <a:cs typeface="Arial" pitchFamily="34" charset="0"/>
              </a:rPr>
              <a:t>1</a:t>
            </a:r>
            <a:r>
              <a:rPr lang="en-US" sz="200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dan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K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95250">
              <a:spcAft>
                <a:spcPts val="12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S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dibagi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dalam n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bagian garis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sejajar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sb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dan n bagian garis sejajar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sb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 sehingga terdapat banyak segiempat kecil dengan panjang sisi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-30000">
                <a:latin typeface="Arial" pitchFamily="34" charset="0"/>
                <a:cs typeface="Arial" pitchFamily="34" charset="0"/>
                <a:sym typeface="Symbol" pitchFamily="18" charset="2"/>
              </a:rPr>
              <a:t>i</a:t>
            </a:r>
            <a:r>
              <a:rPr lang="en-US" sz="200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dan 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</a:t>
            </a:r>
            <a:r>
              <a:rPr lang="en-US" sz="2000">
                <a:latin typeface="Arial" pitchFamily="34" charset="0"/>
                <a:cs typeface="Arial" pitchFamily="34" charset="0"/>
                <a:sym typeface="Symbol" pitchFamily="18" charset="2"/>
              </a:rPr>
              <a:t>i </a:t>
            </a:r>
            <a:endParaRPr lang="en-US" sz="2000" smtClean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3429000" y="2743200"/>
            <a:ext cx="5166360" cy="400110"/>
            <a:chOff x="3429000" y="3138488"/>
            <a:chExt cx="5166360" cy="400110"/>
          </a:xfrm>
        </p:grpSpPr>
        <p:sp>
          <p:nvSpPr>
            <p:cNvPr id="306242" name="Rectangle 66"/>
            <p:cNvSpPr>
              <a:spLocks noChangeArrowheads="1"/>
            </p:cNvSpPr>
            <p:nvPr/>
          </p:nvSpPr>
          <p:spPr bwMode="auto">
            <a:xfrm>
              <a:off x="4572000" y="3138488"/>
              <a:ext cx="40233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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-30000">
                  <a:latin typeface="Arial" pitchFamily="34" charset="0"/>
                  <a:cs typeface="Arial" pitchFamily="34" charset="0"/>
                  <a:sym typeface="Symbol" pitchFamily="18" charset="2"/>
                </a:rPr>
                <a:t>i</a:t>
              </a:r>
              <a:r>
                <a:rPr lang="en-US" sz="200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 x</a:t>
              </a:r>
              <a:r>
                <a:rPr lang="en-US" sz="2000" baseline="-30000">
                  <a:latin typeface="Arial" pitchFamily="34" charset="0"/>
                  <a:cs typeface="Arial" pitchFamily="34" charset="0"/>
                  <a:sym typeface="Symbol" pitchFamily="18" charset="2"/>
                </a:rPr>
                <a:t>i</a:t>
              </a:r>
              <a:r>
                <a:rPr lang="en-US" sz="200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</a:t>
              </a:r>
              <a:r>
                <a:rPr lang="en-US" sz="200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>
                  <a:latin typeface="Arial" pitchFamily="34" charset="0"/>
                  <a:cs typeface="Arial" pitchFamily="34" charset="0"/>
                  <a:sym typeface="Symbol" pitchFamily="18" charset="2"/>
                </a:rPr>
                <a:t>i-1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 dan   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>
                  <a:latin typeface="Arial" pitchFamily="34" charset="0"/>
                  <a:cs typeface="Arial" pitchFamily="34" charset="0"/>
                  <a:sym typeface="Symbol" pitchFamily="18" charset="2"/>
                </a:rPr>
                <a:t>j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=  y</a:t>
              </a:r>
              <a:r>
                <a:rPr lang="en-US" sz="2000">
                  <a:latin typeface="Arial" pitchFamily="34" charset="0"/>
                  <a:cs typeface="Arial" pitchFamily="34" charset="0"/>
                  <a:sym typeface="Symbol" pitchFamily="18" charset="2"/>
                </a:rPr>
                <a:t>j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y</a:t>
              </a:r>
              <a:r>
                <a:rPr lang="en-US" sz="2000">
                  <a:latin typeface="Arial" pitchFamily="34" charset="0"/>
                  <a:cs typeface="Arial" pitchFamily="34" charset="0"/>
                  <a:sym typeface="Symbol" pitchFamily="18" charset="2"/>
                </a:rPr>
                <a:t>j-1</a:t>
              </a:r>
              <a:r>
                <a:rPr lang="id-ID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429000" y="3138488"/>
              <a:ext cx="119295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95250" lvl="0">
                <a:spcAft>
                  <a:spcPts val="1200"/>
                </a:spcAft>
              </a:pP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dimana</a:t>
              </a:r>
              <a:r>
                <a:rPr lang="id-ID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id-ID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sp>
        <p:nvSpPr>
          <p:cNvPr id="32" name="Rectangle 8"/>
          <p:cNvSpPr>
            <a:spLocks noChangeArrowheads="1"/>
          </p:cNvSpPr>
          <p:nvPr/>
        </p:nvSpPr>
        <p:spPr bwMode="auto">
          <a:xfrm>
            <a:off x="457200" y="3352800"/>
            <a:ext cx="8382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92075">
              <a:spcAft>
                <a:spcPts val="12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Jika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z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= f(x,y) kontinu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dalam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S, per bagian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segiempat diperoleh perkalian  f(x</a:t>
            </a:r>
            <a:r>
              <a:rPr lang="en-US" sz="2000" baseline="-30000">
                <a:latin typeface="Arial" pitchFamily="34" charset="0"/>
                <a:cs typeface="Arial" pitchFamily="34" charset="0"/>
              </a:rPr>
              <a:t>i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, y</a:t>
            </a:r>
            <a:r>
              <a:rPr lang="en-US" sz="2000" baseline="-30000">
                <a:latin typeface="Arial" pitchFamily="34" charset="0"/>
                <a:cs typeface="Arial" pitchFamily="34" charset="0"/>
              </a:rPr>
              <a:t>j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)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-30000">
                <a:latin typeface="Arial" pitchFamily="34" charset="0"/>
                <a:cs typeface="Arial" pitchFamily="34" charset="0"/>
              </a:rPr>
              <a:t>i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baseline="-30000">
                <a:latin typeface="Arial" pitchFamily="34" charset="0"/>
                <a:cs typeface="Arial" pitchFamily="34" charset="0"/>
              </a:rPr>
              <a:t>j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di titik (x</a:t>
            </a:r>
            <a:r>
              <a:rPr lang="en-US" sz="2000" baseline="-30000">
                <a:latin typeface="Arial" pitchFamily="34" charset="0"/>
                <a:cs typeface="Arial" pitchFamily="34" charset="0"/>
              </a:rPr>
              <a:t>i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baseline="-30000" smtClean="0">
                <a:latin typeface="Arial" pitchFamily="34" charset="0"/>
                <a:cs typeface="Arial" pitchFamily="34" charset="0"/>
              </a:rPr>
              <a:t>j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). Untuk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seluruh daerah S diperoleh hasil penjumlahan sebagai berikut:</a:t>
            </a:r>
          </a:p>
        </p:txBody>
      </p:sp>
      <p:sp>
        <p:nvSpPr>
          <p:cNvPr id="33" name="Rectangle 270"/>
          <p:cNvSpPr>
            <a:spLocks noChangeArrowheads="1"/>
          </p:cNvSpPr>
          <p:nvPr/>
        </p:nvSpPr>
        <p:spPr bwMode="auto">
          <a:xfrm>
            <a:off x="1007286" y="4495800"/>
            <a:ext cx="234551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m    n</a:t>
            </a:r>
          </a:p>
          <a:p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      f(x</a:t>
            </a:r>
            <a:r>
              <a:rPr lang="en-US" sz="200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i</a:t>
            </a: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,y</a:t>
            </a:r>
            <a:r>
              <a:rPr lang="en-US" sz="200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j</a:t>
            </a: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) x</a:t>
            </a:r>
            <a:r>
              <a:rPr lang="en-US" sz="200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i</a:t>
            </a: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y</a:t>
            </a:r>
            <a:r>
              <a:rPr lang="en-US" sz="200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j</a:t>
            </a:r>
          </a:p>
          <a:p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j=1 i=1 </a:t>
            </a:r>
          </a:p>
        </p:txBody>
      </p:sp>
      <p:sp>
        <p:nvSpPr>
          <p:cNvPr id="34" name="Rectangle 234"/>
          <p:cNvSpPr>
            <a:spLocks noChangeArrowheads="1"/>
          </p:cNvSpPr>
          <p:nvPr/>
        </p:nvSpPr>
        <p:spPr bwMode="auto">
          <a:xfrm>
            <a:off x="3581400" y="4702314"/>
            <a:ext cx="2286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Untuk n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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dan </a:t>
            </a:r>
            <a:endParaRPr lang="en-US" sz="2000" baseline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aseline="0" smtClean="0">
                <a:latin typeface="Arial" pitchFamily="34" charset="0"/>
                <a:cs typeface="Arial" pitchFamily="34" charset="0"/>
              </a:rPr>
              <a:t>m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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diperoleh</a:t>
            </a:r>
            <a:r>
              <a:rPr lang="id-ID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</a:p>
        </p:txBody>
      </p:sp>
      <p:sp>
        <p:nvSpPr>
          <p:cNvPr id="39" name="Rectangle 268"/>
          <p:cNvSpPr>
            <a:spLocks noChangeArrowheads="1"/>
          </p:cNvSpPr>
          <p:nvPr/>
        </p:nvSpPr>
        <p:spPr bwMode="auto">
          <a:xfrm>
            <a:off x="581024" y="5638738"/>
            <a:ext cx="7848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Disebut "integral lipat dua dari fungsi f(x, y) pada daerah tertutup S"</a:t>
            </a:r>
            <a:r>
              <a:rPr lang="id-ID" sz="2000" baseline="0">
                <a:latin typeface="Arial" pitchFamily="34" charset="0"/>
                <a:cs typeface="Arial" pitchFamily="34" charset="0"/>
              </a:rPr>
              <a:t> 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6019800" y="4676781"/>
            <a:ext cx="1997075" cy="822326"/>
            <a:chOff x="5943597" y="4676781"/>
            <a:chExt cx="1997075" cy="822326"/>
          </a:xfrm>
        </p:grpSpPr>
        <p:grpSp>
          <p:nvGrpSpPr>
            <p:cNvPr id="36" name="Group 269"/>
            <p:cNvGrpSpPr>
              <a:grpSpLocks/>
            </p:cNvGrpSpPr>
            <p:nvPr/>
          </p:nvGrpSpPr>
          <p:grpSpPr bwMode="auto">
            <a:xfrm>
              <a:off x="5943597" y="4676781"/>
              <a:ext cx="1997075" cy="822326"/>
              <a:chOff x="3216" y="2382"/>
              <a:chExt cx="1258" cy="518"/>
            </a:xfrm>
          </p:grpSpPr>
          <p:sp>
            <p:nvSpPr>
              <p:cNvPr id="37" name="Rectangle 253"/>
              <p:cNvSpPr>
                <a:spLocks noChangeArrowheads="1"/>
              </p:cNvSpPr>
              <p:nvPr/>
            </p:nvSpPr>
            <p:spPr bwMode="auto">
              <a:xfrm>
                <a:off x="3264" y="2448"/>
                <a:ext cx="121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</a:t>
                </a:r>
                <a:r>
                  <a:rPr lang="en-US" sz="2000" baseline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 f(x,y) dx </a:t>
                </a:r>
                <a:r>
                  <a:rPr lang="en-US" sz="2000" baseline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dy</a:t>
                </a:r>
                <a:endParaRPr lang="en-US" sz="2000" baseline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" name="Rectangle 266"/>
              <p:cNvSpPr>
                <a:spLocks noChangeArrowheads="1"/>
              </p:cNvSpPr>
              <p:nvPr/>
            </p:nvSpPr>
            <p:spPr bwMode="auto">
              <a:xfrm>
                <a:off x="3216" y="2382"/>
                <a:ext cx="1094" cy="51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0" name="Rectangle 39"/>
            <p:cNvSpPr/>
            <p:nvPr/>
          </p:nvSpPr>
          <p:spPr>
            <a:xfrm>
              <a:off x="6016036" y="5086290"/>
              <a:ext cx="3561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S</a:t>
              </a:r>
              <a:endPara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0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06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06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8" grpId="0"/>
      <p:bldP spid="306241" grpId="0" build="p"/>
      <p:bldP spid="32" grpId="0"/>
      <p:bldP spid="33" grpId="0"/>
      <p:bldP spid="34" grpId="0"/>
      <p:bldP spid="3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9D412F-ED81-4085-BE45-7E76C0FABCF5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345093" name="Rectangle 5"/>
          <p:cNvSpPr>
            <a:spLocks noGrp="1" noChangeArrowheads="1"/>
          </p:cNvSpPr>
          <p:nvPr>
            <p:ph type="title"/>
          </p:nvPr>
        </p:nvSpPr>
        <p:spPr>
          <a:xfrm>
            <a:off x="2133600" y="300335"/>
            <a:ext cx="4800600" cy="461665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INTEGRAL LIPAT TIGA </a:t>
            </a:r>
          </a:p>
        </p:txBody>
      </p:sp>
      <p:sp>
        <p:nvSpPr>
          <p:cNvPr id="345100" name="Rectangle 12"/>
          <p:cNvSpPr>
            <a:spLocks noChangeArrowheads="1"/>
          </p:cNvSpPr>
          <p:nvPr/>
        </p:nvSpPr>
        <p:spPr bwMode="auto">
          <a:xfrm>
            <a:off x="762000" y="1066800"/>
            <a:ext cx="74676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2198688" algn="l"/>
              </a:tabLst>
            </a:pPr>
            <a:r>
              <a:rPr lang="en-US" sz="2000" baseline="0">
                <a:latin typeface="Arial" charset="0"/>
                <a:cs typeface="Times New Roman" pitchFamily="18" charset="0"/>
              </a:rPr>
              <a:t>Integral lipat 3 </a:t>
            </a:r>
            <a:r>
              <a:rPr lang="en-US" sz="2000" baseline="0">
                <a:solidFill>
                  <a:srgbClr val="FFFF00"/>
                </a:solidFill>
                <a:latin typeface="Arial" charset="0"/>
                <a:cs typeface="Times New Roman" pitchFamily="18" charset="0"/>
                <a:sym typeface="Symbol" pitchFamily="18" charset="2"/>
              </a:rPr>
              <a:t></a:t>
            </a:r>
            <a:r>
              <a:rPr lang="en-US" sz="2000" baseline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 f(x,y,z) dV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suatu fungsi 3 variabel bebas</a:t>
            </a:r>
          </a:p>
          <a:p>
            <a:pPr>
              <a:tabLst>
                <a:tab pos="2198688" algn="l"/>
              </a:tabLst>
            </a:pPr>
            <a:r>
              <a:rPr lang="en-US" sz="2000" baseline="0">
                <a:latin typeface="Arial" charset="0"/>
                <a:cs typeface="Times New Roman" pitchFamily="18" charset="0"/>
              </a:rPr>
              <a:t>	</a:t>
            </a:r>
            <a:r>
              <a:rPr lang="en-US" sz="2000" baseline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R</a:t>
            </a:r>
          </a:p>
          <a:p>
            <a:pPr>
              <a:tabLst>
                <a:tab pos="2198688" algn="l"/>
              </a:tabLst>
            </a:pPr>
            <a:r>
              <a:rPr lang="en-US" sz="2000" baseline="0">
                <a:latin typeface="Arial" charset="0"/>
                <a:cs typeface="Times New Roman" pitchFamily="18" charset="0"/>
              </a:rPr>
              <a:t>terhadap daerah tertutup R, bervolume V, dimana fungsi bernilai tunggal dan kontinu, merupakan pengembangan dari integral tunggal dan lipat dua </a:t>
            </a:r>
          </a:p>
        </p:txBody>
      </p:sp>
      <p:sp>
        <p:nvSpPr>
          <p:cNvPr id="345101" name="Rectangle 13"/>
          <p:cNvSpPr>
            <a:spLocks noChangeArrowheads="1"/>
          </p:cNvSpPr>
          <p:nvPr/>
        </p:nvSpPr>
        <p:spPr bwMode="auto">
          <a:xfrm>
            <a:off x="762000" y="3009900"/>
            <a:ext cx="6172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pitchFamily="18" charset="0"/>
              </a:rPr>
              <a:t>Jika f(x,y,z) = 1, integral menjadi </a:t>
            </a:r>
            <a:r>
              <a:rPr lang="en-US" sz="2000" baseline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volume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daerah R </a:t>
            </a:r>
          </a:p>
        </p:txBody>
      </p:sp>
      <p:sp>
        <p:nvSpPr>
          <p:cNvPr id="345102" name="Rectangle 14"/>
          <p:cNvSpPr>
            <a:spLocks noChangeArrowheads="1"/>
          </p:cNvSpPr>
          <p:nvPr/>
        </p:nvSpPr>
        <p:spPr bwMode="auto">
          <a:xfrm>
            <a:off x="762000" y="3638490"/>
            <a:ext cx="6553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pitchFamily="18" charset="0"/>
              </a:rPr>
              <a:t>Dalam sistem koord. kartesian, integral lipat 3 menjadi: </a:t>
            </a:r>
          </a:p>
        </p:txBody>
      </p:sp>
      <p:sp>
        <p:nvSpPr>
          <p:cNvPr id="345103" name="Rectangle 15"/>
          <p:cNvSpPr>
            <a:spLocks noChangeArrowheads="1"/>
          </p:cNvSpPr>
          <p:nvPr/>
        </p:nvSpPr>
        <p:spPr bwMode="auto">
          <a:xfrm>
            <a:off x="1016000" y="4343400"/>
            <a:ext cx="496199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1614488" algn="l"/>
                <a:tab pos="1885950" algn="l"/>
                <a:tab pos="2514600" algn="l"/>
              </a:tabLst>
            </a:pPr>
            <a:r>
              <a:rPr lang="en-US" sz="2000" baseline="0">
                <a:latin typeface="Arial" charset="0"/>
                <a:cs typeface="Times New Roman" pitchFamily="18" charset="0"/>
                <a:sym typeface="Symbol" pitchFamily="18" charset="2"/>
              </a:rPr>
              <a:t>	b	y</a:t>
            </a:r>
            <a:r>
              <a:rPr lang="en-US" sz="2000">
                <a:latin typeface="Arial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  <a:sym typeface="Symbol" pitchFamily="18" charset="2"/>
              </a:rPr>
              <a:t>(x)	</a:t>
            </a:r>
            <a:r>
              <a:rPr lang="id-ID" sz="2000" baseline="0" smtClean="0">
                <a:latin typeface="Arial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000" baseline="0" smtClean="0">
                <a:latin typeface="Arial" charset="0"/>
                <a:cs typeface="Times New Roman" pitchFamily="18" charset="0"/>
                <a:sym typeface="Symbol" pitchFamily="18" charset="2"/>
              </a:rPr>
              <a:t>z</a:t>
            </a:r>
            <a:r>
              <a:rPr lang="en-US" sz="2000" smtClean="0">
                <a:latin typeface="Arial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pitchFamily="18" charset="0"/>
                <a:sym typeface="Symbol" pitchFamily="18" charset="2"/>
              </a:rPr>
              <a:t>(x,y</a:t>
            </a:r>
            <a:r>
              <a:rPr lang="en-US" sz="2000" baseline="0">
                <a:latin typeface="Arial" charset="0"/>
                <a:cs typeface="Times New Roman" pitchFamily="18" charset="0"/>
                <a:sym typeface="Symbol" pitchFamily="18" charset="2"/>
              </a:rPr>
              <a:t>)</a:t>
            </a:r>
          </a:p>
          <a:p>
            <a:pPr>
              <a:tabLst>
                <a:tab pos="2087563" algn="l"/>
                <a:tab pos="2381250" algn="l"/>
                <a:tab pos="3040063" algn="l"/>
              </a:tabLst>
            </a:pPr>
            <a:r>
              <a:rPr lang="en-US" sz="2000" baseline="0">
                <a:latin typeface="Arial" charset="0"/>
                <a:cs typeface="Times New Roman" pitchFamily="18" charset="0"/>
                <a:sym typeface="Symbol" pitchFamily="18" charset="2"/>
              </a:rPr>
              <a:t>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f(x,y,z) dV = </a:t>
            </a:r>
            <a:r>
              <a:rPr lang="en-US" sz="2000" baseline="0">
                <a:latin typeface="Arial" charset="0"/>
                <a:cs typeface="Times New Roman" pitchFamily="18" charset="0"/>
                <a:sym typeface="Symbol" pitchFamily="18" charset="2"/>
              </a:rPr>
              <a:t>           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f(x,y,z) dz dy dx </a:t>
            </a:r>
          </a:p>
          <a:p>
            <a:pPr>
              <a:tabLst>
                <a:tab pos="1614488" algn="l"/>
                <a:tab pos="1885950" algn="l"/>
                <a:tab pos="2514600" algn="l"/>
              </a:tabLst>
            </a:pPr>
            <a:r>
              <a:rPr lang="en-US" sz="2000" baseline="0">
                <a:latin typeface="Arial" charset="0"/>
                <a:cs typeface="Times New Roman" pitchFamily="18" charset="0"/>
              </a:rPr>
              <a:t> R	a	</a:t>
            </a:r>
            <a:r>
              <a:rPr lang="en-US" sz="2000" baseline="0">
                <a:latin typeface="Arial" charset="0"/>
                <a:cs typeface="Times New Roman" pitchFamily="18" charset="0"/>
                <a:sym typeface="Symbol" pitchFamily="18" charset="2"/>
              </a:rPr>
              <a:t>y</a:t>
            </a:r>
            <a:r>
              <a:rPr lang="en-US" sz="2000">
                <a:latin typeface="Arial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sz="2000" baseline="0">
                <a:latin typeface="Arial" charset="0"/>
                <a:cs typeface="Times New Roman" pitchFamily="18" charset="0"/>
                <a:sym typeface="Symbol" pitchFamily="18" charset="2"/>
              </a:rPr>
              <a:t>(x)	 z</a:t>
            </a:r>
            <a:r>
              <a:rPr lang="en-US" sz="2000">
                <a:latin typeface="Arial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sz="2000" baseline="0">
                <a:latin typeface="Arial" charset="0"/>
                <a:cs typeface="Times New Roman" pitchFamily="18" charset="0"/>
                <a:sym typeface="Symbol" pitchFamily="18" charset="2"/>
              </a:rPr>
              <a:t>(x,y)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45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45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45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45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45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3" grpId="0"/>
      <p:bldP spid="345100" grpId="0"/>
      <p:bldP spid="345101" grpId="0"/>
      <p:bldP spid="345102" grpId="0"/>
      <p:bldP spid="34510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ACF514-1166-4CCB-8BD0-620D1A67DCE8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4114800" cy="609600"/>
          </a:xfrm>
          <a:noFill/>
          <a:ln>
            <a:noFill/>
          </a:ln>
        </p:spPr>
        <p:txBody>
          <a:bodyPr/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1150937" y="990600"/>
            <a:ext cx="4691063" cy="1016000"/>
            <a:chOff x="336" y="674"/>
            <a:chExt cx="2955" cy="640"/>
          </a:xfrm>
        </p:grpSpPr>
        <p:sp>
          <p:nvSpPr>
            <p:cNvPr id="54297" name="Rectangle 5"/>
            <p:cNvSpPr>
              <a:spLocks noChangeArrowheads="1"/>
            </p:cNvSpPr>
            <p:nvPr/>
          </p:nvSpPr>
          <p:spPr bwMode="auto">
            <a:xfrm>
              <a:off x="336" y="876"/>
              <a:ext cx="106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1.  Hitunglah </a:t>
              </a:r>
            </a:p>
          </p:txBody>
        </p:sp>
        <p:sp>
          <p:nvSpPr>
            <p:cNvPr id="54298" name="Rectangle 7"/>
            <p:cNvSpPr>
              <a:spLocks noChangeArrowheads="1"/>
            </p:cNvSpPr>
            <p:nvPr/>
          </p:nvSpPr>
          <p:spPr bwMode="auto">
            <a:xfrm>
              <a:off x="1344" y="674"/>
              <a:ext cx="1947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2087563" algn="l"/>
                  <a:tab pos="2381250" algn="l"/>
                  <a:tab pos="3040063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2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endParaRPr lang="en-US" sz="2000" baseline="30000">
                <a:latin typeface="Arial" pitchFamily="34" charset="0"/>
                <a:cs typeface="Arial" pitchFamily="34" charset="0"/>
                <a:sym typeface="Symbol" pitchFamily="18" charset="2"/>
              </a:endParaRPr>
            </a:p>
            <a:p>
              <a:pPr>
                <a:tabLst>
                  <a:tab pos="2087563" algn="l"/>
                  <a:tab pos="2381250" algn="l"/>
                  <a:tab pos="3040063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    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(6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) yz dz dx dy </a:t>
              </a:r>
            </a:p>
            <a:p>
              <a:pPr>
                <a:tabLst>
                  <a:tab pos="2087563" algn="l"/>
                  <a:tab pos="2381250" algn="l"/>
                  <a:tab pos="3040063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0 0  0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sp>
        <p:nvSpPr>
          <p:cNvPr id="384010" name="Rectangle 10"/>
          <p:cNvSpPr>
            <a:spLocks noChangeArrowheads="1"/>
          </p:cNvSpPr>
          <p:nvPr/>
        </p:nvSpPr>
        <p:spPr bwMode="auto">
          <a:xfrm>
            <a:off x="1201737" y="1901825"/>
            <a:ext cx="10679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Jawab: </a:t>
            </a: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271587" y="2435225"/>
            <a:ext cx="6424613" cy="1016000"/>
            <a:chOff x="412" y="1584"/>
            <a:chExt cx="4047" cy="640"/>
          </a:xfrm>
        </p:grpSpPr>
        <p:sp>
          <p:nvSpPr>
            <p:cNvPr id="54292" name="Rectangle 9"/>
            <p:cNvSpPr>
              <a:spLocks noChangeArrowheads="1"/>
            </p:cNvSpPr>
            <p:nvPr/>
          </p:nvSpPr>
          <p:spPr bwMode="auto">
            <a:xfrm>
              <a:off x="412" y="1584"/>
              <a:ext cx="4047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3414713" algn="l"/>
                  <a:tab pos="3671888" algn="l"/>
                  <a:tab pos="5386388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  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2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	2	2	3</a:t>
              </a:r>
              <a:endParaRPr lang="en-US" sz="2000" baseline="30000">
                <a:latin typeface="Arial" pitchFamily="34" charset="0"/>
                <a:cs typeface="Arial" pitchFamily="34" charset="0"/>
                <a:sym typeface="Symbol" pitchFamily="18" charset="2"/>
              </a:endParaRPr>
            </a:p>
            <a:p>
              <a:pPr>
                <a:tabLst>
                  <a:tab pos="4194175" algn="l"/>
                  <a:tab pos="4468813" algn="l"/>
                  <a:tab pos="6575425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    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(6yz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yz) dz dx dy =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   3y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z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 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yz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] dx dy </a:t>
              </a:r>
            </a:p>
            <a:p>
              <a:pPr>
                <a:tabLst>
                  <a:tab pos="3314700" algn="l"/>
                  <a:tab pos="3586163" algn="l"/>
                  <a:tab pos="5386388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   0 0  0	0	0	0</a:t>
              </a:r>
            </a:p>
          </p:txBody>
        </p:sp>
        <p:grpSp>
          <p:nvGrpSpPr>
            <p:cNvPr id="54293" name="Group 14"/>
            <p:cNvGrpSpPr>
              <a:grpSpLocks/>
            </p:cNvGrpSpPr>
            <p:nvPr/>
          </p:nvGrpSpPr>
          <p:grpSpPr bwMode="auto">
            <a:xfrm>
              <a:off x="3222" y="1689"/>
              <a:ext cx="212" cy="444"/>
              <a:chOff x="2057" y="2361"/>
              <a:chExt cx="212" cy="444"/>
            </a:xfrm>
          </p:grpSpPr>
          <p:sp>
            <p:nvSpPr>
              <p:cNvPr id="54294" name="Rectangle 11"/>
              <p:cNvSpPr>
                <a:spLocks noChangeArrowheads="1"/>
              </p:cNvSpPr>
              <p:nvPr/>
            </p:nvSpPr>
            <p:spPr bwMode="auto">
              <a:xfrm>
                <a:off x="2064" y="255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54295" name="Rectangle 12"/>
              <p:cNvSpPr>
                <a:spLocks noChangeArrowheads="1"/>
              </p:cNvSpPr>
              <p:nvPr/>
            </p:nvSpPr>
            <p:spPr bwMode="auto">
              <a:xfrm>
                <a:off x="2057" y="236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54296" name="Line 13"/>
              <p:cNvSpPr>
                <a:spLocks noChangeShapeType="1"/>
              </p:cNvSpPr>
              <p:nvPr/>
            </p:nvSpPr>
            <p:spPr bwMode="auto">
              <a:xfrm>
                <a:off x="2118" y="2577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1279525" y="3578225"/>
            <a:ext cx="5313362" cy="1016000"/>
            <a:chOff x="417" y="2304"/>
            <a:chExt cx="3347" cy="640"/>
          </a:xfrm>
        </p:grpSpPr>
        <p:sp>
          <p:nvSpPr>
            <p:cNvPr id="54283" name="Rectangle 15"/>
            <p:cNvSpPr>
              <a:spLocks noChangeArrowheads="1"/>
            </p:cNvSpPr>
            <p:nvPr/>
          </p:nvSpPr>
          <p:spPr bwMode="auto">
            <a:xfrm>
              <a:off x="417" y="2304"/>
              <a:ext cx="3347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2957513" algn="l"/>
                  <a:tab pos="4657725" algn="l"/>
                  <a:tab pos="633730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  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2	2	2</a:t>
              </a:r>
              <a:endParaRPr lang="en-US" sz="2000" baseline="30000">
                <a:latin typeface="Arial" pitchFamily="34" charset="0"/>
                <a:cs typeface="Arial" pitchFamily="34" charset="0"/>
                <a:sym typeface="Symbol" pitchFamily="18" charset="2"/>
              </a:endParaRPr>
            </a:p>
            <a:p>
              <a:pPr>
                <a:tabLst>
                  <a:tab pos="3571875" algn="l"/>
                  <a:tab pos="5421313" algn="l"/>
                  <a:tab pos="633730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   (27y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 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) dx dy =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 27xy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 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] dy </a:t>
              </a:r>
            </a:p>
            <a:p>
              <a:pPr>
                <a:tabLst>
                  <a:tab pos="2957513" algn="l"/>
                  <a:tab pos="4572000" algn="l"/>
                  <a:tab pos="5421313" algn="l"/>
                  <a:tab pos="633730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   0 0	0	0</a:t>
              </a:r>
            </a:p>
          </p:txBody>
        </p:sp>
        <p:grpSp>
          <p:nvGrpSpPr>
            <p:cNvPr id="54284" name="Group 24"/>
            <p:cNvGrpSpPr>
              <a:grpSpLocks/>
            </p:cNvGrpSpPr>
            <p:nvPr/>
          </p:nvGrpSpPr>
          <p:grpSpPr bwMode="auto">
            <a:xfrm>
              <a:off x="1278" y="2409"/>
              <a:ext cx="222" cy="444"/>
              <a:chOff x="1357" y="2505"/>
              <a:chExt cx="222" cy="444"/>
            </a:xfrm>
          </p:grpSpPr>
          <p:sp>
            <p:nvSpPr>
              <p:cNvPr id="54290" name="Rectangle 18"/>
              <p:cNvSpPr>
                <a:spLocks noChangeArrowheads="1"/>
              </p:cNvSpPr>
              <p:nvPr/>
            </p:nvSpPr>
            <p:spPr bwMode="auto">
              <a:xfrm>
                <a:off x="1374" y="250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9</a:t>
                </a:r>
              </a:p>
            </p:txBody>
          </p:sp>
          <p:sp>
            <p:nvSpPr>
              <p:cNvPr id="54289" name="Rectangle 17"/>
              <p:cNvSpPr>
                <a:spLocks noChangeArrowheads="1"/>
              </p:cNvSpPr>
              <p:nvPr/>
            </p:nvSpPr>
            <p:spPr bwMode="auto">
              <a:xfrm>
                <a:off x="1357" y="269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54291" name="Line 19"/>
              <p:cNvSpPr>
                <a:spLocks noChangeShapeType="1"/>
              </p:cNvSpPr>
              <p:nvPr/>
            </p:nvSpPr>
            <p:spPr bwMode="auto">
              <a:xfrm>
                <a:off x="1411" y="2733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54285" name="Group 20"/>
            <p:cNvGrpSpPr>
              <a:grpSpLocks/>
            </p:cNvGrpSpPr>
            <p:nvPr/>
          </p:nvGrpSpPr>
          <p:grpSpPr bwMode="auto">
            <a:xfrm>
              <a:off x="2908" y="2418"/>
              <a:ext cx="212" cy="444"/>
              <a:chOff x="2283" y="2370"/>
              <a:chExt cx="212" cy="444"/>
            </a:xfrm>
          </p:grpSpPr>
          <p:sp>
            <p:nvSpPr>
              <p:cNvPr id="54286" name="Rectangle 21"/>
              <p:cNvSpPr>
                <a:spLocks noChangeArrowheads="1"/>
              </p:cNvSpPr>
              <p:nvPr/>
            </p:nvSpPr>
            <p:spPr bwMode="auto">
              <a:xfrm>
                <a:off x="2290" y="2564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54287" name="Rectangle 22"/>
              <p:cNvSpPr>
                <a:spLocks noChangeArrowheads="1"/>
              </p:cNvSpPr>
              <p:nvPr/>
            </p:nvSpPr>
            <p:spPr bwMode="auto">
              <a:xfrm>
                <a:off x="2283" y="23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54288" name="Line 23"/>
              <p:cNvSpPr>
                <a:spLocks noChangeShapeType="1"/>
              </p:cNvSpPr>
              <p:nvPr/>
            </p:nvSpPr>
            <p:spPr bwMode="auto">
              <a:xfrm>
                <a:off x="2344" y="2586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384025" name="Rectangle 25"/>
          <p:cNvSpPr>
            <a:spLocks noChangeArrowheads="1"/>
          </p:cNvSpPr>
          <p:nvPr/>
        </p:nvSpPr>
        <p:spPr bwMode="auto">
          <a:xfrm>
            <a:off x="1230312" y="4721225"/>
            <a:ext cx="571983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182563" algn="l"/>
                <a:tab pos="3500438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	 2	2</a:t>
            </a:r>
          </a:p>
          <a:p>
            <a:pPr>
              <a:tabLst>
                <a:tab pos="182563" algn="l"/>
                <a:tab pos="4286250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=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 (54y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– 12y) dy = 27y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– 6y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] = 108 – 24 = 84</a:t>
            </a:r>
          </a:p>
          <a:p>
            <a:pPr>
              <a:tabLst>
                <a:tab pos="182563" algn="l"/>
                <a:tab pos="3500438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	0	0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84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84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384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4003" grpId="0"/>
      <p:bldP spid="384010" grpId="0"/>
      <p:bldP spid="38402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D151B6-052F-4888-8AE5-CB513772EA0F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362501" name="Rectangle 5"/>
          <p:cNvSpPr>
            <a:spLocks noGrp="1" noChangeArrowheads="1"/>
          </p:cNvSpPr>
          <p:nvPr>
            <p:ph type="title"/>
          </p:nvPr>
        </p:nvSpPr>
        <p:spPr>
          <a:xfrm>
            <a:off x="3048000" y="376535"/>
            <a:ext cx="29718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362563" name="Rectangle 67"/>
          <p:cNvSpPr>
            <a:spLocks noChangeArrowheads="1"/>
          </p:cNvSpPr>
          <p:nvPr/>
        </p:nvSpPr>
        <p:spPr bwMode="auto">
          <a:xfrm>
            <a:off x="685800" y="1236663"/>
            <a:ext cx="76962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4175" indent="-384175">
              <a:buFontTx/>
              <a:buAutoNum type="arabicPeriod"/>
              <a:tabLst>
                <a:tab pos="1905000" algn="l"/>
              </a:tabLst>
            </a:pPr>
            <a:r>
              <a:rPr lang="en-US" sz="2000" baseline="0">
                <a:latin typeface="Arial" charset="0"/>
                <a:cs typeface="Times New Roman" pitchFamily="18" charset="0"/>
              </a:rPr>
              <a:t>Hitunglah </a:t>
            </a:r>
            <a:r>
              <a:rPr lang="en-US" sz="2000" baseline="0">
                <a:latin typeface="Arial" charset="0"/>
                <a:cs typeface="Times New Roman" pitchFamily="18" charset="0"/>
                <a:sym typeface="Symbol" pitchFamily="18" charset="2"/>
              </a:rPr>
              <a:t>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f(x) dV dengan f(x) = x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+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+ z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</a:p>
          <a:p>
            <a:pPr marL="384175" indent="-384175">
              <a:tabLst>
                <a:tab pos="1905000" algn="l"/>
              </a:tabLst>
            </a:pPr>
            <a:r>
              <a:rPr lang="en-US" sz="2000" baseline="0">
                <a:latin typeface="Arial" charset="0"/>
                <a:cs typeface="Times New Roman" pitchFamily="18" charset="0"/>
              </a:rPr>
              <a:t>		R</a:t>
            </a:r>
          </a:p>
          <a:p>
            <a:pPr marL="384175" indent="-384175">
              <a:tabLst>
                <a:tab pos="1905000" algn="l"/>
              </a:tabLst>
            </a:pPr>
            <a:r>
              <a:rPr lang="en-US" sz="2000" baseline="0">
                <a:latin typeface="Arial" charset="0"/>
                <a:cs typeface="Times New Roman" pitchFamily="18" charset="0"/>
              </a:rPr>
              <a:t> 	dan R adalah daerah yang dibatasi x + y + z = 10,   x = 0, y = 0, dan z = 0 </a:t>
            </a:r>
          </a:p>
        </p:txBody>
      </p:sp>
      <p:sp>
        <p:nvSpPr>
          <p:cNvPr id="362575" name="Rectangle 79"/>
          <p:cNvSpPr>
            <a:spLocks noChangeArrowheads="1"/>
          </p:cNvSpPr>
          <p:nvPr/>
        </p:nvSpPr>
        <p:spPr bwMode="auto">
          <a:xfrm>
            <a:off x="685800" y="2987675"/>
            <a:ext cx="8001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4175" indent="-384175"/>
            <a:r>
              <a:rPr lang="en-US" sz="2000" baseline="0">
                <a:latin typeface="Arial" charset="0"/>
                <a:cs typeface="Times New Roman" pitchFamily="18" charset="0"/>
              </a:rPr>
              <a:t>2. Hitunglah volume dari R yang dibatasi silinder  </a:t>
            </a:r>
            <a:r>
              <a:rPr lang="en-US" sz="2000" baseline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z = 4 – x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dan bidang x = 0, y = 0, y = 6, dan z = 0 </a:t>
            </a:r>
          </a:p>
        </p:txBody>
      </p:sp>
      <p:sp>
        <p:nvSpPr>
          <p:cNvPr id="362576" name="Rectangle 80"/>
          <p:cNvSpPr>
            <a:spLocks noChangeArrowheads="1"/>
          </p:cNvSpPr>
          <p:nvPr/>
        </p:nvSpPr>
        <p:spPr bwMode="auto">
          <a:xfrm>
            <a:off x="685800" y="4086225"/>
            <a:ext cx="8229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4175" indent="-384175"/>
            <a:r>
              <a:rPr lang="en-US" sz="2000" baseline="0">
                <a:latin typeface="Arial" charset="0"/>
                <a:cs typeface="Times New Roman" pitchFamily="18" charset="0"/>
              </a:rPr>
              <a:t>3. Hitung integral lipat tiga dari f(x, y, z) = z terhadap daerah R yang terletak di kuadran pertama dan dibatasi oleh bidang-bidang x + y = 2 dan 2y + x = 6, dan silinder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+ z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= 4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62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62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62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62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501" grpId="0"/>
      <p:bldP spid="362563" grpId="0"/>
      <p:bldP spid="362575" grpId="0"/>
      <p:bldP spid="36257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F1218E-E911-43A0-9351-6B07143A74B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title"/>
          </p:nvPr>
        </p:nvSpPr>
        <p:spPr>
          <a:xfrm>
            <a:off x="1828800" y="228600"/>
            <a:ext cx="5334000" cy="461665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id-ID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POSISI TITIK BERAT(SENTROID)</a:t>
            </a:r>
            <a:endParaRPr lang="en-US" sz="2400" b="1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13"/>
          <p:cNvSpPr>
            <a:spLocks noChangeArrowheads="1"/>
          </p:cNvSpPr>
          <p:nvPr/>
        </p:nvSpPr>
        <p:spPr bwMode="auto">
          <a:xfrm>
            <a:off x="3810000" y="814151"/>
            <a:ext cx="4876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Suatu luasan</a:t>
            </a:r>
            <a:r>
              <a:rPr lang="en-US" sz="2000" baseline="0" smtClean="0">
                <a:latin typeface="Arial" charset="0"/>
                <a:cs typeface="Times New Roman" pitchFamily="18" charset="0"/>
              </a:rPr>
              <a:t> 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dibatasi kurva y = f</a:t>
            </a:r>
            <a:r>
              <a:rPr lang="id-ID" sz="2000" smtClean="0"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(x), </a:t>
            </a:r>
          </a:p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y = f</a:t>
            </a:r>
            <a:r>
              <a:rPr lang="id-ID" sz="2000" smtClean="0">
                <a:latin typeface="Arial" charset="0"/>
                <a:cs typeface="Times New Roman" pitchFamily="18" charset="0"/>
              </a:rPr>
              <a:t>1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(x), garis x = a dan x = b. </a:t>
            </a:r>
          </a:p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Massa luasan = M = p x A</a:t>
            </a:r>
          </a:p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p = satuan massa per luas. dan A = luas </a:t>
            </a:r>
          </a:p>
        </p:txBody>
      </p:sp>
      <p:grpSp>
        <p:nvGrpSpPr>
          <p:cNvPr id="122" name="Group 121"/>
          <p:cNvGrpSpPr/>
          <p:nvPr/>
        </p:nvGrpSpPr>
        <p:grpSpPr>
          <a:xfrm>
            <a:off x="685800" y="766465"/>
            <a:ext cx="2957030" cy="2181286"/>
            <a:chOff x="685800" y="766465"/>
            <a:chExt cx="2957030" cy="2181286"/>
          </a:xfrm>
        </p:grpSpPr>
        <p:grpSp>
          <p:nvGrpSpPr>
            <p:cNvPr id="121" name="Group 120"/>
            <p:cNvGrpSpPr/>
            <p:nvPr/>
          </p:nvGrpSpPr>
          <p:grpSpPr>
            <a:xfrm>
              <a:off x="685800" y="766465"/>
              <a:ext cx="2880316" cy="2181286"/>
              <a:chOff x="685800" y="766465"/>
              <a:chExt cx="2880316" cy="2181286"/>
            </a:xfrm>
          </p:grpSpPr>
          <p:cxnSp>
            <p:nvCxnSpPr>
              <p:cNvPr id="41" name="Straight Connector 40"/>
              <p:cNvCxnSpPr/>
              <p:nvPr/>
            </p:nvCxnSpPr>
            <p:spPr bwMode="auto">
              <a:xfrm flipV="1">
                <a:off x="1571624" y="1905000"/>
                <a:ext cx="1247776" cy="30480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92D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7" name="Group 6"/>
              <p:cNvGrpSpPr/>
              <p:nvPr/>
            </p:nvGrpSpPr>
            <p:grpSpPr>
              <a:xfrm>
                <a:off x="685800" y="766465"/>
                <a:ext cx="2880316" cy="2181286"/>
                <a:chOff x="1266824" y="1828800"/>
                <a:chExt cx="2880316" cy="2181286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2090736" y="31812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a</a:t>
                  </a:r>
                  <a:endParaRPr lang="en-US"/>
                </a:p>
              </p:txBody>
            </p:sp>
            <p:cxnSp>
              <p:nvCxnSpPr>
                <p:cNvPr id="9" name="Straight Connector 8"/>
                <p:cNvCxnSpPr/>
                <p:nvPr/>
              </p:nvCxnSpPr>
              <p:spPr bwMode="auto">
                <a:xfrm>
                  <a:off x="1371600" y="3505200"/>
                  <a:ext cx="273600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0" name="Straight Connector 9"/>
                <p:cNvCxnSpPr/>
                <p:nvPr/>
              </p:nvCxnSpPr>
              <p:spPr bwMode="auto">
                <a:xfrm rot="5400000" flipH="1" flipV="1">
                  <a:off x="628200" y="2885806"/>
                  <a:ext cx="194400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11" name="Freeform 10"/>
                <p:cNvSpPr/>
                <p:nvPr/>
              </p:nvSpPr>
              <p:spPr bwMode="auto">
                <a:xfrm>
                  <a:off x="2128837" y="1981200"/>
                  <a:ext cx="1285875" cy="923925"/>
                </a:xfrm>
                <a:custGeom>
                  <a:avLst/>
                  <a:gdLst>
                    <a:gd name="connsiteX0" fmla="*/ 0 w 2428875"/>
                    <a:gd name="connsiteY0" fmla="*/ 1457325 h 1457325"/>
                    <a:gd name="connsiteX1" fmla="*/ 957262 w 2428875"/>
                    <a:gd name="connsiteY1" fmla="*/ 1185863 h 1457325"/>
                    <a:gd name="connsiteX2" fmla="*/ 1871662 w 2428875"/>
                    <a:gd name="connsiteY2" fmla="*/ 542925 h 1457325"/>
                    <a:gd name="connsiteX3" fmla="*/ 2428875 w 2428875"/>
                    <a:gd name="connsiteY3" fmla="*/ 0 h 14573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428875" h="1457325">
                      <a:moveTo>
                        <a:pt x="0" y="1457325"/>
                      </a:moveTo>
                      <a:cubicBezTo>
                        <a:pt x="322659" y="1397794"/>
                        <a:pt x="645319" y="1338263"/>
                        <a:pt x="957262" y="1185863"/>
                      </a:cubicBezTo>
                      <a:cubicBezTo>
                        <a:pt x="1269205" y="1033463"/>
                        <a:pt x="1626393" y="740569"/>
                        <a:pt x="1871662" y="542925"/>
                      </a:cubicBezTo>
                      <a:cubicBezTo>
                        <a:pt x="2116931" y="345281"/>
                        <a:pt x="2272903" y="172640"/>
                        <a:pt x="2428875" y="0"/>
                      </a:cubicBezTo>
                    </a:path>
                  </a:pathLst>
                </a:cu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cxnSp>
              <p:nvCxnSpPr>
                <p:cNvPr id="12" name="Straight Connector 11"/>
                <p:cNvCxnSpPr/>
                <p:nvPr/>
              </p:nvCxnSpPr>
              <p:spPr bwMode="auto">
                <a:xfrm rot="5400000" flipH="1" flipV="1">
                  <a:off x="1841888" y="3201600"/>
                  <a:ext cx="612000" cy="0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3" name="Straight Connector 12"/>
                <p:cNvCxnSpPr/>
                <p:nvPr/>
              </p:nvCxnSpPr>
              <p:spPr bwMode="auto">
                <a:xfrm rot="5400000" flipH="1" flipV="1">
                  <a:off x="2691000" y="2752536"/>
                  <a:ext cx="1476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14" name="Oval 13"/>
                <p:cNvSpPr>
                  <a:spLocks noChangeAspect="1"/>
                </p:cNvSpPr>
                <p:nvPr/>
              </p:nvSpPr>
              <p:spPr bwMode="auto">
                <a:xfrm>
                  <a:off x="2809312" y="2743688"/>
                  <a:ext cx="90000" cy="90000"/>
                </a:xfrm>
                <a:prstGeom prst="ellipse">
                  <a:avLst/>
                </a:prstGeom>
                <a:solidFill>
                  <a:srgbClr val="FF00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cxnSp>
              <p:nvCxnSpPr>
                <p:cNvPr id="15" name="Straight Connector 14"/>
                <p:cNvCxnSpPr/>
                <p:nvPr/>
              </p:nvCxnSpPr>
              <p:spPr bwMode="auto">
                <a:xfrm rot="5400000">
                  <a:off x="2489812" y="3160612"/>
                  <a:ext cx="720000" cy="900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6" name="Straight Connector 15"/>
                <p:cNvCxnSpPr/>
                <p:nvPr/>
              </p:nvCxnSpPr>
              <p:spPr bwMode="auto">
                <a:xfrm rot="5400000" flipH="1">
                  <a:off x="2235484" y="2136492"/>
                  <a:ext cx="15364" cy="1285932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7" name="Straight Connector 16"/>
                <p:cNvCxnSpPr/>
                <p:nvPr/>
              </p:nvCxnSpPr>
              <p:spPr bwMode="auto">
                <a:xfrm>
                  <a:off x="1604960" y="3609976"/>
                  <a:ext cx="121920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triangle" w="med" len="med"/>
                  <a:tailEnd type="triangle" w="med" len="med"/>
                </a:ln>
                <a:effectLst/>
              </p:spPr>
            </p:cxnSp>
            <p:grpSp>
              <p:nvGrpSpPr>
                <p:cNvPr id="18" name="Group 25"/>
                <p:cNvGrpSpPr/>
                <p:nvPr/>
              </p:nvGrpSpPr>
              <p:grpSpPr>
                <a:xfrm>
                  <a:off x="2049294" y="3609976"/>
                  <a:ext cx="312906" cy="400110"/>
                  <a:chOff x="1752600" y="4433888"/>
                  <a:chExt cx="312906" cy="400110"/>
                </a:xfrm>
              </p:grpSpPr>
              <p:sp>
                <p:nvSpPr>
                  <p:cNvPr id="31" name="Rectangle 30"/>
                  <p:cNvSpPr/>
                  <p:nvPr/>
                </p:nvSpPr>
                <p:spPr>
                  <a:xfrm>
                    <a:off x="1752600" y="4433888"/>
                    <a:ext cx="312906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x</a:t>
                    </a:r>
                    <a:endParaRPr lang="en-US"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 bwMode="auto">
                  <a:xfrm>
                    <a:off x="1843088" y="4510088"/>
                    <a:ext cx="144000" cy="1588"/>
                  </a:xfrm>
                  <a:prstGeom prst="line">
                    <a:avLst/>
                  </a:prstGeom>
                  <a:solidFill>
                    <a:schemeClr val="accent1"/>
                  </a:solidFill>
                  <a:ln w="2857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cxnSp>
              <p:nvCxnSpPr>
                <p:cNvPr id="19" name="Straight Connector 18"/>
                <p:cNvCxnSpPr/>
                <p:nvPr/>
              </p:nvCxnSpPr>
              <p:spPr bwMode="auto">
                <a:xfrm rot="5400000">
                  <a:off x="2630594" y="3146318"/>
                  <a:ext cx="68400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triangle" w="med" len="med"/>
                  <a:tailEnd type="triangle" w="med" len="med"/>
                </a:ln>
                <a:effectLst/>
              </p:spPr>
            </p:cxnSp>
            <p:grpSp>
              <p:nvGrpSpPr>
                <p:cNvPr id="20" name="Group 28"/>
                <p:cNvGrpSpPr/>
                <p:nvPr/>
              </p:nvGrpSpPr>
              <p:grpSpPr>
                <a:xfrm>
                  <a:off x="2943224" y="3028890"/>
                  <a:ext cx="312906" cy="400110"/>
                  <a:chOff x="1681160" y="4381380"/>
                  <a:chExt cx="312906" cy="400110"/>
                </a:xfrm>
              </p:grpSpPr>
              <p:sp>
                <p:nvSpPr>
                  <p:cNvPr id="29" name="Rectangle 28"/>
                  <p:cNvSpPr/>
                  <p:nvPr/>
                </p:nvSpPr>
                <p:spPr>
                  <a:xfrm>
                    <a:off x="1681160" y="4381380"/>
                    <a:ext cx="312906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y</a:t>
                    </a:r>
                    <a:endParaRPr lang="en-US"/>
                  </a:p>
                </p:txBody>
              </p:sp>
              <p:cxnSp>
                <p:nvCxnSpPr>
                  <p:cNvPr id="30" name="Straight Connector 29"/>
                  <p:cNvCxnSpPr/>
                  <p:nvPr/>
                </p:nvCxnSpPr>
                <p:spPr bwMode="auto">
                  <a:xfrm>
                    <a:off x="1785936" y="4462402"/>
                    <a:ext cx="144000" cy="1588"/>
                  </a:xfrm>
                  <a:prstGeom prst="line">
                    <a:avLst/>
                  </a:prstGeom>
                  <a:solidFill>
                    <a:schemeClr val="accent1"/>
                  </a:solidFill>
                  <a:ln w="2857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sp>
              <p:nvSpPr>
                <p:cNvPr id="21" name="Rectangle 20"/>
                <p:cNvSpPr/>
                <p:nvPr/>
              </p:nvSpPr>
              <p:spPr>
                <a:xfrm>
                  <a:off x="3395664" y="3186112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b</a:t>
                  </a:r>
                  <a:endParaRPr lang="en-US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1814512" y="2743200"/>
                  <a:ext cx="35618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A</a:t>
                  </a:r>
                  <a:endParaRPr lang="en-US"/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3429000" y="1885890"/>
                  <a:ext cx="35618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B</a:t>
                  </a:r>
                  <a:endParaRPr lang="en-US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2858918" y="2466976"/>
                  <a:ext cx="31290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c</a:t>
                  </a:r>
                  <a:endParaRPr lang="en-US"/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2133600" y="2057400"/>
                  <a:ext cx="106631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y = f</a:t>
                  </a:r>
                  <a:r>
                    <a:rPr lang="id-ID" sz="200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2</a:t>
                  </a:r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(x)</a:t>
                  </a:r>
                  <a:endParaRPr lang="en-US"/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3790952" y="3167002"/>
                  <a:ext cx="35618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X</a:t>
                  </a:r>
                  <a:endParaRPr lang="en-US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1272588" y="1828800"/>
                  <a:ext cx="35618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Y</a:t>
                  </a:r>
                  <a:endParaRPr lang="en-US"/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1266824" y="3457576"/>
                  <a:ext cx="38343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O</a:t>
                  </a:r>
                  <a:endParaRPr lang="en-US"/>
                </a:p>
              </p:txBody>
            </p:sp>
          </p:grpSp>
        </p:grpSp>
        <p:sp>
          <p:nvSpPr>
            <p:cNvPr id="44" name="Rectangle 43"/>
            <p:cNvSpPr/>
            <p:nvPr/>
          </p:nvSpPr>
          <p:spPr>
            <a:xfrm>
              <a:off x="2576512" y="1600200"/>
              <a:ext cx="106631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 = 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3810000" y="2133600"/>
            <a:ext cx="4953000" cy="981134"/>
            <a:chOff x="1553722" y="2981266"/>
            <a:chExt cx="4953000" cy="981134"/>
          </a:xfrm>
        </p:grpSpPr>
        <p:sp>
          <p:nvSpPr>
            <p:cNvPr id="36" name="Rectangle 35"/>
            <p:cNvSpPr/>
            <p:nvPr/>
          </p:nvSpPr>
          <p:spPr>
            <a:xfrm>
              <a:off x="4751558" y="355746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a</a:t>
              </a:r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553722" y="3286066"/>
              <a:ext cx="49530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Jika p = 1,  maka  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M  =  A  =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dy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881424" y="300978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b</a:t>
              </a:r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132558" y="2981266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056358" y="3562290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990600" y="3971804"/>
            <a:ext cx="3200400" cy="885886"/>
            <a:chOff x="1066800" y="4710112"/>
            <a:chExt cx="3200400" cy="885886"/>
          </a:xfrm>
        </p:grpSpPr>
        <p:grpSp>
          <p:nvGrpSpPr>
            <p:cNvPr id="49" name="Group 45"/>
            <p:cNvGrpSpPr/>
            <p:nvPr/>
          </p:nvGrpSpPr>
          <p:grpSpPr>
            <a:xfrm>
              <a:off x="1885952" y="4710112"/>
              <a:ext cx="2381248" cy="885886"/>
              <a:chOff x="423864" y="3338512"/>
              <a:chExt cx="2381248" cy="885886"/>
            </a:xfrm>
          </p:grpSpPr>
          <p:sp>
            <p:nvSpPr>
              <p:cNvPr id="55" name="Rectangle 13"/>
              <p:cNvSpPr>
                <a:spLocks noChangeArrowheads="1"/>
              </p:cNvSpPr>
              <p:nvPr/>
            </p:nvSpPr>
            <p:spPr bwMode="auto">
              <a:xfrm>
                <a:off x="533400" y="3581400"/>
                <a:ext cx="2271712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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  x.</a:t>
                </a:r>
                <a:r>
                  <a:rPr lang="el-GR" sz="2000" baseline="0" smtClean="0">
                    <a:latin typeface="Arial" charset="0"/>
                    <a:cs typeface="Times New Roman" pitchFamily="18" charset="0"/>
                  </a:rPr>
                  <a:t> δ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y </a:t>
                </a:r>
                <a:r>
                  <a:rPr lang="el-GR" sz="2000" baseline="0" smtClean="0">
                    <a:latin typeface="Arial" charset="0"/>
                    <a:cs typeface="Times New Roman" pitchFamily="18" charset="0"/>
                  </a:rPr>
                  <a:t>δ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x   atau 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423864" y="3338512"/>
                <a:ext cx="60465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x=b</a:t>
                </a:r>
                <a:endParaRPr lang="en-US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423864" y="3824288"/>
                <a:ext cx="60465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x=a</a:t>
                </a:r>
                <a:endParaRPr lang="en-US"/>
              </a:p>
            </p:txBody>
          </p:sp>
        </p:grpSp>
        <p:grpSp>
          <p:nvGrpSpPr>
            <p:cNvPr id="50" name="Group 60"/>
            <p:cNvGrpSpPr/>
            <p:nvPr/>
          </p:nvGrpSpPr>
          <p:grpSpPr>
            <a:xfrm>
              <a:off x="1066800" y="4981576"/>
              <a:ext cx="685800" cy="400110"/>
              <a:chOff x="4114800" y="4476690"/>
              <a:chExt cx="685800" cy="400110"/>
            </a:xfrm>
          </p:grpSpPr>
          <p:sp>
            <p:nvSpPr>
              <p:cNvPr id="53" name="Rectangle 13"/>
              <p:cNvSpPr>
                <a:spLocks noChangeArrowheads="1"/>
              </p:cNvSpPr>
              <p:nvPr/>
            </p:nvSpPr>
            <p:spPr bwMode="auto">
              <a:xfrm>
                <a:off x="4114800" y="4476690"/>
                <a:ext cx="6858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x  =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cxnSp>
            <p:nvCxnSpPr>
              <p:cNvPr id="54" name="Straight Connector 53"/>
              <p:cNvCxnSpPr/>
              <p:nvPr/>
            </p:nvCxnSpPr>
            <p:spPr bwMode="auto">
              <a:xfrm>
                <a:off x="4205288" y="4552952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60" name="Group 59"/>
            <p:cNvGrpSpPr/>
            <p:nvPr/>
          </p:nvGrpSpPr>
          <p:grpSpPr>
            <a:xfrm>
              <a:off x="1569046" y="4800538"/>
              <a:ext cx="397866" cy="743068"/>
              <a:chOff x="1583334" y="4857690"/>
              <a:chExt cx="397866" cy="743068"/>
            </a:xfrm>
          </p:grpSpPr>
          <p:sp>
            <p:nvSpPr>
              <p:cNvPr id="59" name="Rectangle 58"/>
              <p:cNvSpPr/>
              <p:nvPr/>
            </p:nvSpPr>
            <p:spPr>
              <a:xfrm>
                <a:off x="1614488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1583334" y="5200648"/>
                <a:ext cx="3978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M</a:t>
                </a:r>
                <a:endParaRPr lang="en-US"/>
              </a:p>
            </p:txBody>
          </p:sp>
          <p:cxnSp>
            <p:nvCxnSpPr>
              <p:cNvPr id="51" name="Straight Connector 50"/>
              <p:cNvCxnSpPr/>
              <p:nvPr/>
            </p:nvCxnSpPr>
            <p:spPr bwMode="auto">
              <a:xfrm>
                <a:off x="1676400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86" name="Group 85"/>
          <p:cNvGrpSpPr/>
          <p:nvPr/>
        </p:nvGrpSpPr>
        <p:grpSpPr>
          <a:xfrm>
            <a:off x="990600" y="5257738"/>
            <a:ext cx="3124200" cy="885886"/>
            <a:chOff x="1066800" y="4710112"/>
            <a:chExt cx="3124200" cy="885886"/>
          </a:xfrm>
        </p:grpSpPr>
        <p:grpSp>
          <p:nvGrpSpPr>
            <p:cNvPr id="87" name="Group 45"/>
            <p:cNvGrpSpPr/>
            <p:nvPr/>
          </p:nvGrpSpPr>
          <p:grpSpPr>
            <a:xfrm>
              <a:off x="1885952" y="4710112"/>
              <a:ext cx="2305048" cy="885886"/>
              <a:chOff x="423864" y="3338512"/>
              <a:chExt cx="2305048" cy="885886"/>
            </a:xfrm>
          </p:grpSpPr>
          <p:sp>
            <p:nvSpPr>
              <p:cNvPr id="95" name="Rectangle 13"/>
              <p:cNvSpPr>
                <a:spLocks noChangeArrowheads="1"/>
              </p:cNvSpPr>
              <p:nvPr/>
            </p:nvSpPr>
            <p:spPr bwMode="auto">
              <a:xfrm>
                <a:off x="533400" y="3581400"/>
                <a:ext cx="2195512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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  y.</a:t>
                </a:r>
                <a:r>
                  <a:rPr lang="el-GR" sz="2000" baseline="0" smtClean="0">
                    <a:latin typeface="Arial" charset="0"/>
                    <a:cs typeface="Times New Roman" pitchFamily="18" charset="0"/>
                  </a:rPr>
                  <a:t> δ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y </a:t>
                </a:r>
                <a:r>
                  <a:rPr lang="el-GR" sz="2000" baseline="0" smtClean="0">
                    <a:latin typeface="Arial" charset="0"/>
                    <a:cs typeface="Times New Roman" pitchFamily="18" charset="0"/>
                  </a:rPr>
                  <a:t>δ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x   atau 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3864" y="3338512"/>
                <a:ext cx="60465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x=b</a:t>
                </a:r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23864" y="3824288"/>
                <a:ext cx="60465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x=a</a:t>
                </a:r>
                <a:endParaRPr lang="en-US"/>
              </a:p>
            </p:txBody>
          </p:sp>
        </p:grpSp>
        <p:grpSp>
          <p:nvGrpSpPr>
            <p:cNvPr id="88" name="Group 60"/>
            <p:cNvGrpSpPr/>
            <p:nvPr/>
          </p:nvGrpSpPr>
          <p:grpSpPr>
            <a:xfrm>
              <a:off x="1066800" y="4981576"/>
              <a:ext cx="685800" cy="400110"/>
              <a:chOff x="4114800" y="4476690"/>
              <a:chExt cx="685800" cy="400110"/>
            </a:xfrm>
          </p:grpSpPr>
          <p:sp>
            <p:nvSpPr>
              <p:cNvPr id="93" name="Rectangle 13"/>
              <p:cNvSpPr>
                <a:spLocks noChangeArrowheads="1"/>
              </p:cNvSpPr>
              <p:nvPr/>
            </p:nvSpPr>
            <p:spPr bwMode="auto">
              <a:xfrm>
                <a:off x="4114800" y="4476690"/>
                <a:ext cx="6858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y  =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cxnSp>
            <p:nvCxnSpPr>
              <p:cNvPr id="94" name="Straight Connector 93"/>
              <p:cNvCxnSpPr/>
              <p:nvPr/>
            </p:nvCxnSpPr>
            <p:spPr bwMode="auto">
              <a:xfrm>
                <a:off x="4205288" y="4552952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89" name="Group 59"/>
            <p:cNvGrpSpPr/>
            <p:nvPr/>
          </p:nvGrpSpPr>
          <p:grpSpPr>
            <a:xfrm>
              <a:off x="1569046" y="4800538"/>
              <a:ext cx="397866" cy="743068"/>
              <a:chOff x="1583334" y="4857690"/>
              <a:chExt cx="397866" cy="743068"/>
            </a:xfrm>
          </p:grpSpPr>
          <p:sp>
            <p:nvSpPr>
              <p:cNvPr id="90" name="Rectangle 89"/>
              <p:cNvSpPr/>
              <p:nvPr/>
            </p:nvSpPr>
            <p:spPr>
              <a:xfrm>
                <a:off x="1614488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1583334" y="5200648"/>
                <a:ext cx="3978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M</a:t>
                </a:r>
                <a:endParaRPr lang="en-US"/>
              </a:p>
            </p:txBody>
          </p:sp>
          <p:cxnSp>
            <p:nvCxnSpPr>
              <p:cNvPr id="92" name="Straight Connector 91"/>
              <p:cNvCxnSpPr/>
              <p:nvPr/>
            </p:nvCxnSpPr>
            <p:spPr bwMode="auto">
              <a:xfrm>
                <a:off x="1676400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19" name="Group 118"/>
          <p:cNvGrpSpPr/>
          <p:nvPr/>
        </p:nvGrpSpPr>
        <p:grpSpPr>
          <a:xfrm>
            <a:off x="4495800" y="3858712"/>
            <a:ext cx="2772000" cy="1116000"/>
            <a:chOff x="4495800" y="3858712"/>
            <a:chExt cx="2772000" cy="1116000"/>
          </a:xfrm>
        </p:grpSpPr>
        <p:grpSp>
          <p:nvGrpSpPr>
            <p:cNvPr id="84" name="Group 83"/>
            <p:cNvGrpSpPr/>
            <p:nvPr/>
          </p:nvGrpSpPr>
          <p:grpSpPr>
            <a:xfrm>
              <a:off x="4572000" y="3895666"/>
              <a:ext cx="2590800" cy="981134"/>
              <a:chOff x="5486400" y="4886266"/>
              <a:chExt cx="2590800" cy="981134"/>
            </a:xfrm>
          </p:grpSpPr>
          <p:sp>
            <p:nvSpPr>
              <p:cNvPr id="71" name="Rectangle 13"/>
              <p:cNvSpPr>
                <a:spLocks noChangeArrowheads="1"/>
              </p:cNvSpPr>
              <p:nvPr/>
            </p:nvSpPr>
            <p:spPr bwMode="auto">
              <a:xfrm>
                <a:off x="5486400" y="5210176"/>
                <a:ext cx="25908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/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x  =   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   x dy dx</a:t>
                </a:r>
                <a:endParaRPr lang="en-US" sz="2000" smtClean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72" name="Straight Connector 71"/>
              <p:cNvCxnSpPr/>
              <p:nvPr/>
            </p:nvCxnSpPr>
            <p:spPr bwMode="auto">
              <a:xfrm>
                <a:off x="5571000" y="5286438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76" name="Rectangle 75"/>
              <p:cNvSpPr/>
              <p:nvPr/>
            </p:nvSpPr>
            <p:spPr>
              <a:xfrm>
                <a:off x="6248400" y="544818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a</a:t>
                </a:r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6349690" y="494335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b</a:t>
                </a:r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6667266" y="4886266"/>
                <a:ext cx="6479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f</a:t>
                </a:r>
                <a:r>
                  <a:rPr lang="id-ID" sz="2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(x)</a:t>
                </a:r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6591066" y="5467290"/>
                <a:ext cx="6479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f</a:t>
                </a:r>
                <a:r>
                  <a:rPr lang="id-ID" sz="2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(x)</a:t>
                </a:r>
                <a:endParaRPr lang="en-US"/>
              </a:p>
            </p:txBody>
          </p:sp>
          <p:grpSp>
            <p:nvGrpSpPr>
              <p:cNvPr id="80" name="Group 79"/>
              <p:cNvGrpSpPr/>
              <p:nvPr/>
            </p:nvGrpSpPr>
            <p:grpSpPr>
              <a:xfrm>
                <a:off x="5972176" y="5048132"/>
                <a:ext cx="397866" cy="743068"/>
                <a:chOff x="1583334" y="4857690"/>
                <a:chExt cx="397866" cy="743068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1614488" y="48576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1583334" y="5200648"/>
                  <a:ext cx="39786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M</a:t>
                  </a:r>
                  <a:endParaRPr lang="en-US"/>
                </a:p>
              </p:txBody>
            </p:sp>
            <p:cxnSp>
              <p:nvCxnSpPr>
                <p:cNvPr id="83" name="Straight Connector 82"/>
                <p:cNvCxnSpPr/>
                <p:nvPr/>
              </p:nvCxnSpPr>
              <p:spPr bwMode="auto">
                <a:xfrm>
                  <a:off x="1676400" y="5210176"/>
                  <a:ext cx="216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sp>
          <p:nvSpPr>
            <p:cNvPr id="114" name="Rectangle 113"/>
            <p:cNvSpPr/>
            <p:nvPr/>
          </p:nvSpPr>
          <p:spPr bwMode="auto">
            <a:xfrm>
              <a:off x="4495800" y="3858712"/>
              <a:ext cx="2772000" cy="11160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4495800" y="5128200"/>
            <a:ext cx="2819400" cy="1116000"/>
            <a:chOff x="4495800" y="5128200"/>
            <a:chExt cx="2819400" cy="1116000"/>
          </a:xfrm>
        </p:grpSpPr>
        <p:grpSp>
          <p:nvGrpSpPr>
            <p:cNvPr id="102" name="Group 101"/>
            <p:cNvGrpSpPr/>
            <p:nvPr/>
          </p:nvGrpSpPr>
          <p:grpSpPr>
            <a:xfrm>
              <a:off x="4572000" y="5167312"/>
              <a:ext cx="2743200" cy="1004888"/>
              <a:chOff x="5486400" y="4886266"/>
              <a:chExt cx="2743200" cy="1004888"/>
            </a:xfrm>
          </p:grpSpPr>
          <p:sp>
            <p:nvSpPr>
              <p:cNvPr id="103" name="Rectangle 13"/>
              <p:cNvSpPr>
                <a:spLocks noChangeArrowheads="1"/>
              </p:cNvSpPr>
              <p:nvPr/>
            </p:nvSpPr>
            <p:spPr bwMode="auto">
              <a:xfrm>
                <a:off x="5486400" y="5210176"/>
                <a:ext cx="27432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/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y  =   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   y dy dx</a:t>
                </a:r>
                <a:endParaRPr lang="en-US" sz="2000" smtClean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104" name="Straight Connector 103"/>
              <p:cNvCxnSpPr/>
              <p:nvPr/>
            </p:nvCxnSpPr>
            <p:spPr bwMode="auto">
              <a:xfrm>
                <a:off x="5571000" y="5286438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5" name="Rectangle 104"/>
              <p:cNvSpPr/>
              <p:nvPr/>
            </p:nvSpPr>
            <p:spPr>
              <a:xfrm>
                <a:off x="6248400" y="5491044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a</a:t>
                </a: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6400800" y="494335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b</a:t>
                </a:r>
                <a:endParaRPr lang="en-US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6613600" y="4886266"/>
                <a:ext cx="6479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f</a:t>
                </a:r>
                <a:r>
                  <a:rPr lang="id-ID" sz="2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(x)</a:t>
                </a:r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6562490" y="5481578"/>
                <a:ext cx="6479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f</a:t>
                </a:r>
                <a:r>
                  <a:rPr lang="id-ID" sz="2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(x)</a:t>
                </a:r>
                <a:endParaRPr lang="en-US"/>
              </a:p>
            </p:txBody>
          </p:sp>
          <p:grpSp>
            <p:nvGrpSpPr>
              <p:cNvPr id="109" name="Group 79"/>
              <p:cNvGrpSpPr/>
              <p:nvPr/>
            </p:nvGrpSpPr>
            <p:grpSpPr>
              <a:xfrm>
                <a:off x="6002934" y="5048132"/>
                <a:ext cx="397866" cy="743068"/>
                <a:chOff x="1614092" y="4857690"/>
                <a:chExt cx="397866" cy="743068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1628776" y="48576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1614092" y="5200648"/>
                  <a:ext cx="39786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M</a:t>
                  </a:r>
                  <a:endParaRPr lang="en-US"/>
                </a:p>
              </p:txBody>
            </p:sp>
            <p:cxnSp>
              <p:nvCxnSpPr>
                <p:cNvPr id="112" name="Straight Connector 111"/>
                <p:cNvCxnSpPr/>
                <p:nvPr/>
              </p:nvCxnSpPr>
              <p:spPr bwMode="auto">
                <a:xfrm>
                  <a:off x="1676400" y="5210176"/>
                  <a:ext cx="288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sp>
          <p:nvSpPr>
            <p:cNvPr id="115" name="Rectangle 114"/>
            <p:cNvSpPr/>
            <p:nvPr/>
          </p:nvSpPr>
          <p:spPr bwMode="auto">
            <a:xfrm>
              <a:off x="4495800" y="5128200"/>
              <a:ext cx="2808000" cy="11160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914400" y="3276600"/>
            <a:ext cx="7447873" cy="400110"/>
            <a:chOff x="914400" y="3276600"/>
            <a:chExt cx="7447873" cy="400110"/>
          </a:xfrm>
        </p:grpSpPr>
        <p:sp>
          <p:nvSpPr>
            <p:cNvPr id="58" name="Rectangle 57"/>
            <p:cNvSpPr/>
            <p:nvPr/>
          </p:nvSpPr>
          <p:spPr>
            <a:xfrm>
              <a:off x="914400" y="3276600"/>
              <a:ext cx="744787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Koordinat titik berat x dan y dapat dihitung menggunakan rumus:</a:t>
              </a:r>
              <a:endParaRPr lang="en-US"/>
            </a:p>
          </p:txBody>
        </p:sp>
        <p:cxnSp>
          <p:nvCxnSpPr>
            <p:cNvPr id="116" name="Straight Connector 115"/>
            <p:cNvCxnSpPr/>
            <p:nvPr/>
          </p:nvCxnSpPr>
          <p:spPr bwMode="auto">
            <a:xfrm>
              <a:off x="3242136" y="3351212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7" name="Straight Connector 116"/>
            <p:cNvCxnSpPr/>
            <p:nvPr/>
          </p:nvCxnSpPr>
          <p:spPr bwMode="auto">
            <a:xfrm>
              <a:off x="3929064" y="3352800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000"/>
                            </p:stCondLst>
                            <p:childTnLst>
                              <p:par>
                                <p:cTn id="5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514600" y="95248"/>
            <a:ext cx="4114800" cy="6096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CONTOH SOAL</a:t>
            </a:r>
          </a:p>
        </p:txBody>
      </p:sp>
      <p:sp>
        <p:nvSpPr>
          <p:cNvPr id="6" name="Rectangle 79"/>
          <p:cNvSpPr>
            <a:spLocks noChangeArrowheads="1"/>
          </p:cNvSpPr>
          <p:nvPr/>
        </p:nvSpPr>
        <p:spPr bwMode="auto">
          <a:xfrm>
            <a:off x="762000" y="609600"/>
            <a:ext cx="6934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Tentukan posisi sentroid dari luasan yang dibatasi y = e</a:t>
            </a:r>
            <a:r>
              <a:rPr lang="id-ID" sz="2000" baseline="30000" smtClean="0">
                <a:latin typeface="Arial" charset="0"/>
                <a:cs typeface="Times New Roman" pitchFamily="18" charset="0"/>
              </a:rPr>
              <a:t>2x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, sumbu x, sumbu y, dan garis x = 2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804864" y="1371600"/>
            <a:ext cx="10679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Jawab: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57200" y="1905000"/>
            <a:ext cx="2590800" cy="2057400"/>
            <a:chOff x="1266824" y="1828800"/>
            <a:chExt cx="2590800" cy="2057400"/>
          </a:xfrm>
        </p:grpSpPr>
        <p:cxnSp>
          <p:nvCxnSpPr>
            <p:cNvPr id="9" name="Straight Connector 8"/>
            <p:cNvCxnSpPr/>
            <p:nvPr/>
          </p:nvCxnSpPr>
          <p:spPr bwMode="auto">
            <a:xfrm>
              <a:off x="1371600" y="3505200"/>
              <a:ext cx="2448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rot="5400000" flipH="1" flipV="1">
              <a:off x="628200" y="2885806"/>
              <a:ext cx="194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" name="Freeform 10"/>
            <p:cNvSpPr/>
            <p:nvPr/>
          </p:nvSpPr>
          <p:spPr bwMode="auto">
            <a:xfrm>
              <a:off x="1571625" y="1981200"/>
              <a:ext cx="1843088" cy="1066800"/>
            </a:xfrm>
            <a:custGeom>
              <a:avLst/>
              <a:gdLst>
                <a:gd name="connsiteX0" fmla="*/ 0 w 2428875"/>
                <a:gd name="connsiteY0" fmla="*/ 1457325 h 1457325"/>
                <a:gd name="connsiteX1" fmla="*/ 957262 w 2428875"/>
                <a:gd name="connsiteY1" fmla="*/ 1185863 h 1457325"/>
                <a:gd name="connsiteX2" fmla="*/ 1871662 w 2428875"/>
                <a:gd name="connsiteY2" fmla="*/ 542925 h 1457325"/>
                <a:gd name="connsiteX3" fmla="*/ 2428875 w 2428875"/>
                <a:gd name="connsiteY3" fmla="*/ 0 h 1457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28875" h="1457325">
                  <a:moveTo>
                    <a:pt x="0" y="1457325"/>
                  </a:moveTo>
                  <a:cubicBezTo>
                    <a:pt x="322659" y="1397794"/>
                    <a:pt x="645319" y="1338263"/>
                    <a:pt x="957262" y="1185863"/>
                  </a:cubicBezTo>
                  <a:cubicBezTo>
                    <a:pt x="1269205" y="1033463"/>
                    <a:pt x="1626393" y="740569"/>
                    <a:pt x="1871662" y="542925"/>
                  </a:cubicBezTo>
                  <a:cubicBezTo>
                    <a:pt x="2116931" y="345281"/>
                    <a:pt x="2272903" y="172640"/>
                    <a:pt x="2428875" y="0"/>
                  </a:cubicBezTo>
                </a:path>
              </a:pathLst>
            </a:cu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 bwMode="auto">
            <a:xfrm rot="5400000" flipH="1" flipV="1">
              <a:off x="2450107" y="2752536"/>
              <a:ext cx="1476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3" name="Oval 12"/>
            <p:cNvSpPr>
              <a:spLocks noChangeAspect="1"/>
            </p:cNvSpPr>
            <p:nvPr/>
          </p:nvSpPr>
          <p:spPr bwMode="auto">
            <a:xfrm>
              <a:off x="2486024" y="3110400"/>
              <a:ext cx="90000" cy="900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cxnSp>
          <p:nvCxnSpPr>
            <p:cNvPr id="14" name="Straight Connector 13"/>
            <p:cNvCxnSpPr>
              <a:stCxn id="13" idx="4"/>
            </p:cNvCxnSpPr>
            <p:nvPr/>
          </p:nvCxnSpPr>
          <p:spPr bwMode="auto">
            <a:xfrm rot="5400000">
              <a:off x="2369024" y="3362400"/>
              <a:ext cx="3240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rot="5400000" flipH="1">
              <a:off x="2070448" y="2674172"/>
              <a:ext cx="0" cy="936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" name="Rectangle 15"/>
            <p:cNvSpPr/>
            <p:nvPr/>
          </p:nvSpPr>
          <p:spPr>
            <a:xfrm>
              <a:off x="2807107" y="3486090"/>
              <a:ext cx="74571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 = 2</a:t>
              </a:r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486024" y="2786002"/>
              <a:ext cx="3129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c</a:t>
              </a:r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876424" y="2266890"/>
              <a:ext cx="92525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 = </a:t>
              </a:r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e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</a:rPr>
                <a:t>2x</a:t>
              </a: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501436" y="3138426"/>
              <a:ext cx="3561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272588" y="1828800"/>
              <a:ext cx="3561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266824" y="3457576"/>
              <a:ext cx="38343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O</a:t>
              </a:r>
              <a:endParaRPr lang="en-US"/>
            </a:p>
          </p:txBody>
        </p:sp>
      </p:grpSp>
      <p:grpSp>
        <p:nvGrpSpPr>
          <p:cNvPr id="83" name="Group 143"/>
          <p:cNvGrpSpPr/>
          <p:nvPr/>
        </p:nvGrpSpPr>
        <p:grpSpPr>
          <a:xfrm>
            <a:off x="6246304" y="2686110"/>
            <a:ext cx="1297496" cy="733424"/>
            <a:chOff x="4950904" y="5529264"/>
            <a:chExt cx="1297496" cy="733424"/>
          </a:xfrm>
        </p:grpSpPr>
        <p:sp>
          <p:nvSpPr>
            <p:cNvPr id="84" name="Rectangle 83"/>
            <p:cNvSpPr/>
            <p:nvPr/>
          </p:nvSpPr>
          <p:spPr>
            <a:xfrm>
              <a:off x="4950904" y="5662670"/>
              <a:ext cx="120738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=     e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</a:rPr>
                <a:t>4</a:t>
              </a:r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 – </a:t>
              </a:r>
              <a:endParaRPr lang="en-US"/>
            </a:p>
          </p:txBody>
        </p:sp>
        <p:grpSp>
          <p:nvGrpSpPr>
            <p:cNvPr id="85" name="Group 80"/>
            <p:cNvGrpSpPr/>
            <p:nvPr/>
          </p:nvGrpSpPr>
          <p:grpSpPr>
            <a:xfrm>
              <a:off x="5187642" y="5529264"/>
              <a:ext cx="339263" cy="723958"/>
              <a:chOff x="4421959" y="4552890"/>
              <a:chExt cx="339263" cy="723958"/>
            </a:xfrm>
          </p:grpSpPr>
          <p:sp>
            <p:nvSpPr>
              <p:cNvPr id="90" name="Rectangle 89"/>
              <p:cNvSpPr/>
              <p:nvPr/>
            </p:nvSpPr>
            <p:spPr>
              <a:xfrm>
                <a:off x="4421959" y="45528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4433888" y="487673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endParaRPr lang="en-US"/>
              </a:p>
            </p:txBody>
          </p:sp>
          <p:cxnSp>
            <p:nvCxnSpPr>
              <p:cNvPr id="92" name="Straight Connector 91"/>
              <p:cNvCxnSpPr/>
              <p:nvPr/>
            </p:nvCxnSpPr>
            <p:spPr bwMode="auto">
              <a:xfrm>
                <a:off x="4532776" y="4918076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86" name="Group 80"/>
            <p:cNvGrpSpPr/>
            <p:nvPr/>
          </p:nvGrpSpPr>
          <p:grpSpPr>
            <a:xfrm>
              <a:off x="5909137" y="5538730"/>
              <a:ext cx="339263" cy="723958"/>
              <a:chOff x="4421959" y="4552890"/>
              <a:chExt cx="339263" cy="723958"/>
            </a:xfrm>
          </p:grpSpPr>
          <p:sp>
            <p:nvSpPr>
              <p:cNvPr id="87" name="Rectangle 86"/>
              <p:cNvSpPr/>
              <p:nvPr/>
            </p:nvSpPr>
            <p:spPr>
              <a:xfrm>
                <a:off x="4421959" y="45528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433888" y="487673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endParaRPr lang="en-US"/>
              </a:p>
            </p:txBody>
          </p:sp>
          <p:cxnSp>
            <p:nvCxnSpPr>
              <p:cNvPr id="89" name="Straight Connector 88"/>
              <p:cNvCxnSpPr/>
              <p:nvPr/>
            </p:nvCxnSpPr>
            <p:spPr bwMode="auto">
              <a:xfrm>
                <a:off x="4532776" y="4918076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18" name="Group 117"/>
          <p:cNvGrpSpPr/>
          <p:nvPr/>
        </p:nvGrpSpPr>
        <p:grpSpPr>
          <a:xfrm>
            <a:off x="3505200" y="1528822"/>
            <a:ext cx="2195512" cy="981134"/>
            <a:chOff x="4387410" y="2981266"/>
            <a:chExt cx="2195512" cy="981134"/>
          </a:xfrm>
        </p:grpSpPr>
        <p:sp>
          <p:nvSpPr>
            <p:cNvPr id="119" name="Rectangle 118"/>
            <p:cNvSpPr/>
            <p:nvPr/>
          </p:nvSpPr>
          <p:spPr>
            <a:xfrm>
              <a:off x="4751558" y="355746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a</a:t>
              </a:r>
              <a:endParaRPr lang="en-US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4387410" y="3286066"/>
              <a:ext cx="219551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M =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dy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4881424" y="300978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b</a:t>
              </a:r>
              <a:endParaRPr lang="en-US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5132558" y="2981266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5056358" y="3562290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5334000" y="1524000"/>
            <a:ext cx="1905000" cy="981134"/>
            <a:chOff x="4616010" y="2981266"/>
            <a:chExt cx="1905000" cy="981134"/>
          </a:xfrm>
        </p:grpSpPr>
        <p:sp>
          <p:nvSpPr>
            <p:cNvPr id="125" name="Rectangle 124"/>
            <p:cNvSpPr/>
            <p:nvPr/>
          </p:nvSpPr>
          <p:spPr>
            <a:xfrm>
              <a:off x="4751558" y="355746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4616010" y="3286066"/>
              <a:ext cx="19050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dy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4881424" y="300978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endParaRPr lang="en-US"/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5132558" y="2981266"/>
              <a:ext cx="50687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e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2x</a:t>
              </a:r>
              <a:endParaRPr lang="en-US" baseline="30000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5056358" y="356229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6886576" y="1519178"/>
            <a:ext cx="1385888" cy="981134"/>
            <a:chOff x="4630298" y="2981266"/>
            <a:chExt cx="1385888" cy="981134"/>
          </a:xfrm>
        </p:grpSpPr>
        <p:sp>
          <p:nvSpPr>
            <p:cNvPr id="131" name="Rectangle 130"/>
            <p:cNvSpPr/>
            <p:nvPr/>
          </p:nvSpPr>
          <p:spPr>
            <a:xfrm>
              <a:off x="4751558" y="355746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4630298" y="3286066"/>
              <a:ext cx="138588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y ]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4881424" y="300978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endParaRPr lang="en-US"/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5316098" y="2981266"/>
              <a:ext cx="50687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e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2x</a:t>
              </a:r>
              <a:endParaRPr lang="en-US" baseline="30000"/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5293564" y="356229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3793616" y="2547936"/>
            <a:ext cx="1371600" cy="947798"/>
            <a:chOff x="4692210" y="3009780"/>
            <a:chExt cx="1371600" cy="947798"/>
          </a:xfrm>
        </p:grpSpPr>
        <p:sp>
          <p:nvSpPr>
            <p:cNvPr id="137" name="Rectangle 136"/>
            <p:cNvSpPr/>
            <p:nvPr/>
          </p:nvSpPr>
          <p:spPr>
            <a:xfrm>
              <a:off x="4751558" y="355746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4692210" y="3286066"/>
              <a:ext cx="13716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e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2x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4881424" y="300978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endParaRPr lang="en-US"/>
            </a:p>
          </p:txBody>
        </p:sp>
      </p:grpSp>
      <p:grpSp>
        <p:nvGrpSpPr>
          <p:cNvPr id="142" name="Group 84"/>
          <p:cNvGrpSpPr/>
          <p:nvPr/>
        </p:nvGrpSpPr>
        <p:grpSpPr>
          <a:xfrm>
            <a:off x="4923610" y="2652712"/>
            <a:ext cx="1398894" cy="762062"/>
            <a:chOff x="847728" y="5162490"/>
            <a:chExt cx="1398894" cy="762062"/>
          </a:xfrm>
        </p:grpSpPr>
        <p:sp>
          <p:nvSpPr>
            <p:cNvPr id="143" name="Rectangle 142"/>
            <p:cNvSpPr/>
            <p:nvPr/>
          </p:nvSpPr>
          <p:spPr>
            <a:xfrm>
              <a:off x="847728" y="5334000"/>
              <a:ext cx="12202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= [    </a:t>
              </a:r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e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</a:rPr>
                <a:t>2x</a:t>
              </a:r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 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]</a:t>
              </a:r>
              <a:endParaRPr lang="en-US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1919288" y="516249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endParaRPr lang="en-US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1905000" y="551497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  <p:grpSp>
          <p:nvGrpSpPr>
            <p:cNvPr id="146" name="Group 80"/>
            <p:cNvGrpSpPr/>
            <p:nvPr/>
          </p:nvGrpSpPr>
          <p:grpSpPr>
            <a:xfrm>
              <a:off x="1185864" y="5200594"/>
              <a:ext cx="339263" cy="723958"/>
              <a:chOff x="4421959" y="4552890"/>
              <a:chExt cx="339263" cy="723958"/>
            </a:xfrm>
          </p:grpSpPr>
          <p:sp>
            <p:nvSpPr>
              <p:cNvPr id="147" name="Rectangle 146"/>
              <p:cNvSpPr/>
              <p:nvPr/>
            </p:nvSpPr>
            <p:spPr>
              <a:xfrm>
                <a:off x="4421959" y="45528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148" name="Rectangle 147"/>
              <p:cNvSpPr/>
              <p:nvPr/>
            </p:nvSpPr>
            <p:spPr>
              <a:xfrm>
                <a:off x="4433888" y="487673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endParaRPr lang="en-US"/>
              </a:p>
            </p:txBody>
          </p:sp>
          <p:cxnSp>
            <p:nvCxnSpPr>
              <p:cNvPr id="149" name="Straight Connector 148"/>
              <p:cNvCxnSpPr/>
              <p:nvPr/>
            </p:nvCxnSpPr>
            <p:spPr bwMode="auto">
              <a:xfrm>
                <a:off x="4532776" y="4918076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51" name="Group 83"/>
          <p:cNvGrpSpPr/>
          <p:nvPr/>
        </p:nvGrpSpPr>
        <p:grpSpPr>
          <a:xfrm>
            <a:off x="3048000" y="3581400"/>
            <a:ext cx="2438400" cy="981134"/>
            <a:chOff x="5486400" y="4929130"/>
            <a:chExt cx="2438400" cy="981134"/>
          </a:xfrm>
        </p:grpSpPr>
        <p:sp>
          <p:nvSpPr>
            <p:cNvPr id="153" name="Rectangle 13"/>
            <p:cNvSpPr>
              <a:spLocks noChangeArrowheads="1"/>
            </p:cNvSpPr>
            <p:nvPr/>
          </p:nvSpPr>
          <p:spPr bwMode="auto">
            <a:xfrm>
              <a:off x="5486400" y="5210176"/>
              <a:ext cx="24384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x  =  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x dy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cxnSp>
          <p:nvCxnSpPr>
            <p:cNvPr id="154" name="Straight Connector 153"/>
            <p:cNvCxnSpPr/>
            <p:nvPr/>
          </p:nvCxnSpPr>
          <p:spPr bwMode="auto">
            <a:xfrm>
              <a:off x="5571000" y="5286438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5" name="Rectangle 154"/>
            <p:cNvSpPr/>
            <p:nvPr/>
          </p:nvSpPr>
          <p:spPr>
            <a:xfrm>
              <a:off x="6211578" y="551015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6349690" y="494335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endParaRPr lang="en-US"/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6600824" y="4929130"/>
              <a:ext cx="50687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e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2x</a:t>
              </a:r>
              <a:endParaRPr lang="en-US" baseline="30000"/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6524624" y="551015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  <p:grpSp>
          <p:nvGrpSpPr>
            <p:cNvPr id="159" name="Group 79"/>
            <p:cNvGrpSpPr/>
            <p:nvPr/>
          </p:nvGrpSpPr>
          <p:grpSpPr>
            <a:xfrm>
              <a:off x="5972176" y="5048132"/>
              <a:ext cx="397866" cy="743068"/>
              <a:chOff x="1583334" y="4857690"/>
              <a:chExt cx="397866" cy="743068"/>
            </a:xfrm>
          </p:grpSpPr>
          <p:sp>
            <p:nvSpPr>
              <p:cNvPr id="160" name="Rectangle 159"/>
              <p:cNvSpPr/>
              <p:nvPr/>
            </p:nvSpPr>
            <p:spPr>
              <a:xfrm>
                <a:off x="1614488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1583334" y="5200648"/>
                <a:ext cx="3978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M</a:t>
                </a:r>
                <a:endParaRPr lang="en-US"/>
              </a:p>
            </p:txBody>
          </p:sp>
          <p:cxnSp>
            <p:nvCxnSpPr>
              <p:cNvPr id="162" name="Straight Connector 161"/>
              <p:cNvCxnSpPr/>
              <p:nvPr/>
            </p:nvCxnSpPr>
            <p:spPr bwMode="auto">
              <a:xfrm>
                <a:off x="1676400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164" name="Rectangle 163"/>
          <p:cNvSpPr/>
          <p:nvPr/>
        </p:nvSpPr>
        <p:spPr>
          <a:xfrm>
            <a:off x="7467600" y="2819400"/>
            <a:ext cx="13292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=  26,799 </a:t>
            </a:r>
            <a:endParaRPr lang="en-US"/>
          </a:p>
        </p:txBody>
      </p:sp>
      <p:grpSp>
        <p:nvGrpSpPr>
          <p:cNvPr id="184" name="Group 183"/>
          <p:cNvGrpSpPr/>
          <p:nvPr/>
        </p:nvGrpSpPr>
        <p:grpSpPr>
          <a:xfrm>
            <a:off x="5243512" y="3581400"/>
            <a:ext cx="1800224" cy="981134"/>
            <a:chOff x="3567112" y="4038600"/>
            <a:chExt cx="1800224" cy="981134"/>
          </a:xfrm>
        </p:grpSpPr>
        <p:sp>
          <p:nvSpPr>
            <p:cNvPr id="174" name="Rectangle 13"/>
            <p:cNvSpPr>
              <a:spLocks noChangeArrowheads="1"/>
            </p:cNvSpPr>
            <p:nvPr/>
          </p:nvSpPr>
          <p:spPr bwMode="auto">
            <a:xfrm>
              <a:off x="3567112" y="4319646"/>
              <a:ext cx="180022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=   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xy ]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4139890" y="461962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4216090" y="405282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endParaRPr lang="en-US"/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4689018" y="4038600"/>
              <a:ext cx="50687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e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2x</a:t>
              </a:r>
              <a:endParaRPr lang="en-US" baseline="30000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4716154" y="461962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  <p:grpSp>
          <p:nvGrpSpPr>
            <p:cNvPr id="180" name="Group 79"/>
            <p:cNvGrpSpPr/>
            <p:nvPr/>
          </p:nvGrpSpPr>
          <p:grpSpPr>
            <a:xfrm>
              <a:off x="3838576" y="4157602"/>
              <a:ext cx="397866" cy="743068"/>
              <a:chOff x="1583334" y="4857690"/>
              <a:chExt cx="397866" cy="743068"/>
            </a:xfrm>
          </p:grpSpPr>
          <p:sp>
            <p:nvSpPr>
              <p:cNvPr id="181" name="Rectangle 180"/>
              <p:cNvSpPr/>
              <p:nvPr/>
            </p:nvSpPr>
            <p:spPr>
              <a:xfrm>
                <a:off x="1614488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1583334" y="5200648"/>
                <a:ext cx="3978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M</a:t>
                </a:r>
                <a:endParaRPr lang="en-US"/>
              </a:p>
            </p:txBody>
          </p:sp>
          <p:cxnSp>
            <p:nvCxnSpPr>
              <p:cNvPr id="183" name="Straight Connector 182"/>
              <p:cNvCxnSpPr/>
              <p:nvPr/>
            </p:nvCxnSpPr>
            <p:spPr bwMode="auto">
              <a:xfrm>
                <a:off x="1676400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223" name="Group 222"/>
          <p:cNvGrpSpPr/>
          <p:nvPr/>
        </p:nvGrpSpPr>
        <p:grpSpPr>
          <a:xfrm>
            <a:off x="7010400" y="3595626"/>
            <a:ext cx="1905000" cy="966908"/>
            <a:chOff x="4662488" y="4052826"/>
            <a:chExt cx="1905000" cy="966908"/>
          </a:xfrm>
        </p:grpSpPr>
        <p:sp>
          <p:nvSpPr>
            <p:cNvPr id="186" name="Rectangle 13"/>
            <p:cNvSpPr>
              <a:spLocks noChangeArrowheads="1"/>
            </p:cNvSpPr>
            <p:nvPr/>
          </p:nvSpPr>
          <p:spPr bwMode="auto">
            <a:xfrm>
              <a:off x="4662488" y="4319646"/>
              <a:ext cx="1905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=   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xe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2x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5192402" y="461962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5330514" y="405282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endParaRPr lang="en-US"/>
            </a:p>
          </p:txBody>
        </p:sp>
        <p:grpSp>
          <p:nvGrpSpPr>
            <p:cNvPr id="191" name="Group 79"/>
            <p:cNvGrpSpPr/>
            <p:nvPr/>
          </p:nvGrpSpPr>
          <p:grpSpPr>
            <a:xfrm>
              <a:off x="4953000" y="4157602"/>
              <a:ext cx="397866" cy="743068"/>
              <a:chOff x="1583334" y="4857690"/>
              <a:chExt cx="397866" cy="743068"/>
            </a:xfrm>
          </p:grpSpPr>
          <p:sp>
            <p:nvSpPr>
              <p:cNvPr id="192" name="Rectangle 191"/>
              <p:cNvSpPr/>
              <p:nvPr/>
            </p:nvSpPr>
            <p:spPr>
              <a:xfrm>
                <a:off x="1614488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193" name="Rectangle 192"/>
              <p:cNvSpPr/>
              <p:nvPr/>
            </p:nvSpPr>
            <p:spPr>
              <a:xfrm>
                <a:off x="1583334" y="5200648"/>
                <a:ext cx="3978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M</a:t>
                </a:r>
                <a:endParaRPr lang="en-US"/>
              </a:p>
            </p:txBody>
          </p:sp>
          <p:cxnSp>
            <p:nvCxnSpPr>
              <p:cNvPr id="194" name="Straight Connector 193"/>
              <p:cNvCxnSpPr/>
              <p:nvPr/>
            </p:nvCxnSpPr>
            <p:spPr bwMode="auto">
              <a:xfrm>
                <a:off x="1676400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252" name="Group 251"/>
          <p:cNvGrpSpPr/>
          <p:nvPr/>
        </p:nvGrpSpPr>
        <p:grpSpPr>
          <a:xfrm>
            <a:off x="4657728" y="4648200"/>
            <a:ext cx="3429000" cy="762000"/>
            <a:chOff x="4876800" y="5181600"/>
            <a:chExt cx="3429000" cy="762000"/>
          </a:xfrm>
        </p:grpSpPr>
        <p:grpSp>
          <p:nvGrpSpPr>
            <p:cNvPr id="247" name="Group 246"/>
            <p:cNvGrpSpPr/>
            <p:nvPr/>
          </p:nvGrpSpPr>
          <p:grpSpPr>
            <a:xfrm>
              <a:off x="4876800" y="5205416"/>
              <a:ext cx="3429000" cy="738184"/>
              <a:chOff x="5276848" y="5029200"/>
              <a:chExt cx="3429000" cy="738184"/>
            </a:xfrm>
          </p:grpSpPr>
          <p:sp>
            <p:nvSpPr>
              <p:cNvPr id="226" name="Rectangle 13"/>
              <p:cNvSpPr>
                <a:spLocks noChangeArrowheads="1"/>
              </p:cNvSpPr>
              <p:nvPr/>
            </p:nvSpPr>
            <p:spPr bwMode="auto">
              <a:xfrm>
                <a:off x="5276848" y="5181600"/>
                <a:ext cx="34290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=       [ x    e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</a:rPr>
                  <a:t>2x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 –     e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</a:rPr>
                  <a:t>2x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]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sp>
            <p:nvSpPr>
              <p:cNvPr id="227" name="Rectangle 226"/>
              <p:cNvSpPr/>
              <p:nvPr/>
            </p:nvSpPr>
            <p:spPr>
              <a:xfrm>
                <a:off x="7905752" y="504824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endParaRPr lang="en-US"/>
              </a:p>
            </p:txBody>
          </p:sp>
          <p:sp>
            <p:nvSpPr>
              <p:cNvPr id="228" name="Rectangle 227"/>
              <p:cNvSpPr/>
              <p:nvPr/>
            </p:nvSpPr>
            <p:spPr>
              <a:xfrm>
                <a:off x="7891464" y="5367274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0</a:t>
                </a:r>
                <a:endParaRPr lang="en-US"/>
              </a:p>
            </p:txBody>
          </p:sp>
          <p:grpSp>
            <p:nvGrpSpPr>
              <p:cNvPr id="229" name="Group 71"/>
              <p:cNvGrpSpPr/>
              <p:nvPr/>
            </p:nvGrpSpPr>
            <p:grpSpPr>
              <a:xfrm>
                <a:off x="6219824" y="5038666"/>
                <a:ext cx="339263" cy="723958"/>
                <a:chOff x="4421959" y="4552890"/>
                <a:chExt cx="339263" cy="723958"/>
              </a:xfrm>
            </p:grpSpPr>
            <p:sp>
              <p:nvSpPr>
                <p:cNvPr id="244" name="Rectangle 243"/>
                <p:cNvSpPr/>
                <p:nvPr/>
              </p:nvSpPr>
              <p:spPr>
                <a:xfrm>
                  <a:off x="4421959" y="45528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245" name="Rectangle 244"/>
                <p:cNvSpPr/>
                <p:nvPr/>
              </p:nvSpPr>
              <p:spPr>
                <a:xfrm>
                  <a:off x="4433888" y="4876738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2</a:t>
                  </a:r>
                  <a:endParaRPr lang="en-US"/>
                </a:p>
              </p:txBody>
            </p:sp>
            <p:cxnSp>
              <p:nvCxnSpPr>
                <p:cNvPr id="246" name="Straight Connector 245"/>
                <p:cNvCxnSpPr/>
                <p:nvPr/>
              </p:nvCxnSpPr>
              <p:spPr bwMode="auto">
                <a:xfrm>
                  <a:off x="4532776" y="4918076"/>
                  <a:ext cx="144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230" name="Group 75"/>
              <p:cNvGrpSpPr/>
              <p:nvPr/>
            </p:nvGrpSpPr>
            <p:grpSpPr>
              <a:xfrm>
                <a:off x="7138984" y="5029200"/>
                <a:ext cx="339263" cy="723958"/>
                <a:chOff x="4421959" y="4552890"/>
                <a:chExt cx="339263" cy="723958"/>
              </a:xfrm>
            </p:grpSpPr>
            <p:sp>
              <p:nvSpPr>
                <p:cNvPr id="241" name="Rectangle 240"/>
                <p:cNvSpPr/>
                <p:nvPr/>
              </p:nvSpPr>
              <p:spPr>
                <a:xfrm>
                  <a:off x="4421959" y="45528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242" name="Rectangle 241"/>
                <p:cNvSpPr/>
                <p:nvPr/>
              </p:nvSpPr>
              <p:spPr>
                <a:xfrm>
                  <a:off x="4433888" y="4876738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4</a:t>
                  </a:r>
                  <a:endParaRPr lang="en-US"/>
                </a:p>
              </p:txBody>
            </p:sp>
            <p:cxnSp>
              <p:nvCxnSpPr>
                <p:cNvPr id="243" name="Straight Connector 242"/>
                <p:cNvCxnSpPr/>
                <p:nvPr/>
              </p:nvCxnSpPr>
              <p:spPr bwMode="auto">
                <a:xfrm>
                  <a:off x="4532776" y="4918076"/>
                  <a:ext cx="144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grpSp>
          <p:nvGrpSpPr>
            <p:cNvPr id="248" name="Group 79"/>
            <p:cNvGrpSpPr/>
            <p:nvPr/>
          </p:nvGrpSpPr>
          <p:grpSpPr>
            <a:xfrm>
              <a:off x="5181600" y="5181600"/>
              <a:ext cx="397866" cy="743068"/>
              <a:chOff x="1583334" y="4857690"/>
              <a:chExt cx="397866" cy="743068"/>
            </a:xfrm>
          </p:grpSpPr>
          <p:sp>
            <p:nvSpPr>
              <p:cNvPr id="249" name="Rectangle 248"/>
              <p:cNvSpPr/>
              <p:nvPr/>
            </p:nvSpPr>
            <p:spPr>
              <a:xfrm>
                <a:off x="1614488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250" name="Rectangle 249"/>
              <p:cNvSpPr/>
              <p:nvPr/>
            </p:nvSpPr>
            <p:spPr>
              <a:xfrm>
                <a:off x="1583334" y="5200648"/>
                <a:ext cx="3978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M</a:t>
                </a:r>
                <a:endParaRPr lang="en-US"/>
              </a:p>
            </p:txBody>
          </p:sp>
          <p:cxnSp>
            <p:nvCxnSpPr>
              <p:cNvPr id="251" name="Straight Connector 250"/>
              <p:cNvCxnSpPr/>
              <p:nvPr/>
            </p:nvCxnSpPr>
            <p:spPr bwMode="auto">
              <a:xfrm>
                <a:off x="1676400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288" name="Group 287"/>
          <p:cNvGrpSpPr/>
          <p:nvPr/>
        </p:nvGrpSpPr>
        <p:grpSpPr>
          <a:xfrm>
            <a:off x="1266824" y="5505332"/>
            <a:ext cx="2438400" cy="743068"/>
            <a:chOff x="1266824" y="5505332"/>
            <a:chExt cx="2438400" cy="743068"/>
          </a:xfrm>
        </p:grpSpPr>
        <p:grpSp>
          <p:nvGrpSpPr>
            <p:cNvPr id="255" name="Group 144"/>
            <p:cNvGrpSpPr/>
            <p:nvPr/>
          </p:nvGrpSpPr>
          <p:grpSpPr>
            <a:xfrm>
              <a:off x="1266824" y="5510092"/>
              <a:ext cx="2438400" cy="723958"/>
              <a:chOff x="3857624" y="4800600"/>
              <a:chExt cx="2438400" cy="723958"/>
            </a:xfrm>
          </p:grpSpPr>
          <p:sp>
            <p:nvSpPr>
              <p:cNvPr id="267" name="Rectangle 13"/>
              <p:cNvSpPr>
                <a:spLocks noChangeArrowheads="1"/>
              </p:cNvSpPr>
              <p:nvPr/>
            </p:nvSpPr>
            <p:spPr bwMode="auto">
              <a:xfrm>
                <a:off x="3857624" y="4953000"/>
                <a:ext cx="24384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=      (e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</a:rPr>
                  <a:t>4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–    e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</a:rPr>
                  <a:t>4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–    )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grpSp>
            <p:nvGrpSpPr>
              <p:cNvPr id="268" name="Group 75"/>
              <p:cNvGrpSpPr/>
              <p:nvPr/>
            </p:nvGrpSpPr>
            <p:grpSpPr>
              <a:xfrm>
                <a:off x="5014912" y="4800600"/>
                <a:ext cx="339263" cy="723958"/>
                <a:chOff x="4421959" y="4552890"/>
                <a:chExt cx="339263" cy="723958"/>
              </a:xfrm>
            </p:grpSpPr>
            <p:sp>
              <p:nvSpPr>
                <p:cNvPr id="273" name="Rectangle 272"/>
                <p:cNvSpPr/>
                <p:nvPr/>
              </p:nvSpPr>
              <p:spPr>
                <a:xfrm>
                  <a:off x="4421959" y="45528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274" name="Rectangle 273"/>
                <p:cNvSpPr/>
                <p:nvPr/>
              </p:nvSpPr>
              <p:spPr>
                <a:xfrm>
                  <a:off x="4433888" y="4876738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4</a:t>
                  </a:r>
                  <a:endParaRPr lang="en-US"/>
                </a:p>
              </p:txBody>
            </p:sp>
            <p:cxnSp>
              <p:nvCxnSpPr>
                <p:cNvPr id="275" name="Straight Connector 274"/>
                <p:cNvCxnSpPr/>
                <p:nvPr/>
              </p:nvCxnSpPr>
              <p:spPr bwMode="auto">
                <a:xfrm>
                  <a:off x="4532776" y="4918076"/>
                  <a:ext cx="144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269" name="Group 75"/>
              <p:cNvGrpSpPr/>
              <p:nvPr/>
            </p:nvGrpSpPr>
            <p:grpSpPr>
              <a:xfrm>
                <a:off x="5748336" y="4800600"/>
                <a:ext cx="339263" cy="723958"/>
                <a:chOff x="4421959" y="4552890"/>
                <a:chExt cx="339263" cy="723958"/>
              </a:xfrm>
            </p:grpSpPr>
            <p:sp>
              <p:nvSpPr>
                <p:cNvPr id="270" name="Rectangle 269"/>
                <p:cNvSpPr/>
                <p:nvPr/>
              </p:nvSpPr>
              <p:spPr>
                <a:xfrm>
                  <a:off x="4421959" y="45528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271" name="Rectangle 270"/>
                <p:cNvSpPr/>
                <p:nvPr/>
              </p:nvSpPr>
              <p:spPr>
                <a:xfrm>
                  <a:off x="4433888" y="4876738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4</a:t>
                  </a:r>
                  <a:endParaRPr lang="en-US"/>
                </a:p>
              </p:txBody>
            </p:sp>
            <p:cxnSp>
              <p:nvCxnSpPr>
                <p:cNvPr id="272" name="Straight Connector 271"/>
                <p:cNvCxnSpPr/>
                <p:nvPr/>
              </p:nvCxnSpPr>
              <p:spPr bwMode="auto">
                <a:xfrm>
                  <a:off x="4532776" y="4918076"/>
                  <a:ext cx="144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grpSp>
          <p:nvGrpSpPr>
            <p:cNvPr id="276" name="Group 79"/>
            <p:cNvGrpSpPr/>
            <p:nvPr/>
          </p:nvGrpSpPr>
          <p:grpSpPr>
            <a:xfrm>
              <a:off x="1524000" y="5505332"/>
              <a:ext cx="397866" cy="743068"/>
              <a:chOff x="1611910" y="4857690"/>
              <a:chExt cx="397866" cy="743068"/>
            </a:xfrm>
          </p:grpSpPr>
          <p:sp>
            <p:nvSpPr>
              <p:cNvPr id="277" name="Rectangle 276"/>
              <p:cNvSpPr/>
              <p:nvPr/>
            </p:nvSpPr>
            <p:spPr>
              <a:xfrm>
                <a:off x="1643064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278" name="Rectangle 277"/>
              <p:cNvSpPr/>
              <p:nvPr/>
            </p:nvSpPr>
            <p:spPr>
              <a:xfrm>
                <a:off x="1611910" y="5200648"/>
                <a:ext cx="3978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M</a:t>
                </a:r>
                <a:endParaRPr lang="en-US"/>
              </a:p>
            </p:txBody>
          </p:sp>
          <p:cxnSp>
            <p:nvCxnSpPr>
              <p:cNvPr id="279" name="Straight Connector 278"/>
              <p:cNvCxnSpPr/>
              <p:nvPr/>
            </p:nvCxnSpPr>
            <p:spPr bwMode="auto">
              <a:xfrm>
                <a:off x="1704976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289" name="Group 288"/>
          <p:cNvGrpSpPr/>
          <p:nvPr/>
        </p:nvGrpSpPr>
        <p:grpSpPr>
          <a:xfrm>
            <a:off x="3657600" y="5500688"/>
            <a:ext cx="3248005" cy="743068"/>
            <a:chOff x="3657600" y="5500688"/>
            <a:chExt cx="3248005" cy="743068"/>
          </a:xfrm>
        </p:grpSpPr>
        <p:sp>
          <p:nvSpPr>
            <p:cNvPr id="281" name="Rectangle 280"/>
            <p:cNvSpPr/>
            <p:nvPr/>
          </p:nvSpPr>
          <p:spPr>
            <a:xfrm>
              <a:off x="3657600" y="5667314"/>
              <a:ext cx="324800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             40,699  =  1,519</a:t>
              </a:r>
              <a:endParaRPr lang="en-US"/>
            </a:p>
          </p:txBody>
        </p:sp>
        <p:grpSp>
          <p:nvGrpSpPr>
            <p:cNvPr id="282" name="Group 79"/>
            <p:cNvGrpSpPr/>
            <p:nvPr/>
          </p:nvGrpSpPr>
          <p:grpSpPr>
            <a:xfrm>
              <a:off x="3886200" y="5500688"/>
              <a:ext cx="968535" cy="743068"/>
              <a:chOff x="1611910" y="4857690"/>
              <a:chExt cx="968535" cy="743068"/>
            </a:xfrm>
          </p:grpSpPr>
          <p:sp>
            <p:nvSpPr>
              <p:cNvPr id="283" name="Rectangle 282"/>
              <p:cNvSpPr/>
              <p:nvPr/>
            </p:nvSpPr>
            <p:spPr>
              <a:xfrm>
                <a:off x="1941800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284" name="Rectangle 283"/>
              <p:cNvSpPr/>
              <p:nvPr/>
            </p:nvSpPr>
            <p:spPr>
              <a:xfrm>
                <a:off x="1611910" y="5200648"/>
                <a:ext cx="96853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26,799</a:t>
                </a:r>
                <a:endParaRPr lang="en-US"/>
              </a:p>
            </p:txBody>
          </p:sp>
          <p:cxnSp>
            <p:nvCxnSpPr>
              <p:cNvPr id="285" name="Straight Connector 284"/>
              <p:cNvCxnSpPr/>
              <p:nvPr/>
            </p:nvCxnSpPr>
            <p:spPr bwMode="auto">
              <a:xfrm>
                <a:off x="1704976" y="5210176"/>
                <a:ext cx="792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287" name="Group 286"/>
          <p:cNvGrpSpPr/>
          <p:nvPr/>
        </p:nvGrpSpPr>
        <p:grpSpPr>
          <a:xfrm>
            <a:off x="990600" y="4648200"/>
            <a:ext cx="3681416" cy="757232"/>
            <a:chOff x="990600" y="4648200"/>
            <a:chExt cx="3681416" cy="757232"/>
          </a:xfrm>
        </p:grpSpPr>
        <p:grpSp>
          <p:nvGrpSpPr>
            <p:cNvPr id="253" name="Group 252"/>
            <p:cNvGrpSpPr/>
            <p:nvPr/>
          </p:nvGrpSpPr>
          <p:grpSpPr>
            <a:xfrm>
              <a:off x="990600" y="4648200"/>
              <a:ext cx="3681416" cy="757232"/>
              <a:chOff x="981072" y="5181600"/>
              <a:chExt cx="3681416" cy="757232"/>
            </a:xfrm>
          </p:grpSpPr>
          <p:sp>
            <p:nvSpPr>
              <p:cNvPr id="197" name="Rectangle 13"/>
              <p:cNvSpPr>
                <a:spLocks noChangeArrowheads="1"/>
              </p:cNvSpPr>
              <p:nvPr/>
            </p:nvSpPr>
            <p:spPr bwMode="auto">
              <a:xfrm>
                <a:off x="981072" y="5353048"/>
                <a:ext cx="36576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x  =      [ x    e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</a:rPr>
                  <a:t>2x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 –    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e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</a:rPr>
                  <a:t>2x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 dx ]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sp>
            <p:nvSpPr>
              <p:cNvPr id="198" name="Rectangle 197"/>
              <p:cNvSpPr/>
              <p:nvPr/>
            </p:nvSpPr>
            <p:spPr>
              <a:xfrm>
                <a:off x="4335154" y="521969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endParaRPr lang="en-US"/>
              </a:p>
            </p:txBody>
          </p:sp>
          <p:sp>
            <p:nvSpPr>
              <p:cNvPr id="199" name="Rectangle 198"/>
              <p:cNvSpPr/>
              <p:nvPr/>
            </p:nvSpPr>
            <p:spPr>
              <a:xfrm>
                <a:off x="4320866" y="5538722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0</a:t>
                </a:r>
                <a:endParaRPr lang="en-US"/>
              </a:p>
            </p:txBody>
          </p:sp>
          <p:grpSp>
            <p:nvGrpSpPr>
              <p:cNvPr id="200" name="Group 71"/>
              <p:cNvGrpSpPr/>
              <p:nvPr/>
            </p:nvGrpSpPr>
            <p:grpSpPr>
              <a:xfrm>
                <a:off x="2119312" y="5210114"/>
                <a:ext cx="339263" cy="723958"/>
                <a:chOff x="4421959" y="4552890"/>
                <a:chExt cx="339263" cy="723958"/>
              </a:xfrm>
            </p:grpSpPr>
            <p:sp>
              <p:nvSpPr>
                <p:cNvPr id="215" name="Rectangle 214"/>
                <p:cNvSpPr/>
                <p:nvPr/>
              </p:nvSpPr>
              <p:spPr>
                <a:xfrm>
                  <a:off x="4421959" y="45528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216" name="Rectangle 215"/>
                <p:cNvSpPr/>
                <p:nvPr/>
              </p:nvSpPr>
              <p:spPr>
                <a:xfrm>
                  <a:off x="4433888" y="4876738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2</a:t>
                  </a:r>
                  <a:endParaRPr lang="en-US"/>
                </a:p>
              </p:txBody>
            </p:sp>
            <p:cxnSp>
              <p:nvCxnSpPr>
                <p:cNvPr id="217" name="Straight Connector 216"/>
                <p:cNvCxnSpPr/>
                <p:nvPr/>
              </p:nvCxnSpPr>
              <p:spPr bwMode="auto">
                <a:xfrm>
                  <a:off x="4532776" y="4918076"/>
                  <a:ext cx="144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201" name="Group 75"/>
              <p:cNvGrpSpPr/>
              <p:nvPr/>
            </p:nvGrpSpPr>
            <p:grpSpPr>
              <a:xfrm>
                <a:off x="3038472" y="5200648"/>
                <a:ext cx="339263" cy="723958"/>
                <a:chOff x="4421959" y="4552890"/>
                <a:chExt cx="339263" cy="723958"/>
              </a:xfrm>
            </p:grpSpPr>
            <p:sp>
              <p:nvSpPr>
                <p:cNvPr id="212" name="Rectangle 211"/>
                <p:cNvSpPr/>
                <p:nvPr/>
              </p:nvSpPr>
              <p:spPr>
                <a:xfrm>
                  <a:off x="4421959" y="45528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213" name="Rectangle 212"/>
                <p:cNvSpPr/>
                <p:nvPr/>
              </p:nvSpPr>
              <p:spPr>
                <a:xfrm>
                  <a:off x="4433888" y="4876738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2</a:t>
                  </a:r>
                  <a:endParaRPr lang="en-US"/>
                </a:p>
              </p:txBody>
            </p:sp>
            <p:cxnSp>
              <p:nvCxnSpPr>
                <p:cNvPr id="214" name="Straight Connector 213"/>
                <p:cNvCxnSpPr/>
                <p:nvPr/>
              </p:nvCxnSpPr>
              <p:spPr bwMode="auto">
                <a:xfrm>
                  <a:off x="4532776" y="4918076"/>
                  <a:ext cx="144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218" name="Group 79"/>
              <p:cNvGrpSpPr/>
              <p:nvPr/>
            </p:nvGrpSpPr>
            <p:grpSpPr>
              <a:xfrm>
                <a:off x="1521422" y="5181600"/>
                <a:ext cx="397866" cy="743068"/>
                <a:chOff x="1583334" y="4857690"/>
                <a:chExt cx="397866" cy="743068"/>
              </a:xfrm>
            </p:grpSpPr>
            <p:sp>
              <p:nvSpPr>
                <p:cNvPr id="219" name="Rectangle 218"/>
                <p:cNvSpPr/>
                <p:nvPr/>
              </p:nvSpPr>
              <p:spPr>
                <a:xfrm>
                  <a:off x="1614488" y="48576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220" name="Rectangle 219"/>
                <p:cNvSpPr/>
                <p:nvPr/>
              </p:nvSpPr>
              <p:spPr>
                <a:xfrm>
                  <a:off x="1583334" y="5200648"/>
                  <a:ext cx="39786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M</a:t>
                  </a:r>
                  <a:endParaRPr lang="en-US"/>
                </a:p>
              </p:txBody>
            </p:sp>
            <p:cxnSp>
              <p:nvCxnSpPr>
                <p:cNvPr id="221" name="Straight Connector 220"/>
                <p:cNvCxnSpPr/>
                <p:nvPr/>
              </p:nvCxnSpPr>
              <p:spPr bwMode="auto">
                <a:xfrm>
                  <a:off x="1676400" y="5210176"/>
                  <a:ext cx="216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cxnSp>
          <p:nvCxnSpPr>
            <p:cNvPr id="286" name="Straight Connector 285"/>
            <p:cNvCxnSpPr/>
            <p:nvPr/>
          </p:nvCxnSpPr>
          <p:spPr bwMode="auto">
            <a:xfrm>
              <a:off x="1081088" y="4889500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2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20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1" dur="2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6" dur="2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0" dur="2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6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grpSp>
        <p:nvGrpSpPr>
          <p:cNvPr id="48" name="Group 47"/>
          <p:cNvGrpSpPr/>
          <p:nvPr/>
        </p:nvGrpSpPr>
        <p:grpSpPr>
          <a:xfrm>
            <a:off x="6172200" y="1219200"/>
            <a:ext cx="2286000" cy="885886"/>
            <a:chOff x="3352800" y="762000"/>
            <a:chExt cx="2286000" cy="885886"/>
          </a:xfrm>
        </p:grpSpPr>
        <p:grpSp>
          <p:nvGrpSpPr>
            <p:cNvPr id="47" name="Group 46"/>
            <p:cNvGrpSpPr/>
            <p:nvPr/>
          </p:nvGrpSpPr>
          <p:grpSpPr>
            <a:xfrm>
              <a:off x="3352800" y="762000"/>
              <a:ext cx="2286000" cy="885886"/>
              <a:chOff x="3352800" y="762000"/>
              <a:chExt cx="2286000" cy="885886"/>
            </a:xfrm>
          </p:grpSpPr>
          <p:sp>
            <p:nvSpPr>
              <p:cNvPr id="42" name="Rectangle 13"/>
              <p:cNvSpPr>
                <a:spLocks noChangeArrowheads="1"/>
              </p:cNvSpPr>
              <p:nvPr/>
            </p:nvSpPr>
            <p:spPr bwMode="auto">
              <a:xfrm>
                <a:off x="3352800" y="1004888"/>
                <a:ext cx="22860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=          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 (e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</a:rPr>
                  <a:t>2x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)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</a:rPr>
                  <a:t>2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dx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4320866" y="76200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endParaRPr lang="en-US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4092266" y="124777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0</a:t>
                </a:r>
                <a:endParaRPr lang="en-US"/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3657600" y="842906"/>
              <a:ext cx="540533" cy="723958"/>
              <a:chOff x="3657600" y="842906"/>
              <a:chExt cx="540533" cy="723958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3657600" y="1166754"/>
                <a:ext cx="54053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2M</a:t>
                </a:r>
                <a:endParaRPr lang="en-US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3758890" y="84290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cxnSp>
            <p:nvCxnSpPr>
              <p:cNvPr id="30" name="Straight Connector 29"/>
              <p:cNvCxnSpPr/>
              <p:nvPr/>
            </p:nvCxnSpPr>
            <p:spPr bwMode="auto">
              <a:xfrm>
                <a:off x="3765108" y="1208092"/>
                <a:ext cx="32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58" name="Group 157"/>
          <p:cNvGrpSpPr/>
          <p:nvPr/>
        </p:nvGrpSpPr>
        <p:grpSpPr>
          <a:xfrm>
            <a:off x="1690688" y="3200400"/>
            <a:ext cx="1843088" cy="757294"/>
            <a:chOff x="2805112" y="2309816"/>
            <a:chExt cx="1843088" cy="757294"/>
          </a:xfrm>
        </p:grpSpPr>
        <p:sp>
          <p:nvSpPr>
            <p:cNvPr id="121" name="Rectangle 13"/>
            <p:cNvSpPr>
              <a:spLocks noChangeArrowheads="1"/>
            </p:cNvSpPr>
            <p:nvPr/>
          </p:nvSpPr>
          <p:spPr bwMode="auto">
            <a:xfrm>
              <a:off x="2805112" y="2490730"/>
              <a:ext cx="4714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=</a:t>
              </a:r>
              <a:endParaRPr lang="en-US" sz="2000" baseline="0">
                <a:latin typeface="Arial" charset="0"/>
                <a:cs typeface="Times New Roman" pitchFamily="18" charset="0"/>
              </a:endParaRPr>
            </a:p>
          </p:txBody>
        </p:sp>
        <p:grpSp>
          <p:nvGrpSpPr>
            <p:cNvPr id="156" name="Group 155"/>
            <p:cNvGrpSpPr/>
            <p:nvPr/>
          </p:nvGrpSpPr>
          <p:grpSpPr>
            <a:xfrm>
              <a:off x="3130242" y="2309816"/>
              <a:ext cx="1517958" cy="757294"/>
              <a:chOff x="3358842" y="2843216"/>
              <a:chExt cx="1517958" cy="757294"/>
            </a:xfrm>
          </p:grpSpPr>
          <p:sp>
            <p:nvSpPr>
              <p:cNvPr id="137" name="Rectangle 13"/>
              <p:cNvSpPr>
                <a:spLocks noChangeArrowheads="1"/>
              </p:cNvSpPr>
              <p:nvPr/>
            </p:nvSpPr>
            <p:spPr bwMode="auto">
              <a:xfrm>
                <a:off x="3852864" y="3005198"/>
                <a:ext cx="1023936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(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e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</a:rPr>
                  <a:t>8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– 1)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grpSp>
            <p:nvGrpSpPr>
              <p:cNvPr id="133" name="Group 45"/>
              <p:cNvGrpSpPr/>
              <p:nvPr/>
            </p:nvGrpSpPr>
            <p:grpSpPr>
              <a:xfrm>
                <a:off x="3358842" y="2843216"/>
                <a:ext cx="540533" cy="757294"/>
                <a:chOff x="3711266" y="842906"/>
                <a:chExt cx="540533" cy="757294"/>
              </a:xfrm>
            </p:grpSpPr>
            <p:sp>
              <p:nvSpPr>
                <p:cNvPr id="134" name="Rectangle 133"/>
                <p:cNvSpPr/>
                <p:nvPr/>
              </p:nvSpPr>
              <p:spPr>
                <a:xfrm>
                  <a:off x="3835090" y="842906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135" name="Rectangle 134"/>
                <p:cNvSpPr/>
                <p:nvPr/>
              </p:nvSpPr>
              <p:spPr>
                <a:xfrm>
                  <a:off x="3711266" y="1200090"/>
                  <a:ext cx="540533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8M</a:t>
                  </a:r>
                  <a:endParaRPr lang="en-US"/>
                </a:p>
              </p:txBody>
            </p:sp>
            <p:cxnSp>
              <p:nvCxnSpPr>
                <p:cNvPr id="136" name="Straight Connector 135"/>
                <p:cNvCxnSpPr/>
                <p:nvPr/>
              </p:nvCxnSpPr>
              <p:spPr bwMode="auto">
                <a:xfrm>
                  <a:off x="3810154" y="1208092"/>
                  <a:ext cx="360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</p:grpSp>
      <p:sp>
        <p:nvSpPr>
          <p:cNvPr id="140" name="Rectangle 13"/>
          <p:cNvSpPr>
            <a:spLocks noChangeArrowheads="1"/>
          </p:cNvSpPr>
          <p:nvPr/>
        </p:nvSpPr>
        <p:spPr bwMode="auto">
          <a:xfrm>
            <a:off x="3595688" y="3390896"/>
            <a:ext cx="10810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=  13,9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grpSp>
        <p:nvGrpSpPr>
          <p:cNvPr id="157" name="Group 156"/>
          <p:cNvGrpSpPr/>
          <p:nvPr/>
        </p:nvGrpSpPr>
        <p:grpSpPr>
          <a:xfrm>
            <a:off x="3733800" y="2209800"/>
            <a:ext cx="1710863" cy="762062"/>
            <a:chOff x="1565737" y="2819400"/>
            <a:chExt cx="1710863" cy="762062"/>
          </a:xfrm>
        </p:grpSpPr>
        <p:grpSp>
          <p:nvGrpSpPr>
            <p:cNvPr id="97" name="Group 48"/>
            <p:cNvGrpSpPr/>
            <p:nvPr/>
          </p:nvGrpSpPr>
          <p:grpSpPr>
            <a:xfrm>
              <a:off x="1834842" y="2819400"/>
              <a:ext cx="1441758" cy="762062"/>
              <a:chOff x="3711266" y="819090"/>
              <a:chExt cx="1441758" cy="762062"/>
            </a:xfrm>
          </p:grpSpPr>
          <p:grpSp>
            <p:nvGrpSpPr>
              <p:cNvPr id="109" name="Group 46"/>
              <p:cNvGrpSpPr/>
              <p:nvPr/>
            </p:nvGrpSpPr>
            <p:grpSpPr>
              <a:xfrm>
                <a:off x="4205288" y="819090"/>
                <a:ext cx="947736" cy="752596"/>
                <a:chOff x="4205288" y="819090"/>
                <a:chExt cx="947736" cy="752596"/>
              </a:xfrm>
            </p:grpSpPr>
            <p:sp>
              <p:nvSpPr>
                <p:cNvPr id="114" name="Rectangle 13"/>
                <p:cNvSpPr>
                  <a:spLocks noChangeArrowheads="1"/>
                </p:cNvSpPr>
                <p:nvPr/>
              </p:nvSpPr>
              <p:spPr bwMode="auto">
                <a:xfrm>
                  <a:off x="4205288" y="1004888"/>
                  <a:ext cx="947736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[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</a:rPr>
                    <a:t> e</a:t>
                  </a:r>
                  <a:r>
                    <a:rPr lang="id-ID" sz="2000" baseline="30000" smtClean="0">
                      <a:latin typeface="Arial" charset="0"/>
                      <a:cs typeface="Times New Roman" pitchFamily="18" charset="0"/>
                    </a:rPr>
                    <a:t>4x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</a:rPr>
                    <a:t> ]</a:t>
                  </a:r>
                  <a:endParaRPr lang="en-US" sz="2000" baseline="0">
                    <a:latin typeface="Arial" charset="0"/>
                    <a:cs typeface="Times New Roman" pitchFamily="18" charset="0"/>
                  </a:endParaRPr>
                </a:p>
              </p:txBody>
            </p:sp>
            <p:sp>
              <p:nvSpPr>
                <p:cNvPr id="115" name="Rectangle 114"/>
                <p:cNvSpPr/>
                <p:nvPr/>
              </p:nvSpPr>
              <p:spPr>
                <a:xfrm>
                  <a:off x="4814888" y="8190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2</a:t>
                  </a:r>
                  <a:endParaRPr lang="en-US"/>
                </a:p>
              </p:txBody>
            </p:sp>
            <p:sp>
              <p:nvSpPr>
                <p:cNvPr id="116" name="Rectangle 115"/>
                <p:cNvSpPr/>
                <p:nvPr/>
              </p:nvSpPr>
              <p:spPr>
                <a:xfrm>
                  <a:off x="4825690" y="1171576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0</a:t>
                  </a:r>
                  <a:endParaRPr lang="en-US"/>
                </a:p>
              </p:txBody>
            </p:sp>
          </p:grpSp>
          <p:grpSp>
            <p:nvGrpSpPr>
              <p:cNvPr id="110" name="Group 45"/>
              <p:cNvGrpSpPr/>
              <p:nvPr/>
            </p:nvGrpSpPr>
            <p:grpSpPr>
              <a:xfrm>
                <a:off x="3711266" y="842906"/>
                <a:ext cx="540533" cy="738246"/>
                <a:chOff x="3711266" y="842906"/>
                <a:chExt cx="540533" cy="738246"/>
              </a:xfrm>
            </p:grpSpPr>
            <p:sp>
              <p:nvSpPr>
                <p:cNvPr id="111" name="Rectangle 110"/>
                <p:cNvSpPr/>
                <p:nvPr/>
              </p:nvSpPr>
              <p:spPr>
                <a:xfrm>
                  <a:off x="3835090" y="842906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3711266" y="1181042"/>
                  <a:ext cx="540533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8M</a:t>
                  </a:r>
                  <a:endParaRPr lang="en-US"/>
                </a:p>
              </p:txBody>
            </p:sp>
            <p:cxnSp>
              <p:nvCxnSpPr>
                <p:cNvPr id="113" name="Straight Connector 112"/>
                <p:cNvCxnSpPr/>
                <p:nvPr/>
              </p:nvCxnSpPr>
              <p:spPr bwMode="auto">
                <a:xfrm>
                  <a:off x="3810154" y="1193804"/>
                  <a:ext cx="396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sp>
          <p:nvSpPr>
            <p:cNvPr id="98" name="Rectangle 13"/>
            <p:cNvSpPr>
              <a:spLocks noChangeArrowheads="1"/>
            </p:cNvSpPr>
            <p:nvPr/>
          </p:nvSpPr>
          <p:spPr bwMode="auto">
            <a:xfrm>
              <a:off x="1565737" y="3028890"/>
              <a:ext cx="64406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=</a:t>
              </a:r>
              <a:endParaRPr lang="en-US" sz="2000" baseline="0">
                <a:latin typeface="Arial" charset="0"/>
                <a:cs typeface="Times New Roman" pitchFamily="18" charset="0"/>
              </a:endParaRPr>
            </a:p>
          </p:txBody>
        </p:sp>
      </p:grpSp>
      <p:sp>
        <p:nvSpPr>
          <p:cNvPr id="144" name="Rectangle 13"/>
          <p:cNvSpPr>
            <a:spLocks noChangeArrowheads="1"/>
          </p:cNvSpPr>
          <p:nvPr/>
        </p:nvSpPr>
        <p:spPr bwMode="auto">
          <a:xfrm>
            <a:off x="1371600" y="4095690"/>
            <a:ext cx="533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Jadi posisi sentroid luasan tersebut adalah: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sp>
        <p:nvSpPr>
          <p:cNvPr id="145" name="Rectangle 13"/>
          <p:cNvSpPr>
            <a:spLocks noChangeArrowheads="1"/>
          </p:cNvSpPr>
          <p:nvPr/>
        </p:nvSpPr>
        <p:spPr bwMode="auto">
          <a:xfrm>
            <a:off x="1447800" y="4724400"/>
            <a:ext cx="152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x  =  1,519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sp>
        <p:nvSpPr>
          <p:cNvPr id="146" name="Rectangle 13"/>
          <p:cNvSpPr>
            <a:spLocks noChangeArrowheads="1"/>
          </p:cNvSpPr>
          <p:nvPr/>
        </p:nvSpPr>
        <p:spPr bwMode="auto">
          <a:xfrm>
            <a:off x="3657600" y="4724400"/>
            <a:ext cx="1447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y  =  13,9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2892532" y="4724400"/>
            <a:ext cx="6126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dan</a:t>
            </a:r>
            <a:endParaRPr lang="en-US"/>
          </a:p>
        </p:txBody>
      </p:sp>
      <p:grpSp>
        <p:nvGrpSpPr>
          <p:cNvPr id="125" name="Group 101"/>
          <p:cNvGrpSpPr/>
          <p:nvPr/>
        </p:nvGrpSpPr>
        <p:grpSpPr>
          <a:xfrm>
            <a:off x="1371600" y="1105912"/>
            <a:ext cx="2667000" cy="1004888"/>
            <a:chOff x="5438776" y="4886266"/>
            <a:chExt cx="2667000" cy="1004888"/>
          </a:xfrm>
        </p:grpSpPr>
        <p:sp>
          <p:nvSpPr>
            <p:cNvPr id="127" name="Rectangle 13"/>
            <p:cNvSpPr>
              <a:spLocks noChangeArrowheads="1"/>
            </p:cNvSpPr>
            <p:nvPr/>
          </p:nvSpPr>
          <p:spPr bwMode="auto">
            <a:xfrm>
              <a:off x="5438776" y="5210176"/>
              <a:ext cx="2667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y  =    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y dy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cxnSp>
          <p:nvCxnSpPr>
            <p:cNvPr id="128" name="Straight Connector 127"/>
            <p:cNvCxnSpPr/>
            <p:nvPr/>
          </p:nvCxnSpPr>
          <p:spPr bwMode="auto">
            <a:xfrm>
              <a:off x="5514976" y="5286438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32" name="Rectangle 131"/>
            <p:cNvSpPr/>
            <p:nvPr/>
          </p:nvSpPr>
          <p:spPr>
            <a:xfrm>
              <a:off x="6276976" y="549104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6429376" y="494335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endParaRPr lang="en-US"/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6642176" y="4886266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e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2x</a:t>
              </a:r>
              <a:endParaRPr lang="en-US" baseline="30000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6591066" y="548157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  <p:grpSp>
          <p:nvGrpSpPr>
            <p:cNvPr id="149" name="Group 79"/>
            <p:cNvGrpSpPr/>
            <p:nvPr/>
          </p:nvGrpSpPr>
          <p:grpSpPr>
            <a:xfrm>
              <a:off x="5972176" y="5048132"/>
              <a:ext cx="397866" cy="743068"/>
              <a:chOff x="1583334" y="4857690"/>
              <a:chExt cx="397866" cy="743068"/>
            </a:xfrm>
          </p:grpSpPr>
          <p:sp>
            <p:nvSpPr>
              <p:cNvPr id="150" name="Rectangle 149"/>
              <p:cNvSpPr/>
              <p:nvPr/>
            </p:nvSpPr>
            <p:spPr>
              <a:xfrm>
                <a:off x="1628776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151" name="Rectangle 150"/>
              <p:cNvSpPr/>
              <p:nvPr/>
            </p:nvSpPr>
            <p:spPr>
              <a:xfrm>
                <a:off x="1583334" y="5200648"/>
                <a:ext cx="3978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M</a:t>
                </a:r>
                <a:endParaRPr lang="en-US"/>
              </a:p>
            </p:txBody>
          </p:sp>
          <p:cxnSp>
            <p:nvCxnSpPr>
              <p:cNvPr id="152" name="Straight Connector 151"/>
              <p:cNvCxnSpPr/>
              <p:nvPr/>
            </p:nvCxnSpPr>
            <p:spPr bwMode="auto">
              <a:xfrm>
                <a:off x="1655182" y="5210176"/>
                <a:ext cx="252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77" name="Group 76"/>
          <p:cNvGrpSpPr/>
          <p:nvPr/>
        </p:nvGrpSpPr>
        <p:grpSpPr>
          <a:xfrm>
            <a:off x="3886200" y="1143000"/>
            <a:ext cx="2286000" cy="947798"/>
            <a:chOff x="3886200" y="1143000"/>
            <a:chExt cx="2286000" cy="947798"/>
          </a:xfrm>
        </p:grpSpPr>
        <p:grpSp>
          <p:nvGrpSpPr>
            <p:cNvPr id="74" name="Group 73"/>
            <p:cNvGrpSpPr/>
            <p:nvPr/>
          </p:nvGrpSpPr>
          <p:grpSpPr>
            <a:xfrm>
              <a:off x="3886200" y="1185802"/>
              <a:ext cx="2286000" cy="857310"/>
              <a:chOff x="3733800" y="1185802"/>
              <a:chExt cx="2286000" cy="857310"/>
            </a:xfrm>
          </p:grpSpPr>
          <p:grpSp>
            <p:nvGrpSpPr>
              <p:cNvPr id="61" name="Group 60"/>
              <p:cNvGrpSpPr/>
              <p:nvPr/>
            </p:nvGrpSpPr>
            <p:grpSpPr>
              <a:xfrm>
                <a:off x="3733800" y="1185802"/>
                <a:ext cx="2286000" cy="857310"/>
                <a:chOff x="3352800" y="762000"/>
                <a:chExt cx="2286000" cy="857310"/>
              </a:xfrm>
            </p:grpSpPr>
            <p:grpSp>
              <p:nvGrpSpPr>
                <p:cNvPr id="62" name="Group 46"/>
                <p:cNvGrpSpPr/>
                <p:nvPr/>
              </p:nvGrpSpPr>
              <p:grpSpPr>
                <a:xfrm>
                  <a:off x="3352800" y="762000"/>
                  <a:ext cx="2286000" cy="857310"/>
                  <a:chOff x="3352800" y="762000"/>
                  <a:chExt cx="2286000" cy="857310"/>
                </a:xfrm>
              </p:grpSpPr>
              <p:sp>
                <p:nvSpPr>
                  <p:cNvPr id="67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3352800" y="1004888"/>
                    <a:ext cx="2286000" cy="4001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=         </a:t>
                    </a:r>
                    <a:r>
                      <a:rPr lang="en-US" sz="2000" baseline="0" smtClean="0"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</a:t>
                    </a:r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       y</a:t>
                    </a:r>
                    <a:r>
                      <a:rPr lang="id-ID" sz="2000" baseline="30000" smtClean="0">
                        <a:latin typeface="Arial" charset="0"/>
                        <a:cs typeface="Times New Roman" pitchFamily="18" charset="0"/>
                      </a:rPr>
                      <a:t>2</a:t>
                    </a:r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 ] dx</a:t>
                    </a:r>
                    <a:endParaRPr lang="en-US" sz="2000" baseline="0">
                      <a:latin typeface="Arial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8" name="Rectangle 67"/>
                  <p:cNvSpPr/>
                  <p:nvPr/>
                </p:nvSpPr>
                <p:spPr>
                  <a:xfrm>
                    <a:off x="4191000" y="762000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2</a:t>
                    </a:r>
                    <a:endParaRPr lang="en-US"/>
                  </a:p>
                </p:txBody>
              </p:sp>
              <p:sp>
                <p:nvSpPr>
                  <p:cNvPr id="69" name="Rectangle 68"/>
                  <p:cNvSpPr/>
                  <p:nvPr/>
                </p:nvSpPr>
                <p:spPr>
                  <a:xfrm>
                    <a:off x="3939866" y="1219200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0</a:t>
                    </a:r>
                    <a:endParaRPr lang="en-US"/>
                  </a:p>
                </p:txBody>
              </p:sp>
            </p:grpSp>
            <p:grpSp>
              <p:nvGrpSpPr>
                <p:cNvPr id="63" name="Group 45"/>
                <p:cNvGrpSpPr/>
                <p:nvPr/>
              </p:nvGrpSpPr>
              <p:grpSpPr>
                <a:xfrm>
                  <a:off x="3657600" y="842906"/>
                  <a:ext cx="397866" cy="723958"/>
                  <a:chOff x="3657600" y="842906"/>
                  <a:chExt cx="397866" cy="723958"/>
                </a:xfrm>
              </p:grpSpPr>
              <p:sp>
                <p:nvSpPr>
                  <p:cNvPr id="64" name="Rectangle 63"/>
                  <p:cNvSpPr/>
                  <p:nvPr/>
                </p:nvSpPr>
                <p:spPr>
                  <a:xfrm>
                    <a:off x="3685268" y="842906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1</a:t>
                    </a:r>
                    <a:endParaRPr lang="en-US"/>
                  </a:p>
                </p:txBody>
              </p:sp>
              <p:sp>
                <p:nvSpPr>
                  <p:cNvPr id="65" name="Rectangle 64"/>
                  <p:cNvSpPr/>
                  <p:nvPr/>
                </p:nvSpPr>
                <p:spPr>
                  <a:xfrm>
                    <a:off x="3657600" y="1166754"/>
                    <a:ext cx="397866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M</a:t>
                    </a:r>
                    <a:endParaRPr lang="en-US"/>
                  </a:p>
                </p:txBody>
              </p:sp>
              <p:cxnSp>
                <p:nvCxnSpPr>
                  <p:cNvPr id="66" name="Straight Connector 65"/>
                  <p:cNvCxnSpPr/>
                  <p:nvPr/>
                </p:nvCxnSpPr>
                <p:spPr bwMode="auto">
                  <a:xfrm>
                    <a:off x="3750820" y="1208092"/>
                    <a:ext cx="216000" cy="1588"/>
                  </a:xfrm>
                  <a:prstGeom prst="line">
                    <a:avLst/>
                  </a:prstGeom>
                  <a:solidFill>
                    <a:schemeClr val="accent1"/>
                  </a:solidFill>
                  <a:ln w="2857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  <p:grpSp>
            <p:nvGrpSpPr>
              <p:cNvPr id="70" name="Group 45"/>
              <p:cNvGrpSpPr/>
              <p:nvPr/>
            </p:nvGrpSpPr>
            <p:grpSpPr>
              <a:xfrm>
                <a:off x="4767264" y="1281112"/>
                <a:ext cx="339263" cy="723958"/>
                <a:chOff x="3699337" y="842906"/>
                <a:chExt cx="339263" cy="723958"/>
              </a:xfrm>
            </p:grpSpPr>
            <p:sp>
              <p:nvSpPr>
                <p:cNvPr id="71" name="Rectangle 70"/>
                <p:cNvSpPr/>
                <p:nvPr/>
              </p:nvSpPr>
              <p:spPr>
                <a:xfrm>
                  <a:off x="3699337" y="842906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72" name="Rectangle 71"/>
                <p:cNvSpPr/>
                <p:nvPr/>
              </p:nvSpPr>
              <p:spPr>
                <a:xfrm>
                  <a:off x="3711266" y="1166754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2</a:t>
                  </a:r>
                  <a:endParaRPr lang="en-US"/>
                </a:p>
              </p:txBody>
            </p:sp>
            <p:cxnSp>
              <p:nvCxnSpPr>
                <p:cNvPr id="73" name="Straight Connector 72"/>
                <p:cNvCxnSpPr/>
                <p:nvPr/>
              </p:nvCxnSpPr>
              <p:spPr bwMode="auto">
                <a:xfrm>
                  <a:off x="3810154" y="1208092"/>
                  <a:ext cx="144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sp>
          <p:nvSpPr>
            <p:cNvPr id="75" name="Rectangle 74"/>
            <p:cNvSpPr/>
            <p:nvPr/>
          </p:nvSpPr>
          <p:spPr>
            <a:xfrm>
              <a:off x="5562600" y="1143000"/>
              <a:ext cx="50687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e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2x</a:t>
              </a:r>
              <a:endParaRPr lang="en-US" baseline="3000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5573402" y="169068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1676400" y="2209800"/>
            <a:ext cx="2133600" cy="885886"/>
            <a:chOff x="3352800" y="762000"/>
            <a:chExt cx="2133600" cy="885886"/>
          </a:xfrm>
        </p:grpSpPr>
        <p:grpSp>
          <p:nvGrpSpPr>
            <p:cNvPr id="79" name="Group 46"/>
            <p:cNvGrpSpPr/>
            <p:nvPr/>
          </p:nvGrpSpPr>
          <p:grpSpPr>
            <a:xfrm>
              <a:off x="3352800" y="762000"/>
              <a:ext cx="2133600" cy="885886"/>
              <a:chOff x="3352800" y="762000"/>
              <a:chExt cx="2133600" cy="885886"/>
            </a:xfrm>
          </p:grpSpPr>
          <p:sp>
            <p:nvSpPr>
              <p:cNvPr id="84" name="Rectangle 13"/>
              <p:cNvSpPr>
                <a:spLocks noChangeArrowheads="1"/>
              </p:cNvSpPr>
              <p:nvPr/>
            </p:nvSpPr>
            <p:spPr bwMode="auto">
              <a:xfrm>
                <a:off x="3352800" y="1004888"/>
                <a:ext cx="21336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=          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 e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</a:rPr>
                  <a:t>4x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dx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4320866" y="76200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4092266" y="124777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0</a:t>
                </a:r>
                <a:endParaRPr lang="en-US"/>
              </a:p>
            </p:txBody>
          </p:sp>
        </p:grpSp>
        <p:grpSp>
          <p:nvGrpSpPr>
            <p:cNvPr id="80" name="Group 45"/>
            <p:cNvGrpSpPr/>
            <p:nvPr/>
          </p:nvGrpSpPr>
          <p:grpSpPr>
            <a:xfrm>
              <a:off x="3657600" y="842906"/>
              <a:ext cx="540533" cy="752534"/>
              <a:chOff x="3657600" y="842906"/>
              <a:chExt cx="540533" cy="752534"/>
            </a:xfrm>
          </p:grpSpPr>
          <p:sp>
            <p:nvSpPr>
              <p:cNvPr id="81" name="Rectangle 80"/>
              <p:cNvSpPr/>
              <p:nvPr/>
            </p:nvSpPr>
            <p:spPr>
              <a:xfrm>
                <a:off x="3657600" y="1195330"/>
                <a:ext cx="54053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2M</a:t>
                </a:r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3758890" y="84290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cxnSp>
            <p:nvCxnSpPr>
              <p:cNvPr id="83" name="Straight Connector 82"/>
              <p:cNvCxnSpPr/>
              <p:nvPr/>
            </p:nvCxnSpPr>
            <p:spPr bwMode="auto">
              <a:xfrm>
                <a:off x="3765108" y="1208092"/>
                <a:ext cx="32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/>
      <p:bldP spid="144" grpId="0"/>
      <p:bldP spid="145" grpId="0"/>
      <p:bldP spid="146" grpId="0"/>
      <p:bldP spid="14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1828800" y="300335"/>
            <a:ext cx="533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PUSAT GRAVITASI BENDA PUTAR</a:t>
            </a:r>
            <a:endParaRPr kumimoji="0" lang="en-US" sz="2400" b="1" i="0" u="none" strike="noStrike" kern="0" cap="none" spc="0" normalizeH="0" baseline="0" noProof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685800" y="1295400"/>
            <a:ext cx="2057400" cy="2116952"/>
            <a:chOff x="685800" y="2105024"/>
            <a:chExt cx="2057400" cy="2116952"/>
          </a:xfrm>
        </p:grpSpPr>
        <p:cxnSp>
          <p:nvCxnSpPr>
            <p:cNvPr id="7" name="Straight Connector 6"/>
            <p:cNvCxnSpPr/>
            <p:nvPr/>
          </p:nvCxnSpPr>
          <p:spPr bwMode="auto">
            <a:xfrm>
              <a:off x="790576" y="3276600"/>
              <a:ext cx="1908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 rot="5400000" flipH="1" flipV="1">
              <a:off x="65176" y="3163006"/>
              <a:ext cx="1908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" name="Freeform 8"/>
            <p:cNvSpPr/>
            <p:nvPr/>
          </p:nvSpPr>
          <p:spPr bwMode="auto">
            <a:xfrm>
              <a:off x="1019177" y="2347912"/>
              <a:ext cx="1476000" cy="612000"/>
            </a:xfrm>
            <a:custGeom>
              <a:avLst/>
              <a:gdLst>
                <a:gd name="connsiteX0" fmla="*/ 0 w 2428875"/>
                <a:gd name="connsiteY0" fmla="*/ 1457325 h 1457325"/>
                <a:gd name="connsiteX1" fmla="*/ 957262 w 2428875"/>
                <a:gd name="connsiteY1" fmla="*/ 1185863 h 1457325"/>
                <a:gd name="connsiteX2" fmla="*/ 1871662 w 2428875"/>
                <a:gd name="connsiteY2" fmla="*/ 542925 h 1457325"/>
                <a:gd name="connsiteX3" fmla="*/ 2428875 w 2428875"/>
                <a:gd name="connsiteY3" fmla="*/ 0 h 1457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28875" h="1457325">
                  <a:moveTo>
                    <a:pt x="0" y="1457325"/>
                  </a:moveTo>
                  <a:cubicBezTo>
                    <a:pt x="322659" y="1397794"/>
                    <a:pt x="645319" y="1338263"/>
                    <a:pt x="957262" y="1185863"/>
                  </a:cubicBezTo>
                  <a:cubicBezTo>
                    <a:pt x="1269205" y="1033463"/>
                    <a:pt x="1626393" y="740569"/>
                    <a:pt x="1871662" y="542925"/>
                  </a:cubicBezTo>
                  <a:cubicBezTo>
                    <a:pt x="2116931" y="345281"/>
                    <a:pt x="2272903" y="172640"/>
                    <a:pt x="2428875" y="0"/>
                  </a:cubicBezTo>
                </a:path>
              </a:pathLst>
            </a:cu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11" name="Oval 10"/>
            <p:cNvSpPr>
              <a:spLocks noChangeAspect="1"/>
            </p:cNvSpPr>
            <p:nvPr/>
          </p:nvSpPr>
          <p:spPr bwMode="auto">
            <a:xfrm>
              <a:off x="1752600" y="3229464"/>
              <a:ext cx="90000" cy="900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657352" y="2876490"/>
              <a:ext cx="3129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c</a:t>
              </a:r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295400" y="2190690"/>
              <a:ext cx="97174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 = f(x)</a:t>
              </a:r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387012" y="2909826"/>
              <a:ext cx="3561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376" y="2105024"/>
              <a:ext cx="3561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5800" y="3228976"/>
              <a:ext cx="38343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O</a:t>
              </a:r>
              <a:endParaRPr lang="en-US"/>
            </a:p>
          </p:txBody>
        </p:sp>
        <p:sp>
          <p:nvSpPr>
            <p:cNvPr id="20" name="Freeform 19"/>
            <p:cNvSpPr/>
            <p:nvPr/>
          </p:nvSpPr>
          <p:spPr bwMode="auto">
            <a:xfrm flipV="1">
              <a:off x="1038224" y="3609976"/>
              <a:ext cx="1476000" cy="612000"/>
            </a:xfrm>
            <a:custGeom>
              <a:avLst/>
              <a:gdLst>
                <a:gd name="connsiteX0" fmla="*/ 0 w 2428875"/>
                <a:gd name="connsiteY0" fmla="*/ 1457325 h 1457325"/>
                <a:gd name="connsiteX1" fmla="*/ 957262 w 2428875"/>
                <a:gd name="connsiteY1" fmla="*/ 1185863 h 1457325"/>
                <a:gd name="connsiteX2" fmla="*/ 1871662 w 2428875"/>
                <a:gd name="connsiteY2" fmla="*/ 542925 h 1457325"/>
                <a:gd name="connsiteX3" fmla="*/ 2428875 w 2428875"/>
                <a:gd name="connsiteY3" fmla="*/ 0 h 1457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28875" h="1457325">
                  <a:moveTo>
                    <a:pt x="0" y="1457325"/>
                  </a:moveTo>
                  <a:cubicBezTo>
                    <a:pt x="322659" y="1397794"/>
                    <a:pt x="645319" y="1338263"/>
                    <a:pt x="957262" y="1185863"/>
                  </a:cubicBezTo>
                  <a:cubicBezTo>
                    <a:pt x="1269205" y="1033463"/>
                    <a:pt x="1626393" y="740569"/>
                    <a:pt x="1871662" y="542925"/>
                  </a:cubicBezTo>
                  <a:cubicBezTo>
                    <a:pt x="2116931" y="345281"/>
                    <a:pt x="2272903" y="172640"/>
                    <a:pt x="2428875" y="0"/>
                  </a:cubicBezTo>
                </a:path>
              </a:pathLst>
            </a:cu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21" name="Oval 20"/>
            <p:cNvSpPr/>
            <p:nvPr/>
          </p:nvSpPr>
          <p:spPr bwMode="auto">
            <a:xfrm>
              <a:off x="1357312" y="2898376"/>
              <a:ext cx="252000" cy="792000"/>
            </a:xfrm>
            <a:prstGeom prst="ellipse">
              <a:avLst/>
            </a:prstGeom>
            <a:noFill/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22" name="Oval 21"/>
            <p:cNvSpPr/>
            <p:nvPr/>
          </p:nvSpPr>
          <p:spPr bwMode="auto">
            <a:xfrm>
              <a:off x="1981200" y="2637000"/>
              <a:ext cx="288000" cy="1296000"/>
            </a:xfrm>
            <a:prstGeom prst="ellipse">
              <a:avLst/>
            </a:prstGeom>
            <a:noFill/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cxnSp>
          <p:nvCxnSpPr>
            <p:cNvPr id="24" name="Straight Connector 23"/>
            <p:cNvCxnSpPr>
              <a:stCxn id="22" idx="0"/>
              <a:endCxn id="22" idx="4"/>
            </p:cNvCxnSpPr>
            <p:nvPr/>
          </p:nvCxnSpPr>
          <p:spPr bwMode="auto">
            <a:xfrm rot="16200000" flipH="1">
              <a:off x="1477200" y="3285000"/>
              <a:ext cx="1296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 rot="16200000" flipH="1">
              <a:off x="1081170" y="3279895"/>
              <a:ext cx="792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6" name="Rectangle 25"/>
            <p:cNvSpPr/>
            <p:nvPr/>
          </p:nvSpPr>
          <p:spPr>
            <a:xfrm>
              <a:off x="1323976" y="29718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a</a:t>
              </a:r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972954" y="294322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b</a:t>
              </a:r>
              <a:endParaRPr lang="en-US"/>
            </a:p>
          </p:txBody>
        </p:sp>
      </p:grp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3352800" y="990600"/>
            <a:ext cx="4953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Jika diketahui luasan</a:t>
            </a:r>
            <a:r>
              <a:rPr lang="en-US" sz="2000" baseline="0" smtClean="0">
                <a:latin typeface="Arial" charset="0"/>
                <a:cs typeface="Times New Roman" pitchFamily="18" charset="0"/>
              </a:rPr>
              <a:t> 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dibatasi kurva </a:t>
            </a:r>
          </a:p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y = f(x), sumbu X, garis x = a dan x = b,</a:t>
            </a:r>
          </a:p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diputar terhadap sumbu X, penentuan koordinat pusat gravitasi benda putar</a:t>
            </a:r>
          </a:p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tersebut adalah dengan persamaan: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3276600" y="2862202"/>
            <a:ext cx="1828800" cy="1709798"/>
            <a:chOff x="6248400" y="2895600"/>
            <a:chExt cx="1828800" cy="1709798"/>
          </a:xfrm>
        </p:grpSpPr>
        <p:grpSp>
          <p:nvGrpSpPr>
            <p:cNvPr id="32" name="Group 61"/>
            <p:cNvGrpSpPr/>
            <p:nvPr/>
          </p:nvGrpSpPr>
          <p:grpSpPr>
            <a:xfrm>
              <a:off x="6324600" y="2895600"/>
              <a:ext cx="1752600" cy="1709798"/>
              <a:chOff x="6324600" y="2895600"/>
              <a:chExt cx="1752600" cy="1709798"/>
            </a:xfrm>
          </p:grpSpPr>
          <p:grpSp>
            <p:nvGrpSpPr>
              <p:cNvPr id="34" name="Group 65"/>
              <p:cNvGrpSpPr/>
              <p:nvPr/>
            </p:nvGrpSpPr>
            <p:grpSpPr>
              <a:xfrm>
                <a:off x="6324600" y="2895600"/>
                <a:ext cx="1752600" cy="1466910"/>
                <a:chOff x="2119312" y="3657600"/>
                <a:chExt cx="1752600" cy="1466910"/>
              </a:xfrm>
            </p:grpSpPr>
            <p:grpSp>
              <p:nvGrpSpPr>
                <p:cNvPr id="37" name="Group 45"/>
                <p:cNvGrpSpPr/>
                <p:nvPr/>
              </p:nvGrpSpPr>
              <p:grpSpPr>
                <a:xfrm>
                  <a:off x="2633664" y="3657600"/>
                  <a:ext cx="1238248" cy="885886"/>
                  <a:chOff x="423864" y="3338512"/>
                  <a:chExt cx="1238248" cy="885886"/>
                </a:xfrm>
              </p:grpSpPr>
              <p:sp>
                <p:nvSpPr>
                  <p:cNvPr id="43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533400" y="3581400"/>
                    <a:ext cx="1128712" cy="4001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000" baseline="0" smtClean="0"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</a:t>
                    </a:r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  xy</a:t>
                    </a:r>
                    <a:r>
                      <a:rPr lang="id-ID" sz="2000" baseline="30000" smtClean="0">
                        <a:latin typeface="Arial" charset="0"/>
                        <a:cs typeface="Times New Roman" pitchFamily="18" charset="0"/>
                      </a:rPr>
                      <a:t>2</a:t>
                    </a:r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 dx</a:t>
                    </a:r>
                    <a:endParaRPr lang="en-US" sz="2000" baseline="0">
                      <a:latin typeface="Arial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44" name="Rectangle 43"/>
                  <p:cNvSpPr/>
                  <p:nvPr/>
                </p:nvSpPr>
                <p:spPr>
                  <a:xfrm>
                    <a:off x="568018" y="3338512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b</a:t>
                    </a:r>
                    <a:endParaRPr lang="en-US"/>
                  </a:p>
                </p:txBody>
              </p:sp>
              <p:sp>
                <p:nvSpPr>
                  <p:cNvPr id="45" name="Rectangle 44"/>
                  <p:cNvSpPr/>
                  <p:nvPr/>
                </p:nvSpPr>
                <p:spPr>
                  <a:xfrm>
                    <a:off x="423864" y="3824288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a</a:t>
                    </a:r>
                    <a:endParaRPr lang="en-US"/>
                  </a:p>
                </p:txBody>
              </p:sp>
            </p:grpSp>
            <p:grpSp>
              <p:nvGrpSpPr>
                <p:cNvPr id="38" name="Group 60"/>
                <p:cNvGrpSpPr/>
                <p:nvPr/>
              </p:nvGrpSpPr>
              <p:grpSpPr>
                <a:xfrm>
                  <a:off x="2119312" y="4371976"/>
                  <a:ext cx="685800" cy="400110"/>
                  <a:chOff x="4114800" y="4476690"/>
                  <a:chExt cx="685800" cy="400110"/>
                </a:xfrm>
              </p:grpSpPr>
              <p:sp>
                <p:nvSpPr>
                  <p:cNvPr id="41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4114800" y="4476690"/>
                    <a:ext cx="685800" cy="4001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x  =</a:t>
                    </a:r>
                    <a:endParaRPr lang="en-US" sz="2000" baseline="0">
                      <a:latin typeface="Arial" charset="0"/>
                      <a:cs typeface="Times New Roman" pitchFamily="18" charset="0"/>
                    </a:endParaRPr>
                  </a:p>
                </p:txBody>
              </p:sp>
              <p:cxnSp>
                <p:nvCxnSpPr>
                  <p:cNvPr id="42" name="Straight Connector 41"/>
                  <p:cNvCxnSpPr/>
                  <p:nvPr/>
                </p:nvCxnSpPr>
                <p:spPr bwMode="auto">
                  <a:xfrm>
                    <a:off x="4205288" y="4552952"/>
                    <a:ext cx="144000" cy="1588"/>
                  </a:xfrm>
                  <a:prstGeom prst="line">
                    <a:avLst/>
                  </a:prstGeom>
                  <a:solidFill>
                    <a:schemeClr val="accent1"/>
                  </a:solidFill>
                  <a:ln w="2857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cxnSp>
              <p:nvCxnSpPr>
                <p:cNvPr id="39" name="Straight Connector 38"/>
                <p:cNvCxnSpPr/>
                <p:nvPr/>
              </p:nvCxnSpPr>
              <p:spPr bwMode="auto">
                <a:xfrm>
                  <a:off x="2743200" y="4524376"/>
                  <a:ext cx="936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40" name="Rectangle 39"/>
                <p:cNvSpPr/>
                <p:nvPr/>
              </p:nvSpPr>
              <p:spPr>
                <a:xfrm>
                  <a:off x="2743200" y="4724400"/>
                  <a:ext cx="960519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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 y</a:t>
                  </a:r>
                  <a:r>
                    <a:rPr lang="id-ID" sz="2000" baseline="3000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2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dx</a:t>
                  </a:r>
                  <a:endParaRPr lang="en-US"/>
                </a:p>
              </p:txBody>
            </p:sp>
          </p:grpSp>
          <p:sp>
            <p:nvSpPr>
              <p:cNvPr id="35" name="Rectangle 34"/>
              <p:cNvSpPr/>
              <p:nvPr/>
            </p:nvSpPr>
            <p:spPr>
              <a:xfrm>
                <a:off x="7002154" y="3719512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b</a:t>
                </a:r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6858000" y="420528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a</a:t>
                </a:r>
                <a:endParaRPr lang="en-US"/>
              </a:p>
            </p:txBody>
          </p:sp>
        </p:grpSp>
        <p:sp>
          <p:nvSpPr>
            <p:cNvPr id="33" name="Rectangle 32"/>
            <p:cNvSpPr/>
            <p:nvPr/>
          </p:nvSpPr>
          <p:spPr bwMode="auto">
            <a:xfrm>
              <a:off x="6248400" y="2914648"/>
              <a:ext cx="1828800" cy="16764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838200" y="5083314"/>
            <a:ext cx="7772400" cy="707886"/>
            <a:chOff x="838200" y="4572000"/>
            <a:chExt cx="7772400" cy="707886"/>
          </a:xfrm>
        </p:grpSpPr>
        <p:sp>
          <p:nvSpPr>
            <p:cNvPr id="46" name="Rectangle 45"/>
            <p:cNvSpPr/>
            <p:nvPr/>
          </p:nvSpPr>
          <p:spPr>
            <a:xfrm>
              <a:off x="838200" y="4572000"/>
              <a:ext cx="77724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 = 0 karena benda tersebut simetris terhadap sumbu X, sehingga pusat gravitasi terletak pada sumbu X tersebut, atau y = 0</a:t>
              </a:r>
              <a:endParaRPr lang="en-US"/>
            </a:p>
          </p:txBody>
        </p:sp>
        <p:cxnSp>
          <p:nvCxnSpPr>
            <p:cNvPr id="47" name="Straight Connector 46"/>
            <p:cNvCxnSpPr/>
            <p:nvPr/>
          </p:nvCxnSpPr>
          <p:spPr bwMode="auto">
            <a:xfrm>
              <a:off x="913272" y="4646612"/>
              <a:ext cx="180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>
              <a:off x="6816112" y="4965700"/>
              <a:ext cx="180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0" name="Group 69"/>
          <p:cNvGrpSpPr/>
          <p:nvPr/>
        </p:nvGrpSpPr>
        <p:grpSpPr>
          <a:xfrm>
            <a:off x="6087732" y="2805112"/>
            <a:ext cx="2362200" cy="1724086"/>
            <a:chOff x="5791200" y="2805112"/>
            <a:chExt cx="2362200" cy="1724086"/>
          </a:xfrm>
        </p:grpSpPr>
        <p:grpSp>
          <p:nvGrpSpPr>
            <p:cNvPr id="50" name="Group 49"/>
            <p:cNvGrpSpPr/>
            <p:nvPr/>
          </p:nvGrpSpPr>
          <p:grpSpPr>
            <a:xfrm>
              <a:off x="5791200" y="2819400"/>
              <a:ext cx="2362200" cy="1709798"/>
              <a:chOff x="6248400" y="2895600"/>
              <a:chExt cx="2362200" cy="1709798"/>
            </a:xfrm>
          </p:grpSpPr>
          <p:grpSp>
            <p:nvGrpSpPr>
              <p:cNvPr id="51" name="Group 61"/>
              <p:cNvGrpSpPr/>
              <p:nvPr/>
            </p:nvGrpSpPr>
            <p:grpSpPr>
              <a:xfrm>
                <a:off x="6324600" y="2895600"/>
                <a:ext cx="2286000" cy="1709798"/>
                <a:chOff x="6324600" y="2895600"/>
                <a:chExt cx="2286000" cy="1709798"/>
              </a:xfrm>
            </p:grpSpPr>
            <p:grpSp>
              <p:nvGrpSpPr>
                <p:cNvPr id="53" name="Group 65"/>
                <p:cNvGrpSpPr/>
                <p:nvPr/>
              </p:nvGrpSpPr>
              <p:grpSpPr>
                <a:xfrm>
                  <a:off x="6324600" y="2895600"/>
                  <a:ext cx="2286000" cy="1466910"/>
                  <a:chOff x="2119312" y="3657600"/>
                  <a:chExt cx="2286000" cy="1466910"/>
                </a:xfrm>
              </p:grpSpPr>
              <p:grpSp>
                <p:nvGrpSpPr>
                  <p:cNvPr id="56" name="Group 45"/>
                  <p:cNvGrpSpPr/>
                  <p:nvPr/>
                </p:nvGrpSpPr>
                <p:grpSpPr>
                  <a:xfrm>
                    <a:off x="2633664" y="3657600"/>
                    <a:ext cx="1771648" cy="885886"/>
                    <a:chOff x="423864" y="3338512"/>
                    <a:chExt cx="1771648" cy="885886"/>
                  </a:xfrm>
                </p:grpSpPr>
                <p:sp>
                  <p:nvSpPr>
                    <p:cNvPr id="62" name="Rectangle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33400" y="3581400"/>
                      <a:ext cx="1662112" cy="4001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sz="2000" baseline="0" smtClean="0">
                          <a:latin typeface="Arial" charset="0"/>
                          <a:cs typeface="Times New Roman" pitchFamily="18" charset="0"/>
                          <a:sym typeface="Symbol" pitchFamily="18" charset="2"/>
                        </a:rPr>
                        <a:t></a:t>
                      </a:r>
                      <a:r>
                        <a:rPr lang="id-ID" sz="2000" baseline="0" smtClean="0">
                          <a:latin typeface="Arial" charset="0"/>
                          <a:cs typeface="Times New Roman" pitchFamily="18" charset="0"/>
                        </a:rPr>
                        <a:t>   </a:t>
                      </a:r>
                      <a:r>
                        <a:rPr lang="en-US" sz="2000" baseline="0" smtClean="0">
                          <a:latin typeface="Arial" charset="0"/>
                          <a:cs typeface="Times New Roman" pitchFamily="18" charset="0"/>
                          <a:sym typeface="Symbol" pitchFamily="18" charset="2"/>
                        </a:rPr>
                        <a:t> </a:t>
                      </a:r>
                      <a:r>
                        <a:rPr lang="id-ID" sz="2000" baseline="0" smtClean="0">
                          <a:latin typeface="Arial" charset="0"/>
                          <a:cs typeface="Times New Roman" pitchFamily="18" charset="0"/>
                          <a:sym typeface="Symbol" pitchFamily="18" charset="2"/>
                        </a:rPr>
                        <a:t> </a:t>
                      </a:r>
                      <a:r>
                        <a:rPr lang="id-ID" sz="2000" baseline="0" smtClean="0">
                          <a:latin typeface="Arial" charset="0"/>
                          <a:cs typeface="Times New Roman" pitchFamily="18" charset="0"/>
                        </a:rPr>
                        <a:t>xy dy dx</a:t>
                      </a:r>
                      <a:endParaRPr lang="en-US" sz="2000" baseline="0">
                        <a:latin typeface="Arial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63" name="Rectangle 62"/>
                    <p:cNvSpPr/>
                    <p:nvPr/>
                  </p:nvSpPr>
                  <p:spPr>
                    <a:xfrm>
                      <a:off x="568018" y="3338512"/>
                      <a:ext cx="327334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d-ID" sz="2000" baseline="0" smtClean="0">
                          <a:solidFill>
                            <a:srgbClr val="FFFFFF"/>
                          </a:solidFill>
                          <a:latin typeface="Arial" charset="0"/>
                          <a:cs typeface="Times New Roman" pitchFamily="18" charset="0"/>
                        </a:rPr>
                        <a:t>b</a:t>
                      </a:r>
                      <a:endParaRPr lang="en-US"/>
                    </a:p>
                  </p:txBody>
                </p:sp>
                <p:sp>
                  <p:nvSpPr>
                    <p:cNvPr id="64" name="Rectangle 63"/>
                    <p:cNvSpPr/>
                    <p:nvPr/>
                  </p:nvSpPr>
                  <p:spPr>
                    <a:xfrm>
                      <a:off x="423864" y="3824288"/>
                      <a:ext cx="327334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d-ID" sz="2000" baseline="0" smtClean="0">
                          <a:solidFill>
                            <a:srgbClr val="FFFFFF"/>
                          </a:solidFill>
                          <a:latin typeface="Arial" charset="0"/>
                          <a:cs typeface="Times New Roman" pitchFamily="18" charset="0"/>
                        </a:rPr>
                        <a:t>a</a:t>
                      </a:r>
                      <a:endParaRPr lang="en-US"/>
                    </a:p>
                  </p:txBody>
                </p:sp>
              </p:grpSp>
              <p:grpSp>
                <p:nvGrpSpPr>
                  <p:cNvPr id="57" name="Group 60"/>
                  <p:cNvGrpSpPr/>
                  <p:nvPr/>
                </p:nvGrpSpPr>
                <p:grpSpPr>
                  <a:xfrm>
                    <a:off x="2119312" y="4371976"/>
                    <a:ext cx="685800" cy="400110"/>
                    <a:chOff x="4114800" y="4476690"/>
                    <a:chExt cx="685800" cy="400110"/>
                  </a:xfrm>
                </p:grpSpPr>
                <p:sp>
                  <p:nvSpPr>
                    <p:cNvPr id="60" name="Rectangle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14800" y="4476690"/>
                      <a:ext cx="685800" cy="4001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id-ID" sz="2000" baseline="0" smtClean="0">
                          <a:latin typeface="Arial" charset="0"/>
                          <a:cs typeface="Times New Roman" pitchFamily="18" charset="0"/>
                        </a:rPr>
                        <a:t>x  =</a:t>
                      </a:r>
                      <a:endParaRPr lang="en-US" sz="2000" baseline="0">
                        <a:latin typeface="Arial" charset="0"/>
                        <a:cs typeface="Times New Roman" pitchFamily="18" charset="0"/>
                      </a:endParaRPr>
                    </a:p>
                  </p:txBody>
                </p:sp>
                <p:cxnSp>
                  <p:nvCxnSpPr>
                    <p:cNvPr id="61" name="Straight Connector 60"/>
                    <p:cNvCxnSpPr/>
                    <p:nvPr/>
                  </p:nvCxnSpPr>
                  <p:spPr bwMode="auto">
                    <a:xfrm>
                      <a:off x="4205288" y="4552952"/>
                      <a:ext cx="144000" cy="1588"/>
                    </a:xfrm>
                    <a:prstGeom prst="line">
                      <a:avLst/>
                    </a:prstGeom>
                    <a:solidFill>
                      <a:schemeClr val="accent1"/>
                    </a:solidFill>
                    <a:ln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</p:grpSp>
              <p:cxnSp>
                <p:nvCxnSpPr>
                  <p:cNvPr id="58" name="Straight Connector 57"/>
                  <p:cNvCxnSpPr/>
                  <p:nvPr/>
                </p:nvCxnSpPr>
                <p:spPr bwMode="auto">
                  <a:xfrm>
                    <a:off x="2743200" y="4510088"/>
                    <a:ext cx="1512000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sp>
                <p:nvSpPr>
                  <p:cNvPr id="59" name="Rectangle 58"/>
                  <p:cNvSpPr/>
                  <p:nvPr/>
                </p:nvSpPr>
                <p:spPr>
                  <a:xfrm>
                    <a:off x="2743200" y="4724400"/>
                    <a:ext cx="1560042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 smtClean="0"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</a:t>
                    </a:r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   </a:t>
                    </a:r>
                    <a:r>
                      <a:rPr lang="en-US" sz="2000" baseline="0" smtClean="0"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 </a:t>
                    </a:r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  y dy dx</a:t>
                    </a:r>
                    <a:endParaRPr lang="en-US"/>
                  </a:p>
                </p:txBody>
              </p:sp>
            </p:grpSp>
            <p:sp>
              <p:nvSpPr>
                <p:cNvPr id="54" name="Rectangle 53"/>
                <p:cNvSpPr/>
                <p:nvPr/>
              </p:nvSpPr>
              <p:spPr>
                <a:xfrm>
                  <a:off x="7002154" y="3719512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b</a:t>
                  </a:r>
                  <a:endParaRPr lang="en-US"/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6858000" y="4205288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a</a:t>
                  </a:r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 bwMode="auto">
              <a:xfrm>
                <a:off x="6248400" y="2914648"/>
                <a:ext cx="2362200" cy="167640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</p:grpSp>
        <p:sp>
          <p:nvSpPr>
            <p:cNvPr id="65" name="Rectangle 64"/>
            <p:cNvSpPr/>
            <p:nvPr/>
          </p:nvSpPr>
          <p:spPr>
            <a:xfrm>
              <a:off x="6734176" y="2805112"/>
              <a:ext cx="55335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f(x)</a:t>
              </a:r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621154" y="332422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838043" y="3638490"/>
              <a:ext cx="55335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f(x)</a:t>
              </a:r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629400" y="412902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</p:grpSp>
      <p:sp>
        <p:nvSpPr>
          <p:cNvPr id="71" name="Rectangle 70"/>
          <p:cNvSpPr/>
          <p:nvPr/>
        </p:nvSpPr>
        <p:spPr>
          <a:xfrm>
            <a:off x="5257800" y="3500378"/>
            <a:ext cx="7537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atau 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9" grpId="0"/>
      <p:bldP spid="7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514600" y="152400"/>
            <a:ext cx="4114800" cy="6096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CONTOH SOAL</a:t>
            </a:r>
          </a:p>
        </p:txBody>
      </p:sp>
      <p:sp>
        <p:nvSpPr>
          <p:cNvPr id="6" name="Rectangle 79"/>
          <p:cNvSpPr>
            <a:spLocks noChangeArrowheads="1"/>
          </p:cNvSpPr>
          <p:nvPr/>
        </p:nvSpPr>
        <p:spPr bwMode="auto">
          <a:xfrm>
            <a:off x="533400" y="762000"/>
            <a:ext cx="8001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Tentukan posisi pusat gravitasi dari luasan yang dibatasi x</a:t>
            </a:r>
            <a:r>
              <a:rPr lang="id-ID" sz="2000" baseline="30000" smtClean="0"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 + y</a:t>
            </a:r>
            <a:r>
              <a:rPr lang="id-ID" sz="2000" baseline="30000" smtClean="0"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 = 16, sumbu x, garis x = 1 dan x = 3 dan diputar terhadap sumbu X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547688" y="1581090"/>
            <a:ext cx="10679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Jawab: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85800" y="2209800"/>
            <a:ext cx="1828800" cy="1709798"/>
            <a:chOff x="6248400" y="2895600"/>
            <a:chExt cx="1828800" cy="1709798"/>
          </a:xfrm>
        </p:grpSpPr>
        <p:grpSp>
          <p:nvGrpSpPr>
            <p:cNvPr id="9" name="Group 61"/>
            <p:cNvGrpSpPr/>
            <p:nvPr/>
          </p:nvGrpSpPr>
          <p:grpSpPr>
            <a:xfrm>
              <a:off x="6324600" y="2895600"/>
              <a:ext cx="1752600" cy="1709798"/>
              <a:chOff x="6324600" y="2895600"/>
              <a:chExt cx="1752600" cy="1709798"/>
            </a:xfrm>
          </p:grpSpPr>
          <p:grpSp>
            <p:nvGrpSpPr>
              <p:cNvPr id="11" name="Group 65"/>
              <p:cNvGrpSpPr/>
              <p:nvPr/>
            </p:nvGrpSpPr>
            <p:grpSpPr>
              <a:xfrm>
                <a:off x="6324600" y="2895600"/>
                <a:ext cx="1752600" cy="1466910"/>
                <a:chOff x="2119312" y="3657600"/>
                <a:chExt cx="1752600" cy="1466910"/>
              </a:xfrm>
            </p:grpSpPr>
            <p:grpSp>
              <p:nvGrpSpPr>
                <p:cNvPr id="14" name="Group 45"/>
                <p:cNvGrpSpPr/>
                <p:nvPr/>
              </p:nvGrpSpPr>
              <p:grpSpPr>
                <a:xfrm>
                  <a:off x="2633664" y="3657600"/>
                  <a:ext cx="1238248" cy="885886"/>
                  <a:chOff x="423864" y="3338512"/>
                  <a:chExt cx="1238248" cy="885886"/>
                </a:xfrm>
              </p:grpSpPr>
              <p:sp>
                <p:nvSpPr>
                  <p:cNvPr id="20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533400" y="3581400"/>
                    <a:ext cx="1128712" cy="4001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000" baseline="0" smtClean="0"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</a:t>
                    </a:r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  xy</a:t>
                    </a:r>
                    <a:r>
                      <a:rPr lang="id-ID" sz="2000" baseline="30000" smtClean="0">
                        <a:latin typeface="Arial" charset="0"/>
                        <a:cs typeface="Times New Roman" pitchFamily="18" charset="0"/>
                      </a:rPr>
                      <a:t>2</a:t>
                    </a:r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 dx</a:t>
                    </a:r>
                    <a:endParaRPr lang="en-US" sz="2000" baseline="0">
                      <a:latin typeface="Arial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1" name="Rectangle 20"/>
                  <p:cNvSpPr/>
                  <p:nvPr/>
                </p:nvSpPr>
                <p:spPr>
                  <a:xfrm>
                    <a:off x="568018" y="3338512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b</a:t>
                    </a:r>
                    <a:endParaRPr lang="en-US"/>
                  </a:p>
                </p:txBody>
              </p:sp>
              <p:sp>
                <p:nvSpPr>
                  <p:cNvPr id="22" name="Rectangle 21"/>
                  <p:cNvSpPr/>
                  <p:nvPr/>
                </p:nvSpPr>
                <p:spPr>
                  <a:xfrm>
                    <a:off x="423864" y="3824288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a</a:t>
                    </a:r>
                    <a:endParaRPr lang="en-US"/>
                  </a:p>
                </p:txBody>
              </p:sp>
            </p:grpSp>
            <p:grpSp>
              <p:nvGrpSpPr>
                <p:cNvPr id="15" name="Group 60"/>
                <p:cNvGrpSpPr/>
                <p:nvPr/>
              </p:nvGrpSpPr>
              <p:grpSpPr>
                <a:xfrm>
                  <a:off x="2119312" y="4371976"/>
                  <a:ext cx="685800" cy="400110"/>
                  <a:chOff x="4114800" y="4476690"/>
                  <a:chExt cx="685800" cy="400110"/>
                </a:xfrm>
              </p:grpSpPr>
              <p:sp>
                <p:nvSpPr>
                  <p:cNvPr id="18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4114800" y="4476690"/>
                    <a:ext cx="685800" cy="4001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x  =</a:t>
                    </a:r>
                    <a:endParaRPr lang="en-US" sz="2000" baseline="0">
                      <a:latin typeface="Arial" charset="0"/>
                      <a:cs typeface="Times New Roman" pitchFamily="18" charset="0"/>
                    </a:endParaRPr>
                  </a:p>
                </p:txBody>
              </p:sp>
              <p:cxnSp>
                <p:nvCxnSpPr>
                  <p:cNvPr id="19" name="Straight Connector 18"/>
                  <p:cNvCxnSpPr/>
                  <p:nvPr/>
                </p:nvCxnSpPr>
                <p:spPr bwMode="auto">
                  <a:xfrm>
                    <a:off x="4205288" y="4552952"/>
                    <a:ext cx="144000" cy="1588"/>
                  </a:xfrm>
                  <a:prstGeom prst="line">
                    <a:avLst/>
                  </a:prstGeom>
                  <a:solidFill>
                    <a:schemeClr val="accent1"/>
                  </a:solidFill>
                  <a:ln w="2857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cxnSp>
              <p:nvCxnSpPr>
                <p:cNvPr id="16" name="Straight Connector 15"/>
                <p:cNvCxnSpPr/>
                <p:nvPr/>
              </p:nvCxnSpPr>
              <p:spPr bwMode="auto">
                <a:xfrm>
                  <a:off x="2743200" y="4524376"/>
                  <a:ext cx="936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17" name="Rectangle 16"/>
                <p:cNvSpPr/>
                <p:nvPr/>
              </p:nvSpPr>
              <p:spPr>
                <a:xfrm>
                  <a:off x="2743200" y="4724400"/>
                  <a:ext cx="960519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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 y</a:t>
                  </a:r>
                  <a:r>
                    <a:rPr lang="id-ID" sz="2000" baseline="3000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2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dx</a:t>
                  </a:r>
                  <a:endParaRPr lang="en-US"/>
                </a:p>
              </p:txBody>
            </p:sp>
          </p:grpSp>
          <p:sp>
            <p:nvSpPr>
              <p:cNvPr id="12" name="Rectangle 11"/>
              <p:cNvSpPr/>
              <p:nvPr/>
            </p:nvSpPr>
            <p:spPr>
              <a:xfrm>
                <a:off x="7002154" y="3719512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b</a:t>
                </a:r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6858000" y="420528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a</a:t>
                </a:r>
                <a:endParaRPr lang="en-US"/>
              </a:p>
            </p:txBody>
          </p:sp>
        </p:grpSp>
        <p:sp>
          <p:nvSpPr>
            <p:cNvPr id="10" name="Rectangle 9"/>
            <p:cNvSpPr/>
            <p:nvPr/>
          </p:nvSpPr>
          <p:spPr bwMode="auto">
            <a:xfrm>
              <a:off x="6248400" y="2914648"/>
              <a:ext cx="1828800" cy="16764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grpSp>
        <p:nvGrpSpPr>
          <p:cNvPr id="24" name="Group 61"/>
          <p:cNvGrpSpPr/>
          <p:nvPr/>
        </p:nvGrpSpPr>
        <p:grpSpPr>
          <a:xfrm>
            <a:off x="2757488" y="2252664"/>
            <a:ext cx="2362200" cy="1590734"/>
            <a:chOff x="6553200" y="2938464"/>
            <a:chExt cx="2362200" cy="1590734"/>
          </a:xfrm>
        </p:grpSpPr>
        <p:grpSp>
          <p:nvGrpSpPr>
            <p:cNvPr id="26" name="Group 65"/>
            <p:cNvGrpSpPr/>
            <p:nvPr/>
          </p:nvGrpSpPr>
          <p:grpSpPr>
            <a:xfrm>
              <a:off x="6553200" y="2938464"/>
              <a:ext cx="2362200" cy="1452622"/>
              <a:chOff x="2347912" y="3700464"/>
              <a:chExt cx="2362200" cy="1452622"/>
            </a:xfrm>
          </p:grpSpPr>
          <p:grpSp>
            <p:nvGrpSpPr>
              <p:cNvPr id="29" name="Group 45"/>
              <p:cNvGrpSpPr/>
              <p:nvPr/>
            </p:nvGrpSpPr>
            <p:grpSpPr>
              <a:xfrm>
                <a:off x="2576512" y="3700464"/>
                <a:ext cx="2133600" cy="800158"/>
                <a:chOff x="366712" y="3381376"/>
                <a:chExt cx="2133600" cy="800158"/>
              </a:xfrm>
            </p:grpSpPr>
            <p:sp>
              <p:nvSpPr>
                <p:cNvPr id="35" name="Rectangle 13"/>
                <p:cNvSpPr>
                  <a:spLocks noChangeArrowheads="1"/>
                </p:cNvSpPr>
                <p:nvPr/>
              </p:nvSpPr>
              <p:spPr bwMode="auto">
                <a:xfrm>
                  <a:off x="533400" y="3624202"/>
                  <a:ext cx="1966912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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</a:rPr>
                    <a:t>  x (16 – x</a:t>
                  </a:r>
                  <a:r>
                    <a:rPr lang="id-ID" sz="2000" baseline="30000" smtClean="0">
                      <a:latin typeface="Arial" charset="0"/>
                      <a:cs typeface="Times New Roman" pitchFamily="18" charset="0"/>
                    </a:rPr>
                    <a:t>2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</a:rPr>
                    <a:t>) dx</a:t>
                  </a:r>
                  <a:endParaRPr lang="en-US" sz="2000" baseline="0">
                    <a:latin typeface="Arial" charset="0"/>
                    <a:cs typeface="Times New Roman" pitchFamily="18" charset="0"/>
                  </a:endParaRPr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568018" y="3381376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3</a:t>
                  </a:r>
                  <a:endParaRPr 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366712" y="3781424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</p:grpSp>
          <p:sp>
            <p:nvSpPr>
              <p:cNvPr id="33" name="Rectangle 13"/>
              <p:cNvSpPr>
                <a:spLocks noChangeArrowheads="1"/>
              </p:cNvSpPr>
              <p:nvPr/>
            </p:nvSpPr>
            <p:spPr bwMode="auto">
              <a:xfrm>
                <a:off x="2347912" y="4343400"/>
                <a:ext cx="3810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=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cxnSp>
            <p:nvCxnSpPr>
              <p:cNvPr id="31" name="Straight Connector 30"/>
              <p:cNvCxnSpPr/>
              <p:nvPr/>
            </p:nvCxnSpPr>
            <p:spPr bwMode="auto">
              <a:xfrm>
                <a:off x="2743200" y="4524376"/>
                <a:ext cx="1764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2" name="Rectangle 31"/>
              <p:cNvSpPr/>
              <p:nvPr/>
            </p:nvSpPr>
            <p:spPr>
              <a:xfrm>
                <a:off x="2743200" y="4752976"/>
                <a:ext cx="169950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 (16 – x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) dx</a:t>
                </a:r>
                <a:endParaRPr lang="en-US"/>
              </a:p>
            </p:txBody>
          </p:sp>
        </p:grpSp>
        <p:sp>
          <p:nvSpPr>
            <p:cNvPr id="27" name="Rectangle 26"/>
            <p:cNvSpPr/>
            <p:nvPr/>
          </p:nvSpPr>
          <p:spPr>
            <a:xfrm>
              <a:off x="7030730" y="377666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3</a:t>
              </a:r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767512" y="412908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endParaRPr lang="en-US"/>
            </a:p>
          </p:txBody>
        </p:sp>
      </p:grpSp>
      <p:sp>
        <p:nvSpPr>
          <p:cNvPr id="38" name="Rectangle 37"/>
          <p:cNvSpPr/>
          <p:nvPr/>
        </p:nvSpPr>
        <p:spPr>
          <a:xfrm>
            <a:off x="1676400" y="1600200"/>
            <a:ext cx="62311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Persamaan  x</a:t>
            </a:r>
            <a:r>
              <a:rPr lang="id-ID" sz="2000" baseline="3000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 + y</a:t>
            </a:r>
            <a:r>
              <a:rPr lang="id-ID" sz="2000" baseline="3000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 = 16 diubah menjadi y</a:t>
            </a:r>
            <a:r>
              <a:rPr lang="id-ID" sz="2000" baseline="3000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 = 16 – x</a:t>
            </a:r>
            <a:r>
              <a:rPr lang="id-ID" sz="2000" baseline="3000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2</a:t>
            </a:r>
            <a:endParaRPr lang="en-US" baseline="30000"/>
          </a:p>
        </p:txBody>
      </p:sp>
      <p:grpSp>
        <p:nvGrpSpPr>
          <p:cNvPr id="39" name="Group 61"/>
          <p:cNvGrpSpPr/>
          <p:nvPr/>
        </p:nvGrpSpPr>
        <p:grpSpPr>
          <a:xfrm>
            <a:off x="5119688" y="2257424"/>
            <a:ext cx="2209800" cy="1590734"/>
            <a:chOff x="6553200" y="2938464"/>
            <a:chExt cx="2209800" cy="1590734"/>
          </a:xfrm>
        </p:grpSpPr>
        <p:grpSp>
          <p:nvGrpSpPr>
            <p:cNvPr id="40" name="Group 65"/>
            <p:cNvGrpSpPr/>
            <p:nvPr/>
          </p:nvGrpSpPr>
          <p:grpSpPr>
            <a:xfrm>
              <a:off x="6553200" y="2938464"/>
              <a:ext cx="2209800" cy="1452622"/>
              <a:chOff x="2347912" y="3700464"/>
              <a:chExt cx="2209800" cy="1452622"/>
            </a:xfrm>
          </p:grpSpPr>
          <p:grpSp>
            <p:nvGrpSpPr>
              <p:cNvPr id="43" name="Group 45"/>
              <p:cNvGrpSpPr/>
              <p:nvPr/>
            </p:nvGrpSpPr>
            <p:grpSpPr>
              <a:xfrm>
                <a:off x="2576512" y="3700464"/>
                <a:ext cx="1981200" cy="800158"/>
                <a:chOff x="366712" y="3381376"/>
                <a:chExt cx="1981200" cy="800158"/>
              </a:xfrm>
            </p:grpSpPr>
            <p:sp>
              <p:nvSpPr>
                <p:cNvPr id="47" name="Rectangle 13"/>
                <p:cNvSpPr>
                  <a:spLocks noChangeArrowheads="1"/>
                </p:cNvSpPr>
                <p:nvPr/>
              </p:nvSpPr>
              <p:spPr bwMode="auto">
                <a:xfrm>
                  <a:off x="533400" y="3624202"/>
                  <a:ext cx="1814512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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</a:rPr>
                    <a:t>  (16x – x</a:t>
                  </a:r>
                  <a:r>
                    <a:rPr lang="id-ID" sz="2000" baseline="30000" smtClean="0">
                      <a:latin typeface="Arial" charset="0"/>
                      <a:cs typeface="Times New Roman" pitchFamily="18" charset="0"/>
                    </a:rPr>
                    <a:t>3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</a:rPr>
                    <a:t>) dx</a:t>
                  </a:r>
                  <a:endParaRPr lang="en-US" sz="2000" baseline="0">
                    <a:latin typeface="Arial" charset="0"/>
                    <a:cs typeface="Times New Roman" pitchFamily="18" charset="0"/>
                  </a:endParaRPr>
                </a:p>
              </p:txBody>
            </p:sp>
            <p:sp>
              <p:nvSpPr>
                <p:cNvPr id="48" name="Rectangle 47"/>
                <p:cNvSpPr/>
                <p:nvPr/>
              </p:nvSpPr>
              <p:spPr>
                <a:xfrm>
                  <a:off x="568018" y="3381376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3</a:t>
                  </a:r>
                  <a:endParaRPr lang="en-US"/>
                </a:p>
              </p:txBody>
            </p:sp>
            <p:sp>
              <p:nvSpPr>
                <p:cNvPr id="49" name="Rectangle 48"/>
                <p:cNvSpPr/>
                <p:nvPr/>
              </p:nvSpPr>
              <p:spPr>
                <a:xfrm>
                  <a:off x="366712" y="3781424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</p:grpSp>
          <p:sp>
            <p:nvSpPr>
              <p:cNvPr id="44" name="Rectangle 13"/>
              <p:cNvSpPr>
                <a:spLocks noChangeArrowheads="1"/>
              </p:cNvSpPr>
              <p:nvPr/>
            </p:nvSpPr>
            <p:spPr bwMode="auto">
              <a:xfrm>
                <a:off x="2347912" y="4343400"/>
                <a:ext cx="3810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=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 bwMode="auto">
              <a:xfrm>
                <a:off x="2743200" y="4524376"/>
                <a:ext cx="1764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6" name="Rectangle 45"/>
              <p:cNvSpPr/>
              <p:nvPr/>
            </p:nvSpPr>
            <p:spPr>
              <a:xfrm>
                <a:off x="2743200" y="4752976"/>
                <a:ext cx="169950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 (16 – x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) dx</a:t>
                </a:r>
                <a:endParaRPr lang="en-US"/>
              </a:p>
            </p:txBody>
          </p:sp>
        </p:grpSp>
        <p:sp>
          <p:nvSpPr>
            <p:cNvPr id="41" name="Rectangle 40"/>
            <p:cNvSpPr/>
            <p:nvPr/>
          </p:nvSpPr>
          <p:spPr>
            <a:xfrm>
              <a:off x="7030730" y="377666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3</a:t>
              </a:r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767512" y="412908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endParaRPr lang="en-US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081088" y="4033840"/>
            <a:ext cx="2209800" cy="1547870"/>
            <a:chOff x="762000" y="4414840"/>
            <a:chExt cx="2209800" cy="1547870"/>
          </a:xfrm>
        </p:grpSpPr>
        <p:grpSp>
          <p:nvGrpSpPr>
            <p:cNvPr id="50" name="Group 61"/>
            <p:cNvGrpSpPr/>
            <p:nvPr/>
          </p:nvGrpSpPr>
          <p:grpSpPr>
            <a:xfrm>
              <a:off x="762000" y="4414840"/>
              <a:ext cx="2209800" cy="1519294"/>
              <a:chOff x="6553200" y="3009904"/>
              <a:chExt cx="2209800" cy="1519294"/>
            </a:xfrm>
          </p:grpSpPr>
          <p:grpSp>
            <p:nvGrpSpPr>
              <p:cNvPr id="51" name="Group 65"/>
              <p:cNvGrpSpPr/>
              <p:nvPr/>
            </p:nvGrpSpPr>
            <p:grpSpPr>
              <a:xfrm>
                <a:off x="6553200" y="3009904"/>
                <a:ext cx="2209800" cy="1381182"/>
                <a:chOff x="2347912" y="3771904"/>
                <a:chExt cx="2209800" cy="1381182"/>
              </a:xfrm>
            </p:grpSpPr>
            <p:grpSp>
              <p:nvGrpSpPr>
                <p:cNvPr id="54" name="Group 45"/>
                <p:cNvGrpSpPr/>
                <p:nvPr/>
              </p:nvGrpSpPr>
              <p:grpSpPr>
                <a:xfrm>
                  <a:off x="2743200" y="3771904"/>
                  <a:ext cx="1814512" cy="728718"/>
                  <a:chOff x="533400" y="3452816"/>
                  <a:chExt cx="1814512" cy="728718"/>
                </a:xfrm>
              </p:grpSpPr>
              <p:sp>
                <p:nvSpPr>
                  <p:cNvPr id="58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533400" y="3624202"/>
                    <a:ext cx="1814512" cy="4001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[ </a:t>
                    </a:r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8x</a:t>
                    </a:r>
                    <a:r>
                      <a:rPr lang="id-ID" sz="2000" baseline="30000" smtClean="0">
                        <a:latin typeface="Arial" charset="0"/>
                        <a:cs typeface="Times New Roman" pitchFamily="18" charset="0"/>
                      </a:rPr>
                      <a:t>2</a:t>
                    </a:r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 –    x</a:t>
                    </a:r>
                    <a:r>
                      <a:rPr lang="id-ID" sz="2000" baseline="30000" smtClean="0">
                        <a:latin typeface="Arial" charset="0"/>
                        <a:cs typeface="Times New Roman" pitchFamily="18" charset="0"/>
                      </a:rPr>
                      <a:t>4</a:t>
                    </a:r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 ] </a:t>
                    </a:r>
                    <a:endParaRPr lang="en-US" sz="2000" baseline="0">
                      <a:latin typeface="Arial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59" name="Rectangle 58"/>
                  <p:cNvSpPr/>
                  <p:nvPr/>
                </p:nvSpPr>
                <p:spPr>
                  <a:xfrm>
                    <a:off x="1905000" y="3452816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3</a:t>
                    </a:r>
                    <a:endParaRPr lang="en-US"/>
                  </a:p>
                </p:txBody>
              </p:sp>
              <p:sp>
                <p:nvSpPr>
                  <p:cNvPr id="60" name="Rectangle 59"/>
                  <p:cNvSpPr/>
                  <p:nvPr/>
                </p:nvSpPr>
                <p:spPr>
                  <a:xfrm>
                    <a:off x="1896754" y="3781424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1</a:t>
                    </a:r>
                    <a:endParaRPr lang="en-US"/>
                  </a:p>
                </p:txBody>
              </p:sp>
            </p:grpSp>
            <p:sp>
              <p:nvSpPr>
                <p:cNvPr id="55" name="Rectangle 13"/>
                <p:cNvSpPr>
                  <a:spLocks noChangeArrowheads="1"/>
                </p:cNvSpPr>
                <p:nvPr/>
              </p:nvSpPr>
              <p:spPr bwMode="auto">
                <a:xfrm>
                  <a:off x="2347912" y="4343400"/>
                  <a:ext cx="381000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id-ID" sz="2000" baseline="0" smtClean="0">
                      <a:latin typeface="Arial" charset="0"/>
                      <a:cs typeface="Times New Roman" pitchFamily="18" charset="0"/>
                    </a:rPr>
                    <a:t>=</a:t>
                  </a:r>
                  <a:endParaRPr lang="en-US" sz="2000" baseline="0">
                    <a:latin typeface="Arial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56" name="Straight Connector 55"/>
                <p:cNvCxnSpPr/>
                <p:nvPr/>
              </p:nvCxnSpPr>
              <p:spPr bwMode="auto">
                <a:xfrm>
                  <a:off x="2743200" y="4524376"/>
                  <a:ext cx="1764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57" name="Rectangle 56"/>
                <p:cNvSpPr/>
                <p:nvPr/>
              </p:nvSpPr>
              <p:spPr>
                <a:xfrm>
                  <a:off x="2743200" y="4752976"/>
                  <a:ext cx="1739579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[ 16x –     x</a:t>
                  </a:r>
                  <a:r>
                    <a:rPr lang="id-ID" sz="2000" baseline="3000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3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] </a:t>
                  </a:r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8421378" y="3833754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3</a:t>
                </a:r>
                <a:endParaRPr lang="en-US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8421378" y="412908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</p:grpSp>
        <p:grpSp>
          <p:nvGrpSpPr>
            <p:cNvPr id="61" name="Group 80"/>
            <p:cNvGrpSpPr/>
            <p:nvPr/>
          </p:nvGrpSpPr>
          <p:grpSpPr>
            <a:xfrm>
              <a:off x="1918161" y="4433888"/>
              <a:ext cx="339263" cy="723958"/>
              <a:chOff x="4421959" y="4552890"/>
              <a:chExt cx="339263" cy="72395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4421959" y="45528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433888" y="487673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4</a:t>
                </a:r>
                <a:endParaRPr lang="en-US"/>
              </a:p>
            </p:txBody>
          </p:sp>
          <p:cxnSp>
            <p:nvCxnSpPr>
              <p:cNvPr id="64" name="Straight Connector 63"/>
              <p:cNvCxnSpPr/>
              <p:nvPr/>
            </p:nvCxnSpPr>
            <p:spPr bwMode="auto">
              <a:xfrm>
                <a:off x="4532776" y="4918076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65" name="Group 80"/>
            <p:cNvGrpSpPr/>
            <p:nvPr/>
          </p:nvGrpSpPr>
          <p:grpSpPr>
            <a:xfrm>
              <a:off x="1989601" y="5238752"/>
              <a:ext cx="339263" cy="723958"/>
              <a:chOff x="4421959" y="4552890"/>
              <a:chExt cx="339263" cy="723958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4421959" y="45528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433888" y="487673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3</a:t>
                </a:r>
                <a:endParaRPr lang="en-US"/>
              </a:p>
            </p:txBody>
          </p:sp>
          <p:cxnSp>
            <p:nvCxnSpPr>
              <p:cNvPr id="68" name="Straight Connector 67"/>
              <p:cNvCxnSpPr/>
              <p:nvPr/>
            </p:nvCxnSpPr>
            <p:spPr bwMode="auto">
              <a:xfrm>
                <a:off x="4532776" y="4918076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98" name="Group 97"/>
          <p:cNvGrpSpPr/>
          <p:nvPr/>
        </p:nvGrpSpPr>
        <p:grpSpPr>
          <a:xfrm>
            <a:off x="3367088" y="4057648"/>
            <a:ext cx="2819400" cy="1528822"/>
            <a:chOff x="3429000" y="4438648"/>
            <a:chExt cx="2819400" cy="1528822"/>
          </a:xfrm>
        </p:grpSpPr>
        <p:grpSp>
          <p:nvGrpSpPr>
            <p:cNvPr id="81" name="Group 65"/>
            <p:cNvGrpSpPr/>
            <p:nvPr/>
          </p:nvGrpSpPr>
          <p:grpSpPr>
            <a:xfrm>
              <a:off x="3429000" y="4590986"/>
              <a:ext cx="2819400" cy="1209796"/>
              <a:chOff x="2347912" y="3943290"/>
              <a:chExt cx="2819400" cy="1209796"/>
            </a:xfrm>
          </p:grpSpPr>
          <p:sp>
            <p:nvSpPr>
              <p:cNvPr id="88" name="Rectangle 13"/>
              <p:cNvSpPr>
                <a:spLocks noChangeArrowheads="1"/>
              </p:cNvSpPr>
              <p:nvPr/>
            </p:nvSpPr>
            <p:spPr bwMode="auto">
              <a:xfrm>
                <a:off x="2743200" y="3943290"/>
                <a:ext cx="2424112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(72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–     ) – (8 –    )   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sp>
            <p:nvSpPr>
              <p:cNvPr id="85" name="Rectangle 13"/>
              <p:cNvSpPr>
                <a:spLocks noChangeArrowheads="1"/>
              </p:cNvSpPr>
              <p:nvPr/>
            </p:nvSpPr>
            <p:spPr bwMode="auto">
              <a:xfrm>
                <a:off x="2347912" y="4343400"/>
                <a:ext cx="3810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=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cxnSp>
            <p:nvCxnSpPr>
              <p:cNvPr id="86" name="Straight Connector 85"/>
              <p:cNvCxnSpPr/>
              <p:nvPr/>
            </p:nvCxnSpPr>
            <p:spPr bwMode="auto">
              <a:xfrm>
                <a:off x="2743200" y="4524376"/>
                <a:ext cx="219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87" name="Rectangle 86"/>
              <p:cNvSpPr/>
              <p:nvPr/>
            </p:nvSpPr>
            <p:spPr>
              <a:xfrm>
                <a:off x="2743200" y="4752976"/>
                <a:ext cx="237116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(48 – 9) – (16 –    ) </a:t>
                </a:r>
                <a:endParaRPr lang="en-US"/>
              </a:p>
            </p:txBody>
          </p:sp>
        </p:grpSp>
        <p:grpSp>
          <p:nvGrpSpPr>
            <p:cNvPr id="73" name="Group 80"/>
            <p:cNvGrpSpPr/>
            <p:nvPr/>
          </p:nvGrpSpPr>
          <p:grpSpPr>
            <a:xfrm>
              <a:off x="4419600" y="4438648"/>
              <a:ext cx="470000" cy="723958"/>
              <a:chOff x="4393383" y="4552890"/>
              <a:chExt cx="470000" cy="723958"/>
            </a:xfrm>
          </p:grpSpPr>
          <p:sp>
            <p:nvSpPr>
              <p:cNvPr id="78" name="Rectangle 77"/>
              <p:cNvSpPr/>
              <p:nvPr/>
            </p:nvSpPr>
            <p:spPr>
              <a:xfrm>
                <a:off x="4393383" y="4552890"/>
                <a:ext cx="47000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81</a:t>
                </a:r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4433888" y="487673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4</a:t>
                </a:r>
                <a:endParaRPr lang="en-US"/>
              </a:p>
            </p:txBody>
          </p:sp>
          <p:cxnSp>
            <p:nvCxnSpPr>
              <p:cNvPr id="80" name="Straight Connector 79"/>
              <p:cNvCxnSpPr/>
              <p:nvPr/>
            </p:nvCxnSpPr>
            <p:spPr bwMode="auto">
              <a:xfrm>
                <a:off x="4518488" y="4918076"/>
                <a:ext cx="216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74" name="Group 80"/>
            <p:cNvGrpSpPr/>
            <p:nvPr/>
          </p:nvGrpSpPr>
          <p:grpSpPr>
            <a:xfrm>
              <a:off x="5604337" y="5243512"/>
              <a:ext cx="339263" cy="723958"/>
              <a:chOff x="4421959" y="4552890"/>
              <a:chExt cx="339263" cy="723958"/>
            </a:xfrm>
          </p:grpSpPr>
          <p:sp>
            <p:nvSpPr>
              <p:cNvPr id="75" name="Rectangle 74"/>
              <p:cNvSpPr/>
              <p:nvPr/>
            </p:nvSpPr>
            <p:spPr>
              <a:xfrm>
                <a:off x="4421959" y="45528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433888" y="487673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3</a:t>
                </a:r>
                <a:endParaRPr lang="en-US"/>
              </a:p>
            </p:txBody>
          </p:sp>
          <p:cxnSp>
            <p:nvCxnSpPr>
              <p:cNvPr id="77" name="Straight Connector 76"/>
              <p:cNvCxnSpPr/>
              <p:nvPr/>
            </p:nvCxnSpPr>
            <p:spPr bwMode="auto">
              <a:xfrm>
                <a:off x="4532776" y="4918076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91" name="Group 80"/>
            <p:cNvGrpSpPr/>
            <p:nvPr/>
          </p:nvGrpSpPr>
          <p:grpSpPr>
            <a:xfrm>
              <a:off x="5604337" y="4448114"/>
              <a:ext cx="339263" cy="723958"/>
              <a:chOff x="4421959" y="4552890"/>
              <a:chExt cx="339263" cy="72395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4421959" y="45528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433888" y="487673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4</a:t>
                </a:r>
                <a:endParaRPr lang="en-US"/>
              </a:p>
            </p:txBody>
          </p:sp>
          <p:cxnSp>
            <p:nvCxnSpPr>
              <p:cNvPr id="94" name="Straight Connector 93"/>
              <p:cNvCxnSpPr/>
              <p:nvPr/>
            </p:nvCxnSpPr>
            <p:spPr bwMode="auto">
              <a:xfrm>
                <a:off x="4532776" y="4918076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07" name="Group 106"/>
          <p:cNvGrpSpPr/>
          <p:nvPr/>
        </p:nvGrpSpPr>
        <p:grpSpPr>
          <a:xfrm>
            <a:off x="6034088" y="4443354"/>
            <a:ext cx="938216" cy="1043046"/>
            <a:chOff x="6034088" y="4443354"/>
            <a:chExt cx="938216" cy="1043046"/>
          </a:xfrm>
        </p:grpSpPr>
        <p:sp>
          <p:nvSpPr>
            <p:cNvPr id="70" name="Rectangle 13"/>
            <p:cNvSpPr>
              <a:spLocks noChangeArrowheads="1"/>
            </p:cNvSpPr>
            <p:nvPr/>
          </p:nvSpPr>
          <p:spPr bwMode="auto">
            <a:xfrm>
              <a:off x="6034088" y="4629090"/>
              <a:ext cx="381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=</a:t>
              </a:r>
              <a:endParaRPr lang="en-US" sz="2000" baseline="0">
                <a:latin typeface="Arial" charset="0"/>
                <a:cs typeface="Times New Roman" pitchFamily="18" charset="0"/>
              </a:endParaRPr>
            </a:p>
          </p:txBody>
        </p:sp>
        <p:grpSp>
          <p:nvGrpSpPr>
            <p:cNvPr id="105" name="Group 104"/>
            <p:cNvGrpSpPr/>
            <p:nvPr/>
          </p:nvGrpSpPr>
          <p:grpSpPr>
            <a:xfrm>
              <a:off x="6305552" y="4443354"/>
              <a:ext cx="666752" cy="1043046"/>
              <a:chOff x="6519864" y="4572000"/>
              <a:chExt cx="666752" cy="1043046"/>
            </a:xfrm>
          </p:grpSpPr>
          <p:sp>
            <p:nvSpPr>
              <p:cNvPr id="96" name="Rectangle 95"/>
              <p:cNvSpPr/>
              <p:nvPr/>
            </p:nvSpPr>
            <p:spPr>
              <a:xfrm>
                <a:off x="6553200" y="4572000"/>
                <a:ext cx="47000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44</a:t>
                </a:r>
                <a:endParaRPr lang="en-US"/>
              </a:p>
            </p:txBody>
          </p:sp>
          <p:grpSp>
            <p:nvGrpSpPr>
              <p:cNvPr id="103" name="Group 102"/>
              <p:cNvGrpSpPr/>
              <p:nvPr/>
            </p:nvGrpSpPr>
            <p:grpSpPr>
              <a:xfrm>
                <a:off x="6519864" y="4891088"/>
                <a:ext cx="666752" cy="723958"/>
                <a:chOff x="6553200" y="4905376"/>
                <a:chExt cx="666752" cy="723958"/>
              </a:xfrm>
            </p:grpSpPr>
            <p:sp>
              <p:nvSpPr>
                <p:cNvPr id="97" name="Rectangle 96"/>
                <p:cNvSpPr/>
                <p:nvPr/>
              </p:nvSpPr>
              <p:spPr>
                <a:xfrm>
                  <a:off x="6553200" y="5086290"/>
                  <a:ext cx="470000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23</a:t>
                  </a:r>
                  <a:endParaRPr lang="en-US"/>
                </a:p>
              </p:txBody>
            </p:sp>
            <p:grpSp>
              <p:nvGrpSpPr>
                <p:cNvPr id="99" name="Group 80"/>
                <p:cNvGrpSpPr/>
                <p:nvPr/>
              </p:nvGrpSpPr>
              <p:grpSpPr>
                <a:xfrm>
                  <a:off x="6880689" y="4905376"/>
                  <a:ext cx="339263" cy="723958"/>
                  <a:chOff x="4421959" y="4552890"/>
                  <a:chExt cx="339263" cy="723958"/>
                </a:xfrm>
              </p:grpSpPr>
              <p:sp>
                <p:nvSpPr>
                  <p:cNvPr id="100" name="Rectangle 99"/>
                  <p:cNvSpPr/>
                  <p:nvPr/>
                </p:nvSpPr>
                <p:spPr>
                  <a:xfrm>
                    <a:off x="4421959" y="4552890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1</a:t>
                    </a:r>
                    <a:endParaRPr lang="en-US"/>
                  </a:p>
                </p:txBody>
              </p:sp>
              <p:sp>
                <p:nvSpPr>
                  <p:cNvPr id="101" name="Rectangle 100"/>
                  <p:cNvSpPr/>
                  <p:nvPr/>
                </p:nvSpPr>
                <p:spPr>
                  <a:xfrm>
                    <a:off x="4433888" y="4876738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3</a:t>
                    </a:r>
                    <a:endParaRPr lang="en-US"/>
                  </a:p>
                </p:txBody>
              </p:sp>
              <p:cxnSp>
                <p:nvCxnSpPr>
                  <p:cNvPr id="102" name="Straight Connector 101"/>
                  <p:cNvCxnSpPr/>
                  <p:nvPr/>
                </p:nvCxnSpPr>
                <p:spPr bwMode="auto">
                  <a:xfrm>
                    <a:off x="4532776" y="4918076"/>
                    <a:ext cx="144000" cy="1588"/>
                  </a:xfrm>
                  <a:prstGeom prst="line">
                    <a:avLst/>
                  </a:prstGeom>
                  <a:solidFill>
                    <a:schemeClr val="accent1"/>
                  </a:solidFill>
                  <a:ln w="2857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  <p:cxnSp>
            <p:nvCxnSpPr>
              <p:cNvPr id="104" name="Straight Connector 103"/>
              <p:cNvCxnSpPr/>
              <p:nvPr/>
            </p:nvCxnSpPr>
            <p:spPr bwMode="auto">
              <a:xfrm>
                <a:off x="6584664" y="4924424"/>
                <a:ext cx="468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106" name="Rectangle 13"/>
          <p:cNvSpPr>
            <a:spLocks noChangeArrowheads="1"/>
          </p:cNvSpPr>
          <p:nvPr/>
        </p:nvSpPr>
        <p:spPr bwMode="auto">
          <a:xfrm>
            <a:off x="6948488" y="4633912"/>
            <a:ext cx="1066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=  1,89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grpSp>
        <p:nvGrpSpPr>
          <p:cNvPr id="111" name="Group 110"/>
          <p:cNvGrpSpPr/>
          <p:nvPr/>
        </p:nvGrpSpPr>
        <p:grpSpPr>
          <a:xfrm>
            <a:off x="609600" y="5638800"/>
            <a:ext cx="5859296" cy="400110"/>
            <a:chOff x="609600" y="5638800"/>
            <a:chExt cx="5859296" cy="400110"/>
          </a:xfrm>
        </p:grpSpPr>
        <p:sp>
          <p:nvSpPr>
            <p:cNvPr id="108" name="Rectangle 107"/>
            <p:cNvSpPr/>
            <p:nvPr/>
          </p:nvSpPr>
          <p:spPr>
            <a:xfrm>
              <a:off x="609600" y="5638800"/>
              <a:ext cx="585929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Jadi posisi pusat gravitasi :  x  =  1,89 dan  y  =  0 </a:t>
              </a:r>
              <a:endParaRPr lang="en-US"/>
            </a:p>
          </p:txBody>
        </p:sp>
        <p:cxnSp>
          <p:nvCxnSpPr>
            <p:cNvPr id="109" name="Straight Connector 108"/>
            <p:cNvCxnSpPr/>
            <p:nvPr/>
          </p:nvCxnSpPr>
          <p:spPr bwMode="auto">
            <a:xfrm>
              <a:off x="3857624" y="5710240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 bwMode="auto">
            <a:xfrm>
              <a:off x="5528136" y="5715000"/>
              <a:ext cx="180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000"/>
                            </p:stCondLst>
                            <p:childTnLst>
                              <p:par>
                                <p:cTn id="4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38" grpId="0"/>
      <p:bldP spid="10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3048000" y="376535"/>
            <a:ext cx="2971800" cy="4616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LATIHAN</a:t>
            </a:r>
          </a:p>
        </p:txBody>
      </p:sp>
      <p:sp>
        <p:nvSpPr>
          <p:cNvPr id="6" name="Rectangle 79"/>
          <p:cNvSpPr>
            <a:spLocks noChangeArrowheads="1"/>
          </p:cNvSpPr>
          <p:nvPr/>
        </p:nvSpPr>
        <p:spPr bwMode="auto">
          <a:xfrm>
            <a:off x="685800" y="1253966"/>
            <a:ext cx="7848600" cy="270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Aft>
                <a:spcPts val="1800"/>
              </a:spcAft>
              <a:buFont typeface="+mj-lt"/>
              <a:buAutoNum type="arabicPeriod"/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Tentukan posisi sentroid dari luasan yang dibatasi y = 5 sin 2x,  sumbu x, garis x = 0 dan x = </a:t>
            </a:r>
            <a:r>
              <a:rPr lang="el-GR" sz="2000" baseline="0" smtClean="0">
                <a:latin typeface="Arial" charset="0"/>
                <a:cs typeface="Times New Roman" pitchFamily="18" charset="0"/>
              </a:rPr>
              <a:t>π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/6</a:t>
            </a:r>
          </a:p>
          <a:p>
            <a:pPr marL="457200" indent="-457200">
              <a:spcAft>
                <a:spcPts val="1800"/>
              </a:spcAft>
              <a:buFont typeface="+mj-lt"/>
              <a:buAutoNum type="arabicPeriod"/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Tentukan posisi sentroid dari luasan yang dibatasi y = 4 – x</a:t>
            </a:r>
            <a:r>
              <a:rPr lang="id-ID" sz="2000" baseline="30000" smtClean="0"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,  sumbu x, dan sumbu y</a:t>
            </a:r>
          </a:p>
          <a:p>
            <a:pPr marL="457200" indent="-457200">
              <a:spcAft>
                <a:spcPts val="1800"/>
              </a:spcAft>
              <a:buFont typeface="+mj-lt"/>
              <a:buAutoNum type="arabicPeriod"/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Kurva y</a:t>
            </a:r>
            <a:r>
              <a:rPr lang="id-ID" sz="2000" baseline="30000" smtClean="0"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 = x(1 – x)</a:t>
            </a:r>
            <a:r>
              <a:rPr lang="id-ID" sz="2000" baseline="30000" smtClean="0"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 di antara x = 0 dan x = 1 diputar sebesar 2</a:t>
            </a:r>
            <a:r>
              <a:rPr lang="el-GR" sz="2000" baseline="0" smtClean="0">
                <a:latin typeface="Arial" charset="0"/>
                <a:cs typeface="Times New Roman" pitchFamily="18" charset="0"/>
              </a:rPr>
              <a:t>π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 radian mengelilingi sumbu x. Tentukan posisi pusat gravitasi benda putar yang terbentuk.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2514600" y="224135"/>
            <a:ext cx="403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MOMEN INERSIA</a:t>
            </a:r>
            <a:endParaRPr kumimoji="0" lang="en-US" sz="2400" b="1" i="0" u="none" strike="noStrike" kern="0" cap="none" spc="0" normalizeH="0" baseline="0" noProof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Rectangle 79"/>
          <p:cNvSpPr>
            <a:spLocks noChangeArrowheads="1"/>
          </p:cNvSpPr>
          <p:nvPr/>
        </p:nvSpPr>
        <p:spPr bwMode="auto">
          <a:xfrm>
            <a:off x="914400" y="892314"/>
            <a:ext cx="5410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Momen inersia diputar terhadap sumbu X :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038600" y="1578114"/>
            <a:ext cx="1771151" cy="762000"/>
            <a:chOff x="4724400" y="1143000"/>
            <a:chExt cx="1771151" cy="762000"/>
          </a:xfrm>
        </p:grpSpPr>
        <p:sp>
          <p:nvSpPr>
            <p:cNvPr id="7" name="Rectangle 6"/>
            <p:cNvSpPr/>
            <p:nvPr/>
          </p:nvSpPr>
          <p:spPr>
            <a:xfrm>
              <a:off x="4800600" y="1295400"/>
              <a:ext cx="169495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I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= 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y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dA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4724400" y="1143000"/>
              <a:ext cx="1676400" cy="7620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sp>
        <p:nvSpPr>
          <p:cNvPr id="10" name="Rectangle 79"/>
          <p:cNvSpPr>
            <a:spLocks noChangeArrowheads="1"/>
          </p:cNvSpPr>
          <p:nvPr/>
        </p:nvSpPr>
        <p:spPr bwMode="auto">
          <a:xfrm>
            <a:off x="1039186" y="3505200"/>
            <a:ext cx="49996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Momen inersia diputar terhadap sumbu Y :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010024" y="4191000"/>
            <a:ext cx="1723061" cy="762000"/>
            <a:chOff x="4724400" y="1143000"/>
            <a:chExt cx="1723061" cy="762000"/>
          </a:xfrm>
        </p:grpSpPr>
        <p:sp>
          <p:nvSpPr>
            <p:cNvPr id="12" name="Rectangle 11"/>
            <p:cNvSpPr/>
            <p:nvPr/>
          </p:nvSpPr>
          <p:spPr>
            <a:xfrm>
              <a:off x="4800600" y="1295400"/>
              <a:ext cx="164686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I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= 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x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dA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4724400" y="1143000"/>
              <a:ext cx="1676400" cy="7620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grpSp>
        <p:nvGrpSpPr>
          <p:cNvPr id="25" name="Group 24"/>
          <p:cNvGrpSpPr>
            <a:grpSpLocks noChangeAspect="1"/>
          </p:cNvGrpSpPr>
          <p:nvPr/>
        </p:nvGrpSpPr>
        <p:grpSpPr>
          <a:xfrm>
            <a:off x="1295400" y="1335230"/>
            <a:ext cx="1981200" cy="1839953"/>
            <a:chOff x="685800" y="3104520"/>
            <a:chExt cx="2728822" cy="2534280"/>
          </a:xfrm>
        </p:grpSpPr>
        <p:sp>
          <p:nvSpPr>
            <p:cNvPr id="16" name="Rectangle 15"/>
            <p:cNvSpPr/>
            <p:nvPr/>
          </p:nvSpPr>
          <p:spPr bwMode="auto">
            <a:xfrm>
              <a:off x="1676400" y="3352800"/>
              <a:ext cx="1219200" cy="1600200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 bwMode="auto">
            <a:xfrm rot="16200000" flipV="1">
              <a:off x="-76200" y="4418806"/>
              <a:ext cx="2438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1" name="Straight Arrow Connector 20"/>
            <p:cNvCxnSpPr/>
            <p:nvPr/>
          </p:nvCxnSpPr>
          <p:spPr bwMode="auto">
            <a:xfrm>
              <a:off x="685800" y="5410200"/>
              <a:ext cx="26280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22" name="Oval 21"/>
            <p:cNvSpPr/>
            <p:nvPr/>
          </p:nvSpPr>
          <p:spPr bwMode="auto">
            <a:xfrm>
              <a:off x="2166936" y="5257800"/>
              <a:ext cx="228600" cy="381000"/>
            </a:xfrm>
            <a:prstGeom prst="ellips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953747" y="4928138"/>
              <a:ext cx="460875" cy="55109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25159" y="3104520"/>
              <a:ext cx="543004" cy="55109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</a:t>
              </a:r>
              <a:endParaRPr lang="en-US"/>
            </a:p>
          </p:txBody>
        </p:sp>
      </p:grpSp>
      <p:grpSp>
        <p:nvGrpSpPr>
          <p:cNvPr id="33" name="Group 32"/>
          <p:cNvGrpSpPr>
            <a:grpSpLocks noChangeAspect="1"/>
          </p:cNvGrpSpPr>
          <p:nvPr/>
        </p:nvGrpSpPr>
        <p:grpSpPr>
          <a:xfrm>
            <a:off x="1281109" y="3957578"/>
            <a:ext cx="1890714" cy="1727149"/>
            <a:chOff x="4343400" y="3040959"/>
            <a:chExt cx="2760444" cy="2521641"/>
          </a:xfrm>
        </p:grpSpPr>
        <p:sp>
          <p:nvSpPr>
            <p:cNvPr id="27" name="Rectangle 26"/>
            <p:cNvSpPr/>
            <p:nvPr/>
          </p:nvSpPr>
          <p:spPr bwMode="auto">
            <a:xfrm>
              <a:off x="5334000" y="3276600"/>
              <a:ext cx="1219200" cy="1600200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 bwMode="auto">
            <a:xfrm rot="16200000" flipV="1">
              <a:off x="3581400" y="4342606"/>
              <a:ext cx="2438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9" name="Straight Arrow Connector 28"/>
            <p:cNvCxnSpPr/>
            <p:nvPr/>
          </p:nvCxnSpPr>
          <p:spPr bwMode="auto">
            <a:xfrm>
              <a:off x="4343400" y="5334000"/>
              <a:ext cx="26280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30" name="Oval 29"/>
            <p:cNvSpPr/>
            <p:nvPr/>
          </p:nvSpPr>
          <p:spPr bwMode="auto">
            <a:xfrm rot="5400000">
              <a:off x="4695824" y="3886200"/>
              <a:ext cx="228600" cy="381000"/>
            </a:xfrm>
            <a:prstGeom prst="ellips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569631" y="4869755"/>
              <a:ext cx="534213" cy="5841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343400" y="3040959"/>
              <a:ext cx="490396" cy="5841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</a:t>
              </a:r>
              <a:endParaRPr lang="en-US"/>
            </a:p>
          </p:txBody>
        </p:sp>
      </p:grpSp>
      <p:sp>
        <p:nvSpPr>
          <p:cNvPr id="34" name="Rectangle 33"/>
          <p:cNvSpPr/>
          <p:nvPr/>
        </p:nvSpPr>
        <p:spPr>
          <a:xfrm>
            <a:off x="3953097" y="2492514"/>
            <a:ext cx="39340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I</a:t>
            </a:r>
            <a:r>
              <a:rPr lang="id-ID" sz="2000" baseline="-1000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x</a:t>
            </a:r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 = momen inersia terhadap sb x</a:t>
            </a:r>
          </a:p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A = massa benda </a:t>
            </a:r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962400" y="5105400"/>
            <a:ext cx="39340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I</a:t>
            </a:r>
            <a:r>
              <a:rPr lang="id-ID" sz="2000" baseline="-1000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y</a:t>
            </a:r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 = momen inersia terhadap sb y</a:t>
            </a:r>
          </a:p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A = massa benda 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20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34" grpId="0" build="p"/>
      <p:bldP spid="3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BFCD2D-61C0-4D40-AD81-4F718546F3E6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309252" name="Rectangle 4"/>
          <p:cNvSpPr>
            <a:spLocks noChangeArrowheads="1"/>
          </p:cNvSpPr>
          <p:nvPr/>
        </p:nvSpPr>
        <p:spPr bwMode="auto">
          <a:xfrm>
            <a:off x="1066800" y="242888"/>
            <a:ext cx="69913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baseline="0" smtClean="0">
                <a:solidFill>
                  <a:srgbClr val="FFFF00"/>
                </a:solidFill>
                <a:latin typeface="Arial" charset="0"/>
              </a:rPr>
              <a:t>CARA MENGHITUNG INTEGRAL LIPAT DUA</a:t>
            </a:r>
            <a:endParaRPr lang="en-US" sz="2400" b="1" baseline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309275" name="Rectangle 27"/>
          <p:cNvSpPr>
            <a:spLocks noChangeArrowheads="1"/>
          </p:cNvSpPr>
          <p:nvPr/>
        </p:nvSpPr>
        <p:spPr bwMode="auto">
          <a:xfrm>
            <a:off x="1200152" y="2743200"/>
            <a:ext cx="6248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pitchFamily="18" charset="0"/>
              </a:rPr>
              <a:t>Artinya, diintegralkan dulu terhadap x lalu terhadap y</a:t>
            </a:r>
            <a:endParaRPr lang="en-US" sz="2000" baseline="0">
              <a:latin typeface="Arial" charset="0"/>
            </a:endParaRPr>
          </a:p>
        </p:txBody>
      </p:sp>
      <p:sp>
        <p:nvSpPr>
          <p:cNvPr id="309317" name="Rectangle 69"/>
          <p:cNvSpPr>
            <a:spLocks noChangeArrowheads="1"/>
          </p:cNvSpPr>
          <p:nvPr/>
        </p:nvSpPr>
        <p:spPr bwMode="auto">
          <a:xfrm>
            <a:off x="1181098" y="5105400"/>
            <a:ext cx="63055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pitchFamily="18" charset="0"/>
              </a:rPr>
              <a:t>Artinya, diintegralkan dulu terhadap y lalu terhadap x</a:t>
            </a:r>
            <a:endParaRPr lang="en-US" sz="2000" baseline="0">
              <a:latin typeface="Arial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762000" y="1143000"/>
            <a:ext cx="7242688" cy="704910"/>
            <a:chOff x="762000" y="1657290"/>
            <a:chExt cx="7242688" cy="704910"/>
          </a:xfrm>
        </p:grpSpPr>
        <p:sp>
          <p:nvSpPr>
            <p:cNvPr id="30733" name="Rectangle 22"/>
            <p:cNvSpPr>
              <a:spLocks noChangeArrowheads="1"/>
            </p:cNvSpPr>
            <p:nvPr/>
          </p:nvSpPr>
          <p:spPr bwMode="auto">
            <a:xfrm>
              <a:off x="762000" y="1657290"/>
              <a:ext cx="72426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charset="0"/>
                  <a:cs typeface="Times New Roman" pitchFamily="18" charset="0"/>
                </a:rPr>
                <a:t>a. </a:t>
              </a:r>
              <a:r>
                <a:rPr lang="en-US" sz="2000" baseline="0" smtClean="0">
                  <a:latin typeface="Arial" charset="0"/>
                  <a:cs typeface="Times New Roman" pitchFamily="18" charset="0"/>
                </a:rPr>
                <a:t>  Untuk 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</a:t>
              </a:r>
              <a:r>
                <a:rPr lang="en-US" sz="2000" baseline="0" smtClean="0">
                  <a:latin typeface="Arial" charset="0"/>
                  <a:cs typeface="Times New Roman" pitchFamily="18" charset="0"/>
                </a:rPr>
                <a:t> f(x,y) dx dy dikerjakan dengan mengunakan cara: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952624" y="1962090"/>
              <a:ext cx="3561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S</a:t>
              </a:r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526259" y="1885890"/>
            <a:ext cx="2359941" cy="704910"/>
            <a:chOff x="5105400" y="1524000"/>
            <a:chExt cx="2359941" cy="704910"/>
          </a:xfrm>
        </p:grpSpPr>
        <p:sp>
          <p:nvSpPr>
            <p:cNvPr id="17" name="Rectangle 16"/>
            <p:cNvSpPr/>
            <p:nvPr/>
          </p:nvSpPr>
          <p:spPr>
            <a:xfrm>
              <a:off x="5246947" y="1828800"/>
              <a:ext cx="92525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Sy  Sx</a:t>
              </a:r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105400" y="1524000"/>
              <a:ext cx="235994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=    [  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f(x,y) dx] dy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62000" y="3505200"/>
            <a:ext cx="7385355" cy="704910"/>
            <a:chOff x="762000" y="1657290"/>
            <a:chExt cx="7385355" cy="704910"/>
          </a:xfrm>
        </p:grpSpPr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762000" y="1657290"/>
              <a:ext cx="738535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charset="0"/>
                  <a:cs typeface="Times New Roman" pitchFamily="18" charset="0"/>
                </a:rPr>
                <a:t>b.   Untuk 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</a:t>
              </a:r>
              <a:r>
                <a:rPr lang="en-US" sz="2000" baseline="0" smtClean="0">
                  <a:latin typeface="Arial" charset="0"/>
                  <a:cs typeface="Times New Roman" pitchFamily="18" charset="0"/>
                </a:rPr>
                <a:t> f(x,y) dy dx dikerjakan dengan mengunakan cara: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952624" y="1962090"/>
              <a:ext cx="3561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S</a:t>
              </a:r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524000" y="4324290"/>
            <a:ext cx="2359941" cy="704910"/>
            <a:chOff x="5105400" y="1524000"/>
            <a:chExt cx="2359941" cy="704910"/>
          </a:xfrm>
        </p:grpSpPr>
        <p:sp>
          <p:nvSpPr>
            <p:cNvPr id="26" name="Rectangle 25"/>
            <p:cNvSpPr/>
            <p:nvPr/>
          </p:nvSpPr>
          <p:spPr>
            <a:xfrm>
              <a:off x="5246947" y="1828800"/>
              <a:ext cx="92525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Sx  Sy</a:t>
              </a:r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105400" y="1524000"/>
              <a:ext cx="235994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=    [  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f(x,y) dy] dx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0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0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309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52" grpId="0"/>
      <p:bldP spid="309275" grpId="0"/>
      <p:bldP spid="30931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2514600" y="224135"/>
            <a:ext cx="403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MOMEN INERSIA</a:t>
            </a:r>
          </a:p>
        </p:txBody>
      </p:sp>
      <p:sp>
        <p:nvSpPr>
          <p:cNvPr id="60" name="Rectangle 13"/>
          <p:cNvSpPr>
            <a:spLocks noChangeArrowheads="1"/>
          </p:cNvSpPr>
          <p:nvPr/>
        </p:nvSpPr>
        <p:spPr bwMode="auto">
          <a:xfrm>
            <a:off x="3276600" y="1066800"/>
            <a:ext cx="55626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Suatu luasan</a:t>
            </a:r>
            <a:r>
              <a:rPr lang="en-US" sz="2000" baseline="0" smtClean="0">
                <a:latin typeface="Arial" charset="0"/>
                <a:cs typeface="Times New Roman" pitchFamily="18" charset="0"/>
              </a:rPr>
              <a:t> 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dibatasi kurva y = f</a:t>
            </a:r>
            <a:r>
              <a:rPr lang="id-ID" sz="2000" smtClean="0"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(x), y = f</a:t>
            </a:r>
            <a:r>
              <a:rPr lang="id-ID" sz="2000" smtClean="0">
                <a:latin typeface="Arial" charset="0"/>
                <a:cs typeface="Times New Roman" pitchFamily="18" charset="0"/>
              </a:rPr>
              <a:t>1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(x), </a:t>
            </a:r>
          </a:p>
          <a:p>
            <a:pPr>
              <a:spcAft>
                <a:spcPts val="6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garis x = a dan x = b, momen inersia I</a:t>
            </a:r>
            <a:r>
              <a:rPr lang="id-ID" sz="2000" smtClean="0">
                <a:latin typeface="Arial" charset="0"/>
                <a:cs typeface="Times New Roman" pitchFamily="18" charset="0"/>
              </a:rPr>
              <a:t>x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 adalah 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3444174" y="2044088"/>
            <a:ext cx="2728026" cy="1052512"/>
            <a:chOff x="1019404" y="3519488"/>
            <a:chExt cx="2728026" cy="1052512"/>
          </a:xfrm>
        </p:grpSpPr>
        <p:grpSp>
          <p:nvGrpSpPr>
            <p:cNvPr id="61" name="Group 60"/>
            <p:cNvGrpSpPr/>
            <p:nvPr/>
          </p:nvGrpSpPr>
          <p:grpSpPr>
            <a:xfrm>
              <a:off x="1019404" y="3519488"/>
              <a:ext cx="2728026" cy="1052512"/>
              <a:chOff x="4524604" y="1004888"/>
              <a:chExt cx="2728026" cy="1052512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4586516" y="1295400"/>
                <a:ext cx="266611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I</a:t>
                </a:r>
                <a:r>
                  <a:rPr lang="id-ID" sz="2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x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= p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 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    y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dy dx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 bwMode="auto">
              <a:xfrm>
                <a:off x="4524604" y="1004888"/>
                <a:ext cx="2652484" cy="1052512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</p:grpSp>
        <p:sp>
          <p:nvSpPr>
            <p:cNvPr id="64" name="Rectangle 63"/>
            <p:cNvSpPr/>
            <p:nvPr/>
          </p:nvSpPr>
          <p:spPr>
            <a:xfrm>
              <a:off x="2171466" y="3533776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1942866" y="4095690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690688" y="4081402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a</a:t>
              </a:r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1900240" y="35814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b</a:t>
              </a:r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457200" y="1323000"/>
            <a:ext cx="2730354" cy="2029800"/>
            <a:chOff x="607162" y="1371600"/>
            <a:chExt cx="2730354" cy="2029800"/>
          </a:xfrm>
        </p:grpSpPr>
        <p:grpSp>
          <p:nvGrpSpPr>
            <p:cNvPr id="30" name="Group 29"/>
            <p:cNvGrpSpPr/>
            <p:nvPr/>
          </p:nvGrpSpPr>
          <p:grpSpPr>
            <a:xfrm>
              <a:off x="607162" y="1371600"/>
              <a:ext cx="2730354" cy="2029800"/>
              <a:chOff x="835762" y="766465"/>
              <a:chExt cx="2730354" cy="2029800"/>
            </a:xfrm>
          </p:grpSpPr>
          <p:grpSp>
            <p:nvGrpSpPr>
              <p:cNvPr id="34" name="Group 6"/>
              <p:cNvGrpSpPr/>
              <p:nvPr/>
            </p:nvGrpSpPr>
            <p:grpSpPr>
              <a:xfrm>
                <a:off x="835762" y="766465"/>
                <a:ext cx="2730354" cy="2029800"/>
                <a:chOff x="1416786" y="1828800"/>
                <a:chExt cx="2730354" cy="20298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2090736" y="31812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a</a:t>
                  </a:r>
                  <a:endParaRPr lang="en-US"/>
                </a:p>
              </p:txBody>
            </p:sp>
            <p:cxnSp>
              <p:nvCxnSpPr>
                <p:cNvPr id="36" name="Straight Connector 35"/>
                <p:cNvCxnSpPr/>
                <p:nvPr/>
              </p:nvCxnSpPr>
              <p:spPr bwMode="auto">
                <a:xfrm>
                  <a:off x="1495424" y="3505200"/>
                  <a:ext cx="259200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7" name="Straight Connector 36"/>
                <p:cNvCxnSpPr/>
                <p:nvPr/>
              </p:nvCxnSpPr>
              <p:spPr bwMode="auto">
                <a:xfrm rot="5400000" flipH="1" flipV="1">
                  <a:off x="829018" y="2885806"/>
                  <a:ext cx="194400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38" name="Freeform 37"/>
                <p:cNvSpPr/>
                <p:nvPr/>
              </p:nvSpPr>
              <p:spPr bwMode="auto">
                <a:xfrm>
                  <a:off x="2128837" y="1981200"/>
                  <a:ext cx="1285875" cy="923925"/>
                </a:xfrm>
                <a:custGeom>
                  <a:avLst/>
                  <a:gdLst>
                    <a:gd name="connsiteX0" fmla="*/ 0 w 2428875"/>
                    <a:gd name="connsiteY0" fmla="*/ 1457325 h 1457325"/>
                    <a:gd name="connsiteX1" fmla="*/ 957262 w 2428875"/>
                    <a:gd name="connsiteY1" fmla="*/ 1185863 h 1457325"/>
                    <a:gd name="connsiteX2" fmla="*/ 1871662 w 2428875"/>
                    <a:gd name="connsiteY2" fmla="*/ 542925 h 1457325"/>
                    <a:gd name="connsiteX3" fmla="*/ 2428875 w 2428875"/>
                    <a:gd name="connsiteY3" fmla="*/ 0 h 14573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428875" h="1457325">
                      <a:moveTo>
                        <a:pt x="0" y="1457325"/>
                      </a:moveTo>
                      <a:cubicBezTo>
                        <a:pt x="322659" y="1397794"/>
                        <a:pt x="645319" y="1338263"/>
                        <a:pt x="957262" y="1185863"/>
                      </a:cubicBezTo>
                      <a:cubicBezTo>
                        <a:pt x="1269205" y="1033463"/>
                        <a:pt x="1626393" y="740569"/>
                        <a:pt x="1871662" y="542925"/>
                      </a:cubicBezTo>
                      <a:cubicBezTo>
                        <a:pt x="2116931" y="345281"/>
                        <a:pt x="2272903" y="172640"/>
                        <a:pt x="2428875" y="0"/>
                      </a:cubicBezTo>
                    </a:path>
                  </a:pathLst>
                </a:cu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cxnSp>
              <p:nvCxnSpPr>
                <p:cNvPr id="39" name="Straight Connector 38"/>
                <p:cNvCxnSpPr/>
                <p:nvPr/>
              </p:nvCxnSpPr>
              <p:spPr bwMode="auto">
                <a:xfrm rot="5400000" flipH="1" flipV="1">
                  <a:off x="1841888" y="3201600"/>
                  <a:ext cx="612000" cy="0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40" name="Straight Connector 39"/>
                <p:cNvCxnSpPr/>
                <p:nvPr/>
              </p:nvCxnSpPr>
              <p:spPr bwMode="auto">
                <a:xfrm rot="5400000" flipH="1" flipV="1">
                  <a:off x="2691000" y="2752536"/>
                  <a:ext cx="1476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48" name="Rectangle 47"/>
                <p:cNvSpPr/>
                <p:nvPr/>
              </p:nvSpPr>
              <p:spPr>
                <a:xfrm>
                  <a:off x="3395664" y="3186112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b</a:t>
                  </a:r>
                  <a:endParaRPr lang="en-US"/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>
                  <a:off x="2028824" y="2057400"/>
                  <a:ext cx="106631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ln>
                        <a:solidFill>
                          <a:srgbClr val="FF0000"/>
                        </a:solidFill>
                      </a:ln>
                      <a:solidFill>
                        <a:srgbClr val="FF0000"/>
                      </a:solidFill>
                      <a:latin typeface="Arial" charset="0"/>
                      <a:cs typeface="Times New Roman" pitchFamily="18" charset="0"/>
                    </a:rPr>
                    <a:t>y = f</a:t>
                  </a:r>
                  <a:r>
                    <a:rPr lang="id-ID" sz="2000" smtClean="0">
                      <a:ln>
                        <a:solidFill>
                          <a:srgbClr val="FF0000"/>
                        </a:solidFill>
                      </a:ln>
                      <a:solidFill>
                        <a:srgbClr val="FF0000"/>
                      </a:solidFill>
                      <a:latin typeface="Arial" charset="0"/>
                      <a:cs typeface="Times New Roman" pitchFamily="18" charset="0"/>
                    </a:rPr>
                    <a:t>2</a:t>
                  </a:r>
                  <a:r>
                    <a:rPr lang="id-ID" sz="2000" baseline="0" smtClean="0">
                      <a:ln>
                        <a:solidFill>
                          <a:srgbClr val="FF0000"/>
                        </a:solidFill>
                      </a:ln>
                      <a:solidFill>
                        <a:srgbClr val="FF0000"/>
                      </a:solidFill>
                      <a:latin typeface="Arial" charset="0"/>
                      <a:cs typeface="Times New Roman" pitchFamily="18" charset="0"/>
                    </a:rPr>
                    <a:t>(x)</a:t>
                  </a:r>
                  <a:endParaRPr lang="en-US">
                    <a:ln>
                      <a:solidFill>
                        <a:srgbClr val="FF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3" name="Rectangle 52"/>
                <p:cNvSpPr/>
                <p:nvPr/>
              </p:nvSpPr>
              <p:spPr>
                <a:xfrm>
                  <a:off x="3790952" y="3167002"/>
                  <a:ext cx="35618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X</a:t>
                  </a:r>
                  <a:endParaRPr lang="en-US"/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>
                  <a:off x="1422550" y="1828800"/>
                  <a:ext cx="35618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Y</a:t>
                  </a:r>
                  <a:endParaRPr lang="en-US"/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1416786" y="3457576"/>
                  <a:ext cx="38343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O</a:t>
                  </a:r>
                  <a:endParaRPr lang="en-US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1752600" y="1966555"/>
                <a:ext cx="106631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n>
                      <a:solidFill>
                        <a:schemeClr val="accent1"/>
                      </a:solidFill>
                    </a:ln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y = f</a:t>
                </a:r>
                <a:r>
                  <a:rPr lang="id-ID" sz="2000" smtClean="0">
                    <a:ln>
                      <a:solidFill>
                        <a:schemeClr val="accent1"/>
                      </a:solidFill>
                    </a:ln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r>
                  <a:rPr lang="id-ID" sz="2000" baseline="0" smtClean="0">
                    <a:ln>
                      <a:solidFill>
                        <a:schemeClr val="accent1"/>
                      </a:solidFill>
                    </a:ln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(x)</a:t>
                </a:r>
                <a:endParaRPr lang="en-US">
                  <a:ln>
                    <a:solidFill>
                      <a:schemeClr val="accent1"/>
                    </a:solidFill>
                  </a:ln>
                </a:endParaRPr>
              </a:p>
            </p:txBody>
          </p:sp>
        </p:grpSp>
        <p:sp>
          <p:nvSpPr>
            <p:cNvPr id="69" name="Freeform 68"/>
            <p:cNvSpPr/>
            <p:nvPr/>
          </p:nvSpPr>
          <p:spPr bwMode="auto">
            <a:xfrm>
              <a:off x="1314450" y="2228850"/>
              <a:ext cx="1443038" cy="571500"/>
            </a:xfrm>
            <a:custGeom>
              <a:avLst/>
              <a:gdLst>
                <a:gd name="connsiteX0" fmla="*/ 0 w 1443038"/>
                <a:gd name="connsiteY0" fmla="*/ 571500 h 571500"/>
                <a:gd name="connsiteX1" fmla="*/ 528638 w 1443038"/>
                <a:gd name="connsiteY1" fmla="*/ 300038 h 571500"/>
                <a:gd name="connsiteX2" fmla="*/ 1071563 w 1443038"/>
                <a:gd name="connsiteY2" fmla="*/ 71438 h 571500"/>
                <a:gd name="connsiteX3" fmla="*/ 1443038 w 1443038"/>
                <a:gd name="connsiteY3" fmla="*/ 0 h 57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43038" h="571500">
                  <a:moveTo>
                    <a:pt x="0" y="571500"/>
                  </a:moveTo>
                  <a:cubicBezTo>
                    <a:pt x="175022" y="477441"/>
                    <a:pt x="350044" y="383382"/>
                    <a:pt x="528638" y="300038"/>
                  </a:cubicBezTo>
                  <a:cubicBezTo>
                    <a:pt x="707232" y="216694"/>
                    <a:pt x="919163" y="121444"/>
                    <a:pt x="1071563" y="71438"/>
                  </a:cubicBezTo>
                  <a:cubicBezTo>
                    <a:pt x="1223963" y="21432"/>
                    <a:pt x="1333500" y="10716"/>
                    <a:pt x="1443038" y="0"/>
                  </a:cubicBezTo>
                </a:path>
              </a:pathLst>
            </a:custGeom>
            <a:noFill/>
            <a:ln w="381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sp>
        <p:nvSpPr>
          <p:cNvPr id="71" name="Rectangle 70"/>
          <p:cNvSpPr/>
          <p:nvPr/>
        </p:nvSpPr>
        <p:spPr>
          <a:xfrm>
            <a:off x="381000" y="762000"/>
            <a:ext cx="2877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id-ID" b="1" kern="0" baseline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DIPUTAR THD SUMBU X</a:t>
            </a:r>
            <a:endParaRPr lang="en-US" b="1" kern="0" baseline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457200" y="3810000"/>
            <a:ext cx="2590318" cy="2201310"/>
            <a:chOff x="457200" y="1442978"/>
            <a:chExt cx="2590318" cy="2201310"/>
          </a:xfrm>
        </p:grpSpPr>
        <p:sp>
          <p:nvSpPr>
            <p:cNvPr id="73" name="Freeform 72"/>
            <p:cNvSpPr/>
            <p:nvPr/>
          </p:nvSpPr>
          <p:spPr bwMode="auto">
            <a:xfrm>
              <a:off x="990600" y="1800227"/>
              <a:ext cx="1226344" cy="1257300"/>
            </a:xfrm>
            <a:custGeom>
              <a:avLst/>
              <a:gdLst>
                <a:gd name="connsiteX0" fmla="*/ 0 w 1226344"/>
                <a:gd name="connsiteY0" fmla="*/ 1257300 h 1257300"/>
                <a:gd name="connsiteX1" fmla="*/ 657225 w 1226344"/>
                <a:gd name="connsiteY1" fmla="*/ 1200150 h 1257300"/>
                <a:gd name="connsiteX2" fmla="*/ 1200150 w 1226344"/>
                <a:gd name="connsiteY2" fmla="*/ 1000125 h 1257300"/>
                <a:gd name="connsiteX3" fmla="*/ 500063 w 1226344"/>
                <a:gd name="connsiteY3" fmla="*/ 0 h 1257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6344" h="1257300">
                  <a:moveTo>
                    <a:pt x="0" y="1257300"/>
                  </a:moveTo>
                  <a:cubicBezTo>
                    <a:pt x="228600" y="1250156"/>
                    <a:pt x="457200" y="1243013"/>
                    <a:pt x="657225" y="1200150"/>
                  </a:cubicBezTo>
                  <a:cubicBezTo>
                    <a:pt x="857250" y="1157288"/>
                    <a:pt x="1226344" y="1200150"/>
                    <a:pt x="1200150" y="1000125"/>
                  </a:cubicBezTo>
                  <a:cubicBezTo>
                    <a:pt x="1173956" y="800100"/>
                    <a:pt x="837009" y="400050"/>
                    <a:pt x="500063" y="0"/>
                  </a:cubicBezTo>
                </a:path>
              </a:pathLst>
            </a:cu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grpSp>
          <p:nvGrpSpPr>
            <p:cNvPr id="74" name="Group 4"/>
            <p:cNvGrpSpPr/>
            <p:nvPr/>
          </p:nvGrpSpPr>
          <p:grpSpPr>
            <a:xfrm>
              <a:off x="457200" y="1442978"/>
              <a:ext cx="2590318" cy="2201310"/>
              <a:chOff x="685800" y="594955"/>
              <a:chExt cx="2590318" cy="2201310"/>
            </a:xfrm>
          </p:grpSpPr>
          <p:grpSp>
            <p:nvGrpSpPr>
              <p:cNvPr id="77" name="Group 76"/>
              <p:cNvGrpSpPr/>
              <p:nvPr/>
            </p:nvGrpSpPr>
            <p:grpSpPr>
              <a:xfrm>
                <a:off x="685800" y="594955"/>
                <a:ext cx="2261188" cy="2201310"/>
                <a:chOff x="1266824" y="1657290"/>
                <a:chExt cx="2261188" cy="2201310"/>
              </a:xfrm>
            </p:grpSpPr>
            <p:sp>
              <p:nvSpPr>
                <p:cNvPr id="79" name="Rectangle 78"/>
                <p:cNvSpPr/>
                <p:nvPr/>
              </p:nvSpPr>
              <p:spPr>
                <a:xfrm>
                  <a:off x="1334918" y="3076576"/>
                  <a:ext cx="31290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c</a:t>
                  </a:r>
                  <a:endParaRPr lang="en-US"/>
                </a:p>
              </p:txBody>
            </p:sp>
            <p:cxnSp>
              <p:nvCxnSpPr>
                <p:cNvPr id="80" name="Straight Connector 79"/>
                <p:cNvCxnSpPr/>
                <p:nvPr/>
              </p:nvCxnSpPr>
              <p:spPr bwMode="auto">
                <a:xfrm>
                  <a:off x="1371600" y="3505200"/>
                  <a:ext cx="212400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81" name="Straight Connector 80"/>
                <p:cNvCxnSpPr/>
                <p:nvPr/>
              </p:nvCxnSpPr>
              <p:spPr bwMode="auto">
                <a:xfrm rot="5400000" flipH="1" flipV="1">
                  <a:off x="628200" y="2885806"/>
                  <a:ext cx="194400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82" name="Straight Connector 81"/>
                <p:cNvCxnSpPr/>
                <p:nvPr/>
              </p:nvCxnSpPr>
              <p:spPr bwMode="auto">
                <a:xfrm flipH="1" flipV="1">
                  <a:off x="1619624" y="2389188"/>
                  <a:ext cx="972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83" name="Rectangle 82"/>
                <p:cNvSpPr/>
                <p:nvPr/>
              </p:nvSpPr>
              <p:spPr>
                <a:xfrm>
                  <a:off x="2334106" y="1657290"/>
                  <a:ext cx="106631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ln>
                        <a:solidFill>
                          <a:srgbClr val="FF0000"/>
                        </a:solidFill>
                      </a:ln>
                      <a:solidFill>
                        <a:srgbClr val="FF0000"/>
                      </a:solidFill>
                      <a:latin typeface="Arial" charset="0"/>
                      <a:cs typeface="Times New Roman" pitchFamily="18" charset="0"/>
                    </a:rPr>
                    <a:t>x = f</a:t>
                  </a:r>
                  <a:r>
                    <a:rPr lang="id-ID" sz="2000" smtClean="0">
                      <a:ln>
                        <a:solidFill>
                          <a:srgbClr val="FF0000"/>
                        </a:solidFill>
                      </a:ln>
                      <a:solidFill>
                        <a:srgbClr val="FF0000"/>
                      </a:solidFill>
                      <a:latin typeface="Arial" charset="0"/>
                      <a:cs typeface="Times New Roman" pitchFamily="18" charset="0"/>
                    </a:rPr>
                    <a:t>2</a:t>
                  </a:r>
                  <a:r>
                    <a:rPr lang="id-ID" sz="2000" baseline="0" smtClean="0">
                      <a:ln>
                        <a:solidFill>
                          <a:srgbClr val="FF0000"/>
                        </a:solidFill>
                      </a:ln>
                      <a:solidFill>
                        <a:srgbClr val="FF0000"/>
                      </a:solidFill>
                      <a:latin typeface="Arial" charset="0"/>
                      <a:cs typeface="Times New Roman" pitchFamily="18" charset="0"/>
                    </a:rPr>
                    <a:t>(y)</a:t>
                  </a:r>
                  <a:endParaRPr lang="en-US">
                    <a:ln>
                      <a:solidFill>
                        <a:srgbClr val="FF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>
                  <a:off x="3171824" y="3167002"/>
                  <a:ext cx="35618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X</a:t>
                  </a:r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1272588" y="1828800"/>
                  <a:ext cx="35618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Y</a:t>
                  </a:r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1266824" y="3457576"/>
                  <a:ext cx="38343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O</a:t>
                  </a:r>
                  <a:endParaRPr lang="en-US"/>
                </a:p>
              </p:txBody>
            </p:sp>
            <p:cxnSp>
              <p:nvCxnSpPr>
                <p:cNvPr id="87" name="Straight Connector 86"/>
                <p:cNvCxnSpPr/>
                <p:nvPr/>
              </p:nvCxnSpPr>
              <p:spPr bwMode="auto">
                <a:xfrm rot="10800000" flipH="1" flipV="1">
                  <a:off x="1596824" y="3276600"/>
                  <a:ext cx="432000" cy="0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78" name="Rectangle 6"/>
              <p:cNvSpPr/>
              <p:nvPr/>
            </p:nvSpPr>
            <p:spPr>
              <a:xfrm>
                <a:off x="2209800" y="1128355"/>
                <a:ext cx="106631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n>
                      <a:solidFill>
                        <a:schemeClr val="accent1"/>
                      </a:solidFill>
                    </a:ln>
                    <a:solidFill>
                      <a:schemeClr val="accent1"/>
                    </a:solidFill>
                    <a:latin typeface="Arial" charset="0"/>
                    <a:cs typeface="Times New Roman" pitchFamily="18" charset="0"/>
                  </a:rPr>
                  <a:t>x = f</a:t>
                </a:r>
                <a:r>
                  <a:rPr lang="id-ID" sz="2000" smtClean="0">
                    <a:ln>
                      <a:solidFill>
                        <a:schemeClr val="accent1"/>
                      </a:solidFill>
                    </a:ln>
                    <a:solidFill>
                      <a:schemeClr val="accent1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r>
                  <a:rPr lang="id-ID" sz="2000" baseline="0" smtClean="0">
                    <a:ln>
                      <a:solidFill>
                        <a:schemeClr val="accent1"/>
                      </a:solidFill>
                    </a:ln>
                    <a:solidFill>
                      <a:schemeClr val="accent1"/>
                    </a:solidFill>
                    <a:latin typeface="Arial" charset="0"/>
                    <a:cs typeface="Times New Roman" pitchFamily="18" charset="0"/>
                  </a:rPr>
                  <a:t>(y)</a:t>
                </a:r>
                <a:endParaRPr lang="en-US">
                  <a:ln>
                    <a:solidFill>
                      <a:schemeClr val="accent1"/>
                    </a:solidFill>
                  </a:ln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75" name="Freeform 74"/>
            <p:cNvSpPr/>
            <p:nvPr/>
          </p:nvSpPr>
          <p:spPr bwMode="auto">
            <a:xfrm>
              <a:off x="1171575" y="1919288"/>
              <a:ext cx="1371600" cy="1228725"/>
            </a:xfrm>
            <a:custGeom>
              <a:avLst/>
              <a:gdLst>
                <a:gd name="connsiteX0" fmla="*/ 0 w 1371600"/>
                <a:gd name="connsiteY0" fmla="*/ 1228725 h 1228725"/>
                <a:gd name="connsiteX1" fmla="*/ 200025 w 1371600"/>
                <a:gd name="connsiteY1" fmla="*/ 671512 h 1228725"/>
                <a:gd name="connsiteX2" fmla="*/ 657225 w 1371600"/>
                <a:gd name="connsiteY2" fmla="*/ 228600 h 1228725"/>
                <a:gd name="connsiteX3" fmla="*/ 1371600 w 1371600"/>
                <a:gd name="connsiteY3" fmla="*/ 0 h 1228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228725">
                  <a:moveTo>
                    <a:pt x="0" y="1228725"/>
                  </a:moveTo>
                  <a:cubicBezTo>
                    <a:pt x="45244" y="1033462"/>
                    <a:pt x="90488" y="838199"/>
                    <a:pt x="200025" y="671512"/>
                  </a:cubicBezTo>
                  <a:cubicBezTo>
                    <a:pt x="309562" y="504825"/>
                    <a:pt x="461963" y="340519"/>
                    <a:pt x="657225" y="228600"/>
                  </a:cubicBezTo>
                  <a:cubicBezTo>
                    <a:pt x="852487" y="116681"/>
                    <a:pt x="1112043" y="58340"/>
                    <a:pt x="1371600" y="0"/>
                  </a:cubicBezTo>
                </a:path>
              </a:pathLst>
            </a:custGeom>
            <a:noFill/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528640" y="1966912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d</a:t>
              </a:r>
              <a:endParaRPr lang="en-US"/>
            </a:p>
          </p:txBody>
        </p:sp>
      </p:grpSp>
      <p:sp>
        <p:nvSpPr>
          <p:cNvPr id="88" name="Rectangle 13"/>
          <p:cNvSpPr>
            <a:spLocks noChangeArrowheads="1"/>
          </p:cNvSpPr>
          <p:nvPr/>
        </p:nvSpPr>
        <p:spPr bwMode="auto">
          <a:xfrm>
            <a:off x="3429000" y="3829110"/>
            <a:ext cx="54102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Suatu luasan</a:t>
            </a:r>
            <a:r>
              <a:rPr lang="en-US" sz="2000" baseline="0" smtClean="0">
                <a:latin typeface="Arial" charset="0"/>
                <a:cs typeface="Times New Roman" pitchFamily="18" charset="0"/>
              </a:rPr>
              <a:t> 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dibatasi kurva x = f</a:t>
            </a:r>
            <a:r>
              <a:rPr lang="id-ID" sz="2000" smtClean="0"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(y), x = f</a:t>
            </a:r>
            <a:r>
              <a:rPr lang="id-ID" sz="2000" smtClean="0">
                <a:latin typeface="Arial" charset="0"/>
                <a:cs typeface="Times New Roman" pitchFamily="18" charset="0"/>
              </a:rPr>
              <a:t>1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(y), </a:t>
            </a:r>
          </a:p>
          <a:p>
            <a:pPr>
              <a:spcAft>
                <a:spcPts val="6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garis y = c dan y = d, momen inersia I</a:t>
            </a:r>
            <a:r>
              <a:rPr lang="id-ID" sz="2000" smtClean="0">
                <a:latin typeface="Arial" charset="0"/>
                <a:cs typeface="Times New Roman" pitchFamily="18" charset="0"/>
              </a:rPr>
              <a:t>y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 adalah </a:t>
            </a:r>
            <a:endParaRPr lang="id-ID" sz="2000" smtClean="0">
              <a:latin typeface="Arial" charset="0"/>
              <a:cs typeface="Times New Roman" pitchFamily="18" charset="0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381000" y="3429000"/>
            <a:ext cx="2877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id-ID" b="1" kern="0" baseline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DIPUTAR THD SUMBU Y</a:t>
            </a:r>
            <a:endParaRPr lang="en-US" b="1" kern="0" baseline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3602469" y="4891088"/>
            <a:ext cx="2798331" cy="1052512"/>
            <a:chOff x="1019632" y="3519488"/>
            <a:chExt cx="2798331" cy="1052512"/>
          </a:xfrm>
        </p:grpSpPr>
        <p:grpSp>
          <p:nvGrpSpPr>
            <p:cNvPr id="91" name="Group 60"/>
            <p:cNvGrpSpPr/>
            <p:nvPr/>
          </p:nvGrpSpPr>
          <p:grpSpPr>
            <a:xfrm>
              <a:off x="1019632" y="3519488"/>
              <a:ext cx="2798331" cy="1052512"/>
              <a:chOff x="4524832" y="1004888"/>
              <a:chExt cx="2798331" cy="1052512"/>
            </a:xfrm>
          </p:grpSpPr>
          <p:sp>
            <p:nvSpPr>
              <p:cNvPr id="96" name="Rectangle 95"/>
              <p:cNvSpPr/>
              <p:nvPr/>
            </p:nvSpPr>
            <p:spPr>
              <a:xfrm>
                <a:off x="4586516" y="1295400"/>
                <a:ext cx="273664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I</a:t>
                </a:r>
                <a:r>
                  <a:rPr lang="id-ID" sz="2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y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= p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 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    x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dx dy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 bwMode="auto">
              <a:xfrm>
                <a:off x="4524832" y="1004888"/>
                <a:ext cx="2652484" cy="1052512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</p:grpSp>
        <p:sp>
          <p:nvSpPr>
            <p:cNvPr id="92" name="Rectangle 91"/>
            <p:cNvSpPr/>
            <p:nvPr/>
          </p:nvSpPr>
          <p:spPr>
            <a:xfrm>
              <a:off x="2171466" y="3533776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(y)</a:t>
              </a:r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1942866" y="4095690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(y)</a:t>
              </a:r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1690688" y="4081402"/>
              <a:ext cx="3129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c</a:t>
              </a:r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1900240" y="35814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d</a:t>
              </a:r>
              <a:endParaRPr lang="en-US"/>
            </a:p>
          </p:txBody>
        </p:sp>
      </p:grpSp>
      <p:sp>
        <p:nvSpPr>
          <p:cNvPr id="98" name="Rectangle 79"/>
          <p:cNvSpPr>
            <a:spLocks noChangeArrowheads="1"/>
          </p:cNvSpPr>
          <p:nvPr/>
        </p:nvSpPr>
        <p:spPr bwMode="auto">
          <a:xfrm>
            <a:off x="6400800" y="1905000"/>
            <a:ext cx="2133600" cy="140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42913" indent="-442913">
              <a:spcAft>
                <a:spcPts val="6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p = massa per satuan luas</a:t>
            </a:r>
          </a:p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jika tidak disebut, berarti p = 1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000"/>
                            </p:stCondLst>
                            <p:childTnLst>
                              <p:par>
                                <p:cTn id="5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0" grpId="0" build="p"/>
      <p:bldP spid="71" grpId="0"/>
      <p:bldP spid="88" grpId="0" build="p"/>
      <p:bldP spid="89" grpId="0"/>
      <p:bldP spid="9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1643064" y="224135"/>
            <a:ext cx="5867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MOMEN INERSIA UNTUK BATANG</a:t>
            </a:r>
            <a:endParaRPr kumimoji="0" lang="en-US" sz="2400" b="1" i="0" u="none" strike="noStrike" kern="0" cap="none" spc="0" normalizeH="0" baseline="0" noProof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533400" y="854400"/>
            <a:ext cx="2838036" cy="1660200"/>
            <a:chOff x="1129764" y="762000"/>
            <a:chExt cx="2838036" cy="1660200"/>
          </a:xfrm>
        </p:grpSpPr>
        <p:sp>
          <p:nvSpPr>
            <p:cNvPr id="7" name="Rectangle 6"/>
            <p:cNvSpPr/>
            <p:nvPr/>
          </p:nvSpPr>
          <p:spPr bwMode="auto">
            <a:xfrm>
              <a:off x="1433512" y="1905000"/>
              <a:ext cx="2448000" cy="76200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 bwMode="auto">
            <a:xfrm rot="5400000">
              <a:off x="640717" y="1629406"/>
              <a:ext cx="158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" name="Oval 9"/>
            <p:cNvSpPr/>
            <p:nvPr/>
          </p:nvSpPr>
          <p:spPr bwMode="auto">
            <a:xfrm rot="5400000">
              <a:off x="1347592" y="1243208"/>
              <a:ext cx="156575" cy="260959"/>
            </a:xfrm>
            <a:prstGeom prst="ellips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 bwMode="auto">
            <a:xfrm>
              <a:off x="1447800" y="1690688"/>
              <a:ext cx="2520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13" name="Rectangle 12"/>
            <p:cNvSpPr/>
            <p:nvPr/>
          </p:nvSpPr>
          <p:spPr>
            <a:xfrm>
              <a:off x="2743200" y="1357312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a</a:t>
              </a:r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129764" y="762000"/>
              <a:ext cx="39423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</a:t>
              </a:r>
              <a:endParaRPr lang="en-US"/>
            </a:p>
          </p:txBody>
        </p:sp>
      </p:grpSp>
      <p:sp>
        <p:nvSpPr>
          <p:cNvPr id="16" name="Rectangle 79"/>
          <p:cNvSpPr>
            <a:spLocks noChangeArrowheads="1"/>
          </p:cNvSpPr>
          <p:nvPr/>
        </p:nvSpPr>
        <p:spPr bwMode="auto">
          <a:xfrm>
            <a:off x="3733800" y="914400"/>
            <a:ext cx="4953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Diketahui  sebuah batang kurus homogen dengan panjang a, diputar terhadap sumbu yang melalui salah satu ujungnya.</a:t>
            </a:r>
          </a:p>
          <a:p>
            <a:pPr>
              <a:spcAft>
                <a:spcPts val="12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Tentukan momen inersia batang tersebut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609600" y="2686110"/>
            <a:ext cx="10679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Jawab: </a:t>
            </a:r>
          </a:p>
        </p:txBody>
      </p:sp>
      <p:sp>
        <p:nvSpPr>
          <p:cNvPr id="18" name="Rectangle 79"/>
          <p:cNvSpPr>
            <a:spLocks noChangeArrowheads="1"/>
          </p:cNvSpPr>
          <p:nvPr/>
        </p:nvSpPr>
        <p:spPr bwMode="auto">
          <a:xfrm>
            <a:off x="1752600" y="2695576"/>
            <a:ext cx="6781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Momen inersia batang kurus, diputar terhadap sumbu Y :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590800" y="3352800"/>
            <a:ext cx="1907150" cy="762000"/>
            <a:chOff x="4724400" y="1143000"/>
            <a:chExt cx="1907150" cy="762000"/>
          </a:xfrm>
        </p:grpSpPr>
        <p:sp>
          <p:nvSpPr>
            <p:cNvPr id="20" name="Rectangle 19"/>
            <p:cNvSpPr/>
            <p:nvPr/>
          </p:nvSpPr>
          <p:spPr>
            <a:xfrm>
              <a:off x="4800600" y="1295400"/>
              <a:ext cx="183095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I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=  p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x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dx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4724400" y="1143000"/>
              <a:ext cx="1905000" cy="7620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sp>
        <p:nvSpPr>
          <p:cNvPr id="22" name="Rectangle 79"/>
          <p:cNvSpPr>
            <a:spLocks noChangeArrowheads="1"/>
          </p:cNvSpPr>
          <p:nvPr/>
        </p:nvSpPr>
        <p:spPr bwMode="auto">
          <a:xfrm>
            <a:off x="715338" y="4324290"/>
            <a:ext cx="52282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p = massa per satuan panjang batang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685800" y="4891026"/>
            <a:ext cx="2372765" cy="952558"/>
            <a:chOff x="1867941" y="4510088"/>
            <a:chExt cx="2372765" cy="952558"/>
          </a:xfrm>
        </p:grpSpPr>
        <p:sp>
          <p:nvSpPr>
            <p:cNvPr id="25" name="Rectangle 24"/>
            <p:cNvSpPr/>
            <p:nvPr/>
          </p:nvSpPr>
          <p:spPr>
            <a:xfrm>
              <a:off x="1867941" y="4786312"/>
              <a:ext cx="237276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Jadi  I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=  p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x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dx </a:t>
              </a:r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124200" y="5062536"/>
              <a:ext cx="46839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0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305176" y="4510088"/>
              <a:ext cx="46839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a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031938" y="4891026"/>
            <a:ext cx="1692462" cy="976374"/>
            <a:chOff x="4327338" y="4510088"/>
            <a:chExt cx="1692462" cy="976374"/>
          </a:xfrm>
        </p:grpSpPr>
        <p:sp>
          <p:nvSpPr>
            <p:cNvPr id="28" name="Rectangle 27"/>
            <p:cNvSpPr/>
            <p:nvPr/>
          </p:nvSpPr>
          <p:spPr>
            <a:xfrm>
              <a:off x="4327338" y="4786312"/>
              <a:ext cx="147508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p [    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x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3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] </a:t>
              </a:r>
              <a:endParaRPr lang="en-US"/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4876800" y="4676776"/>
              <a:ext cx="457200" cy="657224"/>
              <a:chOff x="5410200" y="3200400"/>
              <a:chExt cx="457200" cy="657224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5410200" y="3200400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5410200" y="348829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cxnSp>
            <p:nvCxnSpPr>
              <p:cNvPr id="32" name="Straight Connector 31"/>
              <p:cNvCxnSpPr/>
              <p:nvPr/>
            </p:nvCxnSpPr>
            <p:spPr bwMode="auto">
              <a:xfrm rot="5400000" flipH="1" flipV="1">
                <a:off x="5638494" y="3434248"/>
                <a:ext cx="1588" cy="180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34" name="Rectangle 33"/>
            <p:cNvSpPr/>
            <p:nvPr/>
          </p:nvSpPr>
          <p:spPr>
            <a:xfrm>
              <a:off x="5503778" y="5086352"/>
              <a:ext cx="46839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0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551402" y="4510088"/>
              <a:ext cx="46839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a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572000" y="5029138"/>
            <a:ext cx="1348446" cy="657224"/>
            <a:chOff x="5916316" y="4648200"/>
            <a:chExt cx="1348446" cy="657224"/>
          </a:xfrm>
        </p:grpSpPr>
        <p:sp>
          <p:nvSpPr>
            <p:cNvPr id="36" name="Rectangle 35"/>
            <p:cNvSpPr/>
            <p:nvPr/>
          </p:nvSpPr>
          <p:spPr>
            <a:xfrm>
              <a:off x="5916316" y="4800600"/>
              <a:ext cx="13484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    p 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a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3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 </a:t>
              </a:r>
              <a:endParaRPr lang="en-US"/>
            </a:p>
          </p:txBody>
        </p:sp>
        <p:grpSp>
          <p:nvGrpSpPr>
            <p:cNvPr id="37" name="Group 36"/>
            <p:cNvGrpSpPr/>
            <p:nvPr/>
          </p:nvGrpSpPr>
          <p:grpSpPr>
            <a:xfrm>
              <a:off x="6124576" y="4648200"/>
              <a:ext cx="457200" cy="657224"/>
              <a:chOff x="5410200" y="3200400"/>
              <a:chExt cx="457200" cy="657224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5410200" y="3200400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5410200" y="348829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cxnSp>
            <p:nvCxnSpPr>
              <p:cNvPr id="40" name="Straight Connector 39"/>
              <p:cNvCxnSpPr/>
              <p:nvPr/>
            </p:nvCxnSpPr>
            <p:spPr bwMode="auto">
              <a:xfrm rot="5400000" flipH="1" flipV="1">
                <a:off x="5638494" y="3434248"/>
                <a:ext cx="1588" cy="180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 build="p"/>
      <p:bldP spid="17" grpId="0"/>
      <p:bldP spid="18" grpId="0"/>
      <p:bldP spid="2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2052640" y="152400"/>
            <a:ext cx="49863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MOMEN INERSIA UNTUK PERSEGI PANJANG</a:t>
            </a:r>
            <a:endParaRPr kumimoji="0" lang="en-US" sz="2400" b="1" i="0" u="none" strike="noStrike" kern="0" cap="none" spc="0" normalizeH="0" baseline="0" noProof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747712" y="914400"/>
            <a:ext cx="1462088" cy="2000309"/>
            <a:chOff x="1241594" y="1230868"/>
            <a:chExt cx="1462088" cy="2000309"/>
          </a:xfrm>
        </p:grpSpPr>
        <p:grpSp>
          <p:nvGrpSpPr>
            <p:cNvPr id="6" name="Group 5"/>
            <p:cNvGrpSpPr>
              <a:grpSpLocks noChangeAspect="1"/>
            </p:cNvGrpSpPr>
            <p:nvPr/>
          </p:nvGrpSpPr>
          <p:grpSpPr>
            <a:xfrm>
              <a:off x="1241594" y="1551869"/>
              <a:ext cx="1462088" cy="1679308"/>
              <a:chOff x="5043573" y="3311192"/>
              <a:chExt cx="2134639" cy="2451794"/>
            </a:xfrm>
          </p:grpSpPr>
          <p:sp>
            <p:nvSpPr>
              <p:cNvPr id="7" name="Rectangle 6"/>
              <p:cNvSpPr/>
              <p:nvPr/>
            </p:nvSpPr>
            <p:spPr bwMode="auto">
              <a:xfrm>
                <a:off x="5333995" y="3493009"/>
                <a:ext cx="1219199" cy="1600201"/>
              </a:xfrm>
              <a:prstGeom prst="rect">
                <a:avLst/>
              </a:prstGeom>
              <a:solidFill>
                <a:srgbClr val="C00000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  <p:cxnSp>
            <p:nvCxnSpPr>
              <p:cNvPr id="8" name="Straight Connector 7"/>
              <p:cNvCxnSpPr/>
              <p:nvPr/>
            </p:nvCxnSpPr>
            <p:spPr bwMode="auto">
              <a:xfrm rot="16200000" flipV="1">
                <a:off x="4767074" y="4466720"/>
                <a:ext cx="2312644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9" name="Straight Arrow Connector 8"/>
              <p:cNvCxnSpPr/>
              <p:nvPr/>
            </p:nvCxnSpPr>
            <p:spPr bwMode="auto">
              <a:xfrm>
                <a:off x="5043573" y="5088436"/>
                <a:ext cx="1997271" cy="1588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0" name="Oval 9"/>
              <p:cNvSpPr/>
              <p:nvPr/>
            </p:nvSpPr>
            <p:spPr bwMode="auto">
              <a:xfrm rot="5400000">
                <a:off x="5797766" y="4102608"/>
                <a:ext cx="228600" cy="381000"/>
              </a:xfrm>
              <a:prstGeom prst="ellips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6664861" y="5039676"/>
                <a:ext cx="513351" cy="5841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X</a:t>
                </a:r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5455909" y="5178826"/>
                <a:ext cx="580787" cy="5841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Y</a:t>
                </a:r>
                <a:endParaRPr lang="en-US"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1704976" y="1230868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d</a:t>
              </a:r>
              <a:endParaRPr lang="en-US"/>
            </a:p>
          </p:txBody>
        </p:sp>
        <p:cxnSp>
          <p:nvCxnSpPr>
            <p:cNvPr id="14" name="Straight Connector 13"/>
            <p:cNvCxnSpPr/>
            <p:nvPr/>
          </p:nvCxnSpPr>
          <p:spPr bwMode="auto">
            <a:xfrm>
              <a:off x="1413824" y="1552576"/>
              <a:ext cx="900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rot="5400000">
              <a:off x="1801282" y="2218270"/>
              <a:ext cx="1152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17" name="Rectangle 16"/>
            <p:cNvSpPr/>
            <p:nvPr/>
          </p:nvSpPr>
          <p:spPr>
            <a:xfrm>
              <a:off x="2390776" y="1963768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b</a:t>
              </a:r>
              <a:endParaRPr lang="en-US"/>
            </a:p>
          </p:txBody>
        </p:sp>
      </p:grpSp>
      <p:sp>
        <p:nvSpPr>
          <p:cNvPr id="19" name="Rectangle 79"/>
          <p:cNvSpPr>
            <a:spLocks noChangeArrowheads="1"/>
          </p:cNvSpPr>
          <p:nvPr/>
        </p:nvSpPr>
        <p:spPr bwMode="auto">
          <a:xfrm>
            <a:off x="2438400" y="1143000"/>
            <a:ext cx="6096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Diketahui  sebuah keping persegi panjang dengan panjang b dan lebar d, diputar terhadap sumbu yang melalui pusat gravitasinya.</a:t>
            </a:r>
          </a:p>
          <a:p>
            <a:pPr>
              <a:spcAft>
                <a:spcPts val="12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Tentukan momen inersia persegi panjang tersebut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838200" y="3038534"/>
            <a:ext cx="10679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Jawab: </a:t>
            </a:r>
          </a:p>
        </p:txBody>
      </p:sp>
      <p:sp>
        <p:nvSpPr>
          <p:cNvPr id="21" name="Rectangle 79"/>
          <p:cNvSpPr>
            <a:spLocks noChangeArrowheads="1"/>
          </p:cNvSpPr>
          <p:nvPr/>
        </p:nvSpPr>
        <p:spPr bwMode="auto">
          <a:xfrm>
            <a:off x="1981200" y="3019424"/>
            <a:ext cx="2895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Momen inersia diputar </a:t>
            </a:r>
          </a:p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terhadap sumbu Y :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5001510" y="2895600"/>
            <a:ext cx="2694690" cy="1052512"/>
            <a:chOff x="1066800" y="3519488"/>
            <a:chExt cx="2694690" cy="1052512"/>
          </a:xfrm>
        </p:grpSpPr>
        <p:grpSp>
          <p:nvGrpSpPr>
            <p:cNvPr id="60" name="Group 60"/>
            <p:cNvGrpSpPr/>
            <p:nvPr/>
          </p:nvGrpSpPr>
          <p:grpSpPr>
            <a:xfrm>
              <a:off x="1066800" y="3519488"/>
              <a:ext cx="2694690" cy="1052512"/>
              <a:chOff x="4572000" y="1004888"/>
              <a:chExt cx="2694690" cy="1052512"/>
            </a:xfrm>
          </p:grpSpPr>
          <p:sp>
            <p:nvSpPr>
              <p:cNvPr id="65" name="Rectangle 64"/>
              <p:cNvSpPr/>
              <p:nvPr/>
            </p:nvSpPr>
            <p:spPr>
              <a:xfrm>
                <a:off x="4600576" y="1295400"/>
                <a:ext cx="266611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I</a:t>
                </a:r>
                <a:r>
                  <a:rPr lang="id-ID" sz="2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y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= p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 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    x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dx dy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 bwMode="auto">
              <a:xfrm>
                <a:off x="4572000" y="1004888"/>
                <a:ext cx="2590800" cy="1052512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</p:grpSp>
        <p:sp>
          <p:nvSpPr>
            <p:cNvPr id="61" name="Rectangle 60"/>
            <p:cNvSpPr/>
            <p:nvPr/>
          </p:nvSpPr>
          <p:spPr>
            <a:xfrm>
              <a:off x="2171466" y="3533776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(y)</a:t>
              </a:r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942866" y="4095690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(y)</a:t>
              </a:r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1690688" y="4081402"/>
              <a:ext cx="3129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c</a:t>
              </a:r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1900240" y="35814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d</a:t>
              </a:r>
              <a:endParaRPr lang="en-US"/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762000" y="4191000"/>
            <a:ext cx="2409634" cy="1033464"/>
            <a:chOff x="866966" y="4419600"/>
            <a:chExt cx="2409634" cy="1033464"/>
          </a:xfrm>
        </p:grpSpPr>
        <p:grpSp>
          <p:nvGrpSpPr>
            <p:cNvPr id="29" name="Group 28"/>
            <p:cNvGrpSpPr/>
            <p:nvPr/>
          </p:nvGrpSpPr>
          <p:grpSpPr>
            <a:xfrm>
              <a:off x="866966" y="4429066"/>
              <a:ext cx="2409634" cy="1023998"/>
              <a:chOff x="2600518" y="4491040"/>
              <a:chExt cx="2409634" cy="1023998"/>
            </a:xfrm>
          </p:grpSpPr>
          <p:sp>
            <p:nvSpPr>
              <p:cNvPr id="30" name="Rectangle 29"/>
              <p:cNvSpPr/>
              <p:nvPr/>
            </p:nvSpPr>
            <p:spPr>
              <a:xfrm>
                <a:off x="2600518" y="4786312"/>
                <a:ext cx="24096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I</a:t>
                </a:r>
                <a:r>
                  <a:rPr lang="id-ID" sz="2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y  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= p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   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x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dx dy </a:t>
                </a:r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445307" y="5114928"/>
                <a:ext cx="90762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- ½ d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634135" y="4491040"/>
                <a:ext cx="75212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½ d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</p:grpSp>
        <p:sp>
          <p:nvSpPr>
            <p:cNvPr id="67" name="Rectangle 66"/>
            <p:cNvSpPr/>
            <p:nvPr/>
          </p:nvSpPr>
          <p:spPr>
            <a:xfrm>
              <a:off x="1439694" y="502913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577666" y="44196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b</a:t>
              </a:r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3094284" y="4191000"/>
            <a:ext cx="2239716" cy="1038224"/>
            <a:chOff x="2971800" y="4391024"/>
            <a:chExt cx="2239716" cy="1038224"/>
          </a:xfrm>
        </p:grpSpPr>
        <p:sp>
          <p:nvSpPr>
            <p:cNvPr id="23" name="Rectangle 22"/>
            <p:cNvSpPr/>
            <p:nvPr/>
          </p:nvSpPr>
          <p:spPr>
            <a:xfrm>
              <a:off x="2971800" y="4691002"/>
              <a:ext cx="22397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= p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 [     x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3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]  dy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  <p:grpSp>
          <p:nvGrpSpPr>
            <p:cNvPr id="69" name="Group 32"/>
            <p:cNvGrpSpPr/>
            <p:nvPr/>
          </p:nvGrpSpPr>
          <p:grpSpPr>
            <a:xfrm>
              <a:off x="3776664" y="4572000"/>
              <a:ext cx="457200" cy="657224"/>
              <a:chOff x="5410200" y="3200400"/>
              <a:chExt cx="457200" cy="657224"/>
            </a:xfrm>
          </p:grpSpPr>
          <p:sp>
            <p:nvSpPr>
              <p:cNvPr id="70" name="Rectangle 69"/>
              <p:cNvSpPr/>
              <p:nvPr/>
            </p:nvSpPr>
            <p:spPr>
              <a:xfrm>
                <a:off x="5410200" y="3200400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5410200" y="348829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3  </a:t>
                </a:r>
                <a:endParaRPr lang="en-US"/>
              </a:p>
            </p:txBody>
          </p:sp>
          <p:cxnSp>
            <p:nvCxnSpPr>
              <p:cNvPr id="72" name="Straight Connector 71"/>
              <p:cNvCxnSpPr/>
              <p:nvPr/>
            </p:nvCxnSpPr>
            <p:spPr bwMode="auto">
              <a:xfrm rot="5400000" flipH="1" flipV="1">
                <a:off x="5638494" y="3434248"/>
                <a:ext cx="1588" cy="180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73" name="Rectangle 72"/>
            <p:cNvSpPr/>
            <p:nvPr/>
          </p:nvSpPr>
          <p:spPr>
            <a:xfrm>
              <a:off x="3381376" y="502913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3519348" y="44196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b</a:t>
              </a:r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4059667" y="5014912"/>
              <a:ext cx="90762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- ½ d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4248495" y="4391024"/>
              <a:ext cx="75212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½ d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5066555" y="4229104"/>
            <a:ext cx="3163045" cy="1009648"/>
            <a:chOff x="4918737" y="4429128"/>
            <a:chExt cx="3163045" cy="1009648"/>
          </a:xfrm>
        </p:grpSpPr>
        <p:grpSp>
          <p:nvGrpSpPr>
            <p:cNvPr id="78" name="Group 77"/>
            <p:cNvGrpSpPr/>
            <p:nvPr/>
          </p:nvGrpSpPr>
          <p:grpSpPr>
            <a:xfrm>
              <a:off x="4918737" y="4429128"/>
              <a:ext cx="3163045" cy="1009648"/>
              <a:chOff x="3089937" y="4419600"/>
              <a:chExt cx="3163045" cy="1009648"/>
            </a:xfrm>
          </p:grpSpPr>
          <p:sp>
            <p:nvSpPr>
              <p:cNvPr id="79" name="Rectangle 78"/>
              <p:cNvSpPr/>
              <p:nvPr/>
            </p:nvSpPr>
            <p:spPr>
              <a:xfrm>
                <a:off x="3089937" y="4691002"/>
                <a:ext cx="316304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=  p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    (    d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+    d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)  dy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grpSp>
            <p:nvGrpSpPr>
              <p:cNvPr id="80" name="Group 32"/>
              <p:cNvGrpSpPr/>
              <p:nvPr/>
            </p:nvGrpSpPr>
            <p:grpSpPr>
              <a:xfrm>
                <a:off x="3776664" y="4572000"/>
                <a:ext cx="457200" cy="657224"/>
                <a:chOff x="5410200" y="3200400"/>
                <a:chExt cx="457200" cy="657224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5410200" y="3200400"/>
                  <a:ext cx="45720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id-ID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1</a:t>
                  </a:r>
                  <a:r>
                    <a:rPr lang="id-ID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  </a:t>
                  </a:r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5410200" y="3488292"/>
                  <a:ext cx="45720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id-ID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3  </a:t>
                  </a:r>
                  <a:endParaRPr lang="en-US"/>
                </a:p>
              </p:txBody>
            </p:sp>
            <p:cxnSp>
              <p:nvCxnSpPr>
                <p:cNvPr id="87" name="Straight Connector 86"/>
                <p:cNvCxnSpPr/>
                <p:nvPr/>
              </p:nvCxnSpPr>
              <p:spPr bwMode="auto">
                <a:xfrm rot="5400000" flipH="1" flipV="1">
                  <a:off x="5638494" y="3434248"/>
                  <a:ext cx="1588" cy="18000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81" name="Rectangle 80"/>
              <p:cNvSpPr/>
              <p:nvPr/>
            </p:nvSpPr>
            <p:spPr>
              <a:xfrm>
                <a:off x="3567607" y="502913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0</a:t>
                </a:r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3705579" y="441960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b</a:t>
                </a:r>
                <a:endParaRPr lang="en-US"/>
              </a:p>
            </p:txBody>
          </p:sp>
        </p:grpSp>
        <p:grpSp>
          <p:nvGrpSpPr>
            <p:cNvPr id="88" name="Group 32"/>
            <p:cNvGrpSpPr/>
            <p:nvPr/>
          </p:nvGrpSpPr>
          <p:grpSpPr>
            <a:xfrm>
              <a:off x="5943600" y="4572000"/>
              <a:ext cx="457200" cy="657224"/>
              <a:chOff x="5410200" y="3200400"/>
              <a:chExt cx="457200" cy="657224"/>
            </a:xfrm>
          </p:grpSpPr>
          <p:sp>
            <p:nvSpPr>
              <p:cNvPr id="89" name="Rectangle 88"/>
              <p:cNvSpPr/>
              <p:nvPr/>
            </p:nvSpPr>
            <p:spPr>
              <a:xfrm>
                <a:off x="5410200" y="3200400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5410200" y="348829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8  </a:t>
                </a:r>
                <a:endParaRPr lang="en-US"/>
              </a:p>
            </p:txBody>
          </p:sp>
          <p:cxnSp>
            <p:nvCxnSpPr>
              <p:cNvPr id="91" name="Straight Connector 90"/>
              <p:cNvCxnSpPr/>
              <p:nvPr/>
            </p:nvCxnSpPr>
            <p:spPr bwMode="auto">
              <a:xfrm rot="5400000" flipH="1" flipV="1">
                <a:off x="5638494" y="3434248"/>
                <a:ext cx="1588" cy="180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92" name="Group 32"/>
            <p:cNvGrpSpPr/>
            <p:nvPr/>
          </p:nvGrpSpPr>
          <p:grpSpPr>
            <a:xfrm>
              <a:off x="6691312" y="4572000"/>
              <a:ext cx="457200" cy="657224"/>
              <a:chOff x="5410200" y="3200400"/>
              <a:chExt cx="457200" cy="657224"/>
            </a:xfrm>
          </p:grpSpPr>
          <p:sp>
            <p:nvSpPr>
              <p:cNvPr id="93" name="Rectangle 92"/>
              <p:cNvSpPr/>
              <p:nvPr/>
            </p:nvSpPr>
            <p:spPr>
              <a:xfrm>
                <a:off x="5410200" y="3200400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410200" y="348829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8  </a:t>
                </a:r>
                <a:endParaRPr lang="en-US"/>
              </a:p>
            </p:txBody>
          </p:sp>
          <p:cxnSp>
            <p:nvCxnSpPr>
              <p:cNvPr id="95" name="Straight Connector 94"/>
              <p:cNvCxnSpPr/>
              <p:nvPr/>
            </p:nvCxnSpPr>
            <p:spPr bwMode="auto">
              <a:xfrm rot="5400000" flipH="1" flipV="1">
                <a:off x="5638494" y="3434248"/>
                <a:ext cx="1588" cy="180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98" name="Group 97"/>
          <p:cNvGrpSpPr/>
          <p:nvPr/>
        </p:nvGrpSpPr>
        <p:grpSpPr>
          <a:xfrm>
            <a:off x="1371600" y="5334000"/>
            <a:ext cx="1901483" cy="1009648"/>
            <a:chOff x="2388274" y="5391152"/>
            <a:chExt cx="1901483" cy="1009648"/>
          </a:xfrm>
        </p:grpSpPr>
        <p:sp>
          <p:nvSpPr>
            <p:cNvPr id="42" name="Rectangle 41"/>
            <p:cNvSpPr/>
            <p:nvPr/>
          </p:nvSpPr>
          <p:spPr>
            <a:xfrm>
              <a:off x="2388274" y="5667376"/>
              <a:ext cx="190148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     p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d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3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dy </a:t>
              </a:r>
              <a:endParaRPr lang="en-US"/>
            </a:p>
          </p:txBody>
        </p:sp>
        <p:grpSp>
          <p:nvGrpSpPr>
            <p:cNvPr id="43" name="Group 36"/>
            <p:cNvGrpSpPr/>
            <p:nvPr/>
          </p:nvGrpSpPr>
          <p:grpSpPr>
            <a:xfrm>
              <a:off x="2557464" y="5514976"/>
              <a:ext cx="603866" cy="657224"/>
              <a:chOff x="5371130" y="3200400"/>
              <a:chExt cx="603866" cy="657224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5452090" y="3200400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5371130" y="3488292"/>
                <a:ext cx="60386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12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cxnSp>
            <p:nvCxnSpPr>
              <p:cNvPr id="46" name="Straight Connector 45"/>
              <p:cNvCxnSpPr/>
              <p:nvPr/>
            </p:nvCxnSpPr>
            <p:spPr bwMode="auto">
              <a:xfrm rot="5400000" flipH="1" flipV="1">
                <a:off x="5664152" y="3415454"/>
                <a:ext cx="0" cy="216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96" name="Rectangle 95"/>
            <p:cNvSpPr/>
            <p:nvPr/>
          </p:nvSpPr>
          <p:spPr>
            <a:xfrm>
              <a:off x="3156456" y="600069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3294428" y="5391152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b</a:t>
              </a:r>
              <a:endParaRPr lang="en-US"/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3200400" y="5334000"/>
            <a:ext cx="1676400" cy="1009648"/>
            <a:chOff x="2766418" y="5395912"/>
            <a:chExt cx="1676400" cy="1009648"/>
          </a:xfrm>
        </p:grpSpPr>
        <p:grpSp>
          <p:nvGrpSpPr>
            <p:cNvPr id="51" name="Group 50"/>
            <p:cNvGrpSpPr/>
            <p:nvPr/>
          </p:nvGrpSpPr>
          <p:grpSpPr>
            <a:xfrm>
              <a:off x="2766418" y="5514976"/>
              <a:ext cx="1617751" cy="657224"/>
              <a:chOff x="5863334" y="4648200"/>
              <a:chExt cx="1617751" cy="657224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5863334" y="4800600"/>
                <a:ext cx="161775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=       p d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y] </a:t>
                </a:r>
                <a:endParaRPr lang="en-US"/>
              </a:p>
            </p:txBody>
          </p:sp>
          <p:grpSp>
            <p:nvGrpSpPr>
              <p:cNvPr id="53" name="Group 36"/>
              <p:cNvGrpSpPr/>
              <p:nvPr/>
            </p:nvGrpSpPr>
            <p:grpSpPr>
              <a:xfrm>
                <a:off x="6124576" y="4648200"/>
                <a:ext cx="457200" cy="657224"/>
                <a:chOff x="5410200" y="3200400"/>
                <a:chExt cx="457200" cy="657224"/>
              </a:xfrm>
            </p:grpSpPr>
            <p:sp>
              <p:nvSpPr>
                <p:cNvPr id="54" name="Rectangle 53"/>
                <p:cNvSpPr/>
                <p:nvPr/>
              </p:nvSpPr>
              <p:spPr>
                <a:xfrm>
                  <a:off x="5410200" y="3200400"/>
                  <a:ext cx="45720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id-ID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1</a:t>
                  </a:r>
                  <a:r>
                    <a:rPr lang="id-ID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  </a:t>
                  </a:r>
                  <a:endParaRPr lang="en-US"/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5410200" y="3488292"/>
                  <a:ext cx="45720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id-ID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12</a:t>
                  </a:r>
                  <a:r>
                    <a:rPr lang="id-ID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  </a:t>
                  </a:r>
                  <a:endParaRPr lang="en-US"/>
                </a:p>
              </p:txBody>
            </p:sp>
            <p:cxnSp>
              <p:nvCxnSpPr>
                <p:cNvPr id="56" name="Straight Connector 55"/>
                <p:cNvCxnSpPr/>
                <p:nvPr/>
              </p:nvCxnSpPr>
              <p:spPr bwMode="auto">
                <a:xfrm rot="5400000" flipH="1" flipV="1">
                  <a:off x="5638494" y="3434248"/>
                  <a:ext cx="1588" cy="18000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sp>
          <p:nvSpPr>
            <p:cNvPr id="99" name="Rectangle 98"/>
            <p:cNvSpPr/>
            <p:nvPr/>
          </p:nvSpPr>
          <p:spPr>
            <a:xfrm>
              <a:off x="3977512" y="600545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4115484" y="5395912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b</a:t>
              </a:r>
              <a:endParaRPr lang="en-US"/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4915354" y="5453064"/>
            <a:ext cx="1561646" cy="657224"/>
            <a:chOff x="5840116" y="4648200"/>
            <a:chExt cx="1561646" cy="657224"/>
          </a:xfrm>
        </p:grpSpPr>
        <p:sp>
          <p:nvSpPr>
            <p:cNvPr id="102" name="Rectangle 101"/>
            <p:cNvSpPr/>
            <p:nvPr/>
          </p:nvSpPr>
          <p:spPr>
            <a:xfrm>
              <a:off x="5840116" y="4800600"/>
              <a:ext cx="15616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     p d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3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b </a:t>
              </a:r>
              <a:endParaRPr lang="en-US"/>
            </a:p>
          </p:txBody>
        </p:sp>
        <p:grpSp>
          <p:nvGrpSpPr>
            <p:cNvPr id="103" name="Group 36"/>
            <p:cNvGrpSpPr/>
            <p:nvPr/>
          </p:nvGrpSpPr>
          <p:grpSpPr>
            <a:xfrm>
              <a:off x="6124576" y="4648200"/>
              <a:ext cx="457200" cy="657224"/>
              <a:chOff x="5410200" y="3200400"/>
              <a:chExt cx="457200" cy="657224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5410200" y="3200400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5410200" y="348829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12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cxnSp>
            <p:nvCxnSpPr>
              <p:cNvPr id="106" name="Straight Connector 105"/>
              <p:cNvCxnSpPr/>
              <p:nvPr/>
            </p:nvCxnSpPr>
            <p:spPr bwMode="auto">
              <a:xfrm rot="5400000" flipH="1" flipV="1">
                <a:off x="5638494" y="3434248"/>
                <a:ext cx="1588" cy="180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9" grpId="0" build="p"/>
      <p:bldP spid="20" grpId="0"/>
      <p:bldP spid="21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2514600" y="224135"/>
            <a:ext cx="403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CONTOH SOAL</a:t>
            </a:r>
            <a:endParaRPr kumimoji="0" lang="en-US" sz="2400" b="1" i="0" u="none" strike="noStrike" kern="0" cap="none" spc="0" normalizeH="0" baseline="0" noProof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8" name="Rectangle 79"/>
          <p:cNvSpPr>
            <a:spLocks noChangeArrowheads="1"/>
          </p:cNvSpPr>
          <p:nvPr/>
        </p:nvSpPr>
        <p:spPr bwMode="auto">
          <a:xfrm>
            <a:off x="2743200" y="914400"/>
            <a:ext cx="6096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Diketahui  sebuah keping persegi panjang dengan ukuran 20 cm x 10 cm, bermassa 2 kg, diputar terhadap sumbu Y berjarak 5 cm, seperti gambar.</a:t>
            </a:r>
          </a:p>
          <a:p>
            <a:pPr>
              <a:spcAft>
                <a:spcPts val="12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Tentukan momen inersia persegi panjang tersebut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sp>
        <p:nvSpPr>
          <p:cNvPr id="35" name="Rectangle 10"/>
          <p:cNvSpPr>
            <a:spLocks noChangeArrowheads="1"/>
          </p:cNvSpPr>
          <p:nvPr/>
        </p:nvSpPr>
        <p:spPr bwMode="auto">
          <a:xfrm>
            <a:off x="609600" y="3219510"/>
            <a:ext cx="10679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Jawab: </a:t>
            </a:r>
          </a:p>
        </p:txBody>
      </p:sp>
      <p:sp>
        <p:nvSpPr>
          <p:cNvPr id="39" name="Rectangle 79"/>
          <p:cNvSpPr>
            <a:spLocks noChangeArrowheads="1"/>
          </p:cNvSpPr>
          <p:nvPr/>
        </p:nvSpPr>
        <p:spPr bwMode="auto">
          <a:xfrm>
            <a:off x="4572000" y="3200400"/>
            <a:ext cx="389952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p = 2 kg/200 cm</a:t>
            </a:r>
            <a:r>
              <a:rPr lang="id-ID" sz="2000" baseline="30000" smtClean="0">
                <a:latin typeface="Arial" charset="0"/>
                <a:cs typeface="Times New Roman" pitchFamily="18" charset="0"/>
              </a:rPr>
              <a:t>2 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= 0,01 kg/cm</a:t>
            </a:r>
            <a:r>
              <a:rPr lang="id-ID" sz="2000" baseline="30000" smtClean="0">
                <a:latin typeface="Arial" charset="0"/>
                <a:cs typeface="Times New Roman" pitchFamily="18" charset="0"/>
              </a:rPr>
              <a:t>2</a:t>
            </a:r>
            <a:endParaRPr lang="en-US" sz="2000" baseline="30000">
              <a:latin typeface="Arial" charset="0"/>
              <a:cs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85800" y="4391024"/>
            <a:ext cx="726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Jadi </a:t>
            </a:r>
            <a:endParaRPr lang="en-US"/>
          </a:p>
        </p:txBody>
      </p:sp>
      <p:grpSp>
        <p:nvGrpSpPr>
          <p:cNvPr id="71" name="Group 70"/>
          <p:cNvGrpSpPr/>
          <p:nvPr/>
        </p:nvGrpSpPr>
        <p:grpSpPr>
          <a:xfrm>
            <a:off x="1753486" y="2943224"/>
            <a:ext cx="2666114" cy="962024"/>
            <a:chOff x="1095376" y="3533776"/>
            <a:chExt cx="2666114" cy="962024"/>
          </a:xfrm>
        </p:grpSpPr>
        <p:sp>
          <p:nvSpPr>
            <p:cNvPr id="77" name="Rectangle 76"/>
            <p:cNvSpPr/>
            <p:nvPr/>
          </p:nvSpPr>
          <p:spPr>
            <a:xfrm>
              <a:off x="1095376" y="3810000"/>
              <a:ext cx="266611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I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= p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 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    x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dx dy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171466" y="3533776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(y)</a:t>
              </a:r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1942866" y="4095690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(y)</a:t>
              </a:r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690688" y="4081402"/>
              <a:ext cx="3129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c</a:t>
              </a:r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900240" y="35814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d</a:t>
              </a:r>
              <a:endParaRPr lang="en-US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295400" y="4129150"/>
            <a:ext cx="2525050" cy="962024"/>
            <a:chOff x="1095376" y="3533776"/>
            <a:chExt cx="2525050" cy="962024"/>
          </a:xfrm>
        </p:grpSpPr>
        <p:sp>
          <p:nvSpPr>
            <p:cNvPr id="85" name="Rectangle 84"/>
            <p:cNvSpPr/>
            <p:nvPr/>
          </p:nvSpPr>
          <p:spPr>
            <a:xfrm>
              <a:off x="1095376" y="3810000"/>
              <a:ext cx="252505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I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= p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 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  x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dx dy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2149376" y="3533776"/>
              <a:ext cx="4700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15</a:t>
              </a:r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1942866" y="409569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5</a:t>
              </a:r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1690688" y="409569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5</a:t>
              </a:r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1781176" y="3533776"/>
              <a:ext cx="4700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25</a:t>
              </a:r>
              <a:endParaRPr lang="en-US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304801" y="685800"/>
            <a:ext cx="2514599" cy="2209800"/>
            <a:chOff x="304801" y="685800"/>
            <a:chExt cx="2514599" cy="2209800"/>
          </a:xfrm>
        </p:grpSpPr>
        <p:grpSp>
          <p:nvGrpSpPr>
            <p:cNvPr id="30" name="Group 29"/>
            <p:cNvGrpSpPr/>
            <p:nvPr/>
          </p:nvGrpSpPr>
          <p:grpSpPr>
            <a:xfrm>
              <a:off x="304801" y="685800"/>
              <a:ext cx="2514599" cy="2209800"/>
              <a:chOff x="304801" y="685800"/>
              <a:chExt cx="2514599" cy="2209800"/>
            </a:xfrm>
          </p:grpSpPr>
          <p:grpSp>
            <p:nvGrpSpPr>
              <p:cNvPr id="34" name="Group 33"/>
              <p:cNvGrpSpPr/>
              <p:nvPr/>
            </p:nvGrpSpPr>
            <p:grpSpPr>
              <a:xfrm>
                <a:off x="304801" y="685800"/>
                <a:ext cx="2514599" cy="2209800"/>
                <a:chOff x="76201" y="685800"/>
                <a:chExt cx="2514599" cy="2209800"/>
              </a:xfrm>
            </p:grpSpPr>
            <p:sp>
              <p:nvSpPr>
                <p:cNvPr id="33" name="Rectangle 32"/>
                <p:cNvSpPr/>
                <p:nvPr/>
              </p:nvSpPr>
              <p:spPr>
                <a:xfrm>
                  <a:off x="333376" y="1219200"/>
                  <a:ext cx="671512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id-ID" sz="16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5 cm</a:t>
                  </a:r>
                  <a:endParaRPr lang="en-US" sz="1600"/>
                </a:p>
              </p:txBody>
            </p:sp>
            <p:grpSp>
              <p:nvGrpSpPr>
                <p:cNvPr id="6" name="Group 5"/>
                <p:cNvGrpSpPr/>
                <p:nvPr/>
              </p:nvGrpSpPr>
              <p:grpSpPr>
                <a:xfrm>
                  <a:off x="76201" y="685800"/>
                  <a:ext cx="2514599" cy="2209800"/>
                  <a:chOff x="570083" y="1230868"/>
                  <a:chExt cx="2514599" cy="2209800"/>
                </a:xfrm>
              </p:grpSpPr>
              <p:grpSp>
                <p:nvGrpSpPr>
                  <p:cNvPr id="7" name="Group 5"/>
                  <p:cNvGrpSpPr>
                    <a:grpSpLocks noChangeAspect="1"/>
                  </p:cNvGrpSpPr>
                  <p:nvPr/>
                </p:nvGrpSpPr>
                <p:grpSpPr>
                  <a:xfrm>
                    <a:off x="570083" y="1335584"/>
                    <a:ext cx="2514599" cy="2105084"/>
                    <a:chOff x="4063166" y="2995417"/>
                    <a:chExt cx="3671291" cy="3073426"/>
                  </a:xfrm>
                </p:grpSpPr>
                <p:sp>
                  <p:nvSpPr>
                    <p:cNvPr id="12" name="Rectangle 11"/>
                    <p:cNvSpPr/>
                    <p:nvPr/>
                  </p:nvSpPr>
                  <p:spPr bwMode="auto">
                    <a:xfrm>
                      <a:off x="5333995" y="3493009"/>
                      <a:ext cx="1219199" cy="1600201"/>
                    </a:xfrm>
                    <a:prstGeom prst="rect">
                      <a:avLst/>
                    </a:prstGeom>
                    <a:solidFill>
                      <a:srgbClr val="C00000"/>
                    </a:solidFill>
                    <a:ln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non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p:txBody>
                </p:sp>
                <p:cxnSp>
                  <p:nvCxnSpPr>
                    <p:cNvPr id="13" name="Straight Connector 12"/>
                    <p:cNvCxnSpPr/>
                    <p:nvPr/>
                  </p:nvCxnSpPr>
                  <p:spPr bwMode="auto">
                    <a:xfrm rot="16200000" flipV="1">
                      <a:off x="3114376" y="4648927"/>
                      <a:ext cx="2838244" cy="1588"/>
                    </a:xfrm>
                    <a:prstGeom prst="line">
                      <a:avLst/>
                    </a:prstGeom>
                    <a:solidFill>
                      <a:schemeClr val="accent1"/>
                    </a:solidFill>
                    <a:ln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>
                    <a:effectLst/>
                  </p:spPr>
                </p:cxnSp>
                <p:cxnSp>
                  <p:nvCxnSpPr>
                    <p:cNvPr id="14" name="Straight Arrow Connector 13"/>
                    <p:cNvCxnSpPr/>
                    <p:nvPr/>
                  </p:nvCxnSpPr>
                  <p:spPr bwMode="auto">
                    <a:xfrm>
                      <a:off x="4174416" y="5761308"/>
                      <a:ext cx="3048461" cy="1588"/>
                    </a:xfrm>
                    <a:prstGeom prst="straightConnector1">
                      <a:avLst/>
                    </a:prstGeom>
                    <a:solidFill>
                      <a:schemeClr val="accent1"/>
                    </a:solidFill>
                    <a:ln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>
                    <a:effectLst/>
                  </p:spPr>
                </p:cxnSp>
                <p:sp>
                  <p:nvSpPr>
                    <p:cNvPr id="15" name="Oval 14"/>
                    <p:cNvSpPr/>
                    <p:nvPr/>
                  </p:nvSpPr>
                  <p:spPr bwMode="auto">
                    <a:xfrm rot="5400000">
                      <a:off x="4422595" y="4540269"/>
                      <a:ext cx="228600" cy="380999"/>
                    </a:xfrm>
                    <a:prstGeom prst="ellipse">
                      <a:avLst/>
                    </a:prstGeom>
                    <a:noFill/>
                    <a:ln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non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p:txBody>
                </p:sp>
                <p:sp>
                  <p:nvSpPr>
                    <p:cNvPr id="16" name="Rectangle 15"/>
                    <p:cNvSpPr/>
                    <p:nvPr/>
                  </p:nvSpPr>
                  <p:spPr>
                    <a:xfrm>
                      <a:off x="7221107" y="5484682"/>
                      <a:ext cx="513350" cy="584161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id-ID" sz="2000" baseline="0" smtClean="0">
                          <a:solidFill>
                            <a:srgbClr val="FFFFFF"/>
                          </a:solidFill>
                          <a:latin typeface="Arial" charset="0"/>
                          <a:cs typeface="Times New Roman" pitchFamily="18" charset="0"/>
                        </a:rPr>
                        <a:t>X</a:t>
                      </a:r>
                      <a:endParaRPr lang="en-US"/>
                    </a:p>
                  </p:txBody>
                </p:sp>
                <p:sp>
                  <p:nvSpPr>
                    <p:cNvPr id="17" name="Rectangle 16"/>
                    <p:cNvSpPr/>
                    <p:nvPr/>
                  </p:nvSpPr>
                  <p:spPr>
                    <a:xfrm>
                      <a:off x="4063166" y="2995417"/>
                      <a:ext cx="580788" cy="584160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id-ID" sz="2000" baseline="0" smtClean="0">
                          <a:solidFill>
                            <a:srgbClr val="FFFFFF"/>
                          </a:solidFill>
                          <a:latin typeface="Arial" charset="0"/>
                          <a:cs typeface="Times New Roman" pitchFamily="18" charset="0"/>
                        </a:rPr>
                        <a:t>Y</a:t>
                      </a:r>
                      <a:endParaRPr lang="en-US"/>
                    </a:p>
                  </p:txBody>
                </p:sp>
              </p:grpSp>
              <p:sp>
                <p:nvSpPr>
                  <p:cNvPr id="8" name="Rectangle 7"/>
                  <p:cNvSpPr/>
                  <p:nvPr/>
                </p:nvSpPr>
                <p:spPr>
                  <a:xfrm>
                    <a:off x="1484482" y="1230868"/>
                    <a:ext cx="744114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16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10 cm</a:t>
                    </a:r>
                    <a:endParaRPr lang="en-US" sz="1600"/>
                  </a:p>
                </p:txBody>
              </p:sp>
              <p:cxnSp>
                <p:nvCxnSpPr>
                  <p:cNvPr id="9" name="Straight Connector 8"/>
                  <p:cNvCxnSpPr/>
                  <p:nvPr/>
                </p:nvCxnSpPr>
                <p:spPr bwMode="auto">
                  <a:xfrm>
                    <a:off x="1413824" y="1552576"/>
                    <a:ext cx="900000" cy="1588"/>
                  </a:xfrm>
                  <a:prstGeom prst="line">
                    <a:avLst/>
                  </a:prstGeom>
                  <a:solidFill>
                    <a:schemeClr val="accent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triangle" w="med" len="med"/>
                    <a:tailEnd type="triangle" w="med" len="med"/>
                  </a:ln>
                  <a:effectLst/>
                </p:spPr>
              </p:cxnSp>
              <p:cxnSp>
                <p:nvCxnSpPr>
                  <p:cNvPr id="10" name="Straight Connector 9"/>
                  <p:cNvCxnSpPr/>
                  <p:nvPr/>
                </p:nvCxnSpPr>
                <p:spPr bwMode="auto">
                  <a:xfrm rot="5400000">
                    <a:off x="1801282" y="2218270"/>
                    <a:ext cx="1152000" cy="1588"/>
                  </a:xfrm>
                  <a:prstGeom prst="line">
                    <a:avLst/>
                  </a:prstGeom>
                  <a:solidFill>
                    <a:schemeClr val="accent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triangle" w="med" len="med"/>
                    <a:tailEnd type="triangle" w="med" len="med"/>
                  </a:ln>
                  <a:effectLst/>
                </p:spPr>
              </p:cxnSp>
              <p:sp>
                <p:nvSpPr>
                  <p:cNvPr id="11" name="Rectangle 10"/>
                  <p:cNvSpPr/>
                  <p:nvPr/>
                </p:nvSpPr>
                <p:spPr>
                  <a:xfrm>
                    <a:off x="2275058" y="1902380"/>
                    <a:ext cx="693906" cy="58477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 algn="ctr"/>
                    <a:r>
                      <a:rPr lang="id-ID" sz="16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20 cm</a:t>
                    </a:r>
                    <a:endParaRPr lang="en-US" sz="1600"/>
                  </a:p>
                </p:txBody>
              </p:sp>
            </p:grpSp>
            <p:cxnSp>
              <p:nvCxnSpPr>
                <p:cNvPr id="32" name="Straight Connector 31"/>
                <p:cNvCxnSpPr/>
                <p:nvPr/>
              </p:nvCxnSpPr>
              <p:spPr bwMode="auto">
                <a:xfrm>
                  <a:off x="395288" y="1217612"/>
                  <a:ext cx="504000" cy="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triangle" w="med" len="med"/>
                  <a:tailEnd type="triangle" w="med" len="med"/>
                </a:ln>
                <a:effectLst/>
              </p:spPr>
            </p:cxnSp>
          </p:grpSp>
          <p:cxnSp>
            <p:nvCxnSpPr>
              <p:cNvPr id="27" name="Straight Connector 26"/>
              <p:cNvCxnSpPr/>
              <p:nvPr/>
            </p:nvCxnSpPr>
            <p:spPr bwMode="auto">
              <a:xfrm>
                <a:off x="657224" y="2362200"/>
                <a:ext cx="1368000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triangle" w="med" len="med"/>
                <a:tailEnd type="triangle" w="med" len="med"/>
              </a:ln>
              <a:effectLst/>
            </p:spPr>
          </p:cxnSp>
          <p:sp>
            <p:nvSpPr>
              <p:cNvPr id="29" name="Rectangle 28"/>
              <p:cNvSpPr/>
              <p:nvPr/>
            </p:nvSpPr>
            <p:spPr>
              <a:xfrm>
                <a:off x="976312" y="2328864"/>
                <a:ext cx="744114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16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15 cm</a:t>
                </a:r>
                <a:endParaRPr lang="en-US" sz="1600"/>
              </a:p>
            </p:txBody>
          </p:sp>
        </p:grpSp>
        <p:cxnSp>
          <p:nvCxnSpPr>
            <p:cNvPr id="87" name="Straight Connector 86"/>
            <p:cNvCxnSpPr/>
            <p:nvPr/>
          </p:nvCxnSpPr>
          <p:spPr bwMode="auto">
            <a:xfrm rot="5400000">
              <a:off x="1921312" y="2461576"/>
              <a:ext cx="3960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88" name="Rectangle 87"/>
            <p:cNvSpPr/>
            <p:nvPr/>
          </p:nvSpPr>
          <p:spPr>
            <a:xfrm>
              <a:off x="2071688" y="2280822"/>
              <a:ext cx="693906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d-ID" sz="16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5 cm</a:t>
              </a:r>
              <a:endParaRPr lang="en-US" sz="1600"/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3610681" y="4157664"/>
            <a:ext cx="2028119" cy="947798"/>
            <a:chOff x="3595688" y="4129026"/>
            <a:chExt cx="2028119" cy="947798"/>
          </a:xfrm>
        </p:grpSpPr>
        <p:grpSp>
          <p:nvGrpSpPr>
            <p:cNvPr id="56" name="Group 36"/>
            <p:cNvGrpSpPr/>
            <p:nvPr/>
          </p:nvGrpSpPr>
          <p:grpSpPr>
            <a:xfrm>
              <a:off x="4295776" y="4281488"/>
              <a:ext cx="457200" cy="657224"/>
              <a:chOff x="5410200" y="3200400"/>
              <a:chExt cx="457200" cy="657224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5410200" y="3200400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5410200" y="348829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cxnSp>
            <p:nvCxnSpPr>
              <p:cNvPr id="59" name="Straight Connector 58"/>
              <p:cNvCxnSpPr/>
              <p:nvPr/>
            </p:nvCxnSpPr>
            <p:spPr bwMode="auto">
              <a:xfrm rot="5400000" flipH="1" flipV="1">
                <a:off x="5638494" y="3434248"/>
                <a:ext cx="1588" cy="180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127" name="Group 126"/>
            <p:cNvGrpSpPr/>
            <p:nvPr/>
          </p:nvGrpSpPr>
          <p:grpSpPr>
            <a:xfrm>
              <a:off x="3595688" y="4129026"/>
              <a:ext cx="2028119" cy="947798"/>
              <a:chOff x="3595688" y="4143376"/>
              <a:chExt cx="2028119" cy="947798"/>
            </a:xfrm>
          </p:grpSpPr>
          <p:grpSp>
            <p:nvGrpSpPr>
              <p:cNvPr id="90" name="Group 89"/>
              <p:cNvGrpSpPr/>
              <p:nvPr/>
            </p:nvGrpSpPr>
            <p:grpSpPr>
              <a:xfrm>
                <a:off x="3595688" y="4143376"/>
                <a:ext cx="2028119" cy="947736"/>
                <a:chOff x="2757488" y="4538726"/>
                <a:chExt cx="2028119" cy="947736"/>
              </a:xfrm>
            </p:grpSpPr>
            <p:sp>
              <p:nvSpPr>
                <p:cNvPr id="91" name="Rectangle 90"/>
                <p:cNvSpPr/>
                <p:nvPr/>
              </p:nvSpPr>
              <p:spPr>
                <a:xfrm>
                  <a:off x="2757488" y="4786312"/>
                  <a:ext cx="2028119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=  p </a:t>
                  </a:r>
                  <a:r>
                    <a:rPr lang="en-US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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     x</a:t>
                  </a:r>
                  <a:r>
                    <a:rPr lang="id-ID" sz="2000" baseline="3000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3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]  dy </a:t>
                  </a:r>
                  <a:endParaRPr lang="en-US"/>
                </a:p>
              </p:txBody>
            </p:sp>
            <p:sp>
              <p:nvSpPr>
                <p:cNvPr id="92" name="Rectangle 91"/>
                <p:cNvSpPr/>
                <p:nvPr/>
              </p:nvSpPr>
              <p:spPr>
                <a:xfrm>
                  <a:off x="3141578" y="5086352"/>
                  <a:ext cx="46839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5  </a:t>
                  </a:r>
                  <a:endParaRPr lang="en-US"/>
                </a:p>
              </p:txBody>
            </p:sp>
            <p:sp>
              <p:nvSpPr>
                <p:cNvPr id="93" name="Rectangle 92"/>
                <p:cNvSpPr/>
                <p:nvPr/>
              </p:nvSpPr>
              <p:spPr>
                <a:xfrm>
                  <a:off x="3200400" y="4538726"/>
                  <a:ext cx="61106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25  </a:t>
                  </a:r>
                  <a:endParaRPr lang="en-US"/>
                </a:p>
              </p:txBody>
            </p:sp>
          </p:grpSp>
          <p:sp>
            <p:nvSpPr>
              <p:cNvPr id="94" name="Rectangle 93"/>
              <p:cNvSpPr/>
              <p:nvPr/>
            </p:nvSpPr>
            <p:spPr>
              <a:xfrm>
                <a:off x="4876800" y="4143376"/>
                <a:ext cx="61106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15  </a:t>
                </a:r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4905376" y="4691064"/>
                <a:ext cx="46839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5  </a:t>
                </a:r>
                <a:endParaRPr lang="en-US"/>
              </a:p>
            </p:txBody>
          </p:sp>
        </p:grpSp>
      </p:grpSp>
      <p:sp>
        <p:nvSpPr>
          <p:cNvPr id="109" name="Rectangle 108"/>
          <p:cNvSpPr/>
          <p:nvPr/>
        </p:nvSpPr>
        <p:spPr>
          <a:xfrm>
            <a:off x="6202110" y="5405378"/>
            <a:ext cx="17988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=  217 kg/cm</a:t>
            </a:r>
            <a:r>
              <a:rPr lang="id-ID" sz="2000" baseline="3000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2</a:t>
            </a:r>
            <a:endParaRPr lang="en-US" baseline="30000"/>
          </a:p>
        </p:txBody>
      </p:sp>
      <p:grpSp>
        <p:nvGrpSpPr>
          <p:cNvPr id="114" name="Group 113"/>
          <p:cNvGrpSpPr/>
          <p:nvPr/>
        </p:nvGrpSpPr>
        <p:grpSpPr>
          <a:xfrm>
            <a:off x="5486400" y="4129088"/>
            <a:ext cx="2762295" cy="976374"/>
            <a:chOff x="6222034" y="4086224"/>
            <a:chExt cx="2762295" cy="976374"/>
          </a:xfrm>
        </p:grpSpPr>
        <p:grpSp>
          <p:nvGrpSpPr>
            <p:cNvPr id="96" name="Group 95"/>
            <p:cNvGrpSpPr/>
            <p:nvPr/>
          </p:nvGrpSpPr>
          <p:grpSpPr>
            <a:xfrm>
              <a:off x="6222034" y="4086224"/>
              <a:ext cx="2762295" cy="976374"/>
              <a:chOff x="5562600" y="4086224"/>
              <a:chExt cx="2762295" cy="976374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5562600" y="4367270"/>
                <a:ext cx="276229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=    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(3375 – 125) dy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</a:t>
                </a:r>
                <a:endParaRPr lang="en-US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5997266" y="466248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5</a:t>
                </a:r>
                <a:endParaRPr lang="en-US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6083200" y="4086224"/>
                <a:ext cx="47000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25</a:t>
                </a:r>
                <a:endParaRPr lang="en-US"/>
              </a:p>
            </p:txBody>
          </p:sp>
        </p:grpSp>
        <p:grpSp>
          <p:nvGrpSpPr>
            <p:cNvPr id="110" name="Group 36"/>
            <p:cNvGrpSpPr/>
            <p:nvPr/>
          </p:nvGrpSpPr>
          <p:grpSpPr>
            <a:xfrm>
              <a:off x="6429376" y="4205288"/>
              <a:ext cx="471488" cy="671512"/>
              <a:chOff x="5410200" y="3186112"/>
              <a:chExt cx="471488" cy="671512"/>
            </a:xfrm>
          </p:grpSpPr>
          <p:sp>
            <p:nvSpPr>
              <p:cNvPr id="111" name="Rectangle 110"/>
              <p:cNvSpPr/>
              <p:nvPr/>
            </p:nvSpPr>
            <p:spPr>
              <a:xfrm>
                <a:off x="5424488" y="318611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p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5410200" y="348829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cxnSp>
            <p:nvCxnSpPr>
              <p:cNvPr id="113" name="Straight Connector 112"/>
              <p:cNvCxnSpPr/>
              <p:nvPr/>
            </p:nvCxnSpPr>
            <p:spPr bwMode="auto">
              <a:xfrm rot="5400000" flipH="1" flipV="1">
                <a:off x="5638494" y="3434248"/>
                <a:ext cx="1588" cy="180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29" name="Group 128"/>
          <p:cNvGrpSpPr/>
          <p:nvPr/>
        </p:nvGrpSpPr>
        <p:grpSpPr>
          <a:xfrm>
            <a:off x="791910" y="5129154"/>
            <a:ext cx="2177199" cy="966846"/>
            <a:chOff x="381000" y="5072064"/>
            <a:chExt cx="2177199" cy="966846"/>
          </a:xfrm>
        </p:grpSpPr>
        <p:grpSp>
          <p:nvGrpSpPr>
            <p:cNvPr id="97" name="Group 96"/>
            <p:cNvGrpSpPr/>
            <p:nvPr/>
          </p:nvGrpSpPr>
          <p:grpSpPr>
            <a:xfrm>
              <a:off x="381000" y="5072064"/>
              <a:ext cx="2177199" cy="966846"/>
              <a:chOff x="5334000" y="4081464"/>
              <a:chExt cx="2177199" cy="966846"/>
            </a:xfrm>
          </p:grpSpPr>
          <p:sp>
            <p:nvSpPr>
              <p:cNvPr id="98" name="Rectangle 97"/>
              <p:cNvSpPr/>
              <p:nvPr/>
            </p:nvSpPr>
            <p:spPr>
              <a:xfrm>
                <a:off x="5334000" y="4367270"/>
                <a:ext cx="217719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I</a:t>
                </a:r>
                <a:r>
                  <a:rPr lang="id-ID" sz="2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y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=    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3520 dy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</a:t>
                </a:r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6019800" y="464820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5</a:t>
                </a:r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6083200" y="4081464"/>
                <a:ext cx="47000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25</a:t>
                </a:r>
                <a:endParaRPr lang="en-US"/>
              </a:p>
            </p:txBody>
          </p:sp>
        </p:grpSp>
        <p:grpSp>
          <p:nvGrpSpPr>
            <p:cNvPr id="115" name="Group 36"/>
            <p:cNvGrpSpPr/>
            <p:nvPr/>
          </p:nvGrpSpPr>
          <p:grpSpPr>
            <a:xfrm>
              <a:off x="823912" y="5195888"/>
              <a:ext cx="457200" cy="657224"/>
              <a:chOff x="5410200" y="3200400"/>
              <a:chExt cx="457200" cy="657224"/>
            </a:xfrm>
          </p:grpSpPr>
          <p:sp>
            <p:nvSpPr>
              <p:cNvPr id="116" name="Rectangle 115"/>
              <p:cNvSpPr/>
              <p:nvPr/>
            </p:nvSpPr>
            <p:spPr>
              <a:xfrm>
                <a:off x="5410200" y="3200400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p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5410200" y="348829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cxnSp>
            <p:nvCxnSpPr>
              <p:cNvPr id="118" name="Straight Connector 117"/>
              <p:cNvCxnSpPr/>
              <p:nvPr/>
            </p:nvCxnSpPr>
            <p:spPr bwMode="auto">
              <a:xfrm rot="5400000" flipH="1" flipV="1">
                <a:off x="5638494" y="3434248"/>
                <a:ext cx="1588" cy="180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30" name="Group 129"/>
          <p:cNvGrpSpPr/>
          <p:nvPr/>
        </p:nvGrpSpPr>
        <p:grpSpPr>
          <a:xfrm>
            <a:off x="2773110" y="5129154"/>
            <a:ext cx="1803469" cy="966846"/>
            <a:chOff x="2362200" y="5072064"/>
            <a:chExt cx="1803469" cy="966846"/>
          </a:xfrm>
        </p:grpSpPr>
        <p:grpSp>
          <p:nvGrpSpPr>
            <p:cNvPr id="101" name="Group 100"/>
            <p:cNvGrpSpPr/>
            <p:nvPr/>
          </p:nvGrpSpPr>
          <p:grpSpPr>
            <a:xfrm>
              <a:off x="2362200" y="5072064"/>
              <a:ext cx="1803469" cy="966846"/>
              <a:chOff x="5334000" y="4081464"/>
              <a:chExt cx="1803469" cy="966846"/>
            </a:xfrm>
          </p:grpSpPr>
          <p:sp>
            <p:nvSpPr>
              <p:cNvPr id="102" name="Rectangle 101"/>
              <p:cNvSpPr/>
              <p:nvPr/>
            </p:nvSpPr>
            <p:spPr>
              <a:xfrm>
                <a:off x="5334000" y="4367270"/>
                <a:ext cx="166744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=     3520 y ]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</a:t>
                </a:r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6680269" y="464820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5</a:t>
                </a:r>
                <a:endParaRPr lang="en-US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6667469" y="4081464"/>
                <a:ext cx="47000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25</a:t>
                </a:r>
                <a:endParaRPr lang="en-US"/>
              </a:p>
            </p:txBody>
          </p:sp>
        </p:grpSp>
        <p:grpSp>
          <p:nvGrpSpPr>
            <p:cNvPr id="119" name="Group 36"/>
            <p:cNvGrpSpPr/>
            <p:nvPr/>
          </p:nvGrpSpPr>
          <p:grpSpPr>
            <a:xfrm>
              <a:off x="2543176" y="5210176"/>
              <a:ext cx="457200" cy="657224"/>
              <a:chOff x="5410200" y="3200400"/>
              <a:chExt cx="457200" cy="657224"/>
            </a:xfrm>
          </p:grpSpPr>
          <p:sp>
            <p:nvSpPr>
              <p:cNvPr id="120" name="Rectangle 119"/>
              <p:cNvSpPr/>
              <p:nvPr/>
            </p:nvSpPr>
            <p:spPr>
              <a:xfrm>
                <a:off x="5410200" y="3200400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p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5410200" y="348829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cxnSp>
            <p:nvCxnSpPr>
              <p:cNvPr id="122" name="Straight Connector 121"/>
              <p:cNvCxnSpPr/>
              <p:nvPr/>
            </p:nvCxnSpPr>
            <p:spPr bwMode="auto">
              <a:xfrm rot="5400000" flipH="1" flipV="1">
                <a:off x="5638494" y="3434248"/>
                <a:ext cx="1588" cy="180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31" name="Group 130"/>
          <p:cNvGrpSpPr/>
          <p:nvPr/>
        </p:nvGrpSpPr>
        <p:grpSpPr>
          <a:xfrm>
            <a:off x="4388907" y="5238690"/>
            <a:ext cx="1965603" cy="685800"/>
            <a:chOff x="3962400" y="5181600"/>
            <a:chExt cx="1965603" cy="685800"/>
          </a:xfrm>
        </p:grpSpPr>
        <p:sp>
          <p:nvSpPr>
            <p:cNvPr id="106" name="Rectangle 105"/>
            <p:cNvSpPr/>
            <p:nvPr/>
          </p:nvSpPr>
          <p:spPr>
            <a:xfrm>
              <a:off x="3962400" y="5353048"/>
              <a:ext cx="196560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 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  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3520 20 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</a:t>
              </a:r>
              <a:endParaRPr lang="en-US"/>
            </a:p>
          </p:txBody>
        </p:sp>
        <p:grpSp>
          <p:nvGrpSpPr>
            <p:cNvPr id="123" name="Group 36"/>
            <p:cNvGrpSpPr/>
            <p:nvPr/>
          </p:nvGrpSpPr>
          <p:grpSpPr>
            <a:xfrm>
              <a:off x="4191000" y="5181600"/>
              <a:ext cx="638176" cy="685800"/>
              <a:chOff x="5438776" y="3171824"/>
              <a:chExt cx="638176" cy="685800"/>
            </a:xfrm>
          </p:grpSpPr>
          <p:sp>
            <p:nvSpPr>
              <p:cNvPr id="124" name="Rectangle 123"/>
              <p:cNvSpPr/>
              <p:nvPr/>
            </p:nvSpPr>
            <p:spPr>
              <a:xfrm>
                <a:off x="5438776" y="3171824"/>
                <a:ext cx="63817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0,01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5500688" y="348829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cxnSp>
            <p:nvCxnSpPr>
              <p:cNvPr id="126" name="Straight Connector 125"/>
              <p:cNvCxnSpPr/>
              <p:nvPr/>
            </p:nvCxnSpPr>
            <p:spPr bwMode="auto">
              <a:xfrm rot="5400000" flipH="1" flipV="1">
                <a:off x="5742600" y="3343454"/>
                <a:ext cx="0" cy="360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000"/>
                            </p:stCondLst>
                            <p:childTnLst>
                              <p:par>
                                <p:cTn id="6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 build="p"/>
      <p:bldP spid="35" grpId="0"/>
      <p:bldP spid="39" grpId="0"/>
      <p:bldP spid="40" grpId="0"/>
      <p:bldP spid="10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5" name="Rectangle 79"/>
          <p:cNvSpPr>
            <a:spLocks noChangeArrowheads="1"/>
          </p:cNvSpPr>
          <p:nvPr/>
        </p:nvSpPr>
        <p:spPr bwMode="auto">
          <a:xfrm>
            <a:off x="762000" y="381000"/>
            <a:ext cx="8001000" cy="140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Suatu luasan dibatasi oleh kurva y = x</a:t>
            </a:r>
            <a:r>
              <a:rPr lang="id-ID" sz="2000" baseline="30000" smtClean="0"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 – 4x + 6  dan  y = x + 2 Tentukan titik berat luasan tersebut terhadap sumbu X dan Y dan momen inersia bila diputar terhadap X.  Gambarkan sketsanya</a:t>
            </a:r>
          </a:p>
          <a:p>
            <a:pPr>
              <a:spcAft>
                <a:spcPts val="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Jawab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sp>
        <p:nvSpPr>
          <p:cNvPr id="18" name="Rectangle 79"/>
          <p:cNvSpPr>
            <a:spLocks noChangeArrowheads="1"/>
          </p:cNvSpPr>
          <p:nvPr/>
        </p:nvSpPr>
        <p:spPr bwMode="auto">
          <a:xfrm>
            <a:off x="3352800" y="1752600"/>
            <a:ext cx="4876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Menentukan titik potong kedua kurva,</a:t>
            </a:r>
          </a:p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x</a:t>
            </a:r>
            <a:r>
              <a:rPr lang="id-ID" sz="2000" baseline="30000" smtClean="0"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 – 4x + 6 = x + 2  →  x</a:t>
            </a:r>
            <a:r>
              <a:rPr lang="id-ID" sz="2000" baseline="30000" smtClean="0"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 – 5x + 4 = 0</a:t>
            </a:r>
          </a:p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didapat  x = 1 dan x = 4 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533400" y="1981200"/>
            <a:ext cx="2514600" cy="1983820"/>
            <a:chOff x="609600" y="2057400"/>
            <a:chExt cx="2514600" cy="1983820"/>
          </a:xfrm>
        </p:grpSpPr>
        <p:grpSp>
          <p:nvGrpSpPr>
            <p:cNvPr id="20" name="Group 19"/>
            <p:cNvGrpSpPr/>
            <p:nvPr/>
          </p:nvGrpSpPr>
          <p:grpSpPr>
            <a:xfrm>
              <a:off x="609600" y="2057400"/>
              <a:ext cx="2514600" cy="1752600"/>
              <a:chOff x="609600" y="2057400"/>
              <a:chExt cx="2514600" cy="1752600"/>
            </a:xfrm>
          </p:grpSpPr>
          <p:cxnSp>
            <p:nvCxnSpPr>
              <p:cNvPr id="7" name="Straight Connector 6"/>
              <p:cNvCxnSpPr/>
              <p:nvPr/>
            </p:nvCxnSpPr>
            <p:spPr bwMode="auto">
              <a:xfrm rot="16200000" flipH="1">
                <a:off x="114300" y="2933700"/>
                <a:ext cx="1752600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" name="Straight Connector 8"/>
              <p:cNvCxnSpPr/>
              <p:nvPr/>
            </p:nvCxnSpPr>
            <p:spPr bwMode="auto">
              <a:xfrm>
                <a:off x="609600" y="3657600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4" name="Group 13"/>
              <p:cNvGrpSpPr/>
              <p:nvPr/>
            </p:nvGrpSpPr>
            <p:grpSpPr>
              <a:xfrm>
                <a:off x="1004888" y="2514600"/>
                <a:ext cx="904875" cy="933448"/>
                <a:chOff x="3743325" y="1857375"/>
                <a:chExt cx="1852611" cy="1362073"/>
              </a:xfrm>
            </p:grpSpPr>
            <p:sp>
              <p:nvSpPr>
                <p:cNvPr id="12" name="Freeform 11"/>
                <p:cNvSpPr/>
                <p:nvPr/>
              </p:nvSpPr>
              <p:spPr bwMode="auto">
                <a:xfrm>
                  <a:off x="3743325" y="1857375"/>
                  <a:ext cx="928688" cy="1357313"/>
                </a:xfrm>
                <a:custGeom>
                  <a:avLst/>
                  <a:gdLst>
                    <a:gd name="connsiteX0" fmla="*/ 0 w 928688"/>
                    <a:gd name="connsiteY0" fmla="*/ 0 h 1357313"/>
                    <a:gd name="connsiteX1" fmla="*/ 385763 w 928688"/>
                    <a:gd name="connsiteY1" fmla="*/ 1057275 h 1357313"/>
                    <a:gd name="connsiteX2" fmla="*/ 928688 w 928688"/>
                    <a:gd name="connsiteY2" fmla="*/ 1357313 h 13573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8688" h="1357313">
                      <a:moveTo>
                        <a:pt x="0" y="0"/>
                      </a:moveTo>
                      <a:cubicBezTo>
                        <a:pt x="115491" y="415528"/>
                        <a:pt x="230982" y="831056"/>
                        <a:pt x="385763" y="1057275"/>
                      </a:cubicBezTo>
                      <a:cubicBezTo>
                        <a:pt x="540544" y="1283494"/>
                        <a:pt x="734616" y="1320403"/>
                        <a:pt x="928688" y="1357313"/>
                      </a:cubicBezTo>
                    </a:path>
                  </a:pathLst>
                </a:cu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13" name="Freeform 12"/>
                <p:cNvSpPr/>
                <p:nvPr/>
              </p:nvSpPr>
              <p:spPr bwMode="auto">
                <a:xfrm flipH="1">
                  <a:off x="4667248" y="1862135"/>
                  <a:ext cx="928688" cy="1357313"/>
                </a:xfrm>
                <a:custGeom>
                  <a:avLst/>
                  <a:gdLst>
                    <a:gd name="connsiteX0" fmla="*/ 0 w 928688"/>
                    <a:gd name="connsiteY0" fmla="*/ 0 h 1357313"/>
                    <a:gd name="connsiteX1" fmla="*/ 385763 w 928688"/>
                    <a:gd name="connsiteY1" fmla="*/ 1057275 h 1357313"/>
                    <a:gd name="connsiteX2" fmla="*/ 928688 w 928688"/>
                    <a:gd name="connsiteY2" fmla="*/ 1357313 h 13573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8688" h="1357313">
                      <a:moveTo>
                        <a:pt x="0" y="0"/>
                      </a:moveTo>
                      <a:cubicBezTo>
                        <a:pt x="115491" y="415528"/>
                        <a:pt x="230982" y="831056"/>
                        <a:pt x="385763" y="1057275"/>
                      </a:cubicBezTo>
                      <a:cubicBezTo>
                        <a:pt x="540544" y="1283494"/>
                        <a:pt x="734616" y="1320403"/>
                        <a:pt x="928688" y="1357313"/>
                      </a:cubicBezTo>
                    </a:path>
                  </a:pathLst>
                </a:cu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</p:grpSp>
          <p:cxnSp>
            <p:nvCxnSpPr>
              <p:cNvPr id="16" name="Straight Connector 15"/>
              <p:cNvCxnSpPr/>
              <p:nvPr/>
            </p:nvCxnSpPr>
            <p:spPr bwMode="auto">
              <a:xfrm flipV="1">
                <a:off x="990600" y="2500312"/>
                <a:ext cx="1219200" cy="99060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7" name="Rectangle 16"/>
              <p:cNvSpPr/>
              <p:nvPr/>
            </p:nvSpPr>
            <p:spPr>
              <a:xfrm>
                <a:off x="990600" y="2057400"/>
                <a:ext cx="188384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y = x</a:t>
                </a:r>
                <a:r>
                  <a:rPr lang="id-ID" sz="2000" baseline="30000" smtClean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r>
                  <a:rPr lang="id-ID" sz="2000" baseline="0" smtClean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 – 4x + 6 </a:t>
                </a:r>
                <a:endParaRPr lang="en-US" sz="2000">
                  <a:solidFill>
                    <a:srgbClr val="FF0000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889567" y="2647890"/>
                <a:ext cx="123463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00"/>
                    </a:solidFill>
                    <a:latin typeface="Arial" charset="0"/>
                    <a:cs typeface="Times New Roman" pitchFamily="18" charset="0"/>
                  </a:rPr>
                  <a:t>y = x + 2 </a:t>
                </a:r>
                <a:endParaRPr lang="en-US">
                  <a:solidFill>
                    <a:srgbClr val="FFFF00"/>
                  </a:solidFill>
                </a:endParaRPr>
              </a:p>
            </p:txBody>
          </p:sp>
        </p:grpSp>
        <p:cxnSp>
          <p:nvCxnSpPr>
            <p:cNvPr id="22" name="Straight Connector 21"/>
            <p:cNvCxnSpPr/>
            <p:nvPr/>
          </p:nvCxnSpPr>
          <p:spPr bwMode="auto">
            <a:xfrm rot="5400000">
              <a:off x="1039200" y="3484382"/>
              <a:ext cx="360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 bwMode="auto">
            <a:xfrm rot="5400000">
              <a:off x="1406582" y="3225030"/>
              <a:ext cx="900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Rectangle 20"/>
            <p:cNvSpPr/>
            <p:nvPr/>
          </p:nvSpPr>
          <p:spPr>
            <a:xfrm>
              <a:off x="1066800" y="3671888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baseline="0" smtClean="0">
                  <a:latin typeface="Arial" charset="0"/>
                  <a:cs typeface="Times New Roman" pitchFamily="18" charset="0"/>
                </a:rPr>
                <a:t>1</a:t>
              </a:r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711158" y="3657600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baseline="0" smtClean="0">
                  <a:latin typeface="Arial" charset="0"/>
                  <a:cs typeface="Times New Roman" pitchFamily="18" charset="0"/>
                </a:rPr>
                <a:t>4</a:t>
              </a:r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352800" y="2786002"/>
            <a:ext cx="4953000" cy="1023998"/>
            <a:chOff x="3124200" y="3429000"/>
            <a:chExt cx="4953000" cy="1023998"/>
          </a:xfrm>
        </p:grpSpPr>
        <p:sp>
          <p:nvSpPr>
            <p:cNvPr id="26" name="Rectangle 25"/>
            <p:cNvSpPr/>
            <p:nvPr/>
          </p:nvSpPr>
          <p:spPr>
            <a:xfrm>
              <a:off x="5957888" y="40386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1</a:t>
              </a:r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124200" y="3733800"/>
              <a:ext cx="49530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Hitung luas bidang =  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A  =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dy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149666" y="345751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4</a:t>
              </a:r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400800" y="3429000"/>
              <a:ext cx="60465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x+2</a:t>
              </a:r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248400" y="4052888"/>
              <a:ext cx="111280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–4x+6</a:t>
              </a:r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914400" y="4038600"/>
            <a:ext cx="1952624" cy="995484"/>
            <a:chOff x="5514976" y="3457514"/>
            <a:chExt cx="1952624" cy="995484"/>
          </a:xfrm>
        </p:grpSpPr>
        <p:sp>
          <p:nvSpPr>
            <p:cNvPr id="33" name="Rectangle 32"/>
            <p:cNvSpPr/>
            <p:nvPr/>
          </p:nvSpPr>
          <p:spPr>
            <a:xfrm>
              <a:off x="5957888" y="40386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1</a:t>
              </a:r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514976" y="3733800"/>
              <a:ext cx="195262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A  =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y ] 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149666" y="345751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4</a:t>
              </a:r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477000" y="3462398"/>
              <a:ext cx="60465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x+2</a:t>
              </a:r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54795" y="4052888"/>
              <a:ext cx="111280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–4x+6</a:t>
              </a:r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743200" y="4038600"/>
            <a:ext cx="3505200" cy="981196"/>
            <a:chOff x="5895976" y="3457514"/>
            <a:chExt cx="3505200" cy="981196"/>
          </a:xfrm>
        </p:grpSpPr>
        <p:sp>
          <p:nvSpPr>
            <p:cNvPr id="41" name="Rectangle 40"/>
            <p:cNvSpPr/>
            <p:nvPr/>
          </p:nvSpPr>
          <p:spPr>
            <a:xfrm>
              <a:off x="6025842" y="40386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1</a:t>
              </a:r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895976" y="3733800"/>
              <a:ext cx="3505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(x + 2) – (x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– 4x + 6) dx  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666" y="345751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4</a:t>
              </a:r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019800" y="4038600"/>
            <a:ext cx="2438400" cy="981196"/>
            <a:chOff x="5895976" y="3457514"/>
            <a:chExt cx="2438400" cy="981196"/>
          </a:xfrm>
        </p:grpSpPr>
        <p:sp>
          <p:nvSpPr>
            <p:cNvPr id="47" name="Rectangle 46"/>
            <p:cNvSpPr/>
            <p:nvPr/>
          </p:nvSpPr>
          <p:spPr>
            <a:xfrm>
              <a:off x="6025842" y="40386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1</a:t>
              </a:r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895976" y="3733800"/>
              <a:ext cx="24384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– x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+ 5x – 4 dx  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49666" y="345751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4</a:t>
              </a:r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823912" y="5133976"/>
            <a:ext cx="3203886" cy="904934"/>
            <a:chOff x="823912" y="5133976"/>
            <a:chExt cx="3203886" cy="904934"/>
          </a:xfrm>
        </p:grpSpPr>
        <p:grpSp>
          <p:nvGrpSpPr>
            <p:cNvPr id="50" name="Group 49"/>
            <p:cNvGrpSpPr/>
            <p:nvPr/>
          </p:nvGrpSpPr>
          <p:grpSpPr>
            <a:xfrm>
              <a:off x="823912" y="5133976"/>
              <a:ext cx="3203886" cy="904934"/>
              <a:chOff x="5576888" y="3486090"/>
              <a:chExt cx="3203886" cy="904934"/>
            </a:xfrm>
          </p:grpSpPr>
          <p:sp>
            <p:nvSpPr>
              <p:cNvPr id="51" name="Rectangle 50"/>
              <p:cNvSpPr/>
              <p:nvPr/>
            </p:nvSpPr>
            <p:spPr>
              <a:xfrm>
                <a:off x="8453440" y="3990914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5576888" y="3733800"/>
                <a:ext cx="312420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A  =  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–     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+      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– 4x ]   </a:t>
                </a:r>
                <a:endParaRPr lang="en-US" sz="2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8453440" y="34860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4</a:t>
                </a:r>
                <a:endParaRPr lang="en-US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1662112" y="5200648"/>
              <a:ext cx="312906" cy="750332"/>
              <a:chOff x="4876800" y="4953000"/>
              <a:chExt cx="312906" cy="750332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4876800" y="4953000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4876800" y="5334000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endParaRPr lang="en-US"/>
              </a:p>
            </p:txBody>
          </p:sp>
          <p:cxnSp>
            <p:nvCxnSpPr>
              <p:cNvPr id="57" name="Straight Connector 56"/>
              <p:cNvCxnSpPr/>
              <p:nvPr/>
            </p:nvCxnSpPr>
            <p:spPr bwMode="auto">
              <a:xfrm>
                <a:off x="4922736" y="5334000"/>
                <a:ext cx="2160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59" name="Group 58"/>
            <p:cNvGrpSpPr/>
            <p:nvPr/>
          </p:nvGrpSpPr>
          <p:grpSpPr>
            <a:xfrm>
              <a:off x="2477918" y="5195888"/>
              <a:ext cx="312906" cy="750332"/>
              <a:chOff x="4876800" y="4953000"/>
              <a:chExt cx="312906" cy="750332"/>
            </a:xfrm>
          </p:grpSpPr>
          <p:sp>
            <p:nvSpPr>
              <p:cNvPr id="60" name="Rectangle 59"/>
              <p:cNvSpPr/>
              <p:nvPr/>
            </p:nvSpPr>
            <p:spPr>
              <a:xfrm>
                <a:off x="4876800" y="4953000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5</a:t>
                </a:r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876800" y="5334000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endParaRPr lang="en-US"/>
              </a:p>
            </p:txBody>
          </p:sp>
          <p:cxnSp>
            <p:nvCxnSpPr>
              <p:cNvPr id="62" name="Straight Connector 61"/>
              <p:cNvCxnSpPr/>
              <p:nvPr/>
            </p:nvCxnSpPr>
            <p:spPr bwMode="auto">
              <a:xfrm>
                <a:off x="4922736" y="5334000"/>
                <a:ext cx="2160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87" name="Group 86"/>
          <p:cNvGrpSpPr/>
          <p:nvPr/>
        </p:nvGrpSpPr>
        <p:grpSpPr>
          <a:xfrm>
            <a:off x="3948112" y="5195888"/>
            <a:ext cx="4129088" cy="755092"/>
            <a:chOff x="3948112" y="5195888"/>
            <a:chExt cx="4129088" cy="755092"/>
          </a:xfrm>
        </p:grpSpPr>
        <p:sp>
          <p:nvSpPr>
            <p:cNvPr id="66" name="Rectangle 65"/>
            <p:cNvSpPr/>
            <p:nvPr/>
          </p:nvSpPr>
          <p:spPr>
            <a:xfrm>
              <a:off x="3948112" y="5381686"/>
              <a:ext cx="412908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–      + 40 – 16 – (–     +      – 4)  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grpSp>
          <p:nvGrpSpPr>
            <p:cNvPr id="68" name="Group 67"/>
            <p:cNvGrpSpPr/>
            <p:nvPr/>
          </p:nvGrpSpPr>
          <p:grpSpPr>
            <a:xfrm>
              <a:off x="4440765" y="5200648"/>
              <a:ext cx="441146" cy="750332"/>
              <a:chOff x="4821765" y="4953000"/>
              <a:chExt cx="441146" cy="750332"/>
            </a:xfrm>
          </p:grpSpPr>
          <p:sp>
            <p:nvSpPr>
              <p:cNvPr id="69" name="Rectangle 68"/>
              <p:cNvSpPr/>
              <p:nvPr/>
            </p:nvSpPr>
            <p:spPr>
              <a:xfrm>
                <a:off x="4821765" y="4953000"/>
                <a:ext cx="4411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64</a:t>
                </a:r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876800" y="5334000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endParaRPr lang="en-US"/>
              </a:p>
            </p:txBody>
          </p:sp>
          <p:cxnSp>
            <p:nvCxnSpPr>
              <p:cNvPr id="71" name="Straight Connector 70"/>
              <p:cNvCxnSpPr/>
              <p:nvPr/>
            </p:nvCxnSpPr>
            <p:spPr bwMode="auto">
              <a:xfrm>
                <a:off x="4922736" y="5334000"/>
                <a:ext cx="2520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79" name="Group 78"/>
            <p:cNvGrpSpPr/>
            <p:nvPr/>
          </p:nvGrpSpPr>
          <p:grpSpPr>
            <a:xfrm>
              <a:off x="6483182" y="5200648"/>
              <a:ext cx="312906" cy="750332"/>
              <a:chOff x="1814512" y="5353048"/>
              <a:chExt cx="312906" cy="750332"/>
            </a:xfrm>
          </p:grpSpPr>
          <p:sp>
            <p:nvSpPr>
              <p:cNvPr id="76" name="Rectangle 75"/>
              <p:cNvSpPr/>
              <p:nvPr/>
            </p:nvSpPr>
            <p:spPr>
              <a:xfrm>
                <a:off x="1814512" y="5353048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1814512" y="5734048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endParaRPr lang="en-US"/>
              </a:p>
            </p:txBody>
          </p:sp>
          <p:cxnSp>
            <p:nvCxnSpPr>
              <p:cNvPr id="78" name="Straight Connector 77"/>
              <p:cNvCxnSpPr/>
              <p:nvPr/>
            </p:nvCxnSpPr>
            <p:spPr bwMode="auto">
              <a:xfrm>
                <a:off x="1860448" y="5734048"/>
                <a:ext cx="2160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83" name="Group 82"/>
            <p:cNvGrpSpPr/>
            <p:nvPr/>
          </p:nvGrpSpPr>
          <p:grpSpPr>
            <a:xfrm>
              <a:off x="7030870" y="5195888"/>
              <a:ext cx="312906" cy="750332"/>
              <a:chOff x="2630318" y="5348288"/>
              <a:chExt cx="312906" cy="750332"/>
            </a:xfrm>
          </p:grpSpPr>
          <p:sp>
            <p:nvSpPr>
              <p:cNvPr id="80" name="Rectangle 79"/>
              <p:cNvSpPr/>
              <p:nvPr/>
            </p:nvSpPr>
            <p:spPr>
              <a:xfrm>
                <a:off x="2630318" y="5348288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5</a:t>
                </a:r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2630318" y="5729288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endParaRPr lang="en-US"/>
              </a:p>
            </p:txBody>
          </p:sp>
          <p:cxnSp>
            <p:nvCxnSpPr>
              <p:cNvPr id="82" name="Straight Connector 81"/>
              <p:cNvCxnSpPr/>
              <p:nvPr/>
            </p:nvCxnSpPr>
            <p:spPr bwMode="auto">
              <a:xfrm>
                <a:off x="2676254" y="5729288"/>
                <a:ext cx="2160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86" name="Group 85"/>
          <p:cNvGrpSpPr/>
          <p:nvPr/>
        </p:nvGrpSpPr>
        <p:grpSpPr>
          <a:xfrm>
            <a:off x="7842489" y="5210176"/>
            <a:ext cx="691911" cy="750332"/>
            <a:chOff x="7688323" y="5210176"/>
            <a:chExt cx="691911" cy="750332"/>
          </a:xfrm>
        </p:grpSpPr>
        <p:grpSp>
          <p:nvGrpSpPr>
            <p:cNvPr id="72" name="Group 71"/>
            <p:cNvGrpSpPr/>
            <p:nvPr/>
          </p:nvGrpSpPr>
          <p:grpSpPr>
            <a:xfrm>
              <a:off x="7939088" y="5210176"/>
              <a:ext cx="441146" cy="750332"/>
              <a:chOff x="4829176" y="4953000"/>
              <a:chExt cx="441146" cy="750332"/>
            </a:xfrm>
          </p:grpSpPr>
          <p:sp>
            <p:nvSpPr>
              <p:cNvPr id="73" name="Rectangle 72"/>
              <p:cNvSpPr/>
              <p:nvPr/>
            </p:nvSpPr>
            <p:spPr>
              <a:xfrm>
                <a:off x="4829176" y="4953000"/>
                <a:ext cx="4411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27</a:t>
                </a:r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876800" y="5334000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6</a:t>
                </a:r>
                <a:endParaRPr lang="en-US"/>
              </a:p>
            </p:txBody>
          </p:sp>
          <p:cxnSp>
            <p:nvCxnSpPr>
              <p:cNvPr id="75" name="Straight Connector 74"/>
              <p:cNvCxnSpPr/>
              <p:nvPr/>
            </p:nvCxnSpPr>
            <p:spPr bwMode="auto">
              <a:xfrm>
                <a:off x="4922736" y="5334000"/>
                <a:ext cx="2160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85" name="Rectangle 84"/>
            <p:cNvSpPr/>
            <p:nvPr/>
          </p:nvSpPr>
          <p:spPr>
            <a:xfrm>
              <a:off x="7688323" y="5391090"/>
              <a:ext cx="47481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</a:t>
              </a:r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8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381000" y="1219200"/>
            <a:ext cx="2514600" cy="1983820"/>
            <a:chOff x="609600" y="2057400"/>
            <a:chExt cx="2514600" cy="1983820"/>
          </a:xfrm>
        </p:grpSpPr>
        <p:grpSp>
          <p:nvGrpSpPr>
            <p:cNvPr id="6" name="Group 19"/>
            <p:cNvGrpSpPr/>
            <p:nvPr/>
          </p:nvGrpSpPr>
          <p:grpSpPr>
            <a:xfrm>
              <a:off x="609600" y="2057400"/>
              <a:ext cx="2514600" cy="1752600"/>
              <a:chOff x="609600" y="2057400"/>
              <a:chExt cx="2514600" cy="1752600"/>
            </a:xfrm>
          </p:grpSpPr>
          <p:cxnSp>
            <p:nvCxnSpPr>
              <p:cNvPr id="11" name="Straight Connector 10"/>
              <p:cNvCxnSpPr/>
              <p:nvPr/>
            </p:nvCxnSpPr>
            <p:spPr bwMode="auto">
              <a:xfrm rot="16200000" flipH="1">
                <a:off x="114300" y="2933700"/>
                <a:ext cx="1752600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" name="Straight Connector 11"/>
              <p:cNvCxnSpPr/>
              <p:nvPr/>
            </p:nvCxnSpPr>
            <p:spPr bwMode="auto">
              <a:xfrm>
                <a:off x="609600" y="3657600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3" name="Group 13"/>
              <p:cNvGrpSpPr/>
              <p:nvPr/>
            </p:nvGrpSpPr>
            <p:grpSpPr>
              <a:xfrm>
                <a:off x="1004888" y="2514600"/>
                <a:ext cx="904875" cy="933448"/>
                <a:chOff x="3743325" y="1857375"/>
                <a:chExt cx="1852611" cy="1362073"/>
              </a:xfrm>
            </p:grpSpPr>
            <p:sp>
              <p:nvSpPr>
                <p:cNvPr id="17" name="Freeform 16"/>
                <p:cNvSpPr/>
                <p:nvPr/>
              </p:nvSpPr>
              <p:spPr bwMode="auto">
                <a:xfrm>
                  <a:off x="3743325" y="1857375"/>
                  <a:ext cx="928688" cy="1357313"/>
                </a:xfrm>
                <a:custGeom>
                  <a:avLst/>
                  <a:gdLst>
                    <a:gd name="connsiteX0" fmla="*/ 0 w 928688"/>
                    <a:gd name="connsiteY0" fmla="*/ 0 h 1357313"/>
                    <a:gd name="connsiteX1" fmla="*/ 385763 w 928688"/>
                    <a:gd name="connsiteY1" fmla="*/ 1057275 h 1357313"/>
                    <a:gd name="connsiteX2" fmla="*/ 928688 w 928688"/>
                    <a:gd name="connsiteY2" fmla="*/ 1357313 h 13573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8688" h="1357313">
                      <a:moveTo>
                        <a:pt x="0" y="0"/>
                      </a:moveTo>
                      <a:cubicBezTo>
                        <a:pt x="115491" y="415528"/>
                        <a:pt x="230982" y="831056"/>
                        <a:pt x="385763" y="1057275"/>
                      </a:cubicBezTo>
                      <a:cubicBezTo>
                        <a:pt x="540544" y="1283494"/>
                        <a:pt x="734616" y="1320403"/>
                        <a:pt x="928688" y="1357313"/>
                      </a:cubicBezTo>
                    </a:path>
                  </a:pathLst>
                </a:cu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18" name="Freeform 17"/>
                <p:cNvSpPr/>
                <p:nvPr/>
              </p:nvSpPr>
              <p:spPr bwMode="auto">
                <a:xfrm flipH="1">
                  <a:off x="4667248" y="1862135"/>
                  <a:ext cx="928688" cy="1357313"/>
                </a:xfrm>
                <a:custGeom>
                  <a:avLst/>
                  <a:gdLst>
                    <a:gd name="connsiteX0" fmla="*/ 0 w 928688"/>
                    <a:gd name="connsiteY0" fmla="*/ 0 h 1357313"/>
                    <a:gd name="connsiteX1" fmla="*/ 385763 w 928688"/>
                    <a:gd name="connsiteY1" fmla="*/ 1057275 h 1357313"/>
                    <a:gd name="connsiteX2" fmla="*/ 928688 w 928688"/>
                    <a:gd name="connsiteY2" fmla="*/ 1357313 h 13573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8688" h="1357313">
                      <a:moveTo>
                        <a:pt x="0" y="0"/>
                      </a:moveTo>
                      <a:cubicBezTo>
                        <a:pt x="115491" y="415528"/>
                        <a:pt x="230982" y="831056"/>
                        <a:pt x="385763" y="1057275"/>
                      </a:cubicBezTo>
                      <a:cubicBezTo>
                        <a:pt x="540544" y="1283494"/>
                        <a:pt x="734616" y="1320403"/>
                        <a:pt x="928688" y="1357313"/>
                      </a:cubicBezTo>
                    </a:path>
                  </a:pathLst>
                </a:cu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</p:grpSp>
          <p:cxnSp>
            <p:nvCxnSpPr>
              <p:cNvPr id="14" name="Straight Connector 13"/>
              <p:cNvCxnSpPr/>
              <p:nvPr/>
            </p:nvCxnSpPr>
            <p:spPr bwMode="auto">
              <a:xfrm flipV="1">
                <a:off x="990600" y="2500312"/>
                <a:ext cx="1219200" cy="99060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5" name="Rectangle 14"/>
              <p:cNvSpPr/>
              <p:nvPr/>
            </p:nvSpPr>
            <p:spPr>
              <a:xfrm>
                <a:off x="990600" y="2057400"/>
                <a:ext cx="188384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y = x</a:t>
                </a:r>
                <a:r>
                  <a:rPr lang="id-ID" sz="2000" baseline="30000" smtClean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r>
                  <a:rPr lang="id-ID" sz="2000" baseline="0" smtClean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 – 4x + 6 </a:t>
                </a:r>
                <a:endParaRPr lang="en-US" sz="2000">
                  <a:solidFill>
                    <a:srgbClr val="FF0000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889567" y="2647890"/>
                <a:ext cx="123463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00"/>
                    </a:solidFill>
                    <a:latin typeface="Arial" charset="0"/>
                    <a:cs typeface="Times New Roman" pitchFamily="18" charset="0"/>
                  </a:rPr>
                  <a:t>y = x + 2 </a:t>
                </a:r>
                <a:endParaRPr lang="en-US">
                  <a:solidFill>
                    <a:srgbClr val="FFFF00"/>
                  </a:solidFill>
                </a:endParaRPr>
              </a:p>
            </p:txBody>
          </p:sp>
        </p:grpSp>
        <p:cxnSp>
          <p:nvCxnSpPr>
            <p:cNvPr id="7" name="Straight Connector 6"/>
            <p:cNvCxnSpPr/>
            <p:nvPr/>
          </p:nvCxnSpPr>
          <p:spPr bwMode="auto">
            <a:xfrm rot="5400000">
              <a:off x="1039200" y="3484382"/>
              <a:ext cx="360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 rot="5400000">
              <a:off x="1406582" y="3225030"/>
              <a:ext cx="900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" name="Rectangle 8"/>
            <p:cNvSpPr/>
            <p:nvPr/>
          </p:nvSpPr>
          <p:spPr>
            <a:xfrm>
              <a:off x="1066800" y="3671888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baseline="0" smtClean="0">
                  <a:latin typeface="Arial" charset="0"/>
                  <a:cs typeface="Times New Roman" pitchFamily="18" charset="0"/>
                </a:rPr>
                <a:t>1</a:t>
              </a:r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711158" y="3657600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baseline="0" smtClean="0">
                  <a:latin typeface="Arial" charset="0"/>
                  <a:cs typeface="Times New Roman" pitchFamily="18" charset="0"/>
                </a:rPr>
                <a:t>4</a:t>
              </a:r>
              <a:endParaRPr lang="en-US"/>
            </a:p>
          </p:txBody>
        </p:sp>
      </p:grpSp>
      <p:grpSp>
        <p:nvGrpSpPr>
          <p:cNvPr id="20" name="Group 83"/>
          <p:cNvGrpSpPr/>
          <p:nvPr/>
        </p:nvGrpSpPr>
        <p:grpSpPr>
          <a:xfrm>
            <a:off x="4724400" y="214312"/>
            <a:ext cx="2590800" cy="981134"/>
            <a:chOff x="5486400" y="4886266"/>
            <a:chExt cx="2590800" cy="981134"/>
          </a:xfrm>
        </p:grpSpPr>
        <p:sp>
          <p:nvSpPr>
            <p:cNvPr id="22" name="Rectangle 13"/>
            <p:cNvSpPr>
              <a:spLocks noChangeArrowheads="1"/>
            </p:cNvSpPr>
            <p:nvPr/>
          </p:nvSpPr>
          <p:spPr bwMode="auto">
            <a:xfrm>
              <a:off x="5486400" y="5210176"/>
              <a:ext cx="2590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x  =   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x dy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 bwMode="auto">
            <a:xfrm>
              <a:off x="5571000" y="5286438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" name="Rectangle 23"/>
            <p:cNvSpPr/>
            <p:nvPr/>
          </p:nvSpPr>
          <p:spPr>
            <a:xfrm>
              <a:off x="6248400" y="544818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a</a:t>
              </a:r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49690" y="494335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b</a:t>
              </a:r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667266" y="4886266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591066" y="5467290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grpSp>
          <p:nvGrpSpPr>
            <p:cNvPr id="28" name="Group 79"/>
            <p:cNvGrpSpPr/>
            <p:nvPr/>
          </p:nvGrpSpPr>
          <p:grpSpPr>
            <a:xfrm>
              <a:off x="5972176" y="5048132"/>
              <a:ext cx="397866" cy="743068"/>
              <a:chOff x="1583334" y="4857690"/>
              <a:chExt cx="397866" cy="743068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1614488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1583334" y="5200648"/>
                <a:ext cx="3978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M</a:t>
                </a:r>
                <a:endParaRPr lang="en-US"/>
              </a:p>
            </p:txBody>
          </p:sp>
          <p:cxnSp>
            <p:nvCxnSpPr>
              <p:cNvPr id="31" name="Straight Connector 30"/>
              <p:cNvCxnSpPr/>
              <p:nvPr/>
            </p:nvCxnSpPr>
            <p:spPr bwMode="auto">
              <a:xfrm>
                <a:off x="1676400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32" name="Rectangle 31"/>
          <p:cNvSpPr/>
          <p:nvPr/>
        </p:nvSpPr>
        <p:spPr>
          <a:xfrm>
            <a:off x="625201" y="523934"/>
            <a:ext cx="40991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Menentukan titik berat terhadap X,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048000" y="1352490"/>
            <a:ext cx="55327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Karena p tidak diketahui, maka M = A sehingga</a:t>
            </a:r>
            <a:endParaRPr lang="en-US"/>
          </a:p>
        </p:txBody>
      </p:sp>
      <p:grpSp>
        <p:nvGrpSpPr>
          <p:cNvPr id="34" name="Group 83"/>
          <p:cNvGrpSpPr/>
          <p:nvPr/>
        </p:nvGrpSpPr>
        <p:grpSpPr>
          <a:xfrm>
            <a:off x="3124200" y="1947802"/>
            <a:ext cx="2590800" cy="1009710"/>
            <a:chOff x="5486400" y="4886266"/>
            <a:chExt cx="2590800" cy="1009710"/>
          </a:xfrm>
        </p:grpSpPr>
        <p:sp>
          <p:nvSpPr>
            <p:cNvPr id="35" name="Rectangle 13"/>
            <p:cNvSpPr>
              <a:spLocks noChangeArrowheads="1"/>
            </p:cNvSpPr>
            <p:nvPr/>
          </p:nvSpPr>
          <p:spPr bwMode="auto">
            <a:xfrm>
              <a:off x="5486400" y="5210176"/>
              <a:ext cx="2590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x  =   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x dy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cxnSp>
          <p:nvCxnSpPr>
            <p:cNvPr id="36" name="Straight Connector 35"/>
            <p:cNvCxnSpPr/>
            <p:nvPr/>
          </p:nvCxnSpPr>
          <p:spPr bwMode="auto">
            <a:xfrm>
              <a:off x="5571000" y="5286438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Rectangle 36"/>
            <p:cNvSpPr/>
            <p:nvPr/>
          </p:nvSpPr>
          <p:spPr>
            <a:xfrm>
              <a:off x="6219824" y="549104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1</a:t>
              </a:r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349690" y="494335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4</a:t>
              </a:r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667266" y="4886266"/>
              <a:ext cx="60465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x+2</a:t>
              </a:r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434136" y="5495866"/>
              <a:ext cx="111280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–4x+6</a:t>
              </a:r>
              <a:endParaRPr lang="en-US"/>
            </a:p>
          </p:txBody>
        </p:sp>
        <p:grpSp>
          <p:nvGrpSpPr>
            <p:cNvPr id="41" name="Group 79"/>
            <p:cNvGrpSpPr/>
            <p:nvPr/>
          </p:nvGrpSpPr>
          <p:grpSpPr>
            <a:xfrm>
              <a:off x="6000752" y="5048132"/>
              <a:ext cx="356188" cy="743068"/>
              <a:chOff x="1611910" y="4857690"/>
              <a:chExt cx="356188" cy="743068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1614488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1611910" y="5200648"/>
                <a:ext cx="35618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A</a:t>
                </a:r>
                <a:endParaRPr lang="en-US"/>
              </a:p>
            </p:txBody>
          </p:sp>
          <p:cxnSp>
            <p:nvCxnSpPr>
              <p:cNvPr id="44" name="Straight Connector 43"/>
              <p:cNvCxnSpPr/>
              <p:nvPr/>
            </p:nvCxnSpPr>
            <p:spPr bwMode="auto">
              <a:xfrm>
                <a:off x="1676400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45" name="Group 83"/>
          <p:cNvGrpSpPr/>
          <p:nvPr/>
        </p:nvGrpSpPr>
        <p:grpSpPr>
          <a:xfrm>
            <a:off x="5700712" y="1947802"/>
            <a:ext cx="1995488" cy="1023998"/>
            <a:chOff x="5700712" y="4886266"/>
            <a:chExt cx="1995488" cy="1023998"/>
          </a:xfrm>
        </p:grpSpPr>
        <p:sp>
          <p:nvSpPr>
            <p:cNvPr id="46" name="Rectangle 13"/>
            <p:cNvSpPr>
              <a:spLocks noChangeArrowheads="1"/>
            </p:cNvSpPr>
            <p:nvPr/>
          </p:nvSpPr>
          <p:spPr bwMode="auto">
            <a:xfrm>
              <a:off x="5700712" y="5210176"/>
              <a:ext cx="19192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=   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xy ]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219824" y="549104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1</a:t>
              </a:r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349690" y="494335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4</a:t>
              </a:r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862947" y="4886266"/>
              <a:ext cx="60465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x+2</a:t>
              </a:r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583395" y="5510154"/>
              <a:ext cx="111280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–4x+6</a:t>
              </a:r>
              <a:endParaRPr lang="en-US"/>
            </a:p>
          </p:txBody>
        </p:sp>
        <p:grpSp>
          <p:nvGrpSpPr>
            <p:cNvPr id="52" name="Group 79"/>
            <p:cNvGrpSpPr/>
            <p:nvPr/>
          </p:nvGrpSpPr>
          <p:grpSpPr>
            <a:xfrm>
              <a:off x="6003330" y="5048132"/>
              <a:ext cx="367898" cy="743068"/>
              <a:chOff x="1614488" y="4857690"/>
              <a:chExt cx="367898" cy="743068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1614488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1626198" y="5200648"/>
                <a:ext cx="35618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A</a:t>
                </a:r>
                <a:endParaRPr lang="en-US"/>
              </a:p>
            </p:txBody>
          </p:sp>
          <p:cxnSp>
            <p:nvCxnSpPr>
              <p:cNvPr id="55" name="Straight Connector 54"/>
              <p:cNvCxnSpPr/>
              <p:nvPr/>
            </p:nvCxnSpPr>
            <p:spPr bwMode="auto">
              <a:xfrm>
                <a:off x="1676400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66" name="Group 83"/>
          <p:cNvGrpSpPr/>
          <p:nvPr/>
        </p:nvGrpSpPr>
        <p:grpSpPr>
          <a:xfrm>
            <a:off x="5029200" y="3281422"/>
            <a:ext cx="3200400" cy="962086"/>
            <a:chOff x="5700712" y="4943356"/>
            <a:chExt cx="3200400" cy="962086"/>
          </a:xfrm>
        </p:grpSpPr>
        <p:sp>
          <p:nvSpPr>
            <p:cNvPr id="67" name="Rectangle 13"/>
            <p:cNvSpPr>
              <a:spLocks noChangeArrowheads="1"/>
            </p:cNvSpPr>
            <p:nvPr/>
          </p:nvSpPr>
          <p:spPr bwMode="auto">
            <a:xfrm>
              <a:off x="5700712" y="5210176"/>
              <a:ext cx="32004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=   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– x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3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+ 5x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– 4x 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219824" y="5505332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1</a:t>
              </a:r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349690" y="494335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4</a:t>
              </a:r>
              <a:endParaRPr lang="en-US"/>
            </a:p>
          </p:txBody>
        </p:sp>
        <p:grpSp>
          <p:nvGrpSpPr>
            <p:cNvPr id="70" name="Group 79"/>
            <p:cNvGrpSpPr/>
            <p:nvPr/>
          </p:nvGrpSpPr>
          <p:grpSpPr>
            <a:xfrm>
              <a:off x="6003330" y="5048132"/>
              <a:ext cx="367898" cy="743068"/>
              <a:chOff x="1614488" y="4857690"/>
              <a:chExt cx="367898" cy="743068"/>
            </a:xfrm>
          </p:grpSpPr>
          <p:sp>
            <p:nvSpPr>
              <p:cNvPr id="71" name="Rectangle 70"/>
              <p:cNvSpPr/>
              <p:nvPr/>
            </p:nvSpPr>
            <p:spPr>
              <a:xfrm>
                <a:off x="1614488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1626198" y="5200648"/>
                <a:ext cx="35618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A</a:t>
                </a:r>
                <a:endParaRPr lang="en-US"/>
              </a:p>
            </p:txBody>
          </p:sp>
          <p:cxnSp>
            <p:nvCxnSpPr>
              <p:cNvPr id="73" name="Straight Connector 72"/>
              <p:cNvCxnSpPr/>
              <p:nvPr/>
            </p:nvCxnSpPr>
            <p:spPr bwMode="auto">
              <a:xfrm>
                <a:off x="1676400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75" name="Group 74"/>
          <p:cNvGrpSpPr/>
          <p:nvPr/>
        </p:nvGrpSpPr>
        <p:grpSpPr>
          <a:xfrm>
            <a:off x="733424" y="3276600"/>
            <a:ext cx="4495800" cy="947798"/>
            <a:chOff x="733424" y="3276600"/>
            <a:chExt cx="4495800" cy="947798"/>
          </a:xfrm>
        </p:grpSpPr>
        <p:grpSp>
          <p:nvGrpSpPr>
            <p:cNvPr id="56" name="Group 83"/>
            <p:cNvGrpSpPr/>
            <p:nvPr/>
          </p:nvGrpSpPr>
          <p:grpSpPr>
            <a:xfrm>
              <a:off x="733424" y="3276600"/>
              <a:ext cx="4495800" cy="947798"/>
              <a:chOff x="5519736" y="4943356"/>
              <a:chExt cx="4495800" cy="947798"/>
            </a:xfrm>
          </p:grpSpPr>
          <p:sp>
            <p:nvSpPr>
              <p:cNvPr id="57" name="Rectangle 13"/>
              <p:cNvSpPr>
                <a:spLocks noChangeArrowheads="1"/>
              </p:cNvSpPr>
              <p:nvPr/>
            </p:nvSpPr>
            <p:spPr bwMode="auto">
              <a:xfrm>
                <a:off x="5519736" y="5210176"/>
                <a:ext cx="44958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/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x  =  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 x {(x + 2 – (x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– 4x + 6)} dx</a:t>
                </a:r>
                <a:endParaRPr lang="en-US" sz="2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6262688" y="5491044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endParaRPr lang="en-US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6349690" y="494335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4</a:t>
                </a:r>
                <a:endParaRPr lang="en-US"/>
              </a:p>
            </p:txBody>
          </p:sp>
          <p:grpSp>
            <p:nvGrpSpPr>
              <p:cNvPr id="62" name="Group 79"/>
              <p:cNvGrpSpPr/>
              <p:nvPr/>
            </p:nvGrpSpPr>
            <p:grpSpPr>
              <a:xfrm>
                <a:off x="6003330" y="5048132"/>
                <a:ext cx="367898" cy="743068"/>
                <a:chOff x="1614488" y="4857690"/>
                <a:chExt cx="367898" cy="743068"/>
              </a:xfrm>
            </p:grpSpPr>
            <p:sp>
              <p:nvSpPr>
                <p:cNvPr id="63" name="Rectangle 62"/>
                <p:cNvSpPr/>
                <p:nvPr/>
              </p:nvSpPr>
              <p:spPr>
                <a:xfrm>
                  <a:off x="1614488" y="48576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64" name="Rectangle 63"/>
                <p:cNvSpPr/>
                <p:nvPr/>
              </p:nvSpPr>
              <p:spPr>
                <a:xfrm>
                  <a:off x="1626198" y="5200648"/>
                  <a:ext cx="35618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A</a:t>
                  </a:r>
                  <a:endParaRPr lang="en-US"/>
                </a:p>
              </p:txBody>
            </p:sp>
            <p:cxnSp>
              <p:nvCxnSpPr>
                <p:cNvPr id="65" name="Straight Connector 64"/>
                <p:cNvCxnSpPr/>
                <p:nvPr/>
              </p:nvCxnSpPr>
              <p:spPr bwMode="auto">
                <a:xfrm>
                  <a:off x="1676400" y="5210176"/>
                  <a:ext cx="216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cxnSp>
          <p:nvCxnSpPr>
            <p:cNvPr id="74" name="Straight Connector 73"/>
            <p:cNvCxnSpPr/>
            <p:nvPr/>
          </p:nvCxnSpPr>
          <p:spPr bwMode="auto">
            <a:xfrm>
              <a:off x="833440" y="3608388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39" name="Group 138"/>
          <p:cNvGrpSpPr/>
          <p:nvPr/>
        </p:nvGrpSpPr>
        <p:grpSpPr>
          <a:xfrm>
            <a:off x="733424" y="4310002"/>
            <a:ext cx="3556310" cy="947798"/>
            <a:chOff x="733424" y="4310002"/>
            <a:chExt cx="3556310" cy="947798"/>
          </a:xfrm>
        </p:grpSpPr>
        <p:grpSp>
          <p:nvGrpSpPr>
            <p:cNvPr id="76" name="Group 75"/>
            <p:cNvGrpSpPr/>
            <p:nvPr/>
          </p:nvGrpSpPr>
          <p:grpSpPr>
            <a:xfrm>
              <a:off x="733424" y="4310002"/>
              <a:ext cx="3556310" cy="947798"/>
              <a:chOff x="733424" y="3276600"/>
              <a:chExt cx="3556310" cy="947798"/>
            </a:xfrm>
          </p:grpSpPr>
          <p:grpSp>
            <p:nvGrpSpPr>
              <p:cNvPr id="77" name="Group 83"/>
              <p:cNvGrpSpPr/>
              <p:nvPr/>
            </p:nvGrpSpPr>
            <p:grpSpPr>
              <a:xfrm>
                <a:off x="733424" y="3276600"/>
                <a:ext cx="3556310" cy="947798"/>
                <a:chOff x="5519736" y="4943356"/>
                <a:chExt cx="3556310" cy="947798"/>
              </a:xfrm>
            </p:grpSpPr>
            <p:sp>
              <p:nvSpPr>
                <p:cNvPr id="79" name="Rectangle 13"/>
                <p:cNvSpPr>
                  <a:spLocks noChangeArrowheads="1"/>
                </p:cNvSpPr>
                <p:nvPr/>
              </p:nvSpPr>
              <p:spPr bwMode="auto">
                <a:xfrm>
                  <a:off x="5519736" y="5210176"/>
                  <a:ext cx="3533776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lvl="0"/>
                  <a:r>
                    <a:rPr lang="id-ID" sz="2000" baseline="0" smtClean="0">
                      <a:latin typeface="Arial" charset="0"/>
                      <a:cs typeface="Times New Roman" pitchFamily="18" charset="0"/>
                    </a:rPr>
                    <a:t>x  =      (</a:t>
                  </a:r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–     x</a:t>
                  </a:r>
                  <a:r>
                    <a:rPr lang="id-ID" sz="2000" baseline="3000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4  </a:t>
                  </a:r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+      x</a:t>
                  </a:r>
                  <a:r>
                    <a:rPr lang="id-ID" sz="2000" baseline="3000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3</a:t>
                  </a:r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– 2x</a:t>
                  </a:r>
                  <a:r>
                    <a:rPr lang="id-ID" sz="2000" baseline="3000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2 </a:t>
                  </a:r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]</a:t>
                  </a:r>
                  <a:endParaRPr lang="en-US" sz="2000" baseline="30000" smtClea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8748712" y="5491044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8748712" y="4943356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4</a:t>
                  </a:r>
                  <a:endParaRPr lang="en-US"/>
                </a:p>
              </p:txBody>
            </p:sp>
            <p:grpSp>
              <p:nvGrpSpPr>
                <p:cNvPr id="82" name="Group 79"/>
                <p:cNvGrpSpPr/>
                <p:nvPr/>
              </p:nvGrpSpPr>
              <p:grpSpPr>
                <a:xfrm>
                  <a:off x="6034088" y="5048132"/>
                  <a:ext cx="367898" cy="743068"/>
                  <a:chOff x="1645246" y="4857690"/>
                  <a:chExt cx="367898" cy="743068"/>
                </a:xfrm>
              </p:grpSpPr>
              <p:sp>
                <p:nvSpPr>
                  <p:cNvPr id="83" name="Rectangle 82"/>
                  <p:cNvSpPr/>
                  <p:nvPr/>
                </p:nvSpPr>
                <p:spPr>
                  <a:xfrm>
                    <a:off x="1645246" y="4857690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1</a:t>
                    </a:r>
                    <a:endParaRPr lang="en-US"/>
                  </a:p>
                </p:txBody>
              </p:sp>
              <p:sp>
                <p:nvSpPr>
                  <p:cNvPr id="84" name="Rectangle 83"/>
                  <p:cNvSpPr/>
                  <p:nvPr/>
                </p:nvSpPr>
                <p:spPr>
                  <a:xfrm>
                    <a:off x="1656956" y="5200648"/>
                    <a:ext cx="356188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A</a:t>
                    </a:r>
                    <a:endParaRPr lang="en-US"/>
                  </a:p>
                </p:txBody>
              </p:sp>
              <p:cxnSp>
                <p:nvCxnSpPr>
                  <p:cNvPr id="85" name="Straight Connector 84"/>
                  <p:cNvCxnSpPr/>
                  <p:nvPr/>
                </p:nvCxnSpPr>
                <p:spPr bwMode="auto">
                  <a:xfrm>
                    <a:off x="1707158" y="5210176"/>
                    <a:ext cx="216000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  <p:cxnSp>
            <p:nvCxnSpPr>
              <p:cNvPr id="78" name="Straight Connector 77"/>
              <p:cNvCxnSpPr/>
              <p:nvPr/>
            </p:nvCxnSpPr>
            <p:spPr bwMode="auto">
              <a:xfrm>
                <a:off x="833440" y="3608388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89" name="Group 88"/>
            <p:cNvGrpSpPr/>
            <p:nvPr/>
          </p:nvGrpSpPr>
          <p:grpSpPr>
            <a:xfrm>
              <a:off x="1885044" y="4419600"/>
              <a:ext cx="339044" cy="743068"/>
              <a:chOff x="1369418" y="4567178"/>
              <a:chExt cx="339044" cy="74306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1369418" y="456717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1381128" y="491013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4</a:t>
                </a:r>
                <a:endParaRPr lang="en-US"/>
              </a:p>
            </p:txBody>
          </p:sp>
          <p:cxnSp>
            <p:nvCxnSpPr>
              <p:cNvPr id="88" name="Straight Connector 87"/>
              <p:cNvCxnSpPr/>
              <p:nvPr/>
            </p:nvCxnSpPr>
            <p:spPr bwMode="auto">
              <a:xfrm>
                <a:off x="1431330" y="4919664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90" name="Group 89"/>
            <p:cNvGrpSpPr/>
            <p:nvPr/>
          </p:nvGrpSpPr>
          <p:grpSpPr>
            <a:xfrm>
              <a:off x="2723244" y="4419600"/>
              <a:ext cx="339044" cy="743068"/>
              <a:chOff x="1369418" y="4567178"/>
              <a:chExt cx="339044" cy="743068"/>
            </a:xfrm>
          </p:grpSpPr>
          <p:sp>
            <p:nvSpPr>
              <p:cNvPr id="91" name="Rectangle 90"/>
              <p:cNvSpPr/>
              <p:nvPr/>
            </p:nvSpPr>
            <p:spPr>
              <a:xfrm>
                <a:off x="1369418" y="456717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5</a:t>
                </a:r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1381128" y="491013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3</a:t>
                </a:r>
                <a:endParaRPr lang="en-US"/>
              </a:p>
            </p:txBody>
          </p:sp>
          <p:cxnSp>
            <p:nvCxnSpPr>
              <p:cNvPr id="93" name="Straight Connector 92"/>
              <p:cNvCxnSpPr/>
              <p:nvPr/>
            </p:nvCxnSpPr>
            <p:spPr bwMode="auto">
              <a:xfrm>
                <a:off x="1431330" y="4919664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35" name="Group 134"/>
          <p:cNvGrpSpPr/>
          <p:nvPr/>
        </p:nvGrpSpPr>
        <p:grpSpPr>
          <a:xfrm>
            <a:off x="5788132" y="5324356"/>
            <a:ext cx="1298468" cy="724020"/>
            <a:chOff x="5410200" y="4405312"/>
            <a:chExt cx="1298468" cy="724020"/>
          </a:xfrm>
        </p:grpSpPr>
        <p:sp>
          <p:nvSpPr>
            <p:cNvPr id="121" name="Rectangle 13"/>
            <p:cNvSpPr>
              <a:spLocks noChangeArrowheads="1"/>
            </p:cNvSpPr>
            <p:nvPr/>
          </p:nvSpPr>
          <p:spPr bwMode="auto">
            <a:xfrm>
              <a:off x="5410200" y="4572000"/>
              <a:ext cx="4572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=   </a:t>
              </a:r>
              <a:endParaRPr lang="en-US" sz="2000" baseline="30000" smtClean="0">
                <a:solidFill>
                  <a:srgbClr val="FFFFFF"/>
                </a:solidFill>
              </a:endParaRPr>
            </a:p>
          </p:txBody>
        </p:sp>
        <p:grpSp>
          <p:nvGrpSpPr>
            <p:cNvPr id="125" name="Group 124"/>
            <p:cNvGrpSpPr/>
            <p:nvPr/>
          </p:nvGrpSpPr>
          <p:grpSpPr>
            <a:xfrm>
              <a:off x="5702200" y="4405312"/>
              <a:ext cx="470000" cy="724020"/>
              <a:chOff x="1358800" y="5486400"/>
              <a:chExt cx="470000" cy="724020"/>
            </a:xfrm>
          </p:grpSpPr>
          <p:sp>
            <p:nvSpPr>
              <p:cNvPr id="122" name="Rectangle 121"/>
              <p:cNvSpPr/>
              <p:nvPr/>
            </p:nvSpPr>
            <p:spPr>
              <a:xfrm>
                <a:off x="1434794" y="548640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6</a:t>
                </a:r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1358800" y="5810310"/>
                <a:ext cx="47000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27</a:t>
                </a:r>
                <a:endParaRPr lang="en-US"/>
              </a:p>
            </p:txBody>
          </p:sp>
          <p:cxnSp>
            <p:nvCxnSpPr>
              <p:cNvPr id="124" name="Straight Connector 123"/>
              <p:cNvCxnSpPr/>
              <p:nvPr/>
            </p:nvCxnSpPr>
            <p:spPr bwMode="auto">
              <a:xfrm>
                <a:off x="1468130" y="5838886"/>
                <a:ext cx="252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126" name="Group 125"/>
            <p:cNvGrpSpPr/>
            <p:nvPr/>
          </p:nvGrpSpPr>
          <p:grpSpPr>
            <a:xfrm>
              <a:off x="6096000" y="4405312"/>
              <a:ext cx="612668" cy="724020"/>
              <a:chOff x="1357312" y="5486400"/>
              <a:chExt cx="612668" cy="724020"/>
            </a:xfrm>
          </p:grpSpPr>
          <p:sp>
            <p:nvSpPr>
              <p:cNvPr id="127" name="Rectangle 126"/>
              <p:cNvSpPr/>
              <p:nvPr/>
            </p:nvSpPr>
            <p:spPr>
              <a:xfrm>
                <a:off x="1357312" y="5486400"/>
                <a:ext cx="61266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135</a:t>
                </a:r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1420712" y="5810310"/>
                <a:ext cx="47000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12</a:t>
                </a:r>
                <a:endParaRPr lang="en-US"/>
              </a:p>
            </p:txBody>
          </p:sp>
          <p:cxnSp>
            <p:nvCxnSpPr>
              <p:cNvPr id="129" name="Straight Connector 128"/>
              <p:cNvCxnSpPr/>
              <p:nvPr/>
            </p:nvCxnSpPr>
            <p:spPr bwMode="auto">
              <a:xfrm>
                <a:off x="1468130" y="5838886"/>
                <a:ext cx="39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36" name="Group 135"/>
          <p:cNvGrpSpPr/>
          <p:nvPr/>
        </p:nvGrpSpPr>
        <p:grpSpPr>
          <a:xfrm>
            <a:off x="7162800" y="5324356"/>
            <a:ext cx="685800" cy="724020"/>
            <a:chOff x="6653216" y="4405312"/>
            <a:chExt cx="685800" cy="724020"/>
          </a:xfrm>
        </p:grpSpPr>
        <p:sp>
          <p:nvSpPr>
            <p:cNvPr id="130" name="Rectangle 13"/>
            <p:cNvSpPr>
              <a:spLocks noChangeArrowheads="1"/>
            </p:cNvSpPr>
            <p:nvPr/>
          </p:nvSpPr>
          <p:spPr bwMode="auto">
            <a:xfrm>
              <a:off x="6653216" y="4567356"/>
              <a:ext cx="4572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=  </a:t>
              </a:r>
              <a:endParaRPr lang="en-US" sz="2000" baseline="30000" smtClean="0">
                <a:solidFill>
                  <a:srgbClr val="FFFFFF"/>
                </a:solidFill>
              </a:endParaRPr>
            </a:p>
          </p:txBody>
        </p:sp>
        <p:grpSp>
          <p:nvGrpSpPr>
            <p:cNvPr id="131" name="Group 130"/>
            <p:cNvGrpSpPr/>
            <p:nvPr/>
          </p:nvGrpSpPr>
          <p:grpSpPr>
            <a:xfrm>
              <a:off x="6987866" y="4405312"/>
              <a:ext cx="351150" cy="724020"/>
              <a:chOff x="1410978" y="5486400"/>
              <a:chExt cx="351150" cy="724020"/>
            </a:xfrm>
          </p:grpSpPr>
          <p:sp>
            <p:nvSpPr>
              <p:cNvPr id="132" name="Rectangle 131"/>
              <p:cNvSpPr/>
              <p:nvPr/>
            </p:nvSpPr>
            <p:spPr>
              <a:xfrm>
                <a:off x="1434794" y="548640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5</a:t>
                </a:r>
                <a:endParaRPr lang="en-US"/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1410978" y="581031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endParaRPr lang="en-US"/>
              </a:p>
            </p:txBody>
          </p:sp>
          <p:cxnSp>
            <p:nvCxnSpPr>
              <p:cNvPr id="134" name="Straight Connector 133"/>
              <p:cNvCxnSpPr/>
              <p:nvPr/>
            </p:nvCxnSpPr>
            <p:spPr bwMode="auto">
              <a:xfrm>
                <a:off x="1468130" y="5838886"/>
                <a:ext cx="252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40" name="Group 139"/>
          <p:cNvGrpSpPr/>
          <p:nvPr/>
        </p:nvGrpSpPr>
        <p:grpSpPr>
          <a:xfrm>
            <a:off x="700088" y="5334000"/>
            <a:ext cx="5334000" cy="762000"/>
            <a:chOff x="700088" y="5334000"/>
            <a:chExt cx="5334000" cy="762000"/>
          </a:xfrm>
        </p:grpSpPr>
        <p:grpSp>
          <p:nvGrpSpPr>
            <p:cNvPr id="113" name="Group 112"/>
            <p:cNvGrpSpPr/>
            <p:nvPr/>
          </p:nvGrpSpPr>
          <p:grpSpPr>
            <a:xfrm>
              <a:off x="4324352" y="5352932"/>
              <a:ext cx="339044" cy="743068"/>
              <a:chOff x="1369418" y="4567178"/>
              <a:chExt cx="339044" cy="743068"/>
            </a:xfrm>
          </p:grpSpPr>
          <p:sp>
            <p:nvSpPr>
              <p:cNvPr id="114" name="Rectangle 113"/>
              <p:cNvSpPr/>
              <p:nvPr/>
            </p:nvSpPr>
            <p:spPr>
              <a:xfrm>
                <a:off x="1369418" y="456717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1381128" y="491013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4</a:t>
                </a:r>
                <a:endParaRPr lang="en-US"/>
              </a:p>
            </p:txBody>
          </p:sp>
          <p:cxnSp>
            <p:nvCxnSpPr>
              <p:cNvPr id="116" name="Straight Connector 115"/>
              <p:cNvCxnSpPr/>
              <p:nvPr/>
            </p:nvCxnSpPr>
            <p:spPr bwMode="auto">
              <a:xfrm>
                <a:off x="1431330" y="4919664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117" name="Group 116"/>
            <p:cNvGrpSpPr/>
            <p:nvPr/>
          </p:nvGrpSpPr>
          <p:grpSpPr>
            <a:xfrm>
              <a:off x="4891088" y="5348288"/>
              <a:ext cx="339044" cy="743068"/>
              <a:chOff x="1369418" y="4567178"/>
              <a:chExt cx="339044" cy="743068"/>
            </a:xfrm>
          </p:grpSpPr>
          <p:sp>
            <p:nvSpPr>
              <p:cNvPr id="118" name="Rectangle 117"/>
              <p:cNvSpPr/>
              <p:nvPr/>
            </p:nvSpPr>
            <p:spPr>
              <a:xfrm>
                <a:off x="1369418" y="456717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5</a:t>
                </a:r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1381128" y="491013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3</a:t>
                </a:r>
                <a:endParaRPr lang="en-US"/>
              </a:p>
            </p:txBody>
          </p:sp>
          <p:cxnSp>
            <p:nvCxnSpPr>
              <p:cNvPr id="120" name="Straight Connector 119"/>
              <p:cNvCxnSpPr/>
              <p:nvPr/>
            </p:nvCxnSpPr>
            <p:spPr bwMode="auto">
              <a:xfrm>
                <a:off x="1431330" y="4919664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138" name="Group 137"/>
            <p:cNvGrpSpPr/>
            <p:nvPr/>
          </p:nvGrpSpPr>
          <p:grpSpPr>
            <a:xfrm>
              <a:off x="700088" y="5334000"/>
              <a:ext cx="5334000" cy="733602"/>
              <a:chOff x="700088" y="5334000"/>
              <a:chExt cx="5334000" cy="733602"/>
            </a:xfrm>
          </p:grpSpPr>
          <p:grpSp>
            <p:nvGrpSpPr>
              <p:cNvPr id="112" name="Group 111"/>
              <p:cNvGrpSpPr/>
              <p:nvPr/>
            </p:nvGrpSpPr>
            <p:grpSpPr>
              <a:xfrm>
                <a:off x="700088" y="5334000"/>
                <a:ext cx="5334000" cy="733602"/>
                <a:chOff x="4329112" y="4414778"/>
                <a:chExt cx="5334000" cy="733602"/>
              </a:xfrm>
            </p:grpSpPr>
            <p:grpSp>
              <p:nvGrpSpPr>
                <p:cNvPr id="95" name="Group 83"/>
                <p:cNvGrpSpPr/>
                <p:nvPr/>
              </p:nvGrpSpPr>
              <p:grpSpPr>
                <a:xfrm>
                  <a:off x="4329112" y="4414778"/>
                  <a:ext cx="5334000" cy="724020"/>
                  <a:chOff x="5480358" y="5048132"/>
                  <a:chExt cx="5334000" cy="724020"/>
                </a:xfrm>
              </p:grpSpPr>
              <p:sp>
                <p:nvSpPr>
                  <p:cNvPr id="97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5480358" y="5210176"/>
                    <a:ext cx="5334000" cy="4001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lvl="0"/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x  =       (</a:t>
                    </a:r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–        </a:t>
                    </a:r>
                    <a:r>
                      <a:rPr lang="id-ID" sz="2000" baseline="3000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  </a:t>
                    </a:r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+         – 32 – (–      +     – 2)  </a:t>
                    </a:r>
                    <a:endParaRPr lang="en-US" sz="2000" baseline="30000" smtClean="0">
                      <a:solidFill>
                        <a:srgbClr val="FFFFFF"/>
                      </a:solidFill>
                    </a:endParaRPr>
                  </a:p>
                </p:txBody>
              </p:sp>
              <p:grpSp>
                <p:nvGrpSpPr>
                  <p:cNvPr id="100" name="Group 79"/>
                  <p:cNvGrpSpPr/>
                  <p:nvPr/>
                </p:nvGrpSpPr>
                <p:grpSpPr>
                  <a:xfrm>
                    <a:off x="5986670" y="5048132"/>
                    <a:ext cx="470000" cy="724020"/>
                    <a:chOff x="1597828" y="4857690"/>
                    <a:chExt cx="470000" cy="724020"/>
                  </a:xfrm>
                </p:grpSpPr>
                <p:sp>
                  <p:nvSpPr>
                    <p:cNvPr id="101" name="Rectangle 100"/>
                    <p:cNvSpPr/>
                    <p:nvPr/>
                  </p:nvSpPr>
                  <p:spPr>
                    <a:xfrm>
                      <a:off x="1673822" y="4857690"/>
                      <a:ext cx="327334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d-ID" sz="2000" baseline="0" smtClean="0">
                          <a:solidFill>
                            <a:srgbClr val="FFFFFF"/>
                          </a:solidFill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lang="en-US"/>
                    </a:p>
                  </p:txBody>
                </p:sp>
                <p:sp>
                  <p:nvSpPr>
                    <p:cNvPr id="102" name="Rectangle 101"/>
                    <p:cNvSpPr/>
                    <p:nvPr/>
                  </p:nvSpPr>
                  <p:spPr>
                    <a:xfrm>
                      <a:off x="1597828" y="5181600"/>
                      <a:ext cx="470000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d-ID" sz="2000" baseline="0" smtClean="0">
                          <a:solidFill>
                            <a:srgbClr val="FFFFFF"/>
                          </a:solidFill>
                          <a:latin typeface="Arial" charset="0"/>
                          <a:cs typeface="Times New Roman" pitchFamily="18" charset="0"/>
                        </a:rPr>
                        <a:t>27</a:t>
                      </a:r>
                      <a:endParaRPr lang="en-US"/>
                    </a:p>
                  </p:txBody>
                </p:sp>
                <p:cxnSp>
                  <p:nvCxnSpPr>
                    <p:cNvPr id="103" name="Straight Connector 102"/>
                    <p:cNvCxnSpPr/>
                    <p:nvPr/>
                  </p:nvCxnSpPr>
                  <p:spPr bwMode="auto">
                    <a:xfrm>
                      <a:off x="1707158" y="5210176"/>
                      <a:ext cx="252000" cy="0"/>
                    </a:xfrm>
                    <a:prstGeom prst="line">
                      <a:avLst/>
                    </a:prstGeom>
                    <a:solidFill>
                      <a:schemeClr val="accent1"/>
                    </a:solidFill>
                    <a:ln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</p:grpSp>
            </p:grpSp>
            <p:grpSp>
              <p:nvGrpSpPr>
                <p:cNvPr id="104" name="Group 103"/>
                <p:cNvGrpSpPr/>
                <p:nvPr/>
              </p:nvGrpSpPr>
              <p:grpSpPr>
                <a:xfrm>
                  <a:off x="5528356" y="4419600"/>
                  <a:ext cx="612668" cy="728780"/>
                  <a:chOff x="1369418" y="4567178"/>
                  <a:chExt cx="612668" cy="728780"/>
                </a:xfrm>
              </p:grpSpPr>
              <p:sp>
                <p:nvSpPr>
                  <p:cNvPr id="105" name="Rectangle 104"/>
                  <p:cNvSpPr/>
                  <p:nvPr/>
                </p:nvSpPr>
                <p:spPr>
                  <a:xfrm>
                    <a:off x="1369418" y="4567178"/>
                    <a:ext cx="612668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256</a:t>
                    </a:r>
                    <a:endParaRPr lang="en-US"/>
                  </a:p>
                </p:txBody>
              </p:sp>
              <p:sp>
                <p:nvSpPr>
                  <p:cNvPr id="106" name="Rectangle 105"/>
                  <p:cNvSpPr/>
                  <p:nvPr/>
                </p:nvSpPr>
                <p:spPr>
                  <a:xfrm>
                    <a:off x="1494150" y="4895848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4</a:t>
                    </a:r>
                    <a:endParaRPr lang="en-US"/>
                  </a:p>
                </p:txBody>
              </p:sp>
              <p:cxnSp>
                <p:nvCxnSpPr>
                  <p:cNvPr id="107" name="Straight Connector 106"/>
                  <p:cNvCxnSpPr/>
                  <p:nvPr/>
                </p:nvCxnSpPr>
                <p:spPr bwMode="auto">
                  <a:xfrm>
                    <a:off x="1431330" y="4919664"/>
                    <a:ext cx="432000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grpSp>
              <p:nvGrpSpPr>
                <p:cNvPr id="108" name="Group 107"/>
                <p:cNvGrpSpPr/>
                <p:nvPr/>
              </p:nvGrpSpPr>
              <p:grpSpPr>
                <a:xfrm>
                  <a:off x="6324600" y="4419600"/>
                  <a:ext cx="612668" cy="728780"/>
                  <a:chOff x="1369418" y="4567178"/>
                  <a:chExt cx="612668" cy="728780"/>
                </a:xfrm>
              </p:grpSpPr>
              <p:sp>
                <p:nvSpPr>
                  <p:cNvPr id="109" name="Rectangle 108"/>
                  <p:cNvSpPr/>
                  <p:nvPr/>
                </p:nvSpPr>
                <p:spPr>
                  <a:xfrm>
                    <a:off x="1369418" y="4567178"/>
                    <a:ext cx="612668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320</a:t>
                    </a:r>
                    <a:endParaRPr lang="en-US"/>
                  </a:p>
                </p:txBody>
              </p:sp>
              <p:sp>
                <p:nvSpPr>
                  <p:cNvPr id="110" name="Rectangle 109"/>
                  <p:cNvSpPr/>
                  <p:nvPr/>
                </p:nvSpPr>
                <p:spPr>
                  <a:xfrm>
                    <a:off x="1499284" y="4895848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3</a:t>
                    </a:r>
                    <a:endParaRPr lang="en-US"/>
                  </a:p>
                </p:txBody>
              </p:sp>
              <p:cxnSp>
                <p:nvCxnSpPr>
                  <p:cNvPr id="111" name="Straight Connector 110"/>
                  <p:cNvCxnSpPr/>
                  <p:nvPr/>
                </p:nvCxnSpPr>
                <p:spPr bwMode="auto">
                  <a:xfrm>
                    <a:off x="1431330" y="4919664"/>
                    <a:ext cx="432000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  <p:cxnSp>
            <p:nvCxnSpPr>
              <p:cNvPr id="137" name="Straight Connector 136"/>
              <p:cNvCxnSpPr/>
              <p:nvPr/>
            </p:nvCxnSpPr>
            <p:spPr bwMode="auto">
              <a:xfrm>
                <a:off x="762000" y="5575300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33400" y="1368980"/>
            <a:ext cx="2514600" cy="1983820"/>
            <a:chOff x="609600" y="2057400"/>
            <a:chExt cx="2514600" cy="1983820"/>
          </a:xfrm>
        </p:grpSpPr>
        <p:grpSp>
          <p:nvGrpSpPr>
            <p:cNvPr id="6" name="Group 19"/>
            <p:cNvGrpSpPr/>
            <p:nvPr/>
          </p:nvGrpSpPr>
          <p:grpSpPr>
            <a:xfrm>
              <a:off x="609600" y="2057400"/>
              <a:ext cx="2514600" cy="1752600"/>
              <a:chOff x="609600" y="2057400"/>
              <a:chExt cx="2514600" cy="1752600"/>
            </a:xfrm>
          </p:grpSpPr>
          <p:cxnSp>
            <p:nvCxnSpPr>
              <p:cNvPr id="11" name="Straight Connector 10"/>
              <p:cNvCxnSpPr/>
              <p:nvPr/>
            </p:nvCxnSpPr>
            <p:spPr bwMode="auto">
              <a:xfrm rot="16200000" flipH="1">
                <a:off x="114300" y="2933700"/>
                <a:ext cx="1752600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" name="Straight Connector 11"/>
              <p:cNvCxnSpPr/>
              <p:nvPr/>
            </p:nvCxnSpPr>
            <p:spPr bwMode="auto">
              <a:xfrm>
                <a:off x="609600" y="3657600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3" name="Group 13"/>
              <p:cNvGrpSpPr/>
              <p:nvPr/>
            </p:nvGrpSpPr>
            <p:grpSpPr>
              <a:xfrm>
                <a:off x="1004888" y="2514600"/>
                <a:ext cx="904875" cy="933448"/>
                <a:chOff x="3743325" y="1857375"/>
                <a:chExt cx="1852611" cy="1362073"/>
              </a:xfrm>
            </p:grpSpPr>
            <p:sp>
              <p:nvSpPr>
                <p:cNvPr id="17" name="Freeform 16"/>
                <p:cNvSpPr/>
                <p:nvPr/>
              </p:nvSpPr>
              <p:spPr bwMode="auto">
                <a:xfrm>
                  <a:off x="3743325" y="1857375"/>
                  <a:ext cx="928688" cy="1357313"/>
                </a:xfrm>
                <a:custGeom>
                  <a:avLst/>
                  <a:gdLst>
                    <a:gd name="connsiteX0" fmla="*/ 0 w 928688"/>
                    <a:gd name="connsiteY0" fmla="*/ 0 h 1357313"/>
                    <a:gd name="connsiteX1" fmla="*/ 385763 w 928688"/>
                    <a:gd name="connsiteY1" fmla="*/ 1057275 h 1357313"/>
                    <a:gd name="connsiteX2" fmla="*/ 928688 w 928688"/>
                    <a:gd name="connsiteY2" fmla="*/ 1357313 h 13573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8688" h="1357313">
                      <a:moveTo>
                        <a:pt x="0" y="0"/>
                      </a:moveTo>
                      <a:cubicBezTo>
                        <a:pt x="115491" y="415528"/>
                        <a:pt x="230982" y="831056"/>
                        <a:pt x="385763" y="1057275"/>
                      </a:cubicBezTo>
                      <a:cubicBezTo>
                        <a:pt x="540544" y="1283494"/>
                        <a:pt x="734616" y="1320403"/>
                        <a:pt x="928688" y="1357313"/>
                      </a:cubicBezTo>
                    </a:path>
                  </a:pathLst>
                </a:cu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18" name="Freeform 17"/>
                <p:cNvSpPr/>
                <p:nvPr/>
              </p:nvSpPr>
              <p:spPr bwMode="auto">
                <a:xfrm flipH="1">
                  <a:off x="4667248" y="1862135"/>
                  <a:ext cx="928688" cy="1357313"/>
                </a:xfrm>
                <a:custGeom>
                  <a:avLst/>
                  <a:gdLst>
                    <a:gd name="connsiteX0" fmla="*/ 0 w 928688"/>
                    <a:gd name="connsiteY0" fmla="*/ 0 h 1357313"/>
                    <a:gd name="connsiteX1" fmla="*/ 385763 w 928688"/>
                    <a:gd name="connsiteY1" fmla="*/ 1057275 h 1357313"/>
                    <a:gd name="connsiteX2" fmla="*/ 928688 w 928688"/>
                    <a:gd name="connsiteY2" fmla="*/ 1357313 h 13573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8688" h="1357313">
                      <a:moveTo>
                        <a:pt x="0" y="0"/>
                      </a:moveTo>
                      <a:cubicBezTo>
                        <a:pt x="115491" y="415528"/>
                        <a:pt x="230982" y="831056"/>
                        <a:pt x="385763" y="1057275"/>
                      </a:cubicBezTo>
                      <a:cubicBezTo>
                        <a:pt x="540544" y="1283494"/>
                        <a:pt x="734616" y="1320403"/>
                        <a:pt x="928688" y="1357313"/>
                      </a:cubicBezTo>
                    </a:path>
                  </a:pathLst>
                </a:cu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</p:grpSp>
          <p:cxnSp>
            <p:nvCxnSpPr>
              <p:cNvPr id="14" name="Straight Connector 13"/>
              <p:cNvCxnSpPr/>
              <p:nvPr/>
            </p:nvCxnSpPr>
            <p:spPr bwMode="auto">
              <a:xfrm flipV="1">
                <a:off x="990600" y="2500312"/>
                <a:ext cx="1219200" cy="99060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5" name="Rectangle 14"/>
              <p:cNvSpPr/>
              <p:nvPr/>
            </p:nvSpPr>
            <p:spPr>
              <a:xfrm>
                <a:off x="990600" y="2057400"/>
                <a:ext cx="188384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y = x</a:t>
                </a:r>
                <a:r>
                  <a:rPr lang="id-ID" sz="2000" baseline="30000" smtClean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r>
                  <a:rPr lang="id-ID" sz="2000" baseline="0" smtClean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 – 4x + 6 </a:t>
                </a:r>
                <a:endParaRPr lang="en-US" sz="2000">
                  <a:solidFill>
                    <a:srgbClr val="FF0000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889567" y="2647890"/>
                <a:ext cx="123463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00"/>
                    </a:solidFill>
                    <a:latin typeface="Arial" charset="0"/>
                    <a:cs typeface="Times New Roman" pitchFamily="18" charset="0"/>
                  </a:rPr>
                  <a:t>y = x + 2 </a:t>
                </a:r>
                <a:endParaRPr lang="en-US">
                  <a:solidFill>
                    <a:srgbClr val="FFFF00"/>
                  </a:solidFill>
                </a:endParaRPr>
              </a:p>
            </p:txBody>
          </p:sp>
        </p:grpSp>
        <p:cxnSp>
          <p:nvCxnSpPr>
            <p:cNvPr id="7" name="Straight Connector 6"/>
            <p:cNvCxnSpPr/>
            <p:nvPr/>
          </p:nvCxnSpPr>
          <p:spPr bwMode="auto">
            <a:xfrm rot="5400000">
              <a:off x="1039200" y="3484382"/>
              <a:ext cx="360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 rot="5400000">
              <a:off x="1406582" y="3225030"/>
              <a:ext cx="900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" name="Rectangle 8"/>
            <p:cNvSpPr/>
            <p:nvPr/>
          </p:nvSpPr>
          <p:spPr>
            <a:xfrm>
              <a:off x="1066800" y="3671888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baseline="0" smtClean="0">
                  <a:latin typeface="Arial" charset="0"/>
                  <a:cs typeface="Times New Roman" pitchFamily="18" charset="0"/>
                </a:rPr>
                <a:t>1</a:t>
              </a:r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711158" y="3657600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baseline="0" smtClean="0">
                  <a:latin typeface="Arial" charset="0"/>
                  <a:cs typeface="Times New Roman" pitchFamily="18" charset="0"/>
                </a:rPr>
                <a:t>4</a:t>
              </a:r>
              <a:endParaRPr lang="en-US"/>
            </a:p>
          </p:txBody>
        </p:sp>
      </p:grpSp>
      <p:sp>
        <p:nvSpPr>
          <p:cNvPr id="30" name="Rectangle 29"/>
          <p:cNvSpPr/>
          <p:nvPr/>
        </p:nvSpPr>
        <p:spPr>
          <a:xfrm>
            <a:off x="625201" y="523934"/>
            <a:ext cx="4061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Menentukan titik berat terhadap Y,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048000" y="1295400"/>
            <a:ext cx="55327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Karena p tidak diketahui, maka M = A sehingga</a:t>
            </a:r>
            <a:endParaRPr lang="en-US"/>
          </a:p>
        </p:txBody>
      </p:sp>
      <p:grpSp>
        <p:nvGrpSpPr>
          <p:cNvPr id="32" name="Group 83"/>
          <p:cNvGrpSpPr/>
          <p:nvPr/>
        </p:nvGrpSpPr>
        <p:grpSpPr>
          <a:xfrm>
            <a:off x="3124200" y="1828800"/>
            <a:ext cx="2590800" cy="1009710"/>
            <a:chOff x="5486400" y="4886266"/>
            <a:chExt cx="2590800" cy="1009710"/>
          </a:xfrm>
        </p:grpSpPr>
        <p:sp>
          <p:nvSpPr>
            <p:cNvPr id="33" name="Rectangle 13"/>
            <p:cNvSpPr>
              <a:spLocks noChangeArrowheads="1"/>
            </p:cNvSpPr>
            <p:nvPr/>
          </p:nvSpPr>
          <p:spPr bwMode="auto">
            <a:xfrm>
              <a:off x="5486400" y="5210176"/>
              <a:ext cx="2590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y  =   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y dy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 bwMode="auto">
            <a:xfrm>
              <a:off x="5571000" y="5286438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5" name="Rectangle 34"/>
            <p:cNvSpPr/>
            <p:nvPr/>
          </p:nvSpPr>
          <p:spPr>
            <a:xfrm>
              <a:off x="6262688" y="549104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1</a:t>
              </a:r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349690" y="494335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4</a:t>
              </a:r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667266" y="4886266"/>
              <a:ext cx="60465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x+2</a:t>
              </a:r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507195" y="5495866"/>
              <a:ext cx="111280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–4x+6</a:t>
              </a:r>
              <a:endParaRPr lang="en-US"/>
            </a:p>
          </p:txBody>
        </p:sp>
        <p:grpSp>
          <p:nvGrpSpPr>
            <p:cNvPr id="39" name="Group 79"/>
            <p:cNvGrpSpPr/>
            <p:nvPr/>
          </p:nvGrpSpPr>
          <p:grpSpPr>
            <a:xfrm>
              <a:off x="5998174" y="5048132"/>
              <a:ext cx="356188" cy="743068"/>
              <a:chOff x="1609332" y="4857690"/>
              <a:chExt cx="356188" cy="743068"/>
            </a:xfrm>
          </p:grpSpPr>
          <p:sp>
            <p:nvSpPr>
              <p:cNvPr id="40" name="Rectangle 39"/>
              <p:cNvSpPr/>
              <p:nvPr/>
            </p:nvSpPr>
            <p:spPr>
              <a:xfrm>
                <a:off x="1614488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1609332" y="5200648"/>
                <a:ext cx="35618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A</a:t>
                </a:r>
                <a:endParaRPr lang="en-US"/>
              </a:p>
            </p:txBody>
          </p:sp>
          <p:cxnSp>
            <p:nvCxnSpPr>
              <p:cNvPr id="42" name="Straight Connector 41"/>
              <p:cNvCxnSpPr/>
              <p:nvPr/>
            </p:nvCxnSpPr>
            <p:spPr bwMode="auto">
              <a:xfrm>
                <a:off x="1676400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61" name="Group 60"/>
          <p:cNvGrpSpPr/>
          <p:nvPr/>
        </p:nvGrpSpPr>
        <p:grpSpPr>
          <a:xfrm>
            <a:off x="3124200" y="2852798"/>
            <a:ext cx="4267200" cy="947798"/>
            <a:chOff x="733424" y="3276600"/>
            <a:chExt cx="4267200" cy="947798"/>
          </a:xfrm>
        </p:grpSpPr>
        <p:grpSp>
          <p:nvGrpSpPr>
            <p:cNvPr id="62" name="Group 83"/>
            <p:cNvGrpSpPr/>
            <p:nvPr/>
          </p:nvGrpSpPr>
          <p:grpSpPr>
            <a:xfrm>
              <a:off x="733424" y="3276600"/>
              <a:ext cx="4267200" cy="947798"/>
              <a:chOff x="5519736" y="4943356"/>
              <a:chExt cx="4267200" cy="947798"/>
            </a:xfrm>
          </p:grpSpPr>
          <p:sp>
            <p:nvSpPr>
              <p:cNvPr id="64" name="Rectangle 13"/>
              <p:cNvSpPr>
                <a:spLocks noChangeArrowheads="1"/>
              </p:cNvSpPr>
              <p:nvPr/>
            </p:nvSpPr>
            <p:spPr bwMode="auto">
              <a:xfrm>
                <a:off x="5519736" y="5210176"/>
                <a:ext cx="42672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/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y  =    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(x + 2)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– (x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– 4x + 6)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dx</a:t>
                </a:r>
                <a:endParaRPr lang="en-US" sz="2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6400800" y="5491044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endParaRPr lang="en-US"/>
              </a:p>
            </p:txBody>
          </p:sp>
          <p:sp>
            <p:nvSpPr>
              <p:cNvPr id="66" name="Rectangle 58"/>
              <p:cNvSpPr/>
              <p:nvPr/>
            </p:nvSpPr>
            <p:spPr>
              <a:xfrm>
                <a:off x="6487802" y="494335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4</a:t>
                </a:r>
                <a:endParaRPr lang="en-US"/>
              </a:p>
            </p:txBody>
          </p:sp>
          <p:grpSp>
            <p:nvGrpSpPr>
              <p:cNvPr id="67" name="Group 79"/>
              <p:cNvGrpSpPr/>
              <p:nvPr/>
            </p:nvGrpSpPr>
            <p:grpSpPr>
              <a:xfrm>
                <a:off x="6015040" y="5048132"/>
                <a:ext cx="498855" cy="743068"/>
                <a:chOff x="1626198" y="4857690"/>
                <a:chExt cx="498855" cy="743068"/>
              </a:xfrm>
            </p:grpSpPr>
            <p:sp>
              <p:nvSpPr>
                <p:cNvPr id="68" name="Rectangle 67"/>
                <p:cNvSpPr/>
                <p:nvPr/>
              </p:nvSpPr>
              <p:spPr>
                <a:xfrm>
                  <a:off x="1684624" y="48576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69" name="Rectangle 63"/>
                <p:cNvSpPr/>
                <p:nvPr/>
              </p:nvSpPr>
              <p:spPr>
                <a:xfrm>
                  <a:off x="1626198" y="5200648"/>
                  <a:ext cx="49885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2A</a:t>
                  </a:r>
                  <a:endParaRPr lang="en-US"/>
                </a:p>
              </p:txBody>
            </p:sp>
            <p:cxnSp>
              <p:nvCxnSpPr>
                <p:cNvPr id="70" name="Straight Connector 69"/>
                <p:cNvCxnSpPr/>
                <p:nvPr/>
              </p:nvCxnSpPr>
              <p:spPr bwMode="auto">
                <a:xfrm>
                  <a:off x="1676400" y="5210176"/>
                  <a:ext cx="360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cxnSp>
          <p:nvCxnSpPr>
            <p:cNvPr id="63" name="Straight Connector 62"/>
            <p:cNvCxnSpPr/>
            <p:nvPr/>
          </p:nvCxnSpPr>
          <p:spPr bwMode="auto">
            <a:xfrm>
              <a:off x="833440" y="3608388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33" name="Group 101"/>
          <p:cNvGrpSpPr/>
          <p:nvPr/>
        </p:nvGrpSpPr>
        <p:grpSpPr>
          <a:xfrm>
            <a:off x="4876800" y="257176"/>
            <a:ext cx="2590800" cy="962024"/>
            <a:chOff x="5486400" y="4929130"/>
            <a:chExt cx="2590800" cy="962024"/>
          </a:xfrm>
        </p:grpSpPr>
        <p:sp>
          <p:nvSpPr>
            <p:cNvPr id="135" name="Rectangle 13"/>
            <p:cNvSpPr>
              <a:spLocks noChangeArrowheads="1"/>
            </p:cNvSpPr>
            <p:nvPr/>
          </p:nvSpPr>
          <p:spPr bwMode="auto">
            <a:xfrm>
              <a:off x="5486400" y="5210176"/>
              <a:ext cx="2590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y  =  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y dy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cxnSp>
          <p:nvCxnSpPr>
            <p:cNvPr id="136" name="Straight Connector 135"/>
            <p:cNvCxnSpPr/>
            <p:nvPr/>
          </p:nvCxnSpPr>
          <p:spPr bwMode="auto">
            <a:xfrm>
              <a:off x="5571000" y="5286438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37" name="Rectangle 136"/>
            <p:cNvSpPr/>
            <p:nvPr/>
          </p:nvSpPr>
          <p:spPr>
            <a:xfrm>
              <a:off x="6234112" y="549104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a</a:t>
              </a:r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6316354" y="494335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b</a:t>
              </a:r>
              <a:endParaRPr lang="en-US"/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6586306" y="4929130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6548202" y="5481578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grpSp>
          <p:nvGrpSpPr>
            <p:cNvPr id="141" name="Group 79"/>
            <p:cNvGrpSpPr/>
            <p:nvPr/>
          </p:nvGrpSpPr>
          <p:grpSpPr>
            <a:xfrm>
              <a:off x="5972176" y="5048132"/>
              <a:ext cx="397866" cy="743068"/>
              <a:chOff x="1583334" y="4857690"/>
              <a:chExt cx="397866" cy="743068"/>
            </a:xfrm>
          </p:grpSpPr>
          <p:sp>
            <p:nvSpPr>
              <p:cNvPr id="142" name="Rectangle 141"/>
              <p:cNvSpPr/>
              <p:nvPr/>
            </p:nvSpPr>
            <p:spPr>
              <a:xfrm>
                <a:off x="1600200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143" name="Rectangle 142"/>
              <p:cNvSpPr/>
              <p:nvPr/>
            </p:nvSpPr>
            <p:spPr>
              <a:xfrm>
                <a:off x="1583334" y="5200648"/>
                <a:ext cx="3978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M</a:t>
                </a:r>
                <a:endParaRPr lang="en-US"/>
              </a:p>
            </p:txBody>
          </p:sp>
          <p:cxnSp>
            <p:nvCxnSpPr>
              <p:cNvPr id="144" name="Straight Connector 143"/>
              <p:cNvCxnSpPr/>
              <p:nvPr/>
            </p:nvCxnSpPr>
            <p:spPr bwMode="auto">
              <a:xfrm>
                <a:off x="1662112" y="5210176"/>
                <a:ext cx="252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62" name="Group 161"/>
          <p:cNvGrpSpPr/>
          <p:nvPr/>
        </p:nvGrpSpPr>
        <p:grpSpPr>
          <a:xfrm>
            <a:off x="5700712" y="1828800"/>
            <a:ext cx="2452688" cy="1043108"/>
            <a:chOff x="5700712" y="1947802"/>
            <a:chExt cx="2452688" cy="1043108"/>
          </a:xfrm>
        </p:grpSpPr>
        <p:grpSp>
          <p:nvGrpSpPr>
            <p:cNvPr id="43" name="Group 83"/>
            <p:cNvGrpSpPr/>
            <p:nvPr/>
          </p:nvGrpSpPr>
          <p:grpSpPr>
            <a:xfrm>
              <a:off x="5700712" y="1947802"/>
              <a:ext cx="2452688" cy="1043108"/>
              <a:chOff x="5700712" y="4886266"/>
              <a:chExt cx="2452688" cy="1043108"/>
            </a:xfrm>
          </p:grpSpPr>
          <p:sp>
            <p:nvSpPr>
              <p:cNvPr id="44" name="Rectangle 13"/>
              <p:cNvSpPr>
                <a:spLocks noChangeArrowheads="1"/>
              </p:cNvSpPr>
              <p:nvPr/>
            </p:nvSpPr>
            <p:spPr bwMode="auto">
              <a:xfrm>
                <a:off x="5700712" y="5210176"/>
                <a:ext cx="2147888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/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=   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    y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] dx</a:t>
                </a:r>
                <a:endParaRPr lang="en-US" sz="2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6219824" y="5491044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6349690" y="494335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4</a:t>
                </a:r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7015347" y="4886266"/>
                <a:ext cx="60465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x+2</a:t>
                </a:r>
                <a:endParaRPr lang="en-US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7040595" y="5529264"/>
                <a:ext cx="111280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–4x+6</a:t>
                </a:r>
                <a:endParaRPr lang="en-US"/>
              </a:p>
            </p:txBody>
          </p:sp>
          <p:grpSp>
            <p:nvGrpSpPr>
              <p:cNvPr id="49" name="Group 79"/>
              <p:cNvGrpSpPr/>
              <p:nvPr/>
            </p:nvGrpSpPr>
            <p:grpSpPr>
              <a:xfrm>
                <a:off x="6003330" y="5048132"/>
                <a:ext cx="367898" cy="743068"/>
                <a:chOff x="1614488" y="4857690"/>
                <a:chExt cx="367898" cy="743068"/>
              </a:xfrm>
            </p:grpSpPr>
            <p:sp>
              <p:nvSpPr>
                <p:cNvPr id="50" name="Rectangle 49"/>
                <p:cNvSpPr/>
                <p:nvPr/>
              </p:nvSpPr>
              <p:spPr>
                <a:xfrm>
                  <a:off x="1614488" y="48576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1626198" y="5200648"/>
                  <a:ext cx="35618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A</a:t>
                  </a:r>
                  <a:endParaRPr lang="en-US"/>
                </a:p>
              </p:txBody>
            </p:sp>
            <p:cxnSp>
              <p:nvCxnSpPr>
                <p:cNvPr id="52" name="Straight Connector 51"/>
                <p:cNvCxnSpPr/>
                <p:nvPr/>
              </p:nvCxnSpPr>
              <p:spPr bwMode="auto">
                <a:xfrm>
                  <a:off x="1676400" y="5210176"/>
                  <a:ext cx="216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grpSp>
          <p:nvGrpSpPr>
            <p:cNvPr id="161" name="Group 160"/>
            <p:cNvGrpSpPr/>
            <p:nvPr/>
          </p:nvGrpSpPr>
          <p:grpSpPr>
            <a:xfrm>
              <a:off x="6490102" y="2100264"/>
              <a:ext cx="339044" cy="743068"/>
              <a:chOff x="6155730" y="2262068"/>
              <a:chExt cx="339044" cy="743068"/>
            </a:xfrm>
          </p:grpSpPr>
          <p:sp>
            <p:nvSpPr>
              <p:cNvPr id="159" name="Rectangle 158"/>
              <p:cNvSpPr/>
              <p:nvPr/>
            </p:nvSpPr>
            <p:spPr>
              <a:xfrm>
                <a:off x="6167440" y="260502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endParaRPr lang="en-US"/>
              </a:p>
            </p:txBody>
          </p:sp>
          <p:sp>
            <p:nvSpPr>
              <p:cNvPr id="158" name="Rectangle 157"/>
              <p:cNvSpPr/>
              <p:nvPr/>
            </p:nvSpPr>
            <p:spPr>
              <a:xfrm>
                <a:off x="6155730" y="226206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cxnSp>
            <p:nvCxnSpPr>
              <p:cNvPr id="160" name="Straight Connector 159"/>
              <p:cNvCxnSpPr/>
              <p:nvPr/>
            </p:nvCxnSpPr>
            <p:spPr bwMode="auto">
              <a:xfrm>
                <a:off x="6217642" y="2614554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80" name="Group 179"/>
          <p:cNvGrpSpPr/>
          <p:nvPr/>
        </p:nvGrpSpPr>
        <p:grpSpPr>
          <a:xfrm>
            <a:off x="762000" y="3581400"/>
            <a:ext cx="6843712" cy="962086"/>
            <a:chOff x="762000" y="3733800"/>
            <a:chExt cx="6843712" cy="962086"/>
          </a:xfrm>
        </p:grpSpPr>
        <p:grpSp>
          <p:nvGrpSpPr>
            <p:cNvPr id="163" name="Group 83"/>
            <p:cNvGrpSpPr/>
            <p:nvPr/>
          </p:nvGrpSpPr>
          <p:grpSpPr>
            <a:xfrm>
              <a:off x="762000" y="3733800"/>
              <a:ext cx="6843712" cy="962086"/>
              <a:chOff x="5457824" y="4943356"/>
              <a:chExt cx="6843712" cy="962086"/>
            </a:xfrm>
          </p:grpSpPr>
          <p:sp>
            <p:nvSpPr>
              <p:cNvPr id="164" name="Rectangle 13"/>
              <p:cNvSpPr>
                <a:spLocks noChangeArrowheads="1"/>
              </p:cNvSpPr>
              <p:nvPr/>
            </p:nvSpPr>
            <p:spPr bwMode="auto">
              <a:xfrm>
                <a:off x="5457824" y="5210176"/>
                <a:ext cx="6843712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/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y  =     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 (x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+ 4x + 4) – (x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4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– 8x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+ 28x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– 48x + 36)  dx</a:t>
                </a:r>
                <a:endParaRPr lang="en-US" sz="2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6386512" y="5505332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endParaRPr lang="en-US"/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6516378" y="494335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4</a:t>
                </a:r>
                <a:endParaRPr lang="en-US"/>
              </a:p>
            </p:txBody>
          </p:sp>
          <p:grpSp>
            <p:nvGrpSpPr>
              <p:cNvPr id="167" name="Group 79"/>
              <p:cNvGrpSpPr/>
              <p:nvPr/>
            </p:nvGrpSpPr>
            <p:grpSpPr>
              <a:xfrm>
                <a:off x="5992433" y="5048132"/>
                <a:ext cx="498855" cy="743068"/>
                <a:chOff x="1603591" y="4857690"/>
                <a:chExt cx="498855" cy="743068"/>
              </a:xfrm>
            </p:grpSpPr>
            <p:sp>
              <p:nvSpPr>
                <p:cNvPr id="168" name="Rectangle 167"/>
                <p:cNvSpPr/>
                <p:nvPr/>
              </p:nvSpPr>
              <p:spPr>
                <a:xfrm>
                  <a:off x="1670336" y="48576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169" name="Rectangle 168"/>
                <p:cNvSpPr/>
                <p:nvPr/>
              </p:nvSpPr>
              <p:spPr>
                <a:xfrm>
                  <a:off x="1603591" y="5200648"/>
                  <a:ext cx="49885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2A</a:t>
                  </a:r>
                  <a:endParaRPr lang="en-US"/>
                </a:p>
              </p:txBody>
            </p:sp>
            <p:cxnSp>
              <p:nvCxnSpPr>
                <p:cNvPr id="170" name="Straight Connector 169"/>
                <p:cNvCxnSpPr/>
                <p:nvPr/>
              </p:nvCxnSpPr>
              <p:spPr bwMode="auto">
                <a:xfrm>
                  <a:off x="1676400" y="5210176"/>
                  <a:ext cx="324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cxnSp>
          <p:nvCxnSpPr>
            <p:cNvPr id="179" name="Straight Connector 178"/>
            <p:cNvCxnSpPr/>
            <p:nvPr/>
          </p:nvCxnSpPr>
          <p:spPr bwMode="auto">
            <a:xfrm>
              <a:off x="852488" y="4070348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81" name="Group 180"/>
          <p:cNvGrpSpPr/>
          <p:nvPr/>
        </p:nvGrpSpPr>
        <p:grpSpPr>
          <a:xfrm>
            <a:off x="762000" y="4524314"/>
            <a:ext cx="5105400" cy="962086"/>
            <a:chOff x="762000" y="3733800"/>
            <a:chExt cx="5105400" cy="962086"/>
          </a:xfrm>
        </p:grpSpPr>
        <p:grpSp>
          <p:nvGrpSpPr>
            <p:cNvPr id="182" name="Group 83"/>
            <p:cNvGrpSpPr/>
            <p:nvPr/>
          </p:nvGrpSpPr>
          <p:grpSpPr>
            <a:xfrm>
              <a:off x="762000" y="3733800"/>
              <a:ext cx="5105400" cy="962086"/>
              <a:chOff x="5457824" y="4943356"/>
              <a:chExt cx="5105400" cy="962086"/>
            </a:xfrm>
          </p:grpSpPr>
          <p:sp>
            <p:nvSpPr>
              <p:cNvPr id="184" name="Rectangle 13"/>
              <p:cNvSpPr>
                <a:spLocks noChangeArrowheads="1"/>
              </p:cNvSpPr>
              <p:nvPr/>
            </p:nvSpPr>
            <p:spPr bwMode="auto">
              <a:xfrm>
                <a:off x="5457824" y="5210176"/>
                <a:ext cx="51054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/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y  =     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 – 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4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+ 8x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– 27x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+ 52x – 32)  dx</a:t>
                </a:r>
                <a:endParaRPr lang="en-US" sz="2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85" name="Rectangle 184"/>
              <p:cNvSpPr/>
              <p:nvPr/>
            </p:nvSpPr>
            <p:spPr>
              <a:xfrm>
                <a:off x="6386512" y="5505332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endParaRPr lang="en-US"/>
              </a:p>
            </p:txBody>
          </p:sp>
          <p:sp>
            <p:nvSpPr>
              <p:cNvPr id="186" name="Rectangle 185"/>
              <p:cNvSpPr/>
              <p:nvPr/>
            </p:nvSpPr>
            <p:spPr>
              <a:xfrm>
                <a:off x="6516378" y="494335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4</a:t>
                </a:r>
                <a:endParaRPr lang="en-US"/>
              </a:p>
            </p:txBody>
          </p:sp>
          <p:grpSp>
            <p:nvGrpSpPr>
              <p:cNvPr id="187" name="Group 79"/>
              <p:cNvGrpSpPr/>
              <p:nvPr/>
            </p:nvGrpSpPr>
            <p:grpSpPr>
              <a:xfrm>
                <a:off x="5992433" y="5048132"/>
                <a:ext cx="498855" cy="743068"/>
                <a:chOff x="1603591" y="4857690"/>
                <a:chExt cx="498855" cy="743068"/>
              </a:xfrm>
            </p:grpSpPr>
            <p:sp>
              <p:nvSpPr>
                <p:cNvPr id="188" name="Rectangle 187"/>
                <p:cNvSpPr/>
                <p:nvPr/>
              </p:nvSpPr>
              <p:spPr>
                <a:xfrm>
                  <a:off x="1670336" y="48576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189" name="Rectangle 188"/>
                <p:cNvSpPr/>
                <p:nvPr/>
              </p:nvSpPr>
              <p:spPr>
                <a:xfrm>
                  <a:off x="1603591" y="5200648"/>
                  <a:ext cx="49885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2A</a:t>
                  </a:r>
                  <a:endParaRPr lang="en-US"/>
                </a:p>
              </p:txBody>
            </p:sp>
            <p:cxnSp>
              <p:nvCxnSpPr>
                <p:cNvPr id="190" name="Straight Connector 189"/>
                <p:cNvCxnSpPr/>
                <p:nvPr/>
              </p:nvCxnSpPr>
              <p:spPr bwMode="auto">
                <a:xfrm>
                  <a:off x="1676400" y="5210176"/>
                  <a:ext cx="324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cxnSp>
          <p:nvCxnSpPr>
            <p:cNvPr id="183" name="Straight Connector 182"/>
            <p:cNvCxnSpPr/>
            <p:nvPr/>
          </p:nvCxnSpPr>
          <p:spPr bwMode="auto">
            <a:xfrm>
              <a:off x="852488" y="4070348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06" name="Group 205"/>
          <p:cNvGrpSpPr/>
          <p:nvPr/>
        </p:nvGrpSpPr>
        <p:grpSpPr>
          <a:xfrm>
            <a:off x="762000" y="5362514"/>
            <a:ext cx="5181600" cy="962086"/>
            <a:chOff x="762000" y="5362514"/>
            <a:chExt cx="5181600" cy="962086"/>
          </a:xfrm>
        </p:grpSpPr>
        <p:grpSp>
          <p:nvGrpSpPr>
            <p:cNvPr id="191" name="Group 190"/>
            <p:cNvGrpSpPr/>
            <p:nvPr/>
          </p:nvGrpSpPr>
          <p:grpSpPr>
            <a:xfrm>
              <a:off x="762000" y="5362514"/>
              <a:ext cx="5181600" cy="962086"/>
              <a:chOff x="762000" y="3733800"/>
              <a:chExt cx="5181600" cy="962086"/>
            </a:xfrm>
          </p:grpSpPr>
          <p:grpSp>
            <p:nvGrpSpPr>
              <p:cNvPr id="192" name="Group 83"/>
              <p:cNvGrpSpPr/>
              <p:nvPr/>
            </p:nvGrpSpPr>
            <p:grpSpPr>
              <a:xfrm>
                <a:off x="762000" y="3733800"/>
                <a:ext cx="5181600" cy="962086"/>
                <a:chOff x="5457824" y="4943356"/>
                <a:chExt cx="5181600" cy="962086"/>
              </a:xfrm>
            </p:grpSpPr>
            <p:sp>
              <p:nvSpPr>
                <p:cNvPr id="194" name="Rectangle 13"/>
                <p:cNvSpPr>
                  <a:spLocks noChangeArrowheads="1"/>
                </p:cNvSpPr>
                <p:nvPr/>
              </p:nvSpPr>
              <p:spPr bwMode="auto">
                <a:xfrm>
                  <a:off x="5457824" y="5210176"/>
                  <a:ext cx="5029200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lvl="0"/>
                  <a:r>
                    <a:rPr lang="id-ID" sz="2000" baseline="0" smtClean="0">
                      <a:latin typeface="Arial" charset="0"/>
                      <a:cs typeface="Times New Roman" pitchFamily="18" charset="0"/>
                    </a:rPr>
                    <a:t>y  =        (</a:t>
                  </a:r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–     x</a:t>
                  </a:r>
                  <a:r>
                    <a:rPr lang="id-ID" sz="2000" baseline="3000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5</a:t>
                  </a:r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+ 2x</a:t>
                  </a:r>
                  <a:r>
                    <a:rPr lang="id-ID" sz="2000" baseline="3000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4</a:t>
                  </a:r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– 9x</a:t>
                  </a:r>
                  <a:r>
                    <a:rPr lang="id-ID" sz="2000" baseline="3000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3</a:t>
                  </a:r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+ 26x</a:t>
                  </a:r>
                  <a:r>
                    <a:rPr lang="id-ID" sz="2000" baseline="3000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2</a:t>
                  </a:r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– 32x) ]</a:t>
                  </a:r>
                  <a:endParaRPr lang="en-US" sz="2000" smtClea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95" name="Rectangle 194"/>
                <p:cNvSpPr/>
                <p:nvPr/>
              </p:nvSpPr>
              <p:spPr>
                <a:xfrm>
                  <a:off x="10258424" y="5505332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196" name="Rectangle 195"/>
                <p:cNvSpPr/>
                <p:nvPr/>
              </p:nvSpPr>
              <p:spPr>
                <a:xfrm>
                  <a:off x="10312090" y="4943356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4</a:t>
                  </a:r>
                  <a:endParaRPr lang="en-US"/>
                </a:p>
              </p:txBody>
            </p:sp>
            <p:grpSp>
              <p:nvGrpSpPr>
                <p:cNvPr id="197" name="Group 79"/>
                <p:cNvGrpSpPr/>
                <p:nvPr/>
              </p:nvGrpSpPr>
              <p:grpSpPr>
                <a:xfrm>
                  <a:off x="5992433" y="5048132"/>
                  <a:ext cx="498855" cy="743068"/>
                  <a:chOff x="1603591" y="4857690"/>
                  <a:chExt cx="498855" cy="743068"/>
                </a:xfrm>
              </p:grpSpPr>
              <p:sp>
                <p:nvSpPr>
                  <p:cNvPr id="198" name="Rectangle 197"/>
                  <p:cNvSpPr/>
                  <p:nvPr/>
                </p:nvSpPr>
                <p:spPr>
                  <a:xfrm>
                    <a:off x="1670336" y="4857690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1</a:t>
                    </a:r>
                    <a:endParaRPr lang="en-US"/>
                  </a:p>
                </p:txBody>
              </p:sp>
              <p:sp>
                <p:nvSpPr>
                  <p:cNvPr id="199" name="Rectangle 198"/>
                  <p:cNvSpPr/>
                  <p:nvPr/>
                </p:nvSpPr>
                <p:spPr>
                  <a:xfrm>
                    <a:off x="1603591" y="5200648"/>
                    <a:ext cx="498855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2A</a:t>
                    </a:r>
                    <a:endParaRPr lang="en-US"/>
                  </a:p>
                </p:txBody>
              </p:sp>
              <p:cxnSp>
                <p:nvCxnSpPr>
                  <p:cNvPr id="200" name="Straight Connector 199"/>
                  <p:cNvCxnSpPr/>
                  <p:nvPr/>
                </p:nvCxnSpPr>
                <p:spPr bwMode="auto">
                  <a:xfrm>
                    <a:off x="1676400" y="5210176"/>
                    <a:ext cx="324000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  <p:cxnSp>
            <p:nvCxnSpPr>
              <p:cNvPr id="193" name="Straight Connector 192"/>
              <p:cNvCxnSpPr/>
              <p:nvPr/>
            </p:nvCxnSpPr>
            <p:spPr bwMode="auto">
              <a:xfrm>
                <a:off x="852488" y="4070348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204" name="Group 203"/>
            <p:cNvGrpSpPr/>
            <p:nvPr/>
          </p:nvGrpSpPr>
          <p:grpSpPr>
            <a:xfrm>
              <a:off x="2119312" y="5476756"/>
              <a:ext cx="332490" cy="743068"/>
              <a:chOff x="3788374" y="2143066"/>
              <a:chExt cx="332490" cy="743068"/>
            </a:xfrm>
          </p:grpSpPr>
          <p:sp>
            <p:nvSpPr>
              <p:cNvPr id="201" name="Rectangle 200"/>
              <p:cNvSpPr/>
              <p:nvPr/>
            </p:nvSpPr>
            <p:spPr>
              <a:xfrm>
                <a:off x="3793530" y="214306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3788374" y="2486024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5</a:t>
                </a:r>
                <a:endParaRPr lang="en-US"/>
              </a:p>
            </p:txBody>
          </p:sp>
          <p:cxnSp>
            <p:nvCxnSpPr>
              <p:cNvPr id="203" name="Straight Connector 202"/>
              <p:cNvCxnSpPr/>
              <p:nvPr/>
            </p:nvCxnSpPr>
            <p:spPr bwMode="auto">
              <a:xfrm>
                <a:off x="3855442" y="2495552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205" name="Rectangle 204"/>
          <p:cNvSpPr/>
          <p:nvPr/>
        </p:nvSpPr>
        <p:spPr>
          <a:xfrm>
            <a:off x="6172200" y="5619690"/>
            <a:ext cx="26035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......  lanjutkan sendiri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20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25201" y="523934"/>
            <a:ext cx="36166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Menentukan momen inersia Ix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495800" y="228600"/>
            <a:ext cx="2666114" cy="962024"/>
            <a:chOff x="1081316" y="3533776"/>
            <a:chExt cx="2666114" cy="962024"/>
          </a:xfrm>
        </p:grpSpPr>
        <p:sp>
          <p:nvSpPr>
            <p:cNvPr id="12" name="Rectangle 11"/>
            <p:cNvSpPr/>
            <p:nvPr/>
          </p:nvSpPr>
          <p:spPr>
            <a:xfrm>
              <a:off x="1081316" y="3810000"/>
              <a:ext cx="266611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I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= p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 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    y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dy dx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171466" y="3533776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942866" y="4095690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690688" y="4081402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a</a:t>
              </a:r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900240" y="35814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b</a:t>
              </a:r>
              <a:endParaRPr lang="en-US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685800" y="1352490"/>
            <a:ext cx="65264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Karena p tidak diketahui, maka p dianggap 1 sehingga</a:t>
            </a:r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685800" y="1828800"/>
            <a:ext cx="2362200" cy="962024"/>
            <a:chOff x="1328964" y="3533776"/>
            <a:chExt cx="2362200" cy="962024"/>
          </a:xfrm>
        </p:grpSpPr>
        <p:sp>
          <p:nvSpPr>
            <p:cNvPr id="16" name="Rectangle 15"/>
            <p:cNvSpPr/>
            <p:nvPr/>
          </p:nvSpPr>
          <p:spPr>
            <a:xfrm>
              <a:off x="1328964" y="3838576"/>
              <a:ext cx="2362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I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=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 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    y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dy dx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171466" y="3533776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942866" y="4095690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690688" y="4081402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a</a:t>
              </a:r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900240" y="35814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b</a:t>
              </a:r>
              <a:endParaRPr lang="en-US"/>
            </a:p>
          </p:txBody>
        </p:sp>
      </p:grpSp>
      <p:grpSp>
        <p:nvGrpSpPr>
          <p:cNvPr id="21" name="Group 83"/>
          <p:cNvGrpSpPr/>
          <p:nvPr/>
        </p:nvGrpSpPr>
        <p:grpSpPr>
          <a:xfrm>
            <a:off x="2909888" y="1828800"/>
            <a:ext cx="2271712" cy="1066800"/>
            <a:chOff x="6034088" y="4886266"/>
            <a:chExt cx="2271712" cy="1066800"/>
          </a:xfrm>
        </p:grpSpPr>
        <p:sp>
          <p:nvSpPr>
            <p:cNvPr id="22" name="Rectangle 13"/>
            <p:cNvSpPr>
              <a:spLocks noChangeArrowheads="1"/>
            </p:cNvSpPr>
            <p:nvPr/>
          </p:nvSpPr>
          <p:spPr bwMode="auto">
            <a:xfrm>
              <a:off x="6034088" y="5210176"/>
              <a:ext cx="227171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 =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y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dy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62688" y="549104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1</a:t>
              </a:r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49690" y="494335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4</a:t>
              </a:r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667266" y="4886266"/>
              <a:ext cx="60465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x+2</a:t>
              </a:r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507195" y="5552956"/>
              <a:ext cx="111280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–4x+6</a:t>
              </a:r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5181600" y="1905000"/>
            <a:ext cx="2271712" cy="981196"/>
            <a:chOff x="990600" y="3638490"/>
            <a:chExt cx="2271712" cy="981196"/>
          </a:xfrm>
        </p:grpSpPr>
        <p:grpSp>
          <p:nvGrpSpPr>
            <p:cNvPr id="32" name="Group 83"/>
            <p:cNvGrpSpPr/>
            <p:nvPr/>
          </p:nvGrpSpPr>
          <p:grpSpPr>
            <a:xfrm>
              <a:off x="990600" y="3638490"/>
              <a:ext cx="2271712" cy="981196"/>
              <a:chOff x="6034088" y="4943356"/>
              <a:chExt cx="2271712" cy="981196"/>
            </a:xfrm>
          </p:grpSpPr>
          <p:sp>
            <p:nvSpPr>
              <p:cNvPr id="33" name="Rectangle 13"/>
              <p:cNvSpPr>
                <a:spLocks noChangeArrowheads="1"/>
              </p:cNvSpPr>
              <p:nvPr/>
            </p:nvSpPr>
            <p:spPr bwMode="auto">
              <a:xfrm>
                <a:off x="6034088" y="5210176"/>
                <a:ext cx="2271712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/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=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     y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]   dx</a:t>
                </a:r>
                <a:endParaRPr lang="en-US" sz="2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6262688" y="5491044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6349690" y="494335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4</a:t>
                </a:r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7258235" y="4943356"/>
                <a:ext cx="60465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x+2</a:t>
                </a:r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7131083" y="5524442"/>
                <a:ext cx="111280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–4x+6</a:t>
                </a:r>
                <a:endParaRPr lang="en-US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1524000" y="3733800"/>
              <a:ext cx="339044" cy="743068"/>
              <a:chOff x="6490102" y="1981262"/>
              <a:chExt cx="339044" cy="743068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6501812" y="232422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3</a:t>
                </a:r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6490102" y="1981262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cxnSp>
            <p:nvCxnSpPr>
              <p:cNvPr id="40" name="Straight Connector 39"/>
              <p:cNvCxnSpPr/>
              <p:nvPr/>
            </p:nvCxnSpPr>
            <p:spPr bwMode="auto">
              <a:xfrm>
                <a:off x="6552014" y="2333748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44" name="Group 43"/>
          <p:cNvGrpSpPr/>
          <p:nvPr/>
        </p:nvGrpSpPr>
        <p:grpSpPr>
          <a:xfrm>
            <a:off x="838200" y="3048000"/>
            <a:ext cx="4038600" cy="1014532"/>
            <a:chOff x="838200" y="3252668"/>
            <a:chExt cx="4038600" cy="1014532"/>
          </a:xfrm>
        </p:grpSpPr>
        <p:grpSp>
          <p:nvGrpSpPr>
            <p:cNvPr id="47" name="Group 83"/>
            <p:cNvGrpSpPr/>
            <p:nvPr/>
          </p:nvGrpSpPr>
          <p:grpSpPr>
            <a:xfrm>
              <a:off x="838200" y="3252668"/>
              <a:ext cx="4038600" cy="1014532"/>
              <a:chOff x="6034088" y="4924246"/>
              <a:chExt cx="4038600" cy="1014532"/>
            </a:xfrm>
          </p:grpSpPr>
          <p:sp>
            <p:nvSpPr>
              <p:cNvPr id="52" name="Rectangle 13"/>
              <p:cNvSpPr>
                <a:spLocks noChangeArrowheads="1"/>
              </p:cNvSpPr>
              <p:nvPr/>
            </p:nvSpPr>
            <p:spPr bwMode="auto">
              <a:xfrm>
                <a:off x="6034088" y="5210176"/>
                <a:ext cx="40386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/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=  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(x + 2)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– (x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– 4x + 6)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3 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dx</a:t>
                </a:r>
                <a:endParaRPr lang="en-US" sz="2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6544954" y="553866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6697354" y="492424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4</a:t>
                </a:r>
                <a:endParaRPr lang="en-US"/>
              </a:p>
            </p:txBody>
          </p:sp>
        </p:grpSp>
        <p:grpSp>
          <p:nvGrpSpPr>
            <p:cNvPr id="48" name="Group 40"/>
            <p:cNvGrpSpPr/>
            <p:nvPr/>
          </p:nvGrpSpPr>
          <p:grpSpPr>
            <a:xfrm>
              <a:off x="1180196" y="3371910"/>
              <a:ext cx="339044" cy="743068"/>
              <a:chOff x="6490102" y="1981262"/>
              <a:chExt cx="339044" cy="743068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6501812" y="232422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3</a:t>
                </a:r>
                <a:endParaRPr lang="en-US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6490102" y="1981262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cxnSp>
            <p:nvCxnSpPr>
              <p:cNvPr id="51" name="Straight Connector 50"/>
              <p:cNvCxnSpPr/>
              <p:nvPr/>
            </p:nvCxnSpPr>
            <p:spPr bwMode="auto">
              <a:xfrm>
                <a:off x="6552014" y="2333748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45" name="Rectangle 44"/>
          <p:cNvSpPr/>
          <p:nvPr/>
        </p:nvSpPr>
        <p:spPr>
          <a:xfrm>
            <a:off x="1066800" y="4572000"/>
            <a:ext cx="26035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......  lanjutkan sendiri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4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FA05C5-767A-46CE-A48E-C73A379DC6A2}" type="slidenum">
              <a:rPr lang="id-ID"/>
              <a:pPr>
                <a:defRPr/>
              </a:pPr>
              <a:t>38</a:t>
            </a:fld>
            <a:endParaRPr lang="id-ID"/>
          </a:p>
        </p:txBody>
      </p:sp>
      <p:sp>
        <p:nvSpPr>
          <p:cNvPr id="173066" name="Rectangle 10"/>
          <p:cNvSpPr>
            <a:spLocks noChangeArrowheads="1"/>
          </p:cNvSpPr>
          <p:nvPr/>
        </p:nvSpPr>
        <p:spPr bwMode="auto">
          <a:xfrm>
            <a:off x="1295400" y="2362200"/>
            <a:ext cx="6553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algn="ctr">
              <a:defRPr/>
            </a:pPr>
            <a:r>
              <a:rPr lang="en-US" sz="3200" b="1" baseline="0">
                <a:solidFill>
                  <a:srgbClr val="FFFA2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SEKIAN KULIAH BAB </a:t>
            </a:r>
            <a:r>
              <a:rPr lang="en-US" sz="3200" b="1" baseline="0" smtClean="0">
                <a:solidFill>
                  <a:srgbClr val="FFFA2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 </a:t>
            </a:r>
            <a:endParaRPr lang="en-US" sz="3200" b="1" baseline="0">
              <a:solidFill>
                <a:srgbClr val="FFFA2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2FE42A-7F3A-49E3-AFE9-8F1EB3690409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300335"/>
            <a:ext cx="6400800" cy="461665"/>
          </a:xfrm>
          <a:noFill/>
          <a:ln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CARA MENENTUKAN BATAS INTEGRAL</a:t>
            </a:r>
          </a:p>
        </p:txBody>
      </p:sp>
      <p:sp>
        <p:nvSpPr>
          <p:cNvPr id="310275" name="Rectangle 3"/>
          <p:cNvSpPr>
            <a:spLocks noChangeArrowheads="1"/>
          </p:cNvSpPr>
          <p:nvPr/>
        </p:nvSpPr>
        <p:spPr bwMode="auto">
          <a:xfrm>
            <a:off x="514938" y="1143000"/>
            <a:ext cx="46666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a.  Untuk kurva seperti gambar berikut :</a:t>
            </a:r>
          </a:p>
        </p:txBody>
      </p:sp>
      <p:grpSp>
        <p:nvGrpSpPr>
          <p:cNvPr id="2" name="Group 117"/>
          <p:cNvGrpSpPr>
            <a:grpSpLocks/>
          </p:cNvGrpSpPr>
          <p:nvPr/>
        </p:nvGrpSpPr>
        <p:grpSpPr bwMode="auto">
          <a:xfrm>
            <a:off x="495888" y="1752600"/>
            <a:ext cx="3790950" cy="2514600"/>
            <a:chOff x="192" y="1392"/>
            <a:chExt cx="2388" cy="1584"/>
          </a:xfrm>
        </p:grpSpPr>
        <p:sp>
          <p:nvSpPr>
            <p:cNvPr id="31760" name="Line 79"/>
            <p:cNvSpPr>
              <a:spLocks noChangeAspect="1" noChangeShapeType="1"/>
            </p:cNvSpPr>
            <p:nvPr/>
          </p:nvSpPr>
          <p:spPr bwMode="auto">
            <a:xfrm>
              <a:off x="432" y="2866"/>
              <a:ext cx="177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61" name="Line 80"/>
            <p:cNvSpPr>
              <a:spLocks noChangeAspect="1" noChangeShapeType="1"/>
            </p:cNvSpPr>
            <p:nvPr/>
          </p:nvSpPr>
          <p:spPr bwMode="auto">
            <a:xfrm flipV="1">
              <a:off x="525" y="1482"/>
              <a:ext cx="0" cy="149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62" name="Freeform 82"/>
            <p:cNvSpPr>
              <a:spLocks noChangeAspect="1"/>
            </p:cNvSpPr>
            <p:nvPr/>
          </p:nvSpPr>
          <p:spPr bwMode="auto">
            <a:xfrm rot="5400000" flipH="1">
              <a:off x="740" y="1790"/>
              <a:ext cx="1209" cy="800"/>
            </a:xfrm>
            <a:custGeom>
              <a:avLst/>
              <a:gdLst>
                <a:gd name="T0" fmla="*/ 0 w 2520"/>
                <a:gd name="T1" fmla="*/ 800 h 1530"/>
                <a:gd name="T2" fmla="*/ 345 w 2520"/>
                <a:gd name="T3" fmla="*/ 235 h 1530"/>
                <a:gd name="T4" fmla="*/ 777 w 2520"/>
                <a:gd name="T5" fmla="*/ 47 h 1530"/>
                <a:gd name="T6" fmla="*/ 1209 w 2520"/>
                <a:gd name="T7" fmla="*/ 518 h 15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20"/>
                <a:gd name="T13" fmla="*/ 0 h 1530"/>
                <a:gd name="T14" fmla="*/ 2520 w 2520"/>
                <a:gd name="T15" fmla="*/ 1530 h 15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20" h="1530">
                  <a:moveTo>
                    <a:pt x="0" y="1530"/>
                  </a:moveTo>
                  <a:cubicBezTo>
                    <a:pt x="225" y="1110"/>
                    <a:pt x="450" y="690"/>
                    <a:pt x="720" y="450"/>
                  </a:cubicBezTo>
                  <a:cubicBezTo>
                    <a:pt x="990" y="210"/>
                    <a:pt x="1320" y="0"/>
                    <a:pt x="1620" y="90"/>
                  </a:cubicBezTo>
                  <a:cubicBezTo>
                    <a:pt x="1920" y="180"/>
                    <a:pt x="2220" y="585"/>
                    <a:pt x="2520" y="990"/>
                  </a:cubicBezTo>
                </a:path>
              </a:pathLst>
            </a:cu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63" name="Freeform 83"/>
            <p:cNvSpPr>
              <a:spLocks noChangeAspect="1"/>
            </p:cNvSpPr>
            <p:nvPr/>
          </p:nvSpPr>
          <p:spPr bwMode="auto">
            <a:xfrm rot="5400000" flipH="1">
              <a:off x="626" y="1817"/>
              <a:ext cx="1123" cy="832"/>
            </a:xfrm>
            <a:custGeom>
              <a:avLst/>
              <a:gdLst>
                <a:gd name="T0" fmla="*/ 0 w 2340"/>
                <a:gd name="T1" fmla="*/ 188 h 1590"/>
                <a:gd name="T2" fmla="*/ 346 w 2340"/>
                <a:gd name="T3" fmla="*/ 754 h 1590"/>
                <a:gd name="T4" fmla="*/ 777 w 2340"/>
                <a:gd name="T5" fmla="*/ 659 h 1590"/>
                <a:gd name="T6" fmla="*/ 1123 w 2340"/>
                <a:gd name="T7" fmla="*/ 0 h 15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40"/>
                <a:gd name="T13" fmla="*/ 0 h 1590"/>
                <a:gd name="T14" fmla="*/ 2340 w 2340"/>
                <a:gd name="T15" fmla="*/ 1590 h 15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40" h="1590">
                  <a:moveTo>
                    <a:pt x="0" y="360"/>
                  </a:moveTo>
                  <a:cubicBezTo>
                    <a:pt x="225" y="825"/>
                    <a:pt x="450" y="1290"/>
                    <a:pt x="720" y="1440"/>
                  </a:cubicBezTo>
                  <a:cubicBezTo>
                    <a:pt x="990" y="1590"/>
                    <a:pt x="1350" y="1500"/>
                    <a:pt x="1620" y="1260"/>
                  </a:cubicBezTo>
                  <a:cubicBezTo>
                    <a:pt x="1890" y="1020"/>
                    <a:pt x="2115" y="510"/>
                    <a:pt x="2340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64" name="Line 84"/>
            <p:cNvSpPr>
              <a:spLocks noChangeAspect="1" noChangeShapeType="1"/>
            </p:cNvSpPr>
            <p:nvPr/>
          </p:nvSpPr>
          <p:spPr bwMode="auto">
            <a:xfrm>
              <a:off x="525" y="1747"/>
              <a:ext cx="94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65" name="Text Box 85"/>
            <p:cNvSpPr txBox="1">
              <a:spLocks noChangeArrowheads="1"/>
            </p:cNvSpPr>
            <p:nvPr/>
          </p:nvSpPr>
          <p:spPr bwMode="auto">
            <a:xfrm>
              <a:off x="443" y="1392"/>
              <a:ext cx="423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31766" name="Text Box 86"/>
            <p:cNvSpPr txBox="1">
              <a:spLocks noChangeArrowheads="1"/>
            </p:cNvSpPr>
            <p:nvPr/>
          </p:nvSpPr>
          <p:spPr bwMode="auto">
            <a:xfrm>
              <a:off x="192" y="2530"/>
              <a:ext cx="423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sp>
          <p:nvSpPr>
            <p:cNvPr id="31767" name="Text Box 87"/>
            <p:cNvSpPr txBox="1">
              <a:spLocks noChangeArrowheads="1"/>
            </p:cNvSpPr>
            <p:nvPr/>
          </p:nvSpPr>
          <p:spPr bwMode="auto">
            <a:xfrm>
              <a:off x="192" y="1586"/>
              <a:ext cx="423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  <p:sp>
          <p:nvSpPr>
            <p:cNvPr id="31768" name="Text Box 88"/>
            <p:cNvSpPr txBox="1">
              <a:spLocks noChangeArrowheads="1"/>
            </p:cNvSpPr>
            <p:nvPr/>
          </p:nvSpPr>
          <p:spPr bwMode="auto">
            <a:xfrm>
              <a:off x="1023" y="2064"/>
              <a:ext cx="423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S</a:t>
              </a:r>
            </a:p>
          </p:txBody>
        </p:sp>
        <p:sp>
          <p:nvSpPr>
            <p:cNvPr id="31769" name="Line 89"/>
            <p:cNvSpPr>
              <a:spLocks noChangeAspect="1" noChangeShapeType="1"/>
            </p:cNvSpPr>
            <p:nvPr/>
          </p:nvSpPr>
          <p:spPr bwMode="auto">
            <a:xfrm>
              <a:off x="534" y="2686"/>
              <a:ext cx="666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70" name="Text Box 90"/>
            <p:cNvSpPr txBox="1">
              <a:spLocks noChangeArrowheads="1"/>
            </p:cNvSpPr>
            <p:nvPr/>
          </p:nvSpPr>
          <p:spPr bwMode="auto">
            <a:xfrm>
              <a:off x="1929" y="2564"/>
              <a:ext cx="423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31771" name="Text Box 91"/>
            <p:cNvSpPr txBox="1">
              <a:spLocks noChangeArrowheads="1"/>
            </p:cNvSpPr>
            <p:nvPr/>
          </p:nvSpPr>
          <p:spPr bwMode="auto">
            <a:xfrm>
              <a:off x="1702" y="1992"/>
              <a:ext cx="878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= f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(y)</a:t>
              </a:r>
            </a:p>
          </p:txBody>
        </p:sp>
        <p:sp>
          <p:nvSpPr>
            <p:cNvPr id="31772" name="Text Box 92"/>
            <p:cNvSpPr txBox="1">
              <a:spLocks noChangeArrowheads="1"/>
            </p:cNvSpPr>
            <p:nvPr/>
          </p:nvSpPr>
          <p:spPr bwMode="auto">
            <a:xfrm>
              <a:off x="1440" y="1392"/>
              <a:ext cx="879" cy="3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= f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(y)</a:t>
              </a:r>
            </a:p>
          </p:txBody>
        </p:sp>
      </p:grpSp>
      <p:sp>
        <p:nvSpPr>
          <p:cNvPr id="310366" name="Rectangle 94"/>
          <p:cNvSpPr>
            <a:spLocks noChangeArrowheads="1"/>
          </p:cNvSpPr>
          <p:nvPr/>
        </p:nvSpPr>
        <p:spPr bwMode="auto">
          <a:xfrm>
            <a:off x="4038600" y="2057400"/>
            <a:ext cx="4191000" cy="201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Batas integral untuk sumbu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X: </a:t>
            </a:r>
          </a:p>
          <a:p>
            <a:pPr marL="514350">
              <a:spcAft>
                <a:spcPts val="2400"/>
              </a:spcAft>
            </a:pPr>
            <a:r>
              <a:rPr lang="id-ID" sz="2000" baseline="0" smtClean="0">
                <a:latin typeface="Arial" pitchFamily="34" charset="0"/>
                <a:cs typeface="Arial" pitchFamily="34" charset="0"/>
              </a:rPr>
              <a:t>kiri: x</a:t>
            </a:r>
            <a:r>
              <a:rPr lang="id-ID" sz="2000" smtClean="0">
                <a:latin typeface="Arial" pitchFamily="34" charset="0"/>
                <a:cs typeface="Arial" pitchFamily="34" charset="0"/>
              </a:rPr>
              <a:t>1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= f</a:t>
            </a:r>
            <a:r>
              <a:rPr lang="id-ID" sz="2000" smtClean="0">
                <a:latin typeface="Arial" pitchFamily="34" charset="0"/>
                <a:cs typeface="Arial" pitchFamily="34" charset="0"/>
              </a:rPr>
              <a:t>1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(y), kanan: x</a:t>
            </a:r>
            <a:r>
              <a:rPr lang="id-ID" sz="2000" smtClean="0">
                <a:latin typeface="Arial" pitchFamily="34" charset="0"/>
                <a:cs typeface="Arial" pitchFamily="34" charset="0"/>
              </a:rPr>
              <a:t>2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= f</a:t>
            </a:r>
            <a:r>
              <a:rPr lang="id-ID" sz="2000" smtClean="0">
                <a:latin typeface="Arial" pitchFamily="34" charset="0"/>
                <a:cs typeface="Arial" pitchFamily="34" charset="0"/>
              </a:rPr>
              <a:t>2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(y)</a:t>
            </a:r>
            <a:endParaRPr lang="en-US" sz="2000" baseline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Batas integral untuk sumbu Y:</a:t>
            </a:r>
          </a:p>
          <a:p>
            <a:pPr marL="514350">
              <a:spcAft>
                <a:spcPts val="1800"/>
              </a:spcAft>
            </a:pPr>
            <a:r>
              <a:rPr lang="id-ID" sz="2000" baseline="0" smtClean="0">
                <a:latin typeface="Arial" pitchFamily="34" charset="0"/>
                <a:cs typeface="Arial" pitchFamily="34" charset="0"/>
              </a:rPr>
              <a:t>bawah: y</a:t>
            </a:r>
            <a:r>
              <a:rPr lang="id-ID" sz="2000" smtClean="0">
                <a:latin typeface="Arial" pitchFamily="34" charset="0"/>
                <a:cs typeface="Arial" pitchFamily="34" charset="0"/>
              </a:rPr>
              <a:t>1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= c, atas: y</a:t>
            </a:r>
            <a:r>
              <a:rPr lang="id-ID" sz="2000" smtClean="0">
                <a:latin typeface="Arial" pitchFamily="34" charset="0"/>
                <a:cs typeface="Arial" pitchFamily="34" charset="0"/>
              </a:rPr>
              <a:t>2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= d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endParaRPr lang="en-US" sz="2000" baseline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757" name="Rectangle 113"/>
          <p:cNvSpPr>
            <a:spLocks noChangeArrowheads="1"/>
          </p:cNvSpPr>
          <p:nvPr/>
        </p:nvSpPr>
        <p:spPr bwMode="auto">
          <a:xfrm>
            <a:off x="762000" y="4981576"/>
            <a:ext cx="23796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Bentuk integralnya: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3276600" y="4967226"/>
            <a:ext cx="2021569" cy="704910"/>
            <a:chOff x="1357312" y="5181600"/>
            <a:chExt cx="2021569" cy="704910"/>
          </a:xfrm>
        </p:grpSpPr>
        <p:sp>
          <p:nvSpPr>
            <p:cNvPr id="31758" name="Rectangle 114"/>
            <p:cNvSpPr>
              <a:spLocks noChangeArrowheads="1"/>
            </p:cNvSpPr>
            <p:nvPr/>
          </p:nvSpPr>
          <p:spPr bwMode="auto">
            <a:xfrm>
              <a:off x="1371600" y="5181600"/>
              <a:ext cx="200728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f(x,y) dx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dy  = 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357312" y="5486400"/>
              <a:ext cx="3561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S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5029200" y="4572000"/>
            <a:ext cx="2071688" cy="1133596"/>
            <a:chOff x="5700712" y="4476690"/>
            <a:chExt cx="2071688" cy="1133596"/>
          </a:xfrm>
        </p:grpSpPr>
        <p:sp>
          <p:nvSpPr>
            <p:cNvPr id="31759" name="Rectangle 115"/>
            <p:cNvSpPr>
              <a:spLocks noChangeArrowheads="1"/>
            </p:cNvSpPr>
            <p:nvPr/>
          </p:nvSpPr>
          <p:spPr bwMode="auto">
            <a:xfrm>
              <a:off x="5772151" y="4854575"/>
              <a:ext cx="200024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   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f(x,y) dx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dy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850135" y="4476690"/>
              <a:ext cx="93166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d  f</a:t>
              </a:r>
              <a:r>
                <a:rPr lang="en-US" sz="2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(y)</a:t>
              </a:r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700712" y="5210176"/>
              <a:ext cx="98777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c  f</a:t>
              </a:r>
              <a:r>
                <a:rPr lang="en-US" sz="2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(y)</a:t>
              </a:r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10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10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310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3103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20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74" grpId="0"/>
      <p:bldP spid="310275" grpId="0"/>
      <p:bldP spid="310366" grpId="0" uiExpand="1" build="p"/>
      <p:bldP spid="317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8E764C-43F0-40EA-8C22-57B28FC23CC8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311352" name="Rectangle 56"/>
          <p:cNvSpPr>
            <a:spLocks noGrp="1" noChangeArrowheads="1"/>
          </p:cNvSpPr>
          <p:nvPr>
            <p:ph type="title"/>
          </p:nvPr>
        </p:nvSpPr>
        <p:spPr>
          <a:xfrm>
            <a:off x="1323976" y="300335"/>
            <a:ext cx="6477000" cy="461665"/>
          </a:xfrm>
          <a:noFill/>
          <a:ln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CARA MENENTUKAN BATAS INTEGRAL</a:t>
            </a:r>
          </a:p>
        </p:txBody>
      </p:sp>
      <p:sp>
        <p:nvSpPr>
          <p:cNvPr id="311372" name="Rectangle 76"/>
          <p:cNvSpPr>
            <a:spLocks noChangeArrowheads="1"/>
          </p:cNvSpPr>
          <p:nvPr/>
        </p:nvSpPr>
        <p:spPr bwMode="auto">
          <a:xfrm>
            <a:off x="533400" y="1143000"/>
            <a:ext cx="46666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b.  Untuk kurva seperti gambar berikut :</a:t>
            </a:r>
          </a:p>
        </p:txBody>
      </p:sp>
      <p:grpSp>
        <p:nvGrpSpPr>
          <p:cNvPr id="2" name="Group 97"/>
          <p:cNvGrpSpPr>
            <a:grpSpLocks/>
          </p:cNvGrpSpPr>
          <p:nvPr/>
        </p:nvGrpSpPr>
        <p:grpSpPr bwMode="auto">
          <a:xfrm>
            <a:off x="895350" y="1752600"/>
            <a:ext cx="2971800" cy="2895600"/>
            <a:chOff x="432" y="1380"/>
            <a:chExt cx="1872" cy="1824"/>
          </a:xfrm>
        </p:grpSpPr>
        <p:sp>
          <p:nvSpPr>
            <p:cNvPr id="32784" name="Line 78"/>
            <p:cNvSpPr>
              <a:spLocks noChangeAspect="1" noChangeShapeType="1"/>
            </p:cNvSpPr>
            <p:nvPr/>
          </p:nvSpPr>
          <p:spPr bwMode="auto">
            <a:xfrm>
              <a:off x="432" y="2802"/>
              <a:ext cx="173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785" name="Line 79"/>
            <p:cNvSpPr>
              <a:spLocks noChangeAspect="1" noChangeShapeType="1"/>
            </p:cNvSpPr>
            <p:nvPr/>
          </p:nvSpPr>
          <p:spPr bwMode="auto">
            <a:xfrm flipV="1">
              <a:off x="523" y="1466"/>
              <a:ext cx="0" cy="144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786" name="Freeform 81"/>
            <p:cNvSpPr>
              <a:spLocks noChangeAspect="1"/>
            </p:cNvSpPr>
            <p:nvPr/>
          </p:nvSpPr>
          <p:spPr bwMode="auto">
            <a:xfrm>
              <a:off x="657" y="1703"/>
              <a:ext cx="1238" cy="735"/>
            </a:xfrm>
            <a:custGeom>
              <a:avLst/>
              <a:gdLst>
                <a:gd name="T0" fmla="*/ 0 w 2520"/>
                <a:gd name="T1" fmla="*/ 735 h 1530"/>
                <a:gd name="T2" fmla="*/ 354 w 2520"/>
                <a:gd name="T3" fmla="*/ 216 h 1530"/>
                <a:gd name="T4" fmla="*/ 796 w 2520"/>
                <a:gd name="T5" fmla="*/ 43 h 1530"/>
                <a:gd name="T6" fmla="*/ 1238 w 2520"/>
                <a:gd name="T7" fmla="*/ 476 h 15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20"/>
                <a:gd name="T13" fmla="*/ 0 h 1530"/>
                <a:gd name="T14" fmla="*/ 2520 w 2520"/>
                <a:gd name="T15" fmla="*/ 1530 h 15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20" h="1530">
                  <a:moveTo>
                    <a:pt x="0" y="1530"/>
                  </a:moveTo>
                  <a:cubicBezTo>
                    <a:pt x="225" y="1110"/>
                    <a:pt x="450" y="690"/>
                    <a:pt x="720" y="450"/>
                  </a:cubicBezTo>
                  <a:cubicBezTo>
                    <a:pt x="990" y="210"/>
                    <a:pt x="1320" y="0"/>
                    <a:pt x="1620" y="90"/>
                  </a:cubicBezTo>
                  <a:cubicBezTo>
                    <a:pt x="1920" y="180"/>
                    <a:pt x="2220" y="585"/>
                    <a:pt x="2520" y="990"/>
                  </a:cubicBezTo>
                </a:path>
              </a:pathLst>
            </a:cu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787" name="Freeform 82"/>
            <p:cNvSpPr>
              <a:spLocks noChangeAspect="1"/>
            </p:cNvSpPr>
            <p:nvPr/>
          </p:nvSpPr>
          <p:spPr bwMode="auto">
            <a:xfrm>
              <a:off x="657" y="1833"/>
              <a:ext cx="1150" cy="764"/>
            </a:xfrm>
            <a:custGeom>
              <a:avLst/>
              <a:gdLst>
                <a:gd name="T0" fmla="*/ 0 w 2340"/>
                <a:gd name="T1" fmla="*/ 173 h 1590"/>
                <a:gd name="T2" fmla="*/ 354 w 2340"/>
                <a:gd name="T3" fmla="*/ 692 h 1590"/>
                <a:gd name="T4" fmla="*/ 796 w 2340"/>
                <a:gd name="T5" fmla="*/ 605 h 1590"/>
                <a:gd name="T6" fmla="*/ 1150 w 2340"/>
                <a:gd name="T7" fmla="*/ 0 h 15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40"/>
                <a:gd name="T13" fmla="*/ 0 h 1590"/>
                <a:gd name="T14" fmla="*/ 2340 w 2340"/>
                <a:gd name="T15" fmla="*/ 1590 h 15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40" h="1590">
                  <a:moveTo>
                    <a:pt x="0" y="360"/>
                  </a:moveTo>
                  <a:cubicBezTo>
                    <a:pt x="225" y="825"/>
                    <a:pt x="450" y="1290"/>
                    <a:pt x="720" y="1440"/>
                  </a:cubicBezTo>
                  <a:cubicBezTo>
                    <a:pt x="990" y="1590"/>
                    <a:pt x="1350" y="1500"/>
                    <a:pt x="1620" y="1260"/>
                  </a:cubicBezTo>
                  <a:cubicBezTo>
                    <a:pt x="1890" y="1020"/>
                    <a:pt x="2115" y="510"/>
                    <a:pt x="2340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788" name="Line 83"/>
            <p:cNvSpPr>
              <a:spLocks noChangeAspect="1" noChangeShapeType="1"/>
            </p:cNvSpPr>
            <p:nvPr/>
          </p:nvSpPr>
          <p:spPr bwMode="auto">
            <a:xfrm rot="5400000">
              <a:off x="1331" y="2396"/>
              <a:ext cx="817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789" name="Text Box 84"/>
            <p:cNvSpPr txBox="1">
              <a:spLocks noChangeArrowheads="1"/>
            </p:cNvSpPr>
            <p:nvPr/>
          </p:nvSpPr>
          <p:spPr bwMode="auto">
            <a:xfrm>
              <a:off x="443" y="1380"/>
              <a:ext cx="412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32790" name="Text Box 85"/>
            <p:cNvSpPr txBox="1">
              <a:spLocks noChangeArrowheads="1"/>
            </p:cNvSpPr>
            <p:nvPr/>
          </p:nvSpPr>
          <p:spPr bwMode="auto">
            <a:xfrm>
              <a:off x="565" y="2815"/>
              <a:ext cx="413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32791" name="Text Box 86"/>
            <p:cNvSpPr txBox="1">
              <a:spLocks noChangeArrowheads="1"/>
            </p:cNvSpPr>
            <p:nvPr/>
          </p:nvSpPr>
          <p:spPr bwMode="auto">
            <a:xfrm>
              <a:off x="1528" y="2815"/>
              <a:ext cx="413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  <p:sp>
          <p:nvSpPr>
            <p:cNvPr id="32792" name="Text Box 87"/>
            <p:cNvSpPr txBox="1">
              <a:spLocks noChangeArrowheads="1"/>
            </p:cNvSpPr>
            <p:nvPr/>
          </p:nvSpPr>
          <p:spPr bwMode="auto">
            <a:xfrm>
              <a:off x="1008" y="2028"/>
              <a:ext cx="413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S</a:t>
              </a:r>
            </a:p>
          </p:txBody>
        </p:sp>
        <p:sp>
          <p:nvSpPr>
            <p:cNvPr id="32793" name="Line 88"/>
            <p:cNvSpPr>
              <a:spLocks noChangeShapeType="1"/>
            </p:cNvSpPr>
            <p:nvPr/>
          </p:nvSpPr>
          <p:spPr bwMode="auto">
            <a:xfrm rot="5400000" flipH="1">
              <a:off x="478" y="2516"/>
              <a:ext cx="572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794" name="Text Box 89"/>
            <p:cNvSpPr txBox="1">
              <a:spLocks noChangeArrowheads="1"/>
            </p:cNvSpPr>
            <p:nvPr/>
          </p:nvSpPr>
          <p:spPr bwMode="auto">
            <a:xfrm>
              <a:off x="1891" y="2510"/>
              <a:ext cx="413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32795" name="Text Box 90"/>
            <p:cNvSpPr txBox="1">
              <a:spLocks noChangeArrowheads="1"/>
            </p:cNvSpPr>
            <p:nvPr/>
          </p:nvSpPr>
          <p:spPr bwMode="auto">
            <a:xfrm>
              <a:off x="967" y="1428"/>
              <a:ext cx="857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= f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(x)</a:t>
              </a:r>
            </a:p>
          </p:txBody>
        </p:sp>
        <p:sp>
          <p:nvSpPr>
            <p:cNvPr id="32796" name="Text Box 91"/>
            <p:cNvSpPr txBox="1">
              <a:spLocks noChangeArrowheads="1"/>
            </p:cNvSpPr>
            <p:nvPr/>
          </p:nvSpPr>
          <p:spPr bwMode="auto">
            <a:xfrm>
              <a:off x="794" y="2554"/>
              <a:ext cx="856" cy="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= f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(x)</a:t>
              </a:r>
            </a:p>
          </p:txBody>
        </p:sp>
      </p:grpSp>
      <p:sp>
        <p:nvSpPr>
          <p:cNvPr id="29" name="Rectangle 94"/>
          <p:cNvSpPr>
            <a:spLocks noChangeArrowheads="1"/>
          </p:cNvSpPr>
          <p:nvPr/>
        </p:nvSpPr>
        <p:spPr bwMode="auto">
          <a:xfrm>
            <a:off x="4038600" y="2023408"/>
            <a:ext cx="44196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Batas integral untuk sumbu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X: </a:t>
            </a:r>
          </a:p>
          <a:p>
            <a:pPr marL="514350">
              <a:spcAft>
                <a:spcPts val="2400"/>
              </a:spcAft>
            </a:pPr>
            <a:r>
              <a:rPr lang="id-ID" sz="2000" baseline="0" smtClean="0">
                <a:latin typeface="Arial" pitchFamily="34" charset="0"/>
                <a:cs typeface="Arial" pitchFamily="34" charset="0"/>
              </a:rPr>
              <a:t>kiri: x</a:t>
            </a:r>
            <a:r>
              <a:rPr lang="id-ID" sz="2000" smtClean="0">
                <a:latin typeface="Arial" pitchFamily="34" charset="0"/>
                <a:cs typeface="Arial" pitchFamily="34" charset="0"/>
              </a:rPr>
              <a:t>1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a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, kanan: x</a:t>
            </a:r>
            <a:r>
              <a:rPr lang="id-ID" sz="2000" smtClean="0">
                <a:latin typeface="Arial" pitchFamily="34" charset="0"/>
                <a:cs typeface="Arial" pitchFamily="34" charset="0"/>
              </a:rPr>
              <a:t>2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b</a:t>
            </a:r>
          </a:p>
          <a:p>
            <a:pPr>
              <a:spcAft>
                <a:spcPts val="12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Batas integral untuk sumbu Y:</a:t>
            </a:r>
          </a:p>
          <a:p>
            <a:pPr marL="514350">
              <a:spcAft>
                <a:spcPts val="1800"/>
              </a:spcAft>
            </a:pPr>
            <a:r>
              <a:rPr lang="id-ID" sz="2000" baseline="0" smtClean="0">
                <a:latin typeface="Arial" pitchFamily="34" charset="0"/>
                <a:cs typeface="Arial" pitchFamily="34" charset="0"/>
              </a:rPr>
              <a:t>bawah: y</a:t>
            </a:r>
            <a:r>
              <a:rPr lang="id-ID" sz="2000" smtClean="0">
                <a:latin typeface="Arial" pitchFamily="34" charset="0"/>
                <a:cs typeface="Arial" pitchFamily="34" charset="0"/>
              </a:rPr>
              <a:t>1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f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(x)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, atas: y</a:t>
            </a:r>
            <a:r>
              <a:rPr lang="id-ID" sz="2000" smtClean="0">
                <a:latin typeface="Arial" pitchFamily="34" charset="0"/>
                <a:cs typeface="Arial" pitchFamily="34" charset="0"/>
              </a:rPr>
              <a:t>2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f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(x) </a:t>
            </a:r>
            <a:endParaRPr lang="en-US" sz="2000" baseline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113"/>
          <p:cNvSpPr>
            <a:spLocks noChangeArrowheads="1"/>
          </p:cNvSpPr>
          <p:nvPr/>
        </p:nvSpPr>
        <p:spPr bwMode="auto">
          <a:xfrm>
            <a:off x="762000" y="4981576"/>
            <a:ext cx="23796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Bentuk integralnya: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3276600" y="4967226"/>
            <a:ext cx="2021569" cy="704910"/>
            <a:chOff x="1357312" y="5181600"/>
            <a:chExt cx="2021569" cy="704910"/>
          </a:xfrm>
        </p:grpSpPr>
        <p:sp>
          <p:nvSpPr>
            <p:cNvPr id="32" name="Rectangle 114"/>
            <p:cNvSpPr>
              <a:spLocks noChangeArrowheads="1"/>
            </p:cNvSpPr>
            <p:nvPr/>
          </p:nvSpPr>
          <p:spPr bwMode="auto">
            <a:xfrm>
              <a:off x="1371600" y="5181600"/>
              <a:ext cx="200728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f(x,y)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dy dx  = 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357312" y="5486400"/>
              <a:ext cx="3561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S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029200" y="4572000"/>
            <a:ext cx="2071688" cy="1133596"/>
            <a:chOff x="5700712" y="4476690"/>
            <a:chExt cx="2071688" cy="1133596"/>
          </a:xfrm>
        </p:grpSpPr>
        <p:sp>
          <p:nvSpPr>
            <p:cNvPr id="35" name="Rectangle 115"/>
            <p:cNvSpPr>
              <a:spLocks noChangeArrowheads="1"/>
            </p:cNvSpPr>
            <p:nvPr/>
          </p:nvSpPr>
          <p:spPr bwMode="auto">
            <a:xfrm>
              <a:off x="5772151" y="4854575"/>
              <a:ext cx="200024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   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f(x,y)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dy dx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850135" y="4476690"/>
              <a:ext cx="93166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b  f</a:t>
              </a:r>
              <a:r>
                <a:rPr lang="en-US" sz="2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(x)</a:t>
              </a:r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700712" y="5210176"/>
              <a:ext cx="100219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a  f</a:t>
              </a:r>
              <a:r>
                <a:rPr lang="en-US" sz="2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(x)</a:t>
              </a:r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11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11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352" grpId="0"/>
      <p:bldP spid="311372" grpId="0"/>
      <p:bldP spid="29" grpId="0" uiExpand="1" build="p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F5C700-B538-4D91-8B81-D34ABDB4E3E0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title"/>
          </p:nvPr>
        </p:nvSpPr>
        <p:spPr>
          <a:xfrm>
            <a:off x="2438400" y="224135"/>
            <a:ext cx="4171950" cy="461665"/>
          </a:xfrm>
          <a:noFill/>
          <a:ln>
            <a:noFill/>
          </a:ln>
        </p:spPr>
        <p:txBody>
          <a:bodyPr anchor="t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grpSp>
        <p:nvGrpSpPr>
          <p:cNvPr id="69" name="Group 68"/>
          <p:cNvGrpSpPr/>
          <p:nvPr/>
        </p:nvGrpSpPr>
        <p:grpSpPr>
          <a:xfrm>
            <a:off x="1866535" y="3957090"/>
            <a:ext cx="3086465" cy="797290"/>
            <a:chOff x="1553980" y="4144780"/>
            <a:chExt cx="3086465" cy="797290"/>
          </a:xfrm>
        </p:grpSpPr>
        <p:sp>
          <p:nvSpPr>
            <p:cNvPr id="33828" name="Rectangle 180"/>
            <p:cNvSpPr>
              <a:spLocks noChangeArrowheads="1"/>
            </p:cNvSpPr>
            <p:nvPr/>
          </p:nvSpPr>
          <p:spPr bwMode="auto">
            <a:xfrm>
              <a:off x="1553980" y="4348163"/>
              <a:ext cx="296427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  [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5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+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4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     y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3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]</a:t>
              </a:r>
            </a:p>
          </p:txBody>
        </p:sp>
        <p:grpSp>
          <p:nvGrpSpPr>
            <p:cNvPr id="33829" name="Group 184"/>
            <p:cNvGrpSpPr>
              <a:grpSpLocks/>
            </p:cNvGrpSpPr>
            <p:nvPr/>
          </p:nvGrpSpPr>
          <p:grpSpPr bwMode="auto">
            <a:xfrm>
              <a:off x="2032702" y="4161020"/>
              <a:ext cx="344488" cy="762000"/>
              <a:chOff x="4080" y="2400"/>
              <a:chExt cx="217" cy="480"/>
            </a:xfrm>
          </p:grpSpPr>
          <p:sp>
            <p:nvSpPr>
              <p:cNvPr id="33843" name="Rectangle 183"/>
              <p:cNvSpPr>
                <a:spLocks noChangeArrowheads="1"/>
              </p:cNvSpPr>
              <p:nvPr/>
            </p:nvSpPr>
            <p:spPr bwMode="auto">
              <a:xfrm>
                <a:off x="4092" y="263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5</a:t>
                </a:r>
              </a:p>
            </p:txBody>
          </p:sp>
          <p:sp>
            <p:nvSpPr>
              <p:cNvPr id="33841" name="Rectangle 181"/>
              <p:cNvSpPr>
                <a:spLocks noChangeArrowheads="1"/>
              </p:cNvSpPr>
              <p:nvPr/>
            </p:nvSpPr>
            <p:spPr bwMode="auto">
              <a:xfrm>
                <a:off x="408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33842" name="Line 182"/>
              <p:cNvSpPr>
                <a:spLocks noChangeShapeType="1"/>
              </p:cNvSpPr>
              <p:nvPr/>
            </p:nvSpPr>
            <p:spPr bwMode="auto">
              <a:xfrm flipV="1">
                <a:off x="4116" y="2640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830" name="Group 185"/>
            <p:cNvGrpSpPr>
              <a:grpSpLocks/>
            </p:cNvGrpSpPr>
            <p:nvPr/>
          </p:nvGrpSpPr>
          <p:grpSpPr bwMode="auto">
            <a:xfrm>
              <a:off x="2855912" y="4144780"/>
              <a:ext cx="344488" cy="762000"/>
              <a:chOff x="4080" y="2400"/>
              <a:chExt cx="217" cy="480"/>
            </a:xfrm>
          </p:grpSpPr>
          <p:sp>
            <p:nvSpPr>
              <p:cNvPr id="33840" name="Rectangle 188"/>
              <p:cNvSpPr>
                <a:spLocks noChangeArrowheads="1"/>
              </p:cNvSpPr>
              <p:nvPr/>
            </p:nvSpPr>
            <p:spPr bwMode="auto">
              <a:xfrm>
                <a:off x="4092" y="263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4</a:t>
                </a:r>
              </a:p>
            </p:txBody>
          </p:sp>
          <p:sp>
            <p:nvSpPr>
              <p:cNvPr id="33838" name="Rectangle 186"/>
              <p:cNvSpPr>
                <a:spLocks noChangeArrowheads="1"/>
              </p:cNvSpPr>
              <p:nvPr/>
            </p:nvSpPr>
            <p:spPr bwMode="auto">
              <a:xfrm>
                <a:off x="408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  <p:sp>
            <p:nvSpPr>
              <p:cNvPr id="33839" name="Line 187"/>
              <p:cNvSpPr>
                <a:spLocks noChangeShapeType="1"/>
              </p:cNvSpPr>
              <p:nvPr/>
            </p:nvSpPr>
            <p:spPr bwMode="auto">
              <a:xfrm flipV="1">
                <a:off x="4116" y="2640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831" name="Group 189"/>
            <p:cNvGrpSpPr>
              <a:grpSpLocks/>
            </p:cNvGrpSpPr>
            <p:nvPr/>
          </p:nvGrpSpPr>
          <p:grpSpPr bwMode="auto">
            <a:xfrm>
              <a:off x="3687580" y="4176010"/>
              <a:ext cx="344488" cy="762000"/>
              <a:chOff x="4080" y="2400"/>
              <a:chExt cx="217" cy="480"/>
            </a:xfrm>
          </p:grpSpPr>
          <p:sp>
            <p:nvSpPr>
              <p:cNvPr id="33837" name="Rectangle 192"/>
              <p:cNvSpPr>
                <a:spLocks noChangeArrowheads="1"/>
              </p:cNvSpPr>
              <p:nvPr/>
            </p:nvSpPr>
            <p:spPr bwMode="auto">
              <a:xfrm>
                <a:off x="4092" y="263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  <p:sp>
            <p:nvSpPr>
              <p:cNvPr id="33835" name="Rectangle 190"/>
              <p:cNvSpPr>
                <a:spLocks noChangeArrowheads="1"/>
              </p:cNvSpPr>
              <p:nvPr/>
            </p:nvSpPr>
            <p:spPr bwMode="auto">
              <a:xfrm>
                <a:off x="408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4</a:t>
                </a:r>
              </a:p>
            </p:txBody>
          </p:sp>
          <p:sp>
            <p:nvSpPr>
              <p:cNvPr id="33836" name="Line 191"/>
              <p:cNvSpPr>
                <a:spLocks noChangeShapeType="1"/>
              </p:cNvSpPr>
              <p:nvPr/>
            </p:nvSpPr>
            <p:spPr bwMode="auto">
              <a:xfrm flipV="1">
                <a:off x="4116" y="2640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832" name="Group 196"/>
            <p:cNvGrpSpPr>
              <a:grpSpLocks/>
            </p:cNvGrpSpPr>
            <p:nvPr/>
          </p:nvGrpSpPr>
          <p:grpSpPr bwMode="auto">
            <a:xfrm>
              <a:off x="4313420" y="4183245"/>
              <a:ext cx="327025" cy="758825"/>
              <a:chOff x="2927" y="2750"/>
              <a:chExt cx="206" cy="478"/>
            </a:xfrm>
          </p:grpSpPr>
          <p:sp>
            <p:nvSpPr>
              <p:cNvPr id="33833" name="Rectangle 193"/>
              <p:cNvSpPr>
                <a:spLocks noChangeArrowheads="1"/>
              </p:cNvSpPr>
              <p:nvPr/>
            </p:nvSpPr>
            <p:spPr bwMode="auto">
              <a:xfrm>
                <a:off x="2927" y="275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33834" name="Rectangle 194"/>
              <p:cNvSpPr>
                <a:spLocks noChangeArrowheads="1"/>
              </p:cNvSpPr>
              <p:nvPr/>
            </p:nvSpPr>
            <p:spPr bwMode="auto">
              <a:xfrm>
                <a:off x="2928" y="297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</p:grpSp>
      </p:grpSp>
      <p:grpSp>
        <p:nvGrpSpPr>
          <p:cNvPr id="70" name="Group 69"/>
          <p:cNvGrpSpPr/>
          <p:nvPr/>
        </p:nvGrpSpPr>
        <p:grpSpPr>
          <a:xfrm>
            <a:off x="1936567" y="4906780"/>
            <a:ext cx="4692833" cy="808220"/>
            <a:chOff x="1600200" y="5044190"/>
            <a:chExt cx="4692833" cy="808220"/>
          </a:xfrm>
        </p:grpSpPr>
        <p:sp>
          <p:nvSpPr>
            <p:cNvPr id="33803" name="Rectangle 201"/>
            <p:cNvSpPr>
              <a:spLocks noChangeArrowheads="1"/>
            </p:cNvSpPr>
            <p:nvPr/>
          </p:nvSpPr>
          <p:spPr bwMode="auto">
            <a:xfrm>
              <a:off x="1600200" y="5243513"/>
              <a:ext cx="430278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  (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+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12 –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)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 (     +     –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)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  <p:grpSp>
          <p:nvGrpSpPr>
            <p:cNvPr id="33804" name="Group 217"/>
            <p:cNvGrpSpPr>
              <a:grpSpLocks/>
            </p:cNvGrpSpPr>
            <p:nvPr/>
          </p:nvGrpSpPr>
          <p:grpSpPr bwMode="auto">
            <a:xfrm>
              <a:off x="2017895" y="5060430"/>
              <a:ext cx="466725" cy="762000"/>
              <a:chOff x="3804" y="2256"/>
              <a:chExt cx="294" cy="480"/>
            </a:xfrm>
          </p:grpSpPr>
          <p:sp>
            <p:nvSpPr>
              <p:cNvPr id="33827" name="Rectangle 205"/>
              <p:cNvSpPr>
                <a:spLocks noChangeArrowheads="1"/>
              </p:cNvSpPr>
              <p:nvPr/>
            </p:nvSpPr>
            <p:spPr bwMode="auto">
              <a:xfrm>
                <a:off x="3852" y="248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5</a:t>
                </a:r>
              </a:p>
            </p:txBody>
          </p:sp>
          <p:sp>
            <p:nvSpPr>
              <p:cNvPr id="33825" name="Rectangle 203"/>
              <p:cNvSpPr>
                <a:spLocks noChangeArrowheads="1"/>
              </p:cNvSpPr>
              <p:nvPr/>
            </p:nvSpPr>
            <p:spPr bwMode="auto">
              <a:xfrm>
                <a:off x="3804" y="2256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32</a:t>
                </a:r>
              </a:p>
            </p:txBody>
          </p:sp>
          <p:sp>
            <p:nvSpPr>
              <p:cNvPr id="33826" name="Line 204"/>
              <p:cNvSpPr>
                <a:spLocks noChangeShapeType="1"/>
              </p:cNvSpPr>
              <p:nvPr/>
            </p:nvSpPr>
            <p:spPr bwMode="auto">
              <a:xfrm flipV="1">
                <a:off x="3876" y="2496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805" name="Group 210"/>
            <p:cNvGrpSpPr>
              <a:grpSpLocks/>
            </p:cNvGrpSpPr>
            <p:nvPr/>
          </p:nvGrpSpPr>
          <p:grpSpPr bwMode="auto">
            <a:xfrm>
              <a:off x="4053590" y="5060430"/>
              <a:ext cx="344488" cy="762000"/>
              <a:chOff x="4080" y="2400"/>
              <a:chExt cx="217" cy="480"/>
            </a:xfrm>
          </p:grpSpPr>
          <p:sp>
            <p:nvSpPr>
              <p:cNvPr id="33824" name="Rectangle 213"/>
              <p:cNvSpPr>
                <a:spLocks noChangeArrowheads="1"/>
              </p:cNvSpPr>
              <p:nvPr/>
            </p:nvSpPr>
            <p:spPr bwMode="auto">
              <a:xfrm>
                <a:off x="4092" y="263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5</a:t>
                </a:r>
              </a:p>
            </p:txBody>
          </p:sp>
          <p:sp>
            <p:nvSpPr>
              <p:cNvPr id="33822" name="Rectangle 211"/>
              <p:cNvSpPr>
                <a:spLocks noChangeArrowheads="1"/>
              </p:cNvSpPr>
              <p:nvPr/>
            </p:nvSpPr>
            <p:spPr bwMode="auto">
              <a:xfrm>
                <a:off x="408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33823" name="Line 212"/>
              <p:cNvSpPr>
                <a:spLocks noChangeShapeType="1"/>
              </p:cNvSpPr>
              <p:nvPr/>
            </p:nvSpPr>
            <p:spPr bwMode="auto">
              <a:xfrm flipV="1">
                <a:off x="4116" y="2640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806" name="Group 218"/>
            <p:cNvGrpSpPr>
              <a:grpSpLocks/>
            </p:cNvGrpSpPr>
            <p:nvPr/>
          </p:nvGrpSpPr>
          <p:grpSpPr bwMode="auto">
            <a:xfrm>
              <a:off x="3160895" y="5090410"/>
              <a:ext cx="466725" cy="762000"/>
              <a:chOff x="3804" y="2256"/>
              <a:chExt cx="294" cy="480"/>
            </a:xfrm>
          </p:grpSpPr>
          <p:sp>
            <p:nvSpPr>
              <p:cNvPr id="33821" name="Rectangle 221"/>
              <p:cNvSpPr>
                <a:spLocks noChangeArrowheads="1"/>
              </p:cNvSpPr>
              <p:nvPr/>
            </p:nvSpPr>
            <p:spPr bwMode="auto">
              <a:xfrm>
                <a:off x="3852" y="248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  <p:sp>
            <p:nvSpPr>
              <p:cNvPr id="33819" name="Rectangle 219"/>
              <p:cNvSpPr>
                <a:spLocks noChangeArrowheads="1"/>
              </p:cNvSpPr>
              <p:nvPr/>
            </p:nvSpPr>
            <p:spPr bwMode="auto">
              <a:xfrm>
                <a:off x="3804" y="2256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32</a:t>
                </a:r>
              </a:p>
            </p:txBody>
          </p:sp>
          <p:sp>
            <p:nvSpPr>
              <p:cNvPr id="33820" name="Line 220"/>
              <p:cNvSpPr>
                <a:spLocks noChangeShapeType="1"/>
              </p:cNvSpPr>
              <p:nvPr/>
            </p:nvSpPr>
            <p:spPr bwMode="auto">
              <a:xfrm flipV="1">
                <a:off x="3876" y="2496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807" name="Group 222"/>
            <p:cNvGrpSpPr>
              <a:grpSpLocks/>
            </p:cNvGrpSpPr>
            <p:nvPr/>
          </p:nvGrpSpPr>
          <p:grpSpPr bwMode="auto">
            <a:xfrm>
              <a:off x="4555760" y="5075420"/>
              <a:ext cx="344488" cy="762000"/>
              <a:chOff x="4080" y="2400"/>
              <a:chExt cx="217" cy="480"/>
            </a:xfrm>
          </p:grpSpPr>
          <p:sp>
            <p:nvSpPr>
              <p:cNvPr id="33818" name="Rectangle 225"/>
              <p:cNvSpPr>
                <a:spLocks noChangeArrowheads="1"/>
              </p:cNvSpPr>
              <p:nvPr/>
            </p:nvSpPr>
            <p:spPr bwMode="auto">
              <a:xfrm>
                <a:off x="4092" y="263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4</a:t>
                </a:r>
              </a:p>
            </p:txBody>
          </p:sp>
          <p:sp>
            <p:nvSpPr>
              <p:cNvPr id="33816" name="Rectangle 223"/>
              <p:cNvSpPr>
                <a:spLocks noChangeArrowheads="1"/>
              </p:cNvSpPr>
              <p:nvPr/>
            </p:nvSpPr>
            <p:spPr bwMode="auto">
              <a:xfrm>
                <a:off x="408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  <p:sp>
            <p:nvSpPr>
              <p:cNvPr id="33817" name="Line 224"/>
              <p:cNvSpPr>
                <a:spLocks noChangeShapeType="1"/>
              </p:cNvSpPr>
              <p:nvPr/>
            </p:nvSpPr>
            <p:spPr bwMode="auto">
              <a:xfrm flipV="1">
                <a:off x="4116" y="2640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808" name="Group 226"/>
            <p:cNvGrpSpPr>
              <a:grpSpLocks/>
            </p:cNvGrpSpPr>
            <p:nvPr/>
          </p:nvGrpSpPr>
          <p:grpSpPr bwMode="auto">
            <a:xfrm>
              <a:off x="5065712" y="5075420"/>
              <a:ext cx="344488" cy="762000"/>
              <a:chOff x="4080" y="2400"/>
              <a:chExt cx="217" cy="480"/>
            </a:xfrm>
          </p:grpSpPr>
          <p:sp>
            <p:nvSpPr>
              <p:cNvPr id="33815" name="Rectangle 229"/>
              <p:cNvSpPr>
                <a:spLocks noChangeArrowheads="1"/>
              </p:cNvSpPr>
              <p:nvPr/>
            </p:nvSpPr>
            <p:spPr bwMode="auto">
              <a:xfrm>
                <a:off x="4092" y="263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  <p:sp>
            <p:nvSpPr>
              <p:cNvPr id="33813" name="Rectangle 227"/>
              <p:cNvSpPr>
                <a:spLocks noChangeArrowheads="1"/>
              </p:cNvSpPr>
              <p:nvPr/>
            </p:nvSpPr>
            <p:spPr bwMode="auto">
              <a:xfrm>
                <a:off x="408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4</a:t>
                </a:r>
              </a:p>
            </p:txBody>
          </p:sp>
          <p:sp>
            <p:nvSpPr>
              <p:cNvPr id="33814" name="Line 228"/>
              <p:cNvSpPr>
                <a:spLocks noChangeShapeType="1"/>
              </p:cNvSpPr>
              <p:nvPr/>
            </p:nvSpPr>
            <p:spPr bwMode="auto">
              <a:xfrm flipV="1">
                <a:off x="4116" y="2640"/>
                <a:ext cx="14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809" name="Group 234"/>
            <p:cNvGrpSpPr>
              <a:grpSpLocks/>
            </p:cNvGrpSpPr>
            <p:nvPr/>
          </p:nvGrpSpPr>
          <p:grpSpPr bwMode="auto">
            <a:xfrm>
              <a:off x="5685020" y="5044190"/>
              <a:ext cx="608013" cy="762000"/>
              <a:chOff x="4416" y="2208"/>
              <a:chExt cx="383" cy="480"/>
            </a:xfrm>
          </p:grpSpPr>
          <p:sp>
            <p:nvSpPr>
              <p:cNvPr id="33810" name="Rectangle 233"/>
              <p:cNvSpPr>
                <a:spLocks noChangeArrowheads="1"/>
              </p:cNvSpPr>
              <p:nvPr/>
            </p:nvSpPr>
            <p:spPr bwMode="auto">
              <a:xfrm>
                <a:off x="4488" y="243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5</a:t>
                </a:r>
              </a:p>
            </p:txBody>
          </p:sp>
          <p:sp>
            <p:nvSpPr>
              <p:cNvPr id="33811" name="Rectangle 231"/>
              <p:cNvSpPr>
                <a:spLocks noChangeArrowheads="1"/>
              </p:cNvSpPr>
              <p:nvPr/>
            </p:nvSpPr>
            <p:spPr bwMode="auto">
              <a:xfrm>
                <a:off x="4416" y="2208"/>
                <a:ext cx="38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487</a:t>
                </a:r>
              </a:p>
            </p:txBody>
          </p:sp>
          <p:sp>
            <p:nvSpPr>
              <p:cNvPr id="33812" name="Line 232"/>
              <p:cNvSpPr>
                <a:spLocks noChangeShapeType="1"/>
              </p:cNvSpPr>
              <p:nvPr/>
            </p:nvSpPr>
            <p:spPr bwMode="auto">
              <a:xfrm flipV="1">
                <a:off x="4476" y="2448"/>
                <a:ext cx="22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55" name="Group 54"/>
          <p:cNvGrpSpPr/>
          <p:nvPr/>
        </p:nvGrpSpPr>
        <p:grpSpPr>
          <a:xfrm>
            <a:off x="533400" y="806206"/>
            <a:ext cx="3581400" cy="1052574"/>
            <a:chOff x="304800" y="547688"/>
            <a:chExt cx="3581400" cy="1052574"/>
          </a:xfrm>
        </p:grpSpPr>
        <p:sp>
          <p:nvSpPr>
            <p:cNvPr id="52" name="Rectangle 51"/>
            <p:cNvSpPr/>
            <p:nvPr/>
          </p:nvSpPr>
          <p:spPr>
            <a:xfrm>
              <a:off x="1518585" y="547688"/>
              <a:ext cx="69121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2  y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en-US"/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304800" y="914400"/>
              <a:ext cx="3581400" cy="685862"/>
              <a:chOff x="304800" y="914400"/>
              <a:chExt cx="3581400" cy="685862"/>
            </a:xfrm>
          </p:grpSpPr>
          <p:sp>
            <p:nvSpPr>
              <p:cNvPr id="268304" name="Rectangle 16"/>
              <p:cNvSpPr>
                <a:spLocks noChangeArrowheads="1"/>
              </p:cNvSpPr>
              <p:nvPr/>
            </p:nvSpPr>
            <p:spPr bwMode="auto">
              <a:xfrm>
                <a:off x="304800" y="914400"/>
                <a:ext cx="3581400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90000"/>
                  </a:lnSpc>
                  <a:tabLst>
                    <a:tab pos="1501775" algn="l"/>
                  </a:tabLst>
                </a:pP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.  Hitung 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(2x + 3y) dx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dy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	</a:t>
                </a: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1437854" y="1200152"/>
                <a:ext cx="66717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1  y </a:t>
                </a:r>
                <a:endParaRPr lang="en-US"/>
              </a:p>
            </p:txBody>
          </p:sp>
        </p:grpSp>
      </p:grpSp>
      <p:grpSp>
        <p:nvGrpSpPr>
          <p:cNvPr id="64" name="Group 63"/>
          <p:cNvGrpSpPr/>
          <p:nvPr/>
        </p:nvGrpSpPr>
        <p:grpSpPr>
          <a:xfrm>
            <a:off x="1867324" y="1828800"/>
            <a:ext cx="2476077" cy="978480"/>
            <a:chOff x="1867324" y="1646420"/>
            <a:chExt cx="2476077" cy="978480"/>
          </a:xfrm>
        </p:grpSpPr>
        <p:sp>
          <p:nvSpPr>
            <p:cNvPr id="268460" name="Rectangle 172"/>
            <p:cNvSpPr>
              <a:spLocks noChangeArrowheads="1"/>
            </p:cNvSpPr>
            <p:nvPr/>
          </p:nvSpPr>
          <p:spPr bwMode="auto">
            <a:xfrm>
              <a:off x="1981201" y="1996190"/>
              <a:ext cx="2362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  <a:tabLst>
                  <a:tab pos="1263650" algn="l"/>
                  <a:tab pos="4230688" algn="l"/>
                  <a:tab pos="5897563" algn="l"/>
                </a:tabLst>
              </a:pPr>
              <a:r>
                <a:rPr lang="en-US" sz="2000" baseline="0" dirty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2000" baseline="0" dirty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 dirty="0">
                  <a:latin typeface="Arial" pitchFamily="34" charset="0"/>
                  <a:cs typeface="Arial" pitchFamily="34" charset="0"/>
                </a:rPr>
                <a:t> (2x + 3y) dx </a:t>
              </a:r>
              <a:r>
                <a:rPr lang="en-US" sz="2000" baseline="0" dirty="0" err="1" smtClean="0">
                  <a:latin typeface="Arial" pitchFamily="34" charset="0"/>
                  <a:cs typeface="Arial" pitchFamily="34" charset="0"/>
                </a:rPr>
                <a:t>dy</a:t>
              </a:r>
              <a:endParaRPr lang="en-US" sz="2000" baseline="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985107" y="1646420"/>
              <a:ext cx="62068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dirty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2 y</a:t>
              </a:r>
              <a:r>
                <a:rPr lang="en-US" sz="2000" baseline="30000" dirty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en-US" dirty="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867324" y="2224790"/>
              <a:ext cx="5261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1 y</a:t>
              </a:r>
              <a:endParaRPr lang="en-US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838200" y="2144470"/>
            <a:ext cx="9973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Jawab:</a:t>
            </a:r>
            <a:endParaRPr lang="en-US"/>
          </a:p>
        </p:txBody>
      </p:sp>
      <p:grpSp>
        <p:nvGrpSpPr>
          <p:cNvPr id="65" name="Group 64"/>
          <p:cNvGrpSpPr/>
          <p:nvPr/>
        </p:nvGrpSpPr>
        <p:grpSpPr>
          <a:xfrm>
            <a:off x="4108185" y="1873770"/>
            <a:ext cx="2292615" cy="952620"/>
            <a:chOff x="5029200" y="1534870"/>
            <a:chExt cx="2292615" cy="952620"/>
          </a:xfrm>
        </p:grpSpPr>
        <p:sp>
          <p:nvSpPr>
            <p:cNvPr id="58" name="Rectangle 57"/>
            <p:cNvSpPr/>
            <p:nvPr/>
          </p:nvSpPr>
          <p:spPr>
            <a:xfrm>
              <a:off x="5212830" y="208738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387666" y="153487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649136" y="1600200"/>
              <a:ext cx="40748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674370" y="2072390"/>
              <a:ext cx="3834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90000"/>
                </a:lnSpc>
                <a:tabLst>
                  <a:tab pos="1263650" algn="l"/>
                  <a:tab pos="4230688" algn="l"/>
                  <a:tab pos="5897563" algn="l"/>
                </a:tabLst>
              </a:pP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y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029200" y="1828800"/>
              <a:ext cx="229261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90000"/>
                </a:lnSpc>
                <a:tabLst>
                  <a:tab pos="1263650" algn="l"/>
                  <a:tab pos="4230688" algn="l"/>
                  <a:tab pos="5897563" algn="l"/>
                </a:tabLst>
              </a:pP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[ x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+ 3yx ]   dy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1905000" y="2849380"/>
            <a:ext cx="3302507" cy="952620"/>
            <a:chOff x="742950" y="2796170"/>
            <a:chExt cx="3302507" cy="952620"/>
          </a:xfrm>
        </p:grpSpPr>
        <p:sp>
          <p:nvSpPr>
            <p:cNvPr id="268465" name="Rectangle 177"/>
            <p:cNvSpPr>
              <a:spLocks noChangeArrowheads="1"/>
            </p:cNvSpPr>
            <p:nvPr/>
          </p:nvSpPr>
          <p:spPr bwMode="auto">
            <a:xfrm>
              <a:off x="742950" y="3090863"/>
              <a:ext cx="330250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tabLst>
                  <a:tab pos="1263650" algn="l"/>
                  <a:tab pos="4230688" algn="l"/>
                  <a:tab pos="5897563" algn="l"/>
                </a:tabLst>
              </a:pPr>
              <a:r>
                <a:rPr lang="en-US" sz="2000" baseline="0" dirty="0" smtClean="0">
                  <a:latin typeface="Arial" pitchFamily="34" charset="0"/>
                  <a:cs typeface="Arial" pitchFamily="34" charset="0"/>
                </a:rPr>
                <a:t>=  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  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</a:rPr>
                <a:t>(</a:t>
              </a:r>
              <a:r>
                <a:rPr lang="en-US" sz="2000" baseline="0" dirty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 baseline="30000" dirty="0">
                  <a:latin typeface="Arial" pitchFamily="34" charset="0"/>
                  <a:cs typeface="Arial" pitchFamily="34" charset="0"/>
                </a:rPr>
                <a:t>4</a:t>
              </a:r>
              <a:r>
                <a:rPr lang="en-US" sz="2000" baseline="0" dirty="0">
                  <a:latin typeface="Arial" pitchFamily="34" charset="0"/>
                  <a:cs typeface="Arial" pitchFamily="34" charset="0"/>
                </a:rPr>
                <a:t> + 3y</a:t>
              </a:r>
              <a:r>
                <a:rPr lang="en-US" sz="2000" baseline="30000" dirty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 dirty="0">
                  <a:latin typeface="Arial" pitchFamily="34" charset="0"/>
                  <a:cs typeface="Arial" pitchFamily="34" charset="0"/>
                </a:rPr>
                <a:t> – y</a:t>
              </a:r>
              <a:r>
                <a:rPr lang="en-US" sz="2000" baseline="30000" dirty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dirty="0">
                  <a:latin typeface="Arial" pitchFamily="34" charset="0"/>
                  <a:cs typeface="Arial" pitchFamily="34" charset="0"/>
                </a:rPr>
                <a:t> – 3y</a:t>
              </a:r>
              <a:r>
                <a:rPr lang="en-US" sz="2000" baseline="30000" dirty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dirty="0">
                  <a:latin typeface="Arial" pitchFamily="34" charset="0"/>
                  <a:cs typeface="Arial" pitchFamily="34" charset="0"/>
                </a:rPr>
                <a:t>) </a:t>
              </a:r>
              <a:r>
                <a:rPr lang="en-US" sz="2000" baseline="0" dirty="0" err="1">
                  <a:latin typeface="Arial" pitchFamily="34" charset="0"/>
                  <a:cs typeface="Arial" pitchFamily="34" charset="0"/>
                </a:rPr>
                <a:t>dy</a:t>
              </a:r>
              <a:r>
                <a:rPr lang="en-US" sz="2000" baseline="0" dirty="0"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944380" y="334868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1119216" y="279617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68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1" grpId="0"/>
      <p:bldP spid="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6231C0-9F0D-4908-8F8E-2916E80EE44E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313347" name="Rectangle 3"/>
          <p:cNvSpPr>
            <a:spLocks noChangeArrowheads="1"/>
          </p:cNvSpPr>
          <p:nvPr/>
        </p:nvSpPr>
        <p:spPr bwMode="auto">
          <a:xfrm>
            <a:off x="533400" y="381000"/>
            <a:ext cx="6781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spcAft>
                <a:spcPts val="600"/>
              </a:spcAft>
              <a:buAutoNum type="arabicPeriod" startAt="2"/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Hitung 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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x dx dy  pada daerah yang dibatasi parabola x = 6y – 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dan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= 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– 2y 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952500" y="1238250"/>
            <a:ext cx="10679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Jawab: </a:t>
            </a:r>
          </a:p>
        </p:txBody>
      </p:sp>
      <p:sp>
        <p:nvSpPr>
          <p:cNvPr id="313350" name="Rectangle 6"/>
          <p:cNvSpPr>
            <a:spLocks noChangeArrowheads="1"/>
          </p:cNvSpPr>
          <p:nvPr/>
        </p:nvSpPr>
        <p:spPr bwMode="auto">
          <a:xfrm>
            <a:off x="3810000" y="1631950"/>
            <a:ext cx="4341253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Titik potong kedua parabola adalah</a:t>
            </a:r>
          </a:p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6y – 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 =  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– 2y 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  2y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– 8y = 0   </a:t>
            </a:r>
          </a:p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 2y(y – 4)  =  0  </a:t>
            </a:r>
          </a:p>
        </p:txBody>
      </p:sp>
      <p:grpSp>
        <p:nvGrpSpPr>
          <p:cNvPr id="2" name="Group 88"/>
          <p:cNvGrpSpPr>
            <a:grpSpLocks/>
          </p:cNvGrpSpPr>
          <p:nvPr/>
        </p:nvGrpSpPr>
        <p:grpSpPr bwMode="auto">
          <a:xfrm>
            <a:off x="609600" y="1752600"/>
            <a:ext cx="3200400" cy="2914650"/>
            <a:chOff x="192" y="1104"/>
            <a:chExt cx="2016" cy="1836"/>
          </a:xfrm>
        </p:grpSpPr>
        <p:sp>
          <p:nvSpPr>
            <p:cNvPr id="34828" name="Line 34"/>
            <p:cNvSpPr>
              <a:spLocks noChangeAspect="1" noChangeShapeType="1"/>
            </p:cNvSpPr>
            <p:nvPr/>
          </p:nvSpPr>
          <p:spPr bwMode="auto">
            <a:xfrm>
              <a:off x="381" y="2459"/>
              <a:ext cx="147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29" name="Line 35"/>
            <p:cNvSpPr>
              <a:spLocks noChangeAspect="1" noChangeShapeType="1"/>
            </p:cNvSpPr>
            <p:nvPr/>
          </p:nvSpPr>
          <p:spPr bwMode="auto">
            <a:xfrm>
              <a:off x="554" y="1167"/>
              <a:ext cx="0" cy="148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0" name="Line 36"/>
            <p:cNvSpPr>
              <a:spLocks noChangeAspect="1" noChangeShapeType="1"/>
            </p:cNvSpPr>
            <p:nvPr/>
          </p:nvSpPr>
          <p:spPr bwMode="auto">
            <a:xfrm rot="5400000">
              <a:off x="895" y="1121"/>
              <a:ext cx="0" cy="6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1" name="Line 37"/>
            <p:cNvSpPr>
              <a:spLocks noChangeAspect="1" noChangeShapeType="1"/>
            </p:cNvSpPr>
            <p:nvPr/>
          </p:nvSpPr>
          <p:spPr bwMode="auto">
            <a:xfrm rot="5400000">
              <a:off x="1100" y="1114"/>
              <a:ext cx="0" cy="10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2" name="Line 38"/>
            <p:cNvSpPr>
              <a:spLocks noChangeAspect="1" noChangeShapeType="1"/>
            </p:cNvSpPr>
            <p:nvPr/>
          </p:nvSpPr>
          <p:spPr bwMode="auto">
            <a:xfrm rot="5400000">
              <a:off x="1178" y="1233"/>
              <a:ext cx="0" cy="125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3" name="Line 39"/>
            <p:cNvSpPr>
              <a:spLocks noChangeAspect="1" noChangeShapeType="1"/>
            </p:cNvSpPr>
            <p:nvPr/>
          </p:nvSpPr>
          <p:spPr bwMode="auto">
            <a:xfrm rot="5400000">
              <a:off x="834" y="1860"/>
              <a:ext cx="0" cy="8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4" name="Line 40"/>
            <p:cNvSpPr>
              <a:spLocks noChangeAspect="1" noChangeShapeType="1"/>
            </p:cNvSpPr>
            <p:nvPr/>
          </p:nvSpPr>
          <p:spPr bwMode="auto">
            <a:xfrm rot="5400000">
              <a:off x="1178" y="1829"/>
              <a:ext cx="0" cy="12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5" name="Oval 41"/>
            <p:cNvSpPr>
              <a:spLocks noChangeAspect="1" noChangeArrowheads="1"/>
            </p:cNvSpPr>
            <p:nvPr/>
          </p:nvSpPr>
          <p:spPr bwMode="auto">
            <a:xfrm>
              <a:off x="535" y="2427"/>
              <a:ext cx="41" cy="6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6" name="Oval 42"/>
            <p:cNvSpPr>
              <a:spLocks noChangeAspect="1" noChangeArrowheads="1"/>
            </p:cNvSpPr>
            <p:nvPr/>
          </p:nvSpPr>
          <p:spPr bwMode="auto">
            <a:xfrm>
              <a:off x="400" y="2232"/>
              <a:ext cx="41" cy="6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7" name="Oval 43"/>
            <p:cNvSpPr>
              <a:spLocks noChangeAspect="1" noChangeArrowheads="1"/>
            </p:cNvSpPr>
            <p:nvPr/>
          </p:nvSpPr>
          <p:spPr bwMode="auto">
            <a:xfrm>
              <a:off x="937" y="1834"/>
              <a:ext cx="41" cy="6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8" name="Oval 44"/>
            <p:cNvSpPr>
              <a:spLocks noChangeAspect="1" noChangeArrowheads="1"/>
            </p:cNvSpPr>
            <p:nvPr/>
          </p:nvSpPr>
          <p:spPr bwMode="auto">
            <a:xfrm>
              <a:off x="535" y="2033"/>
              <a:ext cx="41" cy="6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9" name="Oval 45"/>
            <p:cNvSpPr>
              <a:spLocks noChangeAspect="1" noChangeArrowheads="1"/>
            </p:cNvSpPr>
            <p:nvPr/>
          </p:nvSpPr>
          <p:spPr bwMode="auto">
            <a:xfrm>
              <a:off x="1613" y="1636"/>
              <a:ext cx="41" cy="6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40" name="Freeform 46"/>
            <p:cNvSpPr>
              <a:spLocks noChangeAspect="1"/>
            </p:cNvSpPr>
            <p:nvPr/>
          </p:nvSpPr>
          <p:spPr bwMode="auto">
            <a:xfrm>
              <a:off x="419" y="1580"/>
              <a:ext cx="1550" cy="879"/>
            </a:xfrm>
            <a:custGeom>
              <a:avLst/>
              <a:gdLst>
                <a:gd name="T0" fmla="*/ 135 w 3220"/>
                <a:gd name="T1" fmla="*/ 879 h 1238"/>
                <a:gd name="T2" fmla="*/ 0 w 3220"/>
                <a:gd name="T3" fmla="*/ 682 h 1238"/>
                <a:gd name="T4" fmla="*/ 135 w 3220"/>
                <a:gd name="T5" fmla="*/ 483 h 1238"/>
                <a:gd name="T6" fmla="*/ 539 w 3220"/>
                <a:gd name="T7" fmla="*/ 298 h 1238"/>
                <a:gd name="T8" fmla="*/ 1213 w 3220"/>
                <a:gd name="T9" fmla="*/ 85 h 1238"/>
                <a:gd name="T10" fmla="*/ 1550 w 3220"/>
                <a:gd name="T11" fmla="*/ 0 h 12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20"/>
                <a:gd name="T19" fmla="*/ 0 h 1238"/>
                <a:gd name="T20" fmla="*/ 3220 w 3220"/>
                <a:gd name="T21" fmla="*/ 1238 h 123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20" h="1238">
                  <a:moveTo>
                    <a:pt x="281" y="1238"/>
                  </a:moveTo>
                  <a:cubicBezTo>
                    <a:pt x="140" y="1145"/>
                    <a:pt x="0" y="1053"/>
                    <a:pt x="0" y="960"/>
                  </a:cubicBezTo>
                  <a:cubicBezTo>
                    <a:pt x="0" y="867"/>
                    <a:pt x="93" y="770"/>
                    <a:pt x="280" y="680"/>
                  </a:cubicBezTo>
                  <a:cubicBezTo>
                    <a:pt x="467" y="590"/>
                    <a:pt x="747" y="513"/>
                    <a:pt x="1120" y="420"/>
                  </a:cubicBezTo>
                  <a:cubicBezTo>
                    <a:pt x="1493" y="327"/>
                    <a:pt x="2170" y="190"/>
                    <a:pt x="2520" y="120"/>
                  </a:cubicBezTo>
                  <a:cubicBezTo>
                    <a:pt x="2870" y="50"/>
                    <a:pt x="3045" y="25"/>
                    <a:pt x="3220" y="0"/>
                  </a:cubicBezTo>
                </a:path>
              </a:pathLst>
            </a:cu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41" name="Oval 47"/>
            <p:cNvSpPr>
              <a:spLocks noChangeAspect="1" noChangeArrowheads="1"/>
            </p:cNvSpPr>
            <p:nvPr/>
          </p:nvSpPr>
          <p:spPr bwMode="auto">
            <a:xfrm>
              <a:off x="1207" y="2246"/>
              <a:ext cx="40" cy="6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42" name="Oval 48"/>
            <p:cNvSpPr>
              <a:spLocks noChangeAspect="1" noChangeArrowheads="1"/>
            </p:cNvSpPr>
            <p:nvPr/>
          </p:nvSpPr>
          <p:spPr bwMode="auto">
            <a:xfrm>
              <a:off x="1736" y="1834"/>
              <a:ext cx="41" cy="6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43" name="Oval 49"/>
            <p:cNvSpPr>
              <a:spLocks noChangeAspect="1" noChangeArrowheads="1"/>
            </p:cNvSpPr>
            <p:nvPr/>
          </p:nvSpPr>
          <p:spPr bwMode="auto">
            <a:xfrm>
              <a:off x="1207" y="1437"/>
              <a:ext cx="40" cy="6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44" name="Freeform 50"/>
            <p:cNvSpPr>
              <a:spLocks noChangeAspect="1"/>
            </p:cNvSpPr>
            <p:nvPr/>
          </p:nvSpPr>
          <p:spPr bwMode="auto">
            <a:xfrm>
              <a:off x="554" y="1381"/>
              <a:ext cx="1279" cy="1078"/>
            </a:xfrm>
            <a:custGeom>
              <a:avLst/>
              <a:gdLst>
                <a:gd name="T0" fmla="*/ 0 w 2656"/>
                <a:gd name="T1" fmla="*/ 1078 h 1518"/>
                <a:gd name="T2" fmla="*/ 683 w 2656"/>
                <a:gd name="T3" fmla="*/ 895 h 1518"/>
                <a:gd name="T4" fmla="*/ 1213 w 2656"/>
                <a:gd name="T5" fmla="*/ 497 h 1518"/>
                <a:gd name="T6" fmla="*/ 1078 w 2656"/>
                <a:gd name="T7" fmla="*/ 270 h 1518"/>
                <a:gd name="T8" fmla="*/ 674 w 2656"/>
                <a:gd name="T9" fmla="*/ 99 h 1518"/>
                <a:gd name="T10" fmla="*/ 375 w 2656"/>
                <a:gd name="T11" fmla="*/ 0 h 15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656"/>
                <a:gd name="T19" fmla="*/ 0 h 1518"/>
                <a:gd name="T20" fmla="*/ 2656 w 2656"/>
                <a:gd name="T21" fmla="*/ 1518 h 151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656" h="1518">
                  <a:moveTo>
                    <a:pt x="0" y="1518"/>
                  </a:moveTo>
                  <a:cubicBezTo>
                    <a:pt x="499" y="1457"/>
                    <a:pt x="999" y="1396"/>
                    <a:pt x="1419" y="1260"/>
                  </a:cubicBezTo>
                  <a:cubicBezTo>
                    <a:pt x="1839" y="1124"/>
                    <a:pt x="2382" y="847"/>
                    <a:pt x="2519" y="700"/>
                  </a:cubicBezTo>
                  <a:cubicBezTo>
                    <a:pt x="2656" y="553"/>
                    <a:pt x="2426" y="473"/>
                    <a:pt x="2239" y="380"/>
                  </a:cubicBezTo>
                  <a:cubicBezTo>
                    <a:pt x="2052" y="287"/>
                    <a:pt x="1642" y="203"/>
                    <a:pt x="1399" y="140"/>
                  </a:cubicBezTo>
                  <a:cubicBezTo>
                    <a:pt x="1156" y="77"/>
                    <a:pt x="967" y="38"/>
                    <a:pt x="779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45" name="Line 51"/>
            <p:cNvSpPr>
              <a:spLocks noChangeAspect="1" noChangeShapeType="1"/>
            </p:cNvSpPr>
            <p:nvPr/>
          </p:nvSpPr>
          <p:spPr bwMode="auto">
            <a:xfrm>
              <a:off x="1767" y="2478"/>
              <a:ext cx="0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46" name="Line 52"/>
            <p:cNvSpPr>
              <a:spLocks noChangeAspect="1" noChangeShapeType="1"/>
            </p:cNvSpPr>
            <p:nvPr/>
          </p:nvSpPr>
          <p:spPr bwMode="auto">
            <a:xfrm>
              <a:off x="1633" y="2473"/>
              <a:ext cx="0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47" name="Line 53"/>
            <p:cNvSpPr>
              <a:spLocks noChangeAspect="1" noChangeShapeType="1"/>
            </p:cNvSpPr>
            <p:nvPr/>
          </p:nvSpPr>
          <p:spPr bwMode="auto">
            <a:xfrm>
              <a:off x="1498" y="2464"/>
              <a:ext cx="0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48" name="Line 54"/>
            <p:cNvSpPr>
              <a:spLocks noChangeAspect="1" noChangeShapeType="1"/>
            </p:cNvSpPr>
            <p:nvPr/>
          </p:nvSpPr>
          <p:spPr bwMode="auto">
            <a:xfrm>
              <a:off x="1363" y="2459"/>
              <a:ext cx="0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49" name="Line 55"/>
            <p:cNvSpPr>
              <a:spLocks noChangeAspect="1" noChangeShapeType="1"/>
            </p:cNvSpPr>
            <p:nvPr/>
          </p:nvSpPr>
          <p:spPr bwMode="auto">
            <a:xfrm>
              <a:off x="1228" y="2478"/>
              <a:ext cx="0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50" name="Line 56"/>
            <p:cNvSpPr>
              <a:spLocks noChangeAspect="1" noChangeShapeType="1"/>
            </p:cNvSpPr>
            <p:nvPr/>
          </p:nvSpPr>
          <p:spPr bwMode="auto">
            <a:xfrm>
              <a:off x="1093" y="2473"/>
              <a:ext cx="0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51" name="Line 57"/>
            <p:cNvSpPr>
              <a:spLocks noChangeAspect="1" noChangeShapeType="1"/>
            </p:cNvSpPr>
            <p:nvPr/>
          </p:nvSpPr>
          <p:spPr bwMode="auto">
            <a:xfrm>
              <a:off x="958" y="2464"/>
              <a:ext cx="0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52" name="Line 58"/>
            <p:cNvSpPr>
              <a:spLocks noChangeAspect="1" noChangeShapeType="1"/>
            </p:cNvSpPr>
            <p:nvPr/>
          </p:nvSpPr>
          <p:spPr bwMode="auto">
            <a:xfrm>
              <a:off x="824" y="2459"/>
              <a:ext cx="0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53" name="Line 59"/>
            <p:cNvSpPr>
              <a:spLocks noChangeAspect="1" noChangeShapeType="1"/>
            </p:cNvSpPr>
            <p:nvPr/>
          </p:nvSpPr>
          <p:spPr bwMode="auto">
            <a:xfrm>
              <a:off x="689" y="2473"/>
              <a:ext cx="0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54" name="Line 60"/>
            <p:cNvSpPr>
              <a:spLocks noChangeAspect="1" noChangeShapeType="1"/>
            </p:cNvSpPr>
            <p:nvPr/>
          </p:nvSpPr>
          <p:spPr bwMode="auto">
            <a:xfrm rot="5400000">
              <a:off x="514" y="2247"/>
              <a:ext cx="0" cy="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55" name="Line 61"/>
            <p:cNvSpPr>
              <a:spLocks noChangeAspect="1" noChangeShapeType="1"/>
            </p:cNvSpPr>
            <p:nvPr/>
          </p:nvSpPr>
          <p:spPr bwMode="auto">
            <a:xfrm rot="5400000">
              <a:off x="514" y="2049"/>
              <a:ext cx="0" cy="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56" name="Line 62"/>
            <p:cNvSpPr>
              <a:spLocks noChangeAspect="1" noChangeShapeType="1"/>
            </p:cNvSpPr>
            <p:nvPr/>
          </p:nvSpPr>
          <p:spPr bwMode="auto">
            <a:xfrm rot="5400000">
              <a:off x="514" y="1835"/>
              <a:ext cx="0" cy="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57" name="Line 63"/>
            <p:cNvSpPr>
              <a:spLocks noChangeAspect="1" noChangeShapeType="1"/>
            </p:cNvSpPr>
            <p:nvPr/>
          </p:nvSpPr>
          <p:spPr bwMode="auto">
            <a:xfrm rot="5400000">
              <a:off x="514" y="1637"/>
              <a:ext cx="0" cy="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58" name="Line 64"/>
            <p:cNvSpPr>
              <a:spLocks noChangeAspect="1" noChangeShapeType="1"/>
            </p:cNvSpPr>
            <p:nvPr/>
          </p:nvSpPr>
          <p:spPr bwMode="auto">
            <a:xfrm rot="5400000">
              <a:off x="527" y="1438"/>
              <a:ext cx="0" cy="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59" name="Line 65"/>
            <p:cNvSpPr>
              <a:spLocks noChangeAspect="1" noChangeShapeType="1"/>
            </p:cNvSpPr>
            <p:nvPr/>
          </p:nvSpPr>
          <p:spPr bwMode="auto">
            <a:xfrm>
              <a:off x="1767" y="1862"/>
              <a:ext cx="0" cy="6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60" name="Line 66"/>
            <p:cNvSpPr>
              <a:spLocks noChangeAspect="1" noChangeShapeType="1"/>
            </p:cNvSpPr>
            <p:nvPr/>
          </p:nvSpPr>
          <p:spPr bwMode="auto">
            <a:xfrm>
              <a:off x="958" y="1877"/>
              <a:ext cx="0" cy="60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61" name="Line 67"/>
            <p:cNvSpPr>
              <a:spLocks noChangeAspect="1" noChangeShapeType="1"/>
            </p:cNvSpPr>
            <p:nvPr/>
          </p:nvSpPr>
          <p:spPr bwMode="auto">
            <a:xfrm>
              <a:off x="1633" y="1720"/>
              <a:ext cx="0" cy="72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62" name="Line 68"/>
            <p:cNvSpPr>
              <a:spLocks noChangeAspect="1" noChangeShapeType="1"/>
            </p:cNvSpPr>
            <p:nvPr/>
          </p:nvSpPr>
          <p:spPr bwMode="auto">
            <a:xfrm>
              <a:off x="1228" y="1451"/>
              <a:ext cx="0" cy="100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63" name="Line 69"/>
            <p:cNvSpPr>
              <a:spLocks noChangeAspect="1" noChangeShapeType="1"/>
            </p:cNvSpPr>
            <p:nvPr/>
          </p:nvSpPr>
          <p:spPr bwMode="auto">
            <a:xfrm>
              <a:off x="419" y="2234"/>
              <a:ext cx="0" cy="24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64" name="Line 70"/>
            <p:cNvSpPr>
              <a:spLocks noChangeAspect="1" noChangeShapeType="1"/>
            </p:cNvSpPr>
            <p:nvPr/>
          </p:nvSpPr>
          <p:spPr bwMode="auto">
            <a:xfrm>
              <a:off x="414" y="2449"/>
              <a:ext cx="0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65" name="Text Box 71"/>
            <p:cNvSpPr txBox="1">
              <a:spLocks noChangeArrowheads="1"/>
            </p:cNvSpPr>
            <p:nvPr/>
          </p:nvSpPr>
          <p:spPr bwMode="auto">
            <a:xfrm>
              <a:off x="582" y="1104"/>
              <a:ext cx="1002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 = 6y – y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66" name="Text Box 72"/>
            <p:cNvSpPr txBox="1">
              <a:spLocks noChangeArrowheads="1"/>
            </p:cNvSpPr>
            <p:nvPr/>
          </p:nvSpPr>
          <p:spPr bwMode="auto">
            <a:xfrm>
              <a:off x="1206" y="1296"/>
              <a:ext cx="1002" cy="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 = y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2y</a:t>
              </a:r>
            </a:p>
          </p:txBody>
        </p:sp>
        <p:sp>
          <p:nvSpPr>
            <p:cNvPr id="34867" name="Text Box 73"/>
            <p:cNvSpPr txBox="1">
              <a:spLocks noChangeArrowheads="1"/>
            </p:cNvSpPr>
            <p:nvPr/>
          </p:nvSpPr>
          <p:spPr bwMode="auto">
            <a:xfrm>
              <a:off x="259" y="2497"/>
              <a:ext cx="300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-1</a:t>
              </a:r>
            </a:p>
          </p:txBody>
        </p:sp>
        <p:sp>
          <p:nvSpPr>
            <p:cNvPr id="34868" name="Text Box 74"/>
            <p:cNvSpPr txBox="1">
              <a:spLocks noChangeArrowheads="1"/>
            </p:cNvSpPr>
            <p:nvPr/>
          </p:nvSpPr>
          <p:spPr bwMode="auto">
            <a:xfrm>
              <a:off x="804" y="2497"/>
              <a:ext cx="301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34869" name="Text Box 75"/>
            <p:cNvSpPr txBox="1">
              <a:spLocks noChangeArrowheads="1"/>
            </p:cNvSpPr>
            <p:nvPr/>
          </p:nvSpPr>
          <p:spPr bwMode="auto">
            <a:xfrm>
              <a:off x="1072" y="2497"/>
              <a:ext cx="300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34870" name="Text Box 76"/>
            <p:cNvSpPr txBox="1">
              <a:spLocks noChangeArrowheads="1"/>
            </p:cNvSpPr>
            <p:nvPr/>
          </p:nvSpPr>
          <p:spPr bwMode="auto">
            <a:xfrm>
              <a:off x="1472" y="2497"/>
              <a:ext cx="301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  <p:sp>
          <p:nvSpPr>
            <p:cNvPr id="34871" name="Text Box 77"/>
            <p:cNvSpPr txBox="1">
              <a:spLocks noChangeArrowheads="1"/>
            </p:cNvSpPr>
            <p:nvPr/>
          </p:nvSpPr>
          <p:spPr bwMode="auto">
            <a:xfrm>
              <a:off x="1617" y="2497"/>
              <a:ext cx="301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9</a:t>
              </a:r>
            </a:p>
          </p:txBody>
        </p:sp>
        <p:sp>
          <p:nvSpPr>
            <p:cNvPr id="34872" name="Text Box 78"/>
            <p:cNvSpPr txBox="1">
              <a:spLocks noChangeArrowheads="1"/>
            </p:cNvSpPr>
            <p:nvPr/>
          </p:nvSpPr>
          <p:spPr bwMode="auto">
            <a:xfrm>
              <a:off x="192" y="2086"/>
              <a:ext cx="301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34873" name="Text Box 79"/>
            <p:cNvSpPr txBox="1">
              <a:spLocks noChangeArrowheads="1"/>
            </p:cNvSpPr>
            <p:nvPr/>
          </p:nvSpPr>
          <p:spPr bwMode="auto">
            <a:xfrm>
              <a:off x="281" y="1873"/>
              <a:ext cx="301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34874" name="Text Box 80"/>
            <p:cNvSpPr txBox="1">
              <a:spLocks noChangeArrowheads="1"/>
            </p:cNvSpPr>
            <p:nvPr/>
          </p:nvSpPr>
          <p:spPr bwMode="auto">
            <a:xfrm>
              <a:off x="281" y="1676"/>
              <a:ext cx="301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34875" name="Text Box 81"/>
            <p:cNvSpPr txBox="1">
              <a:spLocks noChangeArrowheads="1"/>
            </p:cNvSpPr>
            <p:nvPr/>
          </p:nvSpPr>
          <p:spPr bwMode="auto">
            <a:xfrm>
              <a:off x="281" y="1479"/>
              <a:ext cx="301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34876" name="Text Box 82"/>
            <p:cNvSpPr txBox="1">
              <a:spLocks noChangeArrowheads="1"/>
            </p:cNvSpPr>
            <p:nvPr/>
          </p:nvSpPr>
          <p:spPr bwMode="auto">
            <a:xfrm>
              <a:off x="281" y="1298"/>
              <a:ext cx="301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</p:grpSp>
      <p:sp>
        <p:nvSpPr>
          <p:cNvPr id="313429" name="Rectangle 85"/>
          <p:cNvSpPr>
            <a:spLocks noChangeArrowheads="1"/>
          </p:cNvSpPr>
          <p:nvPr/>
        </p:nvSpPr>
        <p:spPr bwMode="auto">
          <a:xfrm>
            <a:off x="3810000" y="3063875"/>
            <a:ext cx="42672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untuk y = 0, x = 0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,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dan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 = 4, x = 8</a:t>
            </a:r>
            <a:r>
              <a:rPr lang="id-ID" sz="2000" baseline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Jadi titik potong di (0, 0) dan (8, 4) </a:t>
            </a:r>
            <a:endParaRPr lang="id-ID" sz="2000" baseline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3430" name="Rectangle 86"/>
          <p:cNvSpPr>
            <a:spLocks noChangeArrowheads="1"/>
          </p:cNvSpPr>
          <p:nvPr/>
        </p:nvSpPr>
        <p:spPr bwMode="auto">
          <a:xfrm>
            <a:off x="838200" y="4495800"/>
            <a:ext cx="67056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Batas integral X: kiri x = 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– 2y  dan kanan x = 6y – 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endParaRPr lang="en-US" sz="2000" baseline="0">
              <a:latin typeface="Arial" pitchFamily="34" charset="0"/>
              <a:cs typeface="Arial" pitchFamily="34" charset="0"/>
            </a:endParaRPr>
          </a:p>
          <a:p>
            <a:r>
              <a:rPr lang="en-US" sz="2000" baseline="0" smtClean="0">
                <a:latin typeface="Arial" pitchFamily="34" charset="0"/>
                <a:cs typeface="Arial" pitchFamily="34" charset="0"/>
              </a:rPr>
              <a:t>Batas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integral Y: bawah y = 0  dan atas y = 4 </a:t>
            </a:r>
            <a:endParaRPr lang="id-ID" sz="2000" baseline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3431" name="AutoShape 87"/>
          <p:cNvSpPr>
            <a:spLocks noChangeArrowheads="1"/>
          </p:cNvSpPr>
          <p:nvPr/>
        </p:nvSpPr>
        <p:spPr bwMode="auto">
          <a:xfrm>
            <a:off x="7162800" y="5486400"/>
            <a:ext cx="990600" cy="457200"/>
          </a:xfrm>
          <a:prstGeom prst="rightArrow">
            <a:avLst>
              <a:gd name="adj1" fmla="val 50000"/>
              <a:gd name="adj2" fmla="val 541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313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313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3134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2000"/>
                                        <p:tgtEl>
                                          <p:spTgt spid="3134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2000"/>
                                        <p:tgtEl>
                                          <p:spTgt spid="313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347" grpId="0"/>
      <p:bldP spid="313349" grpId="0"/>
      <p:bldP spid="313350" grpId="0"/>
      <p:bldP spid="313429" grpId="0"/>
      <p:bldP spid="313430" grpId="0" uiExpand="1" build="p"/>
      <p:bldP spid="3134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0FD0A7-6EDA-4A66-A95A-DDA006BF3E7A}" type="slidenum">
              <a:rPr lang="en-US"/>
              <a:pPr>
                <a:defRPr/>
              </a:pPr>
              <a:t>8</a:t>
            </a:fld>
            <a:endParaRPr lang="en-US"/>
          </a:p>
        </p:txBody>
      </p:sp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1136653" y="774700"/>
            <a:ext cx="5646738" cy="1016000"/>
            <a:chOff x="384" y="120"/>
            <a:chExt cx="3557" cy="640"/>
          </a:xfrm>
        </p:grpSpPr>
        <p:sp>
          <p:nvSpPr>
            <p:cNvPr id="35882" name="Rectangle 4"/>
            <p:cNvSpPr>
              <a:spLocks noChangeArrowheads="1"/>
            </p:cNvSpPr>
            <p:nvPr/>
          </p:nvSpPr>
          <p:spPr bwMode="auto">
            <a:xfrm>
              <a:off x="384" y="347"/>
              <a:ext cx="134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>
                <a:lnSpc>
                  <a:spcPct val="90000"/>
                </a:lnSpc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Jadi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x dx dy  = </a:t>
              </a:r>
            </a:p>
          </p:txBody>
        </p:sp>
        <p:grpSp>
          <p:nvGrpSpPr>
            <p:cNvPr id="35883" name="Group 59"/>
            <p:cNvGrpSpPr>
              <a:grpSpLocks/>
            </p:cNvGrpSpPr>
            <p:nvPr/>
          </p:nvGrpSpPr>
          <p:grpSpPr bwMode="auto">
            <a:xfrm>
              <a:off x="1680" y="120"/>
              <a:ext cx="2261" cy="640"/>
              <a:chOff x="1776" y="384"/>
              <a:chExt cx="2261" cy="640"/>
            </a:xfrm>
          </p:grpSpPr>
          <p:sp>
            <p:nvSpPr>
              <p:cNvPr id="35884" name="Rectangle 39"/>
              <p:cNvSpPr>
                <a:spLocks noChangeArrowheads="1"/>
              </p:cNvSpPr>
              <p:nvPr/>
            </p:nvSpPr>
            <p:spPr bwMode="auto">
              <a:xfrm>
                <a:off x="1776" y="384"/>
                <a:ext cx="2261" cy="6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tabLst>
                    <a:tab pos="1800225" algn="l"/>
                    <a:tab pos="251460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4  6y-y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	4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	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6y-y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</a:p>
              <a:p>
                <a:pPr>
                  <a:tabLst>
                    <a:tab pos="1885950" algn="l"/>
                    <a:tab pos="268605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x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dx dy   =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 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 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] dy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  <a:p>
                <a:pPr>
                  <a:tabLst>
                    <a:tab pos="1700213" algn="l"/>
                    <a:tab pos="2514600" algn="l"/>
                  </a:tabLst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0  y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-2y 	0	 y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-2y </a:t>
                </a:r>
              </a:p>
            </p:txBody>
          </p:sp>
          <p:grpSp>
            <p:nvGrpSpPr>
              <p:cNvPr id="35885" name="Group 44"/>
              <p:cNvGrpSpPr>
                <a:grpSpLocks/>
              </p:cNvGrpSpPr>
              <p:nvPr/>
            </p:nvGrpSpPr>
            <p:grpSpPr bwMode="auto">
              <a:xfrm>
                <a:off x="2981" y="492"/>
                <a:ext cx="217" cy="480"/>
                <a:chOff x="3546" y="2400"/>
                <a:chExt cx="217" cy="480"/>
              </a:xfrm>
            </p:grpSpPr>
            <p:sp>
              <p:nvSpPr>
                <p:cNvPr id="35886" name="Rectangle 45"/>
                <p:cNvSpPr>
                  <a:spLocks noChangeArrowheads="1"/>
                </p:cNvSpPr>
                <p:nvPr/>
              </p:nvSpPr>
              <p:spPr bwMode="auto">
                <a:xfrm>
                  <a:off x="3546" y="2400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  <p:sp>
              <p:nvSpPr>
                <p:cNvPr id="35887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357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5888" name="Rectangle 47"/>
                <p:cNvSpPr>
                  <a:spLocks noChangeArrowheads="1"/>
                </p:cNvSpPr>
                <p:nvPr/>
              </p:nvSpPr>
              <p:spPr bwMode="auto">
                <a:xfrm>
                  <a:off x="3558" y="2630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</p:grpSp>
        </p:grpSp>
      </p:grpSp>
      <p:grpSp>
        <p:nvGrpSpPr>
          <p:cNvPr id="5" name="Group 90"/>
          <p:cNvGrpSpPr>
            <a:grpSpLocks/>
          </p:cNvGrpSpPr>
          <p:nvPr/>
        </p:nvGrpSpPr>
        <p:grpSpPr bwMode="auto">
          <a:xfrm>
            <a:off x="1974853" y="1955800"/>
            <a:ext cx="3740150" cy="1016000"/>
            <a:chOff x="1147" y="1092"/>
            <a:chExt cx="2356" cy="640"/>
          </a:xfrm>
        </p:grpSpPr>
        <p:grpSp>
          <p:nvGrpSpPr>
            <p:cNvPr id="35871" name="Group 52"/>
            <p:cNvGrpSpPr>
              <a:grpSpLocks/>
            </p:cNvGrpSpPr>
            <p:nvPr/>
          </p:nvGrpSpPr>
          <p:grpSpPr bwMode="auto">
            <a:xfrm>
              <a:off x="1339" y="1188"/>
              <a:ext cx="206" cy="480"/>
              <a:chOff x="4080" y="2400"/>
              <a:chExt cx="206" cy="480"/>
            </a:xfrm>
          </p:grpSpPr>
          <p:sp>
            <p:nvSpPr>
              <p:cNvPr id="35881" name="Rectangle 55"/>
              <p:cNvSpPr>
                <a:spLocks noChangeArrowheads="1"/>
              </p:cNvSpPr>
              <p:nvPr/>
            </p:nvSpPr>
            <p:spPr bwMode="auto">
              <a:xfrm>
                <a:off x="4081" y="263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35879" name="Rectangle 53"/>
              <p:cNvSpPr>
                <a:spLocks noChangeArrowheads="1"/>
              </p:cNvSpPr>
              <p:nvPr/>
            </p:nvSpPr>
            <p:spPr bwMode="auto">
              <a:xfrm>
                <a:off x="408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35880" name="Line 54"/>
              <p:cNvSpPr>
                <a:spLocks noChangeShapeType="1"/>
              </p:cNvSpPr>
              <p:nvPr/>
            </p:nvSpPr>
            <p:spPr bwMode="auto">
              <a:xfrm flipV="1">
                <a:off x="4116" y="2640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5874" name="Rectangle 66"/>
            <p:cNvSpPr>
              <a:spLocks noChangeArrowheads="1"/>
            </p:cNvSpPr>
            <p:nvPr/>
          </p:nvSpPr>
          <p:spPr bwMode="auto">
            <a:xfrm>
              <a:off x="1519" y="1092"/>
              <a:ext cx="1984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1924050" algn="l"/>
                  <a:tab pos="26860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4  </a:t>
              </a:r>
            </a:p>
            <a:p>
              <a:pPr>
                <a:tabLst>
                  <a:tab pos="1924050" algn="l"/>
                  <a:tab pos="26860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(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6y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(y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2y)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 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  <a:p>
              <a:pPr>
                <a:tabLst>
                  <a:tab pos="1924050" algn="l"/>
                  <a:tab pos="26860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35873" name="Rectangle 71"/>
            <p:cNvSpPr>
              <a:spLocks noChangeArrowheads="1"/>
            </p:cNvSpPr>
            <p:nvPr/>
          </p:nvSpPr>
          <p:spPr bwMode="auto">
            <a:xfrm>
              <a:off x="1147" y="1284"/>
              <a:ext cx="21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</p:grpSp>
      <p:grpSp>
        <p:nvGrpSpPr>
          <p:cNvPr id="9" name="Group 91"/>
          <p:cNvGrpSpPr>
            <a:grpSpLocks/>
          </p:cNvGrpSpPr>
          <p:nvPr/>
        </p:nvGrpSpPr>
        <p:grpSpPr bwMode="auto">
          <a:xfrm>
            <a:off x="1974853" y="3060700"/>
            <a:ext cx="5111750" cy="1016000"/>
            <a:chOff x="1147" y="1764"/>
            <a:chExt cx="3220" cy="640"/>
          </a:xfrm>
        </p:grpSpPr>
        <p:grpSp>
          <p:nvGrpSpPr>
            <p:cNvPr id="35865" name="Group 72"/>
            <p:cNvGrpSpPr>
              <a:grpSpLocks/>
            </p:cNvGrpSpPr>
            <p:nvPr/>
          </p:nvGrpSpPr>
          <p:grpSpPr bwMode="auto">
            <a:xfrm>
              <a:off x="1339" y="1860"/>
              <a:ext cx="217" cy="480"/>
              <a:chOff x="4080" y="2400"/>
              <a:chExt cx="217" cy="480"/>
            </a:xfrm>
          </p:grpSpPr>
          <p:sp>
            <p:nvSpPr>
              <p:cNvPr id="35870" name="Rectangle 75"/>
              <p:cNvSpPr>
                <a:spLocks noChangeArrowheads="1"/>
              </p:cNvSpPr>
              <p:nvPr/>
            </p:nvSpPr>
            <p:spPr bwMode="auto">
              <a:xfrm>
                <a:off x="4092" y="263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35868" name="Rectangle 73"/>
              <p:cNvSpPr>
                <a:spLocks noChangeArrowheads="1"/>
              </p:cNvSpPr>
              <p:nvPr/>
            </p:nvSpPr>
            <p:spPr bwMode="auto">
              <a:xfrm>
                <a:off x="408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35869" name="Line 74"/>
              <p:cNvSpPr>
                <a:spLocks noChangeShapeType="1"/>
              </p:cNvSpPr>
              <p:nvPr/>
            </p:nvSpPr>
            <p:spPr bwMode="auto">
              <a:xfrm flipV="1">
                <a:off x="4116" y="2640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5866" name="Rectangle 77"/>
            <p:cNvSpPr>
              <a:spLocks noChangeArrowheads="1"/>
            </p:cNvSpPr>
            <p:nvPr/>
          </p:nvSpPr>
          <p:spPr bwMode="auto">
            <a:xfrm>
              <a:off x="1519" y="1764"/>
              <a:ext cx="2848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1924050" algn="l"/>
                  <a:tab pos="26860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4  </a:t>
              </a:r>
            </a:p>
            <a:p>
              <a:pPr>
                <a:tabLst>
                  <a:tab pos="1924050" algn="l"/>
                  <a:tab pos="26860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6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+ y</a:t>
              </a:r>
              <a:r>
                <a:rPr lang="id-ID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id-ID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+ 4y</a:t>
              </a:r>
              <a:r>
                <a:rPr lang="id-ID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 4y</a:t>
              </a:r>
              <a:r>
                <a:rPr lang="id-ID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dy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  <a:p>
              <a:pPr>
                <a:tabLst>
                  <a:tab pos="1924050" algn="l"/>
                  <a:tab pos="26860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35867" name="Rectangle 82"/>
            <p:cNvSpPr>
              <a:spLocks noChangeArrowheads="1"/>
            </p:cNvSpPr>
            <p:nvPr/>
          </p:nvSpPr>
          <p:spPr bwMode="auto">
            <a:xfrm>
              <a:off x="1147" y="1956"/>
              <a:ext cx="21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</p:grpSp>
      <p:grpSp>
        <p:nvGrpSpPr>
          <p:cNvPr id="11" name="Group 92"/>
          <p:cNvGrpSpPr>
            <a:grpSpLocks/>
          </p:cNvGrpSpPr>
          <p:nvPr/>
        </p:nvGrpSpPr>
        <p:grpSpPr bwMode="auto">
          <a:xfrm>
            <a:off x="4411663" y="4256089"/>
            <a:ext cx="3208337" cy="795338"/>
            <a:chOff x="1225" y="2523"/>
            <a:chExt cx="2021" cy="501"/>
          </a:xfrm>
        </p:grpSpPr>
        <p:sp>
          <p:nvSpPr>
            <p:cNvPr id="35852" name="Rectangle 83"/>
            <p:cNvSpPr>
              <a:spLocks noChangeArrowheads="1"/>
            </p:cNvSpPr>
            <p:nvPr/>
          </p:nvSpPr>
          <p:spPr bwMode="auto">
            <a:xfrm>
              <a:off x="1225" y="2628"/>
              <a:ext cx="173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      [      y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2y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4</a:t>
              </a:r>
              <a:r>
                <a:rPr lang="id-ID" sz="2000" baseline="3000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]   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  <p:grpSp>
          <p:nvGrpSpPr>
            <p:cNvPr id="35849" name="Group 84"/>
            <p:cNvGrpSpPr>
              <a:grpSpLocks/>
            </p:cNvGrpSpPr>
            <p:nvPr/>
          </p:nvGrpSpPr>
          <p:grpSpPr bwMode="auto">
            <a:xfrm>
              <a:off x="1663" y="2544"/>
              <a:ext cx="294" cy="480"/>
              <a:chOff x="4080" y="1632"/>
              <a:chExt cx="294" cy="480"/>
            </a:xfrm>
          </p:grpSpPr>
          <p:sp>
            <p:nvSpPr>
              <p:cNvPr id="35864" name="Rectangle 51"/>
              <p:cNvSpPr>
                <a:spLocks noChangeArrowheads="1"/>
              </p:cNvSpPr>
              <p:nvPr/>
            </p:nvSpPr>
            <p:spPr bwMode="auto">
              <a:xfrm>
                <a:off x="4128" y="186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  <p:sp>
            <p:nvSpPr>
              <p:cNvPr id="35862" name="Rectangle 49"/>
              <p:cNvSpPr>
                <a:spLocks noChangeArrowheads="1"/>
              </p:cNvSpPr>
              <p:nvPr/>
            </p:nvSpPr>
            <p:spPr bwMode="auto">
              <a:xfrm>
                <a:off x="4080" y="1632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32</a:t>
                </a:r>
              </a:p>
            </p:txBody>
          </p:sp>
          <p:sp>
            <p:nvSpPr>
              <p:cNvPr id="35863" name="Line 50"/>
              <p:cNvSpPr>
                <a:spLocks noChangeShapeType="1"/>
              </p:cNvSpPr>
              <p:nvPr/>
            </p:nvSpPr>
            <p:spPr bwMode="auto">
              <a:xfrm flipV="1">
                <a:off x="4152" y="1872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5850" name="Group 56"/>
            <p:cNvGrpSpPr>
              <a:grpSpLocks/>
            </p:cNvGrpSpPr>
            <p:nvPr/>
          </p:nvGrpSpPr>
          <p:grpSpPr bwMode="auto">
            <a:xfrm>
              <a:off x="2513" y="2535"/>
              <a:ext cx="206" cy="478"/>
              <a:chOff x="2709" y="2741"/>
              <a:chExt cx="206" cy="478"/>
            </a:xfrm>
          </p:grpSpPr>
          <p:sp>
            <p:nvSpPr>
              <p:cNvPr id="35860" name="Rectangle 57"/>
              <p:cNvSpPr>
                <a:spLocks noChangeArrowheads="1"/>
              </p:cNvSpPr>
              <p:nvPr/>
            </p:nvSpPr>
            <p:spPr bwMode="auto">
              <a:xfrm>
                <a:off x="2709" y="274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4</a:t>
                </a:r>
              </a:p>
            </p:txBody>
          </p:sp>
          <p:sp>
            <p:nvSpPr>
              <p:cNvPr id="35861" name="Rectangle 58"/>
              <p:cNvSpPr>
                <a:spLocks noChangeArrowheads="1"/>
              </p:cNvSpPr>
              <p:nvPr/>
            </p:nvSpPr>
            <p:spPr bwMode="auto">
              <a:xfrm>
                <a:off x="2710" y="296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0</a:t>
                </a:r>
              </a:p>
            </p:txBody>
          </p:sp>
        </p:grpSp>
        <p:grpSp>
          <p:nvGrpSpPr>
            <p:cNvPr id="35851" name="Group 78"/>
            <p:cNvGrpSpPr>
              <a:grpSpLocks/>
            </p:cNvGrpSpPr>
            <p:nvPr/>
          </p:nvGrpSpPr>
          <p:grpSpPr bwMode="auto">
            <a:xfrm>
              <a:off x="1387" y="2535"/>
              <a:ext cx="208" cy="450"/>
              <a:chOff x="4080" y="2391"/>
              <a:chExt cx="208" cy="450"/>
            </a:xfrm>
          </p:grpSpPr>
          <p:sp>
            <p:nvSpPr>
              <p:cNvPr id="35859" name="Rectangle 81"/>
              <p:cNvSpPr>
                <a:spLocks noChangeArrowheads="1"/>
              </p:cNvSpPr>
              <p:nvPr/>
            </p:nvSpPr>
            <p:spPr bwMode="auto">
              <a:xfrm>
                <a:off x="4083" y="259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35857" name="Rectangle 79"/>
              <p:cNvSpPr>
                <a:spLocks noChangeArrowheads="1"/>
              </p:cNvSpPr>
              <p:nvPr/>
            </p:nvSpPr>
            <p:spPr bwMode="auto">
              <a:xfrm>
                <a:off x="4080" y="239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35858" name="Line 80"/>
              <p:cNvSpPr>
                <a:spLocks noChangeShapeType="1"/>
              </p:cNvSpPr>
              <p:nvPr/>
            </p:nvSpPr>
            <p:spPr bwMode="auto">
              <a:xfrm flipV="1">
                <a:off x="4116" y="2619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5853" name="Group 89"/>
            <p:cNvGrpSpPr>
              <a:grpSpLocks/>
            </p:cNvGrpSpPr>
            <p:nvPr/>
          </p:nvGrpSpPr>
          <p:grpSpPr bwMode="auto">
            <a:xfrm>
              <a:off x="2863" y="2523"/>
              <a:ext cx="383" cy="480"/>
              <a:chOff x="3504" y="2391"/>
              <a:chExt cx="383" cy="480"/>
            </a:xfrm>
          </p:grpSpPr>
          <p:sp>
            <p:nvSpPr>
              <p:cNvPr id="35854" name="Rectangle 88"/>
              <p:cNvSpPr>
                <a:spLocks noChangeArrowheads="1"/>
              </p:cNvSpPr>
              <p:nvPr/>
            </p:nvSpPr>
            <p:spPr bwMode="auto">
              <a:xfrm>
                <a:off x="3588" y="262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  <p:sp>
            <p:nvSpPr>
              <p:cNvPr id="35855" name="Rectangle 86"/>
              <p:cNvSpPr>
                <a:spLocks noChangeArrowheads="1"/>
              </p:cNvSpPr>
              <p:nvPr/>
            </p:nvSpPr>
            <p:spPr bwMode="auto">
              <a:xfrm>
                <a:off x="3504" y="2391"/>
                <a:ext cx="38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256</a:t>
                </a:r>
              </a:p>
            </p:txBody>
          </p:sp>
          <p:sp>
            <p:nvSpPr>
              <p:cNvPr id="35856" name="Line 87"/>
              <p:cNvSpPr>
                <a:spLocks noChangeShapeType="1"/>
              </p:cNvSpPr>
              <p:nvPr/>
            </p:nvSpPr>
            <p:spPr bwMode="auto">
              <a:xfrm flipV="1">
                <a:off x="3588" y="2631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49" name="Group 91"/>
          <p:cNvGrpSpPr>
            <a:grpSpLocks/>
          </p:cNvGrpSpPr>
          <p:nvPr/>
        </p:nvGrpSpPr>
        <p:grpSpPr bwMode="auto">
          <a:xfrm>
            <a:off x="1974852" y="4089400"/>
            <a:ext cx="2599062" cy="1016000"/>
            <a:chOff x="1147" y="1764"/>
            <a:chExt cx="1686" cy="640"/>
          </a:xfrm>
        </p:grpSpPr>
        <p:grpSp>
          <p:nvGrpSpPr>
            <p:cNvPr id="50" name="Group 72"/>
            <p:cNvGrpSpPr>
              <a:grpSpLocks/>
            </p:cNvGrpSpPr>
            <p:nvPr/>
          </p:nvGrpSpPr>
          <p:grpSpPr bwMode="auto">
            <a:xfrm>
              <a:off x="1339" y="1860"/>
              <a:ext cx="217" cy="480"/>
              <a:chOff x="4080" y="2400"/>
              <a:chExt cx="217" cy="480"/>
            </a:xfrm>
          </p:grpSpPr>
          <p:sp>
            <p:nvSpPr>
              <p:cNvPr id="55" name="Rectangle 75"/>
              <p:cNvSpPr>
                <a:spLocks noChangeArrowheads="1"/>
              </p:cNvSpPr>
              <p:nvPr/>
            </p:nvSpPr>
            <p:spPr bwMode="auto">
              <a:xfrm>
                <a:off x="4092" y="263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53" name="Rectangle 73"/>
              <p:cNvSpPr>
                <a:spLocks noChangeArrowheads="1"/>
              </p:cNvSpPr>
              <p:nvPr/>
            </p:nvSpPr>
            <p:spPr bwMode="auto">
              <a:xfrm>
                <a:off x="408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1</a:t>
                </a:r>
              </a:p>
            </p:txBody>
          </p:sp>
          <p:sp>
            <p:nvSpPr>
              <p:cNvPr id="54" name="Line 74"/>
              <p:cNvSpPr>
                <a:spLocks noChangeShapeType="1"/>
              </p:cNvSpPr>
              <p:nvPr/>
            </p:nvSpPr>
            <p:spPr bwMode="auto">
              <a:xfrm flipV="1">
                <a:off x="4116" y="2640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1" name="Rectangle 77"/>
            <p:cNvSpPr>
              <a:spLocks noChangeArrowheads="1"/>
            </p:cNvSpPr>
            <p:nvPr/>
          </p:nvSpPr>
          <p:spPr bwMode="auto">
            <a:xfrm>
              <a:off x="1519" y="1764"/>
              <a:ext cx="1314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1924050" algn="l"/>
                  <a:tab pos="26860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4  </a:t>
              </a:r>
            </a:p>
            <a:p>
              <a:pPr>
                <a:tabLst>
                  <a:tab pos="1924050" algn="l"/>
                  <a:tab pos="26860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8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dy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  <a:p>
              <a:pPr>
                <a:tabLst>
                  <a:tab pos="1924050" algn="l"/>
                  <a:tab pos="26860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52" name="Rectangle 82"/>
            <p:cNvSpPr>
              <a:spLocks noChangeArrowheads="1"/>
            </p:cNvSpPr>
            <p:nvPr/>
          </p:nvSpPr>
          <p:spPr bwMode="auto">
            <a:xfrm>
              <a:off x="1147" y="1956"/>
              <a:ext cx="21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E01E4C-154C-4653-80F2-4933CEDF6CE2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315397" name="Rectangle 5"/>
          <p:cNvSpPr>
            <a:spLocks noChangeArrowheads="1"/>
          </p:cNvSpPr>
          <p:nvPr/>
        </p:nvSpPr>
        <p:spPr bwMode="auto">
          <a:xfrm>
            <a:off x="990600" y="1143000"/>
            <a:ext cx="9973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Jawab:</a:t>
            </a:r>
          </a:p>
        </p:txBody>
      </p:sp>
      <p:sp>
        <p:nvSpPr>
          <p:cNvPr id="315395" name="Rectangle 3"/>
          <p:cNvSpPr>
            <a:spLocks noChangeArrowheads="1"/>
          </p:cNvSpPr>
          <p:nvPr/>
        </p:nvSpPr>
        <p:spPr bwMode="auto">
          <a:xfrm>
            <a:off x="533400" y="293688"/>
            <a:ext cx="7620000" cy="72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>
              <a:lnSpc>
                <a:spcPct val="90000"/>
              </a:lnSpc>
              <a:spcAft>
                <a:spcPts val="600"/>
              </a:spcAft>
              <a:buAutoNum type="arabicPeriod" startAt="3"/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Hitung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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(x + y) dy dx pada daerah yang dibatasi parabola </a:t>
            </a:r>
            <a:endParaRPr lang="id-ID" sz="2000" baseline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90000"/>
              </a:lnSpc>
              <a:spcAft>
                <a:spcPts val="600"/>
              </a:spcAft>
            </a:pPr>
            <a:r>
              <a:rPr lang="id-ID" sz="2000" baseline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y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= 6x – 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dan garis lurus y = x</a:t>
            </a:r>
          </a:p>
        </p:txBody>
      </p:sp>
      <p:grpSp>
        <p:nvGrpSpPr>
          <p:cNvPr id="2" name="Group 192"/>
          <p:cNvGrpSpPr>
            <a:grpSpLocks/>
          </p:cNvGrpSpPr>
          <p:nvPr/>
        </p:nvGrpSpPr>
        <p:grpSpPr bwMode="auto">
          <a:xfrm>
            <a:off x="838200" y="1752600"/>
            <a:ext cx="2286000" cy="2786062"/>
            <a:chOff x="288" y="1125"/>
            <a:chExt cx="1440" cy="1755"/>
          </a:xfrm>
        </p:grpSpPr>
        <p:sp>
          <p:nvSpPr>
            <p:cNvPr id="36875" name="Text Box 174"/>
            <p:cNvSpPr txBox="1">
              <a:spLocks noChangeArrowheads="1"/>
            </p:cNvSpPr>
            <p:nvPr/>
          </p:nvSpPr>
          <p:spPr bwMode="auto">
            <a:xfrm>
              <a:off x="1228" y="2589"/>
              <a:ext cx="30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6</a:t>
              </a:r>
            </a:p>
          </p:txBody>
        </p:sp>
        <p:sp>
          <p:nvSpPr>
            <p:cNvPr id="36876" name="Line 148"/>
            <p:cNvSpPr>
              <a:spLocks noChangeShapeType="1"/>
            </p:cNvSpPr>
            <p:nvPr/>
          </p:nvSpPr>
          <p:spPr bwMode="auto">
            <a:xfrm>
              <a:off x="478" y="2568"/>
              <a:ext cx="117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77" name="Line 149"/>
            <p:cNvSpPr>
              <a:spLocks noChangeShapeType="1"/>
            </p:cNvSpPr>
            <p:nvPr/>
          </p:nvSpPr>
          <p:spPr bwMode="auto">
            <a:xfrm>
              <a:off x="562" y="1350"/>
              <a:ext cx="2" cy="12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78" name="Line 150"/>
            <p:cNvSpPr>
              <a:spLocks noChangeAspect="1" noChangeShapeType="1"/>
            </p:cNvSpPr>
            <p:nvPr/>
          </p:nvSpPr>
          <p:spPr bwMode="auto">
            <a:xfrm rot="5400000">
              <a:off x="905" y="1567"/>
              <a:ext cx="0" cy="6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79" name="Line 151"/>
            <p:cNvSpPr>
              <a:spLocks noChangeShapeType="1"/>
            </p:cNvSpPr>
            <p:nvPr/>
          </p:nvSpPr>
          <p:spPr bwMode="auto">
            <a:xfrm rot="5400000">
              <a:off x="768" y="1196"/>
              <a:ext cx="0" cy="4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0" name="Oval 152"/>
            <p:cNvSpPr>
              <a:spLocks noChangeAspect="1" noChangeArrowheads="1"/>
            </p:cNvSpPr>
            <p:nvPr/>
          </p:nvSpPr>
          <p:spPr bwMode="auto">
            <a:xfrm>
              <a:off x="543" y="2543"/>
              <a:ext cx="42" cy="4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1" name="Oval 153"/>
            <p:cNvSpPr>
              <a:spLocks noChangeAspect="1" noChangeArrowheads="1"/>
            </p:cNvSpPr>
            <p:nvPr/>
          </p:nvSpPr>
          <p:spPr bwMode="auto">
            <a:xfrm>
              <a:off x="1354" y="2539"/>
              <a:ext cx="41" cy="39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2" name="Oval 154"/>
            <p:cNvSpPr>
              <a:spLocks noChangeAspect="1" noChangeArrowheads="1"/>
            </p:cNvSpPr>
            <p:nvPr/>
          </p:nvSpPr>
          <p:spPr bwMode="auto">
            <a:xfrm>
              <a:off x="948" y="1382"/>
              <a:ext cx="41" cy="4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3" name="Oval 155"/>
            <p:cNvSpPr>
              <a:spLocks noChangeAspect="1" noChangeArrowheads="1"/>
            </p:cNvSpPr>
            <p:nvPr/>
          </p:nvSpPr>
          <p:spPr bwMode="auto">
            <a:xfrm>
              <a:off x="1218" y="1894"/>
              <a:ext cx="40" cy="39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4" name="Line 156"/>
            <p:cNvSpPr>
              <a:spLocks noChangeAspect="1" noChangeShapeType="1"/>
            </p:cNvSpPr>
            <p:nvPr/>
          </p:nvSpPr>
          <p:spPr bwMode="auto">
            <a:xfrm>
              <a:off x="1511" y="2568"/>
              <a:ext cx="0" cy="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5" name="Line 157"/>
            <p:cNvSpPr>
              <a:spLocks noChangeAspect="1" noChangeShapeType="1"/>
            </p:cNvSpPr>
            <p:nvPr/>
          </p:nvSpPr>
          <p:spPr bwMode="auto">
            <a:xfrm>
              <a:off x="1375" y="2564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6" name="Line 158"/>
            <p:cNvSpPr>
              <a:spLocks noChangeAspect="1" noChangeShapeType="1"/>
            </p:cNvSpPr>
            <p:nvPr/>
          </p:nvSpPr>
          <p:spPr bwMode="auto">
            <a:xfrm>
              <a:off x="1239" y="2577"/>
              <a:ext cx="0" cy="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7" name="Line 159"/>
            <p:cNvSpPr>
              <a:spLocks noChangeAspect="1" noChangeShapeType="1"/>
            </p:cNvSpPr>
            <p:nvPr/>
          </p:nvSpPr>
          <p:spPr bwMode="auto">
            <a:xfrm>
              <a:off x="1104" y="2573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8" name="Line 160"/>
            <p:cNvSpPr>
              <a:spLocks noChangeAspect="1" noChangeShapeType="1"/>
            </p:cNvSpPr>
            <p:nvPr/>
          </p:nvSpPr>
          <p:spPr bwMode="auto">
            <a:xfrm>
              <a:off x="969" y="2568"/>
              <a:ext cx="0" cy="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9" name="Line 161"/>
            <p:cNvSpPr>
              <a:spLocks noChangeAspect="1" noChangeShapeType="1"/>
            </p:cNvSpPr>
            <p:nvPr/>
          </p:nvSpPr>
          <p:spPr bwMode="auto">
            <a:xfrm>
              <a:off x="833" y="2564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0" name="Line 162"/>
            <p:cNvSpPr>
              <a:spLocks noChangeAspect="1" noChangeShapeType="1"/>
            </p:cNvSpPr>
            <p:nvPr/>
          </p:nvSpPr>
          <p:spPr bwMode="auto">
            <a:xfrm>
              <a:off x="698" y="2573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1" name="Line 163"/>
            <p:cNvSpPr>
              <a:spLocks noChangeAspect="1" noChangeShapeType="1"/>
            </p:cNvSpPr>
            <p:nvPr/>
          </p:nvSpPr>
          <p:spPr bwMode="auto">
            <a:xfrm rot="5400000">
              <a:off x="523" y="2415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2" name="Line 164"/>
            <p:cNvSpPr>
              <a:spLocks noChangeAspect="1" noChangeShapeType="1"/>
            </p:cNvSpPr>
            <p:nvPr/>
          </p:nvSpPr>
          <p:spPr bwMode="auto">
            <a:xfrm rot="5400000">
              <a:off x="523" y="2285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3" name="Line 165"/>
            <p:cNvSpPr>
              <a:spLocks noChangeAspect="1" noChangeShapeType="1"/>
            </p:cNvSpPr>
            <p:nvPr/>
          </p:nvSpPr>
          <p:spPr bwMode="auto">
            <a:xfrm rot="5400000">
              <a:off x="523" y="2145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4" name="Line 166"/>
            <p:cNvSpPr>
              <a:spLocks noChangeAspect="1" noChangeShapeType="1"/>
            </p:cNvSpPr>
            <p:nvPr/>
          </p:nvSpPr>
          <p:spPr bwMode="auto">
            <a:xfrm rot="5400000">
              <a:off x="523" y="2014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5" name="Line 167"/>
            <p:cNvSpPr>
              <a:spLocks noChangeAspect="1" noChangeShapeType="1"/>
            </p:cNvSpPr>
            <p:nvPr/>
          </p:nvSpPr>
          <p:spPr bwMode="auto">
            <a:xfrm rot="5400000">
              <a:off x="536" y="1885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6" name="Line 168"/>
            <p:cNvSpPr>
              <a:spLocks noChangeShapeType="1"/>
            </p:cNvSpPr>
            <p:nvPr/>
          </p:nvSpPr>
          <p:spPr bwMode="auto">
            <a:xfrm>
              <a:off x="969" y="1432"/>
              <a:ext cx="0" cy="113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7" name="Line 169"/>
            <p:cNvSpPr>
              <a:spLocks noChangeAspect="1" noChangeShapeType="1"/>
            </p:cNvSpPr>
            <p:nvPr/>
          </p:nvSpPr>
          <p:spPr bwMode="auto">
            <a:xfrm>
              <a:off x="1239" y="1903"/>
              <a:ext cx="0" cy="6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8" name="Text Box 170"/>
            <p:cNvSpPr txBox="1">
              <a:spLocks noChangeArrowheads="1"/>
            </p:cNvSpPr>
            <p:nvPr/>
          </p:nvSpPr>
          <p:spPr bwMode="auto">
            <a:xfrm>
              <a:off x="643" y="1125"/>
              <a:ext cx="100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6x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9" name="Text Box 171"/>
            <p:cNvSpPr txBox="1">
              <a:spLocks noChangeArrowheads="1"/>
            </p:cNvSpPr>
            <p:nvPr/>
          </p:nvSpPr>
          <p:spPr bwMode="auto">
            <a:xfrm>
              <a:off x="422" y="2589"/>
              <a:ext cx="30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36900" name="Text Box 172"/>
            <p:cNvSpPr txBox="1">
              <a:spLocks noChangeArrowheads="1"/>
            </p:cNvSpPr>
            <p:nvPr/>
          </p:nvSpPr>
          <p:spPr bwMode="auto">
            <a:xfrm>
              <a:off x="814" y="2589"/>
              <a:ext cx="30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36901" name="Text Box 173"/>
            <p:cNvSpPr txBox="1">
              <a:spLocks noChangeArrowheads="1"/>
            </p:cNvSpPr>
            <p:nvPr/>
          </p:nvSpPr>
          <p:spPr bwMode="auto">
            <a:xfrm>
              <a:off x="1082" y="2589"/>
              <a:ext cx="30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36902" name="Text Box 175"/>
            <p:cNvSpPr txBox="1">
              <a:spLocks noChangeArrowheads="1"/>
            </p:cNvSpPr>
            <p:nvPr/>
          </p:nvSpPr>
          <p:spPr bwMode="auto">
            <a:xfrm>
              <a:off x="300" y="1296"/>
              <a:ext cx="30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9</a:t>
              </a:r>
            </a:p>
          </p:txBody>
        </p:sp>
        <p:sp>
          <p:nvSpPr>
            <p:cNvPr id="36903" name="Text Box 176"/>
            <p:cNvSpPr txBox="1">
              <a:spLocks noChangeArrowheads="1"/>
            </p:cNvSpPr>
            <p:nvPr/>
          </p:nvSpPr>
          <p:spPr bwMode="auto">
            <a:xfrm>
              <a:off x="288" y="1802"/>
              <a:ext cx="30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36904" name="Line 177"/>
            <p:cNvSpPr>
              <a:spLocks noChangeAspect="1" noChangeShapeType="1"/>
            </p:cNvSpPr>
            <p:nvPr/>
          </p:nvSpPr>
          <p:spPr bwMode="auto">
            <a:xfrm rot="5400000">
              <a:off x="528" y="1755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905" name="Line 178"/>
            <p:cNvSpPr>
              <a:spLocks noChangeAspect="1" noChangeShapeType="1"/>
            </p:cNvSpPr>
            <p:nvPr/>
          </p:nvSpPr>
          <p:spPr bwMode="auto">
            <a:xfrm rot="5400000">
              <a:off x="528" y="1625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906" name="Line 179"/>
            <p:cNvSpPr>
              <a:spLocks noChangeAspect="1" noChangeShapeType="1"/>
            </p:cNvSpPr>
            <p:nvPr/>
          </p:nvSpPr>
          <p:spPr bwMode="auto">
            <a:xfrm rot="5400000">
              <a:off x="541" y="1495"/>
              <a:ext cx="0" cy="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907" name="Line 180"/>
            <p:cNvSpPr>
              <a:spLocks noChangeAspect="1" noChangeShapeType="1"/>
            </p:cNvSpPr>
            <p:nvPr/>
          </p:nvSpPr>
          <p:spPr bwMode="auto">
            <a:xfrm rot="5400000">
              <a:off x="539" y="1377"/>
              <a:ext cx="0" cy="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908" name="Oval 181"/>
            <p:cNvSpPr>
              <a:spLocks noChangeAspect="1" noChangeArrowheads="1"/>
            </p:cNvSpPr>
            <p:nvPr/>
          </p:nvSpPr>
          <p:spPr bwMode="auto">
            <a:xfrm>
              <a:off x="668" y="1889"/>
              <a:ext cx="41" cy="39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909" name="Line 182"/>
            <p:cNvSpPr>
              <a:spLocks noChangeAspect="1" noChangeShapeType="1"/>
            </p:cNvSpPr>
            <p:nvPr/>
          </p:nvSpPr>
          <p:spPr bwMode="auto">
            <a:xfrm>
              <a:off x="702" y="1899"/>
              <a:ext cx="0" cy="6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910" name="Line 183"/>
            <p:cNvSpPr>
              <a:spLocks noChangeShapeType="1"/>
            </p:cNvSpPr>
            <p:nvPr/>
          </p:nvSpPr>
          <p:spPr bwMode="auto">
            <a:xfrm rot="2700000" flipV="1">
              <a:off x="993" y="1584"/>
              <a:ext cx="0" cy="116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911" name="Freeform 184"/>
            <p:cNvSpPr>
              <a:spLocks/>
            </p:cNvSpPr>
            <p:nvPr/>
          </p:nvSpPr>
          <p:spPr bwMode="auto">
            <a:xfrm>
              <a:off x="561" y="1398"/>
              <a:ext cx="811" cy="1170"/>
            </a:xfrm>
            <a:custGeom>
              <a:avLst/>
              <a:gdLst>
                <a:gd name="T0" fmla="*/ 40 w 1450"/>
                <a:gd name="T1" fmla="*/ 1170 h 2170"/>
                <a:gd name="T2" fmla="*/ 0 w 1450"/>
                <a:gd name="T3" fmla="*/ 1166 h 2170"/>
                <a:gd name="T4" fmla="*/ 134 w 1450"/>
                <a:gd name="T5" fmla="*/ 508 h 2170"/>
                <a:gd name="T6" fmla="*/ 403 w 1450"/>
                <a:gd name="T7" fmla="*/ 1 h 2170"/>
                <a:gd name="T8" fmla="*/ 677 w 1450"/>
                <a:gd name="T9" fmla="*/ 513 h 2170"/>
                <a:gd name="T10" fmla="*/ 811 w 1450"/>
                <a:gd name="T11" fmla="*/ 1166 h 217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50"/>
                <a:gd name="T19" fmla="*/ 0 h 2170"/>
                <a:gd name="T20" fmla="*/ 1450 w 1450"/>
                <a:gd name="T21" fmla="*/ 2170 h 217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50" h="2170">
                  <a:moveTo>
                    <a:pt x="71" y="2170"/>
                  </a:moveTo>
                  <a:lnTo>
                    <a:pt x="0" y="2162"/>
                  </a:lnTo>
                  <a:cubicBezTo>
                    <a:pt x="28" y="1957"/>
                    <a:pt x="120" y="1302"/>
                    <a:pt x="240" y="942"/>
                  </a:cubicBezTo>
                  <a:cubicBezTo>
                    <a:pt x="360" y="582"/>
                    <a:pt x="558" y="0"/>
                    <a:pt x="720" y="2"/>
                  </a:cubicBezTo>
                  <a:cubicBezTo>
                    <a:pt x="882" y="4"/>
                    <a:pt x="1088" y="592"/>
                    <a:pt x="1210" y="952"/>
                  </a:cubicBezTo>
                  <a:cubicBezTo>
                    <a:pt x="1332" y="1312"/>
                    <a:pt x="1391" y="1737"/>
                    <a:pt x="1450" y="2162"/>
                  </a:cubicBezTo>
                </a:path>
              </a:pathLst>
            </a:cu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912" name="Text Box 185"/>
            <p:cNvSpPr txBox="1">
              <a:spLocks noChangeArrowheads="1"/>
            </p:cNvSpPr>
            <p:nvPr/>
          </p:nvSpPr>
          <p:spPr bwMode="auto">
            <a:xfrm>
              <a:off x="1124" y="1524"/>
              <a:ext cx="60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x</a:t>
              </a:r>
            </a:p>
          </p:txBody>
        </p:sp>
        <p:sp>
          <p:nvSpPr>
            <p:cNvPr id="36913" name="Text Box 186"/>
            <p:cNvSpPr txBox="1">
              <a:spLocks noChangeArrowheads="1"/>
            </p:cNvSpPr>
            <p:nvPr/>
          </p:nvSpPr>
          <p:spPr bwMode="auto">
            <a:xfrm>
              <a:off x="546" y="2589"/>
              <a:ext cx="30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</p:grpSp>
      <p:sp>
        <p:nvSpPr>
          <p:cNvPr id="315580" name="Rectangle 188"/>
          <p:cNvSpPr>
            <a:spLocks noChangeArrowheads="1"/>
          </p:cNvSpPr>
          <p:nvPr/>
        </p:nvSpPr>
        <p:spPr bwMode="auto">
          <a:xfrm>
            <a:off x="3429000" y="2057400"/>
            <a:ext cx="4876800" cy="155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Titik potong parabola dan garis tsb: </a:t>
            </a:r>
            <a:endParaRPr lang="id-ID" sz="2000" baseline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6x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– 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= x 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– 5x = 0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x(x – 5) = 0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x = 0 dan x = 5. </a:t>
            </a:r>
          </a:p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Jadi titik potongnya di (0, 0) dan (5, 5) </a:t>
            </a:r>
          </a:p>
        </p:txBody>
      </p:sp>
      <p:sp>
        <p:nvSpPr>
          <p:cNvPr id="315582" name="Rectangle 190"/>
          <p:cNvSpPr>
            <a:spLocks noChangeArrowheads="1"/>
          </p:cNvSpPr>
          <p:nvPr/>
        </p:nvSpPr>
        <p:spPr bwMode="auto">
          <a:xfrm>
            <a:off x="990600" y="4648200"/>
            <a:ext cx="59436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 dirty="0">
                <a:latin typeface="Arial" pitchFamily="34" charset="0"/>
                <a:cs typeface="Arial" pitchFamily="34" charset="0"/>
              </a:rPr>
              <a:t>Batas integral X: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kiri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x = 0 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kanan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x = 5</a:t>
            </a:r>
          </a:p>
          <a:p>
            <a:pPr>
              <a:spcAft>
                <a:spcPts val="600"/>
              </a:spcAft>
            </a:pP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Batas 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integral Y: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y = 6x – x</a:t>
            </a:r>
            <a:r>
              <a:rPr lang="en-US" sz="20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</a:rPr>
              <a:t>bawah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y = x </a:t>
            </a:r>
            <a:endParaRPr lang="id-ID" sz="2000" baseline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5583" name="AutoShape 191"/>
          <p:cNvSpPr>
            <a:spLocks noChangeArrowheads="1"/>
          </p:cNvSpPr>
          <p:nvPr/>
        </p:nvSpPr>
        <p:spPr bwMode="auto">
          <a:xfrm>
            <a:off x="7467600" y="5486400"/>
            <a:ext cx="990600" cy="457200"/>
          </a:xfrm>
          <a:prstGeom prst="rightArrow">
            <a:avLst>
              <a:gd name="adj1" fmla="val 50000"/>
              <a:gd name="adj2" fmla="val 541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15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15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315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315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315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315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315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2000"/>
                                        <p:tgtEl>
                                          <p:spTgt spid="3155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315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5397" grpId="0"/>
      <p:bldP spid="315395" grpId="0"/>
      <p:bldP spid="315580" grpId="0" uiExpand="1" build="p"/>
      <p:bldP spid="315582" grpId="0" build="p"/>
      <p:bldP spid="315583" grpId="0" animBg="1"/>
    </p:bldLst>
  </p:timing>
</p:sld>
</file>

<file path=ppt/theme/theme1.xml><?xml version="1.0" encoding="utf-8"?>
<a:theme xmlns:a="http://schemas.openxmlformats.org/drawingml/2006/main" name="1_Mountain Top">
  <a:themeElements>
    <a:clrScheme name="">
      <a:dk1>
        <a:srgbClr val="663300"/>
      </a:dk1>
      <a:lt1>
        <a:srgbClr val="FFFFFF"/>
      </a:lt1>
      <a:dk2>
        <a:srgbClr val="0000FF"/>
      </a:dk2>
      <a:lt2>
        <a:srgbClr val="FFFFFF"/>
      </a:lt2>
      <a:accent1>
        <a:srgbClr val="89C4FF"/>
      </a:accent1>
      <a:accent2>
        <a:srgbClr val="00008C"/>
      </a:accent2>
      <a:accent3>
        <a:srgbClr val="AAAAFF"/>
      </a:accent3>
      <a:accent4>
        <a:srgbClr val="DADADA"/>
      </a:accent4>
      <a:accent5>
        <a:srgbClr val="C4DEFF"/>
      </a:accent5>
      <a:accent6>
        <a:srgbClr val="00007E"/>
      </a:accent6>
      <a:hlink>
        <a:srgbClr val="990000"/>
      </a:hlink>
      <a:folHlink>
        <a:srgbClr val="C0C0C0"/>
      </a:folHlink>
    </a:clrScheme>
    <a:fontScheme name="1_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untain Top 10">
        <a:dk1>
          <a:srgbClr val="482400"/>
        </a:dk1>
        <a:lt1>
          <a:srgbClr val="FFFFFF"/>
        </a:lt1>
        <a:dk2>
          <a:srgbClr val="0066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AAB8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Globe">
  <a:themeElements>
    <a:clrScheme name="">
      <a:dk1>
        <a:srgbClr val="663300"/>
      </a:dk1>
      <a:lt1>
        <a:srgbClr val="FFFFFF"/>
      </a:lt1>
      <a:dk2>
        <a:srgbClr val="0000FF"/>
      </a:dk2>
      <a:lt2>
        <a:srgbClr val="FFFFFF"/>
      </a:lt2>
      <a:accent1>
        <a:srgbClr val="89C4FF"/>
      </a:accent1>
      <a:accent2>
        <a:srgbClr val="00008C"/>
      </a:accent2>
      <a:accent3>
        <a:srgbClr val="AAAAFF"/>
      </a:accent3>
      <a:accent4>
        <a:srgbClr val="DADADA"/>
      </a:accent4>
      <a:accent5>
        <a:srgbClr val="C4DEFF"/>
      </a:accent5>
      <a:accent6>
        <a:srgbClr val="00007E"/>
      </a:accent6>
      <a:hlink>
        <a:srgbClr val="990000"/>
      </a:hlink>
      <a:folHlink>
        <a:srgbClr val="C0C0C0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5752</TotalTime>
  <Words>3681</Words>
  <Application>Microsoft Office PowerPoint</Application>
  <PresentationFormat>On-screen Show (4:3)</PresentationFormat>
  <Paragraphs>1077</Paragraphs>
  <Slides>38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0" baseType="lpstr">
      <vt:lpstr>1_Mountain Top</vt:lpstr>
      <vt:lpstr>Globe</vt:lpstr>
      <vt:lpstr>INTEGRAL LIPAT</vt:lpstr>
      <vt:lpstr>INTEGRAL LIPAT DUA </vt:lpstr>
      <vt:lpstr>PowerPoint Presentation</vt:lpstr>
      <vt:lpstr>CARA MENENTUKAN BATAS INTEGRAL</vt:lpstr>
      <vt:lpstr>CARA MENENTUKAN BATAS INTEGRAL</vt:lpstr>
      <vt:lpstr>CONTOH SOAL</vt:lpstr>
      <vt:lpstr>PowerPoint Presentation</vt:lpstr>
      <vt:lpstr>PowerPoint Presentation</vt:lpstr>
      <vt:lpstr>PowerPoint Presentation</vt:lpstr>
      <vt:lpstr>PowerPoint Presentation</vt:lpstr>
      <vt:lpstr>LATIHAN</vt:lpstr>
      <vt:lpstr>LUAS DAERAH TERTUTUP</vt:lpstr>
      <vt:lpstr>CONTOH SOAL</vt:lpstr>
      <vt:lpstr>LATIHAN</vt:lpstr>
      <vt:lpstr>INTEGRAL LIPAT DUA PADA RUANG 3D </vt:lpstr>
      <vt:lpstr>PowerPoint Presentation</vt:lpstr>
      <vt:lpstr>CONTOH SOAL</vt:lpstr>
      <vt:lpstr>PowerPoint Presentation</vt:lpstr>
      <vt:lpstr>LATIHAN</vt:lpstr>
      <vt:lpstr>INTEGRAL LIPAT TIGA </vt:lpstr>
      <vt:lpstr>CONTOH SOAL</vt:lpstr>
      <vt:lpstr>LATIHAN</vt:lpstr>
      <vt:lpstr>POSISI TITIK BERAT(SENTROID)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FAKULTAS TEKNIK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PENGINDERAAN JAUH</dc:title>
  <dc:creator>LAB UKUR TANAH</dc:creator>
  <cp:lastModifiedBy>User</cp:lastModifiedBy>
  <cp:revision>489</cp:revision>
  <cp:lastPrinted>2019-06-17T07:34:05Z</cp:lastPrinted>
  <dcterms:created xsi:type="dcterms:W3CDTF">2003-09-17T10:33:32Z</dcterms:created>
  <dcterms:modified xsi:type="dcterms:W3CDTF">2022-04-26T02:00:46Z</dcterms:modified>
</cp:coreProperties>
</file>