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02" r:id="rId2"/>
    <p:sldId id="269" r:id="rId3"/>
    <p:sldId id="273" r:id="rId4"/>
    <p:sldId id="274" r:id="rId5"/>
    <p:sldId id="292" r:id="rId6"/>
    <p:sldId id="311" r:id="rId7"/>
    <p:sldId id="293" r:id="rId8"/>
    <p:sldId id="312" r:id="rId9"/>
    <p:sldId id="284" r:id="rId10"/>
    <p:sldId id="313" r:id="rId11"/>
    <p:sldId id="286" r:id="rId12"/>
    <p:sldId id="309" r:id="rId13"/>
    <p:sldId id="314" r:id="rId14"/>
    <p:sldId id="285" r:id="rId15"/>
    <p:sldId id="317" r:id="rId16"/>
    <p:sldId id="270" r:id="rId17"/>
    <p:sldId id="297" r:id="rId18"/>
    <p:sldId id="298" r:id="rId19"/>
    <p:sldId id="299" r:id="rId20"/>
    <p:sldId id="315" r:id="rId21"/>
    <p:sldId id="316" r:id="rId22"/>
    <p:sldId id="295" r:id="rId23"/>
    <p:sldId id="296" r:id="rId24"/>
    <p:sldId id="303" r:id="rId25"/>
    <p:sldId id="304" r:id="rId26"/>
    <p:sldId id="25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13" autoAdjust="0"/>
    <p:restoredTop sz="94660"/>
  </p:normalViewPr>
  <p:slideViewPr>
    <p:cSldViewPr snapToGrid="0">
      <p:cViewPr varScale="1">
        <p:scale>
          <a:sx n="77" d="100"/>
          <a:sy n="77" d="100"/>
        </p:scale>
        <p:origin x="869"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18549C-8A63-4DF7-9D3C-82F84054B478}" type="datetimeFigureOut">
              <a:rPr lang="en-ID" smtClean="0"/>
              <a:t>12/06/2024</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AE4FF5-C4B0-4C2B-A1F6-3D6F05EF4F75}" type="slidenum">
              <a:rPr lang="en-ID" smtClean="0"/>
              <a:t>‹#›</a:t>
            </a:fld>
            <a:endParaRPr lang="en-ID"/>
          </a:p>
        </p:txBody>
      </p:sp>
    </p:spTree>
    <p:extLst>
      <p:ext uri="{BB962C8B-B14F-4D97-AF65-F5344CB8AC3E}">
        <p14:creationId xmlns:p14="http://schemas.microsoft.com/office/powerpoint/2010/main" val="3126357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dirty="0"/>
          </a:p>
        </p:txBody>
      </p:sp>
      <p:sp>
        <p:nvSpPr>
          <p:cNvPr id="4" name="Slide Number Placeholder 3"/>
          <p:cNvSpPr>
            <a:spLocks noGrp="1"/>
          </p:cNvSpPr>
          <p:nvPr>
            <p:ph type="sldNum" sz="quarter" idx="5"/>
          </p:nvPr>
        </p:nvSpPr>
        <p:spPr/>
        <p:txBody>
          <a:bodyPr/>
          <a:lstStyle/>
          <a:p>
            <a:fld id="{E4AE4FF5-C4B0-4C2B-A1F6-3D6F05EF4F75}" type="slidenum">
              <a:rPr lang="en-ID" smtClean="0"/>
              <a:t>14</a:t>
            </a:fld>
            <a:endParaRPr lang="en-ID"/>
          </a:p>
        </p:txBody>
      </p:sp>
    </p:spTree>
    <p:extLst>
      <p:ext uri="{BB962C8B-B14F-4D97-AF65-F5344CB8AC3E}">
        <p14:creationId xmlns:p14="http://schemas.microsoft.com/office/powerpoint/2010/main" val="440683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1ED1DD68-2946-4CF2-84A0-2FCEEBB556A1}" type="slidenum">
              <a:rPr lang="id-ID" smtClean="0"/>
              <a:pPr/>
              <a:t>22</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14ABD-5FD1-5821-9783-29C2FA01EC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9D4B4F85-C274-5B11-26D1-74F6336ADA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A836CC1B-C75E-D1A3-7100-FDA8C7374B51}"/>
              </a:ext>
            </a:extLst>
          </p:cNvPr>
          <p:cNvSpPr>
            <a:spLocks noGrp="1"/>
          </p:cNvSpPr>
          <p:nvPr>
            <p:ph type="dt" sz="half" idx="10"/>
          </p:nvPr>
        </p:nvSpPr>
        <p:spPr/>
        <p:txBody>
          <a:bodyPr/>
          <a:lstStyle/>
          <a:p>
            <a:fld id="{6853C4A9-45BF-4BD8-8615-34AAF22A2719}" type="datetimeFigureOut">
              <a:rPr lang="en-ID" smtClean="0"/>
              <a:t>12/06/2024</a:t>
            </a:fld>
            <a:endParaRPr lang="en-ID"/>
          </a:p>
        </p:txBody>
      </p:sp>
      <p:sp>
        <p:nvSpPr>
          <p:cNvPr id="5" name="Footer Placeholder 4">
            <a:extLst>
              <a:ext uri="{FF2B5EF4-FFF2-40B4-BE49-F238E27FC236}">
                <a16:creationId xmlns:a16="http://schemas.microsoft.com/office/drawing/2014/main" id="{D578C1A8-ED2C-19C6-DC82-BF99A21ABD63}"/>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B6B8F6B9-BD1C-B1BF-A7F8-FED895C842DF}"/>
              </a:ext>
            </a:extLst>
          </p:cNvPr>
          <p:cNvSpPr>
            <a:spLocks noGrp="1"/>
          </p:cNvSpPr>
          <p:nvPr>
            <p:ph type="sldNum" sz="quarter" idx="12"/>
          </p:nvPr>
        </p:nvSpPr>
        <p:spPr/>
        <p:txBody>
          <a:bodyPr/>
          <a:lstStyle/>
          <a:p>
            <a:fld id="{14AA023D-6BCD-459F-ADA6-176EDE639B53}" type="slidenum">
              <a:rPr lang="en-ID" smtClean="0"/>
              <a:t>‹#›</a:t>
            </a:fld>
            <a:endParaRPr lang="en-ID"/>
          </a:p>
        </p:txBody>
      </p:sp>
    </p:spTree>
    <p:extLst>
      <p:ext uri="{BB962C8B-B14F-4D97-AF65-F5344CB8AC3E}">
        <p14:creationId xmlns:p14="http://schemas.microsoft.com/office/powerpoint/2010/main" val="3053445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A7DA8-0014-CAA7-04F3-3B3C4D763FA5}"/>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54E42999-424A-1FE0-EA6C-7E42EF9A11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6F12D95A-3752-3468-2A4A-06E1FBFB566A}"/>
              </a:ext>
            </a:extLst>
          </p:cNvPr>
          <p:cNvSpPr>
            <a:spLocks noGrp="1"/>
          </p:cNvSpPr>
          <p:nvPr>
            <p:ph type="dt" sz="half" idx="10"/>
          </p:nvPr>
        </p:nvSpPr>
        <p:spPr/>
        <p:txBody>
          <a:bodyPr/>
          <a:lstStyle/>
          <a:p>
            <a:fld id="{6853C4A9-45BF-4BD8-8615-34AAF22A2719}" type="datetimeFigureOut">
              <a:rPr lang="en-ID" smtClean="0"/>
              <a:t>12/06/2024</a:t>
            </a:fld>
            <a:endParaRPr lang="en-ID"/>
          </a:p>
        </p:txBody>
      </p:sp>
      <p:sp>
        <p:nvSpPr>
          <p:cNvPr id="5" name="Footer Placeholder 4">
            <a:extLst>
              <a:ext uri="{FF2B5EF4-FFF2-40B4-BE49-F238E27FC236}">
                <a16:creationId xmlns:a16="http://schemas.microsoft.com/office/drawing/2014/main" id="{F059EBF7-7EF6-F401-F08E-84A8420A91D0}"/>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F07C6D96-90F5-CD04-FFFF-CCAD4277F481}"/>
              </a:ext>
            </a:extLst>
          </p:cNvPr>
          <p:cNvSpPr>
            <a:spLocks noGrp="1"/>
          </p:cNvSpPr>
          <p:nvPr>
            <p:ph type="sldNum" sz="quarter" idx="12"/>
          </p:nvPr>
        </p:nvSpPr>
        <p:spPr/>
        <p:txBody>
          <a:bodyPr/>
          <a:lstStyle/>
          <a:p>
            <a:fld id="{14AA023D-6BCD-459F-ADA6-176EDE639B53}" type="slidenum">
              <a:rPr lang="en-ID" smtClean="0"/>
              <a:t>‹#›</a:t>
            </a:fld>
            <a:endParaRPr lang="en-ID"/>
          </a:p>
        </p:txBody>
      </p:sp>
    </p:spTree>
    <p:extLst>
      <p:ext uri="{BB962C8B-B14F-4D97-AF65-F5344CB8AC3E}">
        <p14:creationId xmlns:p14="http://schemas.microsoft.com/office/powerpoint/2010/main" val="590432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C3DF1C-0D17-7863-105E-1F1916FB076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53EB5DFD-369A-DC58-8B13-FA88DBC799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E458014F-9F30-A6EC-7024-C7C9722B7923}"/>
              </a:ext>
            </a:extLst>
          </p:cNvPr>
          <p:cNvSpPr>
            <a:spLocks noGrp="1"/>
          </p:cNvSpPr>
          <p:nvPr>
            <p:ph type="dt" sz="half" idx="10"/>
          </p:nvPr>
        </p:nvSpPr>
        <p:spPr/>
        <p:txBody>
          <a:bodyPr/>
          <a:lstStyle/>
          <a:p>
            <a:fld id="{6853C4A9-45BF-4BD8-8615-34AAF22A2719}" type="datetimeFigureOut">
              <a:rPr lang="en-ID" smtClean="0"/>
              <a:t>12/06/2024</a:t>
            </a:fld>
            <a:endParaRPr lang="en-ID"/>
          </a:p>
        </p:txBody>
      </p:sp>
      <p:sp>
        <p:nvSpPr>
          <p:cNvPr id="5" name="Footer Placeholder 4">
            <a:extLst>
              <a:ext uri="{FF2B5EF4-FFF2-40B4-BE49-F238E27FC236}">
                <a16:creationId xmlns:a16="http://schemas.microsoft.com/office/drawing/2014/main" id="{CC826FEB-E919-0FDA-B69D-BAC4C0CE2348}"/>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15DC2E1C-F57C-434E-1CF9-0894AF9F25F3}"/>
              </a:ext>
            </a:extLst>
          </p:cNvPr>
          <p:cNvSpPr>
            <a:spLocks noGrp="1"/>
          </p:cNvSpPr>
          <p:nvPr>
            <p:ph type="sldNum" sz="quarter" idx="12"/>
          </p:nvPr>
        </p:nvSpPr>
        <p:spPr/>
        <p:txBody>
          <a:bodyPr/>
          <a:lstStyle/>
          <a:p>
            <a:fld id="{14AA023D-6BCD-459F-ADA6-176EDE639B53}" type="slidenum">
              <a:rPr lang="en-ID" smtClean="0"/>
              <a:t>‹#›</a:t>
            </a:fld>
            <a:endParaRPr lang="en-ID"/>
          </a:p>
        </p:txBody>
      </p:sp>
    </p:spTree>
    <p:extLst>
      <p:ext uri="{BB962C8B-B14F-4D97-AF65-F5344CB8AC3E}">
        <p14:creationId xmlns:p14="http://schemas.microsoft.com/office/powerpoint/2010/main" val="3492231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A9394-55D2-5F96-6C5C-C2D17325574A}"/>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1D563E32-D932-B157-9A89-B4744C4767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1A097DBF-555A-56D5-A2A5-E8843C266CAA}"/>
              </a:ext>
            </a:extLst>
          </p:cNvPr>
          <p:cNvSpPr>
            <a:spLocks noGrp="1"/>
          </p:cNvSpPr>
          <p:nvPr>
            <p:ph type="dt" sz="half" idx="10"/>
          </p:nvPr>
        </p:nvSpPr>
        <p:spPr/>
        <p:txBody>
          <a:bodyPr/>
          <a:lstStyle/>
          <a:p>
            <a:fld id="{6853C4A9-45BF-4BD8-8615-34AAF22A2719}" type="datetimeFigureOut">
              <a:rPr lang="en-ID" smtClean="0"/>
              <a:t>12/06/2024</a:t>
            </a:fld>
            <a:endParaRPr lang="en-ID"/>
          </a:p>
        </p:txBody>
      </p:sp>
      <p:sp>
        <p:nvSpPr>
          <p:cNvPr id="5" name="Footer Placeholder 4">
            <a:extLst>
              <a:ext uri="{FF2B5EF4-FFF2-40B4-BE49-F238E27FC236}">
                <a16:creationId xmlns:a16="http://schemas.microsoft.com/office/drawing/2014/main" id="{5CB5EA12-66D7-5D1E-7F5E-0F5F22E3B881}"/>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F30E8D02-8C57-C911-C589-0F8188FF26A3}"/>
              </a:ext>
            </a:extLst>
          </p:cNvPr>
          <p:cNvSpPr>
            <a:spLocks noGrp="1"/>
          </p:cNvSpPr>
          <p:nvPr>
            <p:ph type="sldNum" sz="quarter" idx="12"/>
          </p:nvPr>
        </p:nvSpPr>
        <p:spPr/>
        <p:txBody>
          <a:bodyPr/>
          <a:lstStyle/>
          <a:p>
            <a:fld id="{14AA023D-6BCD-459F-ADA6-176EDE639B53}" type="slidenum">
              <a:rPr lang="en-ID" smtClean="0"/>
              <a:t>‹#›</a:t>
            </a:fld>
            <a:endParaRPr lang="en-ID"/>
          </a:p>
        </p:txBody>
      </p:sp>
    </p:spTree>
    <p:extLst>
      <p:ext uri="{BB962C8B-B14F-4D97-AF65-F5344CB8AC3E}">
        <p14:creationId xmlns:p14="http://schemas.microsoft.com/office/powerpoint/2010/main" val="1800473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8459B-FAD7-E9C6-B913-0E3B2226FF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25722D7B-80BB-1C21-0191-33EBCC6080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62B74F-6540-9B06-B4E2-D7DA651E4BBB}"/>
              </a:ext>
            </a:extLst>
          </p:cNvPr>
          <p:cNvSpPr>
            <a:spLocks noGrp="1"/>
          </p:cNvSpPr>
          <p:nvPr>
            <p:ph type="dt" sz="half" idx="10"/>
          </p:nvPr>
        </p:nvSpPr>
        <p:spPr/>
        <p:txBody>
          <a:bodyPr/>
          <a:lstStyle/>
          <a:p>
            <a:fld id="{6853C4A9-45BF-4BD8-8615-34AAF22A2719}" type="datetimeFigureOut">
              <a:rPr lang="en-ID" smtClean="0"/>
              <a:t>12/06/2024</a:t>
            </a:fld>
            <a:endParaRPr lang="en-ID"/>
          </a:p>
        </p:txBody>
      </p:sp>
      <p:sp>
        <p:nvSpPr>
          <p:cNvPr id="5" name="Footer Placeholder 4">
            <a:extLst>
              <a:ext uri="{FF2B5EF4-FFF2-40B4-BE49-F238E27FC236}">
                <a16:creationId xmlns:a16="http://schemas.microsoft.com/office/drawing/2014/main" id="{90E898F8-867C-1FF8-7626-4F052F698C8C}"/>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97803E8C-4AEB-60F9-1A1C-01701B70B701}"/>
              </a:ext>
            </a:extLst>
          </p:cNvPr>
          <p:cNvSpPr>
            <a:spLocks noGrp="1"/>
          </p:cNvSpPr>
          <p:nvPr>
            <p:ph type="sldNum" sz="quarter" idx="12"/>
          </p:nvPr>
        </p:nvSpPr>
        <p:spPr/>
        <p:txBody>
          <a:bodyPr/>
          <a:lstStyle/>
          <a:p>
            <a:fld id="{14AA023D-6BCD-459F-ADA6-176EDE639B53}" type="slidenum">
              <a:rPr lang="en-ID" smtClean="0"/>
              <a:t>‹#›</a:t>
            </a:fld>
            <a:endParaRPr lang="en-ID"/>
          </a:p>
        </p:txBody>
      </p:sp>
    </p:spTree>
    <p:extLst>
      <p:ext uri="{BB962C8B-B14F-4D97-AF65-F5344CB8AC3E}">
        <p14:creationId xmlns:p14="http://schemas.microsoft.com/office/powerpoint/2010/main" val="869376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913BD-02E9-261C-EA4A-A58AD2C8BC5F}"/>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4430D2C8-88FD-98D3-B3F3-12DCD62F6B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148FA9F6-C45D-75D2-737C-E3DCAC3861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0D9E15AE-8613-82E5-F3EF-4F2B7896269D}"/>
              </a:ext>
            </a:extLst>
          </p:cNvPr>
          <p:cNvSpPr>
            <a:spLocks noGrp="1"/>
          </p:cNvSpPr>
          <p:nvPr>
            <p:ph type="dt" sz="half" idx="10"/>
          </p:nvPr>
        </p:nvSpPr>
        <p:spPr/>
        <p:txBody>
          <a:bodyPr/>
          <a:lstStyle/>
          <a:p>
            <a:fld id="{6853C4A9-45BF-4BD8-8615-34AAF22A2719}" type="datetimeFigureOut">
              <a:rPr lang="en-ID" smtClean="0"/>
              <a:t>12/06/2024</a:t>
            </a:fld>
            <a:endParaRPr lang="en-ID"/>
          </a:p>
        </p:txBody>
      </p:sp>
      <p:sp>
        <p:nvSpPr>
          <p:cNvPr id="6" name="Footer Placeholder 5">
            <a:extLst>
              <a:ext uri="{FF2B5EF4-FFF2-40B4-BE49-F238E27FC236}">
                <a16:creationId xmlns:a16="http://schemas.microsoft.com/office/drawing/2014/main" id="{81E06C9C-AA2F-9449-70D6-CCE0F5E313BD}"/>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04FAD989-45E7-46F6-C633-33BD98AE3CE2}"/>
              </a:ext>
            </a:extLst>
          </p:cNvPr>
          <p:cNvSpPr>
            <a:spLocks noGrp="1"/>
          </p:cNvSpPr>
          <p:nvPr>
            <p:ph type="sldNum" sz="quarter" idx="12"/>
          </p:nvPr>
        </p:nvSpPr>
        <p:spPr/>
        <p:txBody>
          <a:bodyPr/>
          <a:lstStyle/>
          <a:p>
            <a:fld id="{14AA023D-6BCD-459F-ADA6-176EDE639B53}" type="slidenum">
              <a:rPr lang="en-ID" smtClean="0"/>
              <a:t>‹#›</a:t>
            </a:fld>
            <a:endParaRPr lang="en-ID"/>
          </a:p>
        </p:txBody>
      </p:sp>
    </p:spTree>
    <p:extLst>
      <p:ext uri="{BB962C8B-B14F-4D97-AF65-F5344CB8AC3E}">
        <p14:creationId xmlns:p14="http://schemas.microsoft.com/office/powerpoint/2010/main" val="484867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C426-F210-2EB9-7F14-E7C1777AAA03}"/>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0F4CCB5E-2BD0-300F-1D9C-A456BA8057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E9322C3-DC91-C75C-6478-4485E2B2A4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DB3A3B64-2914-5F91-B897-0FFBED7667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0C5502-ED0F-F8C8-2432-28C952BC8D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F8D8E9DB-6AAC-7947-13BF-30CC6DE095FE}"/>
              </a:ext>
            </a:extLst>
          </p:cNvPr>
          <p:cNvSpPr>
            <a:spLocks noGrp="1"/>
          </p:cNvSpPr>
          <p:nvPr>
            <p:ph type="dt" sz="half" idx="10"/>
          </p:nvPr>
        </p:nvSpPr>
        <p:spPr/>
        <p:txBody>
          <a:bodyPr/>
          <a:lstStyle/>
          <a:p>
            <a:fld id="{6853C4A9-45BF-4BD8-8615-34AAF22A2719}" type="datetimeFigureOut">
              <a:rPr lang="en-ID" smtClean="0"/>
              <a:t>12/06/2024</a:t>
            </a:fld>
            <a:endParaRPr lang="en-ID"/>
          </a:p>
        </p:txBody>
      </p:sp>
      <p:sp>
        <p:nvSpPr>
          <p:cNvPr id="8" name="Footer Placeholder 7">
            <a:extLst>
              <a:ext uri="{FF2B5EF4-FFF2-40B4-BE49-F238E27FC236}">
                <a16:creationId xmlns:a16="http://schemas.microsoft.com/office/drawing/2014/main" id="{70258ADE-8F22-C35C-5E5E-9BAB7EFCEEC9}"/>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FAD9A97E-E0EE-8461-99A4-D710041FB672}"/>
              </a:ext>
            </a:extLst>
          </p:cNvPr>
          <p:cNvSpPr>
            <a:spLocks noGrp="1"/>
          </p:cNvSpPr>
          <p:nvPr>
            <p:ph type="sldNum" sz="quarter" idx="12"/>
          </p:nvPr>
        </p:nvSpPr>
        <p:spPr/>
        <p:txBody>
          <a:bodyPr/>
          <a:lstStyle/>
          <a:p>
            <a:fld id="{14AA023D-6BCD-459F-ADA6-176EDE639B53}" type="slidenum">
              <a:rPr lang="en-ID" smtClean="0"/>
              <a:t>‹#›</a:t>
            </a:fld>
            <a:endParaRPr lang="en-ID"/>
          </a:p>
        </p:txBody>
      </p:sp>
    </p:spTree>
    <p:extLst>
      <p:ext uri="{BB962C8B-B14F-4D97-AF65-F5344CB8AC3E}">
        <p14:creationId xmlns:p14="http://schemas.microsoft.com/office/powerpoint/2010/main" val="2320420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EA62F-8C93-FAF3-44D5-4591A2FFD131}"/>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6700F717-C4DE-2D99-9940-CF865C716B71}"/>
              </a:ext>
            </a:extLst>
          </p:cNvPr>
          <p:cNvSpPr>
            <a:spLocks noGrp="1"/>
          </p:cNvSpPr>
          <p:nvPr>
            <p:ph type="dt" sz="half" idx="10"/>
          </p:nvPr>
        </p:nvSpPr>
        <p:spPr/>
        <p:txBody>
          <a:bodyPr/>
          <a:lstStyle/>
          <a:p>
            <a:fld id="{6853C4A9-45BF-4BD8-8615-34AAF22A2719}" type="datetimeFigureOut">
              <a:rPr lang="en-ID" smtClean="0"/>
              <a:t>12/06/2024</a:t>
            </a:fld>
            <a:endParaRPr lang="en-ID"/>
          </a:p>
        </p:txBody>
      </p:sp>
      <p:sp>
        <p:nvSpPr>
          <p:cNvPr id="4" name="Footer Placeholder 3">
            <a:extLst>
              <a:ext uri="{FF2B5EF4-FFF2-40B4-BE49-F238E27FC236}">
                <a16:creationId xmlns:a16="http://schemas.microsoft.com/office/drawing/2014/main" id="{8B9EF11C-90D7-45AF-FC32-02553462DDC6}"/>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96CD3F17-FF3D-1384-9BB4-38729EC7C7DC}"/>
              </a:ext>
            </a:extLst>
          </p:cNvPr>
          <p:cNvSpPr>
            <a:spLocks noGrp="1"/>
          </p:cNvSpPr>
          <p:nvPr>
            <p:ph type="sldNum" sz="quarter" idx="12"/>
          </p:nvPr>
        </p:nvSpPr>
        <p:spPr/>
        <p:txBody>
          <a:bodyPr/>
          <a:lstStyle/>
          <a:p>
            <a:fld id="{14AA023D-6BCD-459F-ADA6-176EDE639B53}" type="slidenum">
              <a:rPr lang="en-ID" smtClean="0"/>
              <a:t>‹#›</a:t>
            </a:fld>
            <a:endParaRPr lang="en-ID"/>
          </a:p>
        </p:txBody>
      </p:sp>
    </p:spTree>
    <p:extLst>
      <p:ext uri="{BB962C8B-B14F-4D97-AF65-F5344CB8AC3E}">
        <p14:creationId xmlns:p14="http://schemas.microsoft.com/office/powerpoint/2010/main" val="2979373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E1004F-32DA-30C7-B690-CC63C3AF7045}"/>
              </a:ext>
            </a:extLst>
          </p:cNvPr>
          <p:cNvSpPr>
            <a:spLocks noGrp="1"/>
          </p:cNvSpPr>
          <p:nvPr>
            <p:ph type="dt" sz="half" idx="10"/>
          </p:nvPr>
        </p:nvSpPr>
        <p:spPr/>
        <p:txBody>
          <a:bodyPr/>
          <a:lstStyle/>
          <a:p>
            <a:fld id="{6853C4A9-45BF-4BD8-8615-34AAF22A2719}" type="datetimeFigureOut">
              <a:rPr lang="en-ID" smtClean="0"/>
              <a:t>12/06/2024</a:t>
            </a:fld>
            <a:endParaRPr lang="en-ID"/>
          </a:p>
        </p:txBody>
      </p:sp>
      <p:sp>
        <p:nvSpPr>
          <p:cNvPr id="3" name="Footer Placeholder 2">
            <a:extLst>
              <a:ext uri="{FF2B5EF4-FFF2-40B4-BE49-F238E27FC236}">
                <a16:creationId xmlns:a16="http://schemas.microsoft.com/office/drawing/2014/main" id="{5257E37F-20CF-9941-30FE-B9AD9B236626}"/>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CBBE1BE7-9E66-D240-19C3-05412D99826E}"/>
              </a:ext>
            </a:extLst>
          </p:cNvPr>
          <p:cNvSpPr>
            <a:spLocks noGrp="1"/>
          </p:cNvSpPr>
          <p:nvPr>
            <p:ph type="sldNum" sz="quarter" idx="12"/>
          </p:nvPr>
        </p:nvSpPr>
        <p:spPr/>
        <p:txBody>
          <a:bodyPr/>
          <a:lstStyle/>
          <a:p>
            <a:fld id="{14AA023D-6BCD-459F-ADA6-176EDE639B53}" type="slidenum">
              <a:rPr lang="en-ID" smtClean="0"/>
              <a:t>‹#›</a:t>
            </a:fld>
            <a:endParaRPr lang="en-ID"/>
          </a:p>
        </p:txBody>
      </p:sp>
    </p:spTree>
    <p:extLst>
      <p:ext uri="{BB962C8B-B14F-4D97-AF65-F5344CB8AC3E}">
        <p14:creationId xmlns:p14="http://schemas.microsoft.com/office/powerpoint/2010/main" val="2443052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3F750-06EE-CFD0-9855-4A4A09E1DD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07FA7738-B561-08E2-746C-3421634AF9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9E4481BC-CBB1-00C1-0840-5ECDC946C5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C25479-06DD-C480-E6A1-2880CDF2A819}"/>
              </a:ext>
            </a:extLst>
          </p:cNvPr>
          <p:cNvSpPr>
            <a:spLocks noGrp="1"/>
          </p:cNvSpPr>
          <p:nvPr>
            <p:ph type="dt" sz="half" idx="10"/>
          </p:nvPr>
        </p:nvSpPr>
        <p:spPr/>
        <p:txBody>
          <a:bodyPr/>
          <a:lstStyle/>
          <a:p>
            <a:fld id="{6853C4A9-45BF-4BD8-8615-34AAF22A2719}" type="datetimeFigureOut">
              <a:rPr lang="en-ID" smtClean="0"/>
              <a:t>12/06/2024</a:t>
            </a:fld>
            <a:endParaRPr lang="en-ID"/>
          </a:p>
        </p:txBody>
      </p:sp>
      <p:sp>
        <p:nvSpPr>
          <p:cNvPr id="6" name="Footer Placeholder 5">
            <a:extLst>
              <a:ext uri="{FF2B5EF4-FFF2-40B4-BE49-F238E27FC236}">
                <a16:creationId xmlns:a16="http://schemas.microsoft.com/office/drawing/2014/main" id="{5A1F065E-CFD4-8DA8-2CED-55092ECCE8C4}"/>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CE38E271-7AD5-2AFD-0A0B-CFC01148EFF8}"/>
              </a:ext>
            </a:extLst>
          </p:cNvPr>
          <p:cNvSpPr>
            <a:spLocks noGrp="1"/>
          </p:cNvSpPr>
          <p:nvPr>
            <p:ph type="sldNum" sz="quarter" idx="12"/>
          </p:nvPr>
        </p:nvSpPr>
        <p:spPr/>
        <p:txBody>
          <a:bodyPr/>
          <a:lstStyle/>
          <a:p>
            <a:fld id="{14AA023D-6BCD-459F-ADA6-176EDE639B53}" type="slidenum">
              <a:rPr lang="en-ID" smtClean="0"/>
              <a:t>‹#›</a:t>
            </a:fld>
            <a:endParaRPr lang="en-ID"/>
          </a:p>
        </p:txBody>
      </p:sp>
    </p:spTree>
    <p:extLst>
      <p:ext uri="{BB962C8B-B14F-4D97-AF65-F5344CB8AC3E}">
        <p14:creationId xmlns:p14="http://schemas.microsoft.com/office/powerpoint/2010/main" val="2522951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901E9-9DE3-9EFE-800E-DD74535B6D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C57AA96E-F70D-776F-F476-CDB6FCEC7E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60CD51DE-34E6-CB7D-1B78-B1BC09F9BD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42FE73-E313-FB87-B235-A7F37AAA6CF7}"/>
              </a:ext>
            </a:extLst>
          </p:cNvPr>
          <p:cNvSpPr>
            <a:spLocks noGrp="1"/>
          </p:cNvSpPr>
          <p:nvPr>
            <p:ph type="dt" sz="half" idx="10"/>
          </p:nvPr>
        </p:nvSpPr>
        <p:spPr/>
        <p:txBody>
          <a:bodyPr/>
          <a:lstStyle/>
          <a:p>
            <a:fld id="{6853C4A9-45BF-4BD8-8615-34AAF22A2719}" type="datetimeFigureOut">
              <a:rPr lang="en-ID" smtClean="0"/>
              <a:t>12/06/2024</a:t>
            </a:fld>
            <a:endParaRPr lang="en-ID"/>
          </a:p>
        </p:txBody>
      </p:sp>
      <p:sp>
        <p:nvSpPr>
          <p:cNvPr id="6" name="Footer Placeholder 5">
            <a:extLst>
              <a:ext uri="{FF2B5EF4-FFF2-40B4-BE49-F238E27FC236}">
                <a16:creationId xmlns:a16="http://schemas.microsoft.com/office/drawing/2014/main" id="{98DC53E2-04F2-A81F-1D22-B4139262417A}"/>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59CFAB82-91D4-D905-6A1A-8B80591A17CF}"/>
              </a:ext>
            </a:extLst>
          </p:cNvPr>
          <p:cNvSpPr>
            <a:spLocks noGrp="1"/>
          </p:cNvSpPr>
          <p:nvPr>
            <p:ph type="sldNum" sz="quarter" idx="12"/>
          </p:nvPr>
        </p:nvSpPr>
        <p:spPr/>
        <p:txBody>
          <a:bodyPr/>
          <a:lstStyle/>
          <a:p>
            <a:fld id="{14AA023D-6BCD-459F-ADA6-176EDE639B53}" type="slidenum">
              <a:rPr lang="en-ID" smtClean="0"/>
              <a:t>‹#›</a:t>
            </a:fld>
            <a:endParaRPr lang="en-ID"/>
          </a:p>
        </p:txBody>
      </p:sp>
    </p:spTree>
    <p:extLst>
      <p:ext uri="{BB962C8B-B14F-4D97-AF65-F5344CB8AC3E}">
        <p14:creationId xmlns:p14="http://schemas.microsoft.com/office/powerpoint/2010/main" val="104448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25CEA5-7FB4-17B7-7203-476A86DC4A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8F4E1DF5-48CE-1778-8726-7F7C94A956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56AFFE91-3A33-E6B2-6325-42B91FA2E1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53C4A9-45BF-4BD8-8615-34AAF22A2719}" type="datetimeFigureOut">
              <a:rPr lang="en-ID" smtClean="0"/>
              <a:t>12/06/2024</a:t>
            </a:fld>
            <a:endParaRPr lang="en-ID"/>
          </a:p>
        </p:txBody>
      </p:sp>
      <p:sp>
        <p:nvSpPr>
          <p:cNvPr id="5" name="Footer Placeholder 4">
            <a:extLst>
              <a:ext uri="{FF2B5EF4-FFF2-40B4-BE49-F238E27FC236}">
                <a16:creationId xmlns:a16="http://schemas.microsoft.com/office/drawing/2014/main" id="{6EE053C0-2255-9F66-68F8-3629CC66DE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72DCE74C-8F8B-FEE0-2653-65047D4A8E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AA023D-6BCD-459F-ADA6-176EDE639B53}" type="slidenum">
              <a:rPr lang="en-ID" smtClean="0"/>
              <a:t>‹#›</a:t>
            </a:fld>
            <a:endParaRPr lang="en-ID"/>
          </a:p>
        </p:txBody>
      </p:sp>
    </p:spTree>
    <p:extLst>
      <p:ext uri="{BB962C8B-B14F-4D97-AF65-F5344CB8AC3E}">
        <p14:creationId xmlns:p14="http://schemas.microsoft.com/office/powerpoint/2010/main" val="1549380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1739348"/>
            <a:ext cx="8153400" cy="1232452"/>
          </a:xfrm>
          <a:solidFill>
            <a:schemeClr val="accent4">
              <a:lumMod val="20000"/>
              <a:lumOff val="80000"/>
            </a:schemeClr>
          </a:solidFill>
        </p:spPr>
        <p:txBody>
          <a:bodyPr>
            <a:normAutofit fontScale="90000"/>
          </a:bodyPr>
          <a:lstStyle/>
          <a:p>
            <a:pPr algn="ctr"/>
            <a:r>
              <a:rPr lang="en-US" b="1" dirty="0">
                <a:solidFill>
                  <a:schemeClr val="tx1"/>
                </a:solidFill>
                <a:latin typeface="Algerian" panose="04020705040A02060702" pitchFamily="82" charset="0"/>
              </a:rPr>
              <a:t>JENIS, LANGKAH, DAN </a:t>
            </a:r>
            <a:br>
              <a:rPr lang="en-US" b="1" dirty="0">
                <a:solidFill>
                  <a:schemeClr val="tx1"/>
                </a:solidFill>
                <a:latin typeface="Algerian" panose="04020705040A02060702" pitchFamily="82" charset="0"/>
              </a:rPr>
            </a:br>
            <a:r>
              <a:rPr lang="en-US" b="1" dirty="0">
                <a:solidFill>
                  <a:schemeClr val="tx1"/>
                </a:solidFill>
                <a:latin typeface="Algerian" panose="04020705040A02060702" pitchFamily="82" charset="0"/>
              </a:rPr>
              <a:t>PARADIGMA PENELITIAN</a:t>
            </a:r>
            <a:endParaRPr lang="id-ID" b="1" dirty="0">
              <a:solidFill>
                <a:schemeClr val="tx1"/>
              </a:solidFill>
              <a:latin typeface="Algerian" panose="04020705040A02060702" pitchFamily="82" charset="0"/>
            </a:endParaRPr>
          </a:p>
        </p:txBody>
      </p:sp>
      <p:sp>
        <p:nvSpPr>
          <p:cNvPr id="4" name="Subtitle 2"/>
          <p:cNvSpPr>
            <a:spLocks noGrp="1"/>
          </p:cNvSpPr>
          <p:nvPr>
            <p:ph idx="1"/>
          </p:nvPr>
        </p:nvSpPr>
        <p:spPr>
          <a:xfrm>
            <a:off x="2136648" y="3429000"/>
            <a:ext cx="8153400" cy="2667000"/>
          </a:xfrm>
        </p:spPr>
        <p:txBody>
          <a:bodyPr>
            <a:noAutofit/>
          </a:bodyPr>
          <a:lstStyle/>
          <a:p>
            <a:pPr>
              <a:spcBef>
                <a:spcPts val="0"/>
              </a:spcBef>
              <a:buNone/>
            </a:pPr>
            <a:r>
              <a:rPr lang="id-ID" sz="3600" dirty="0">
                <a:latin typeface="Baskerville Old Face" pitchFamily="18" charset="0"/>
              </a:rPr>
              <a:t>Metodelogi  Penelitian  (FEB 612405)</a:t>
            </a:r>
          </a:p>
          <a:p>
            <a:pPr>
              <a:spcBef>
                <a:spcPts val="0"/>
              </a:spcBef>
              <a:buNone/>
            </a:pPr>
            <a:endParaRPr lang="en-US" dirty="0">
              <a:latin typeface="Baskerville Old Face" pitchFamily="18" charset="0"/>
            </a:endParaRPr>
          </a:p>
          <a:p>
            <a:pPr>
              <a:spcBef>
                <a:spcPts val="0"/>
              </a:spcBef>
              <a:buNone/>
            </a:pPr>
            <a:r>
              <a:rPr lang="id-ID" dirty="0">
                <a:latin typeface="Baskerville Old Face" pitchFamily="18" charset="0"/>
              </a:rPr>
              <a:t>Dosen: </a:t>
            </a:r>
            <a:r>
              <a:rPr lang="en-US" dirty="0">
                <a:latin typeface="Baskerville Old Face" pitchFamily="18" charset="0"/>
              </a:rPr>
              <a:t>1.</a:t>
            </a:r>
            <a:r>
              <a:rPr lang="id-ID" dirty="0">
                <a:latin typeface="Baskerville Old Face" pitchFamily="18" charset="0"/>
              </a:rPr>
              <a:t> Dr. Ida Budiarty</a:t>
            </a:r>
          </a:p>
          <a:p>
            <a:pPr>
              <a:spcBef>
                <a:spcPts val="0"/>
              </a:spcBef>
              <a:buNone/>
            </a:pPr>
            <a:r>
              <a:rPr lang="id-ID" dirty="0">
                <a:latin typeface="Baskerville Old Face" pitchFamily="18" charset="0"/>
              </a:rPr>
              <a:t>	        </a:t>
            </a:r>
            <a:r>
              <a:rPr lang="en-US" dirty="0">
                <a:latin typeface="Baskerville Old Face" pitchFamily="18" charset="0"/>
              </a:rPr>
              <a:t> </a:t>
            </a:r>
            <a:r>
              <a:rPr lang="id-ID" dirty="0">
                <a:latin typeface="Baskerville Old Face" pitchFamily="18" charset="0"/>
              </a:rPr>
              <a:t> </a:t>
            </a:r>
            <a:r>
              <a:rPr lang="en-US" dirty="0">
                <a:latin typeface="Baskerville Old Face" pitchFamily="18" charset="0"/>
              </a:rPr>
              <a:t>2</a:t>
            </a:r>
            <a:r>
              <a:rPr lang="id-ID" dirty="0">
                <a:latin typeface="Baskerville Old Face" pitchFamily="18" charset="0"/>
              </a:rPr>
              <a:t>. </a:t>
            </a:r>
            <a:r>
              <a:rPr lang="en-US" dirty="0">
                <a:latin typeface="Baskerville Old Face" pitchFamily="18" charset="0"/>
              </a:rPr>
              <a:t> Dr. Dedi </a:t>
            </a:r>
            <a:r>
              <a:rPr lang="en-US" dirty="0" err="1">
                <a:latin typeface="Baskerville Old Face" pitchFamily="18" charset="0"/>
              </a:rPr>
              <a:t>Yuliawan</a:t>
            </a:r>
            <a:endParaRPr lang="id-ID" dirty="0">
              <a:latin typeface="Baskerville Old Face" pitchFamily="18" charset="0"/>
            </a:endParaRPr>
          </a:p>
          <a:p>
            <a:pPr>
              <a:spcBef>
                <a:spcPts val="0"/>
              </a:spcBef>
              <a:buNone/>
            </a:pPr>
            <a:r>
              <a:rPr lang="id-ID" dirty="0">
                <a:latin typeface="Baskerville Old Face" pitchFamily="18" charset="0"/>
              </a:rPr>
              <a:t>	</a:t>
            </a:r>
            <a:endParaRPr lang="id-ID" sz="3600" dirty="0">
              <a:latin typeface="Baskerville Old Fac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B40264-6D1D-486E-9C1C-3EFB08D72FE1}"/>
              </a:ext>
            </a:extLst>
          </p:cNvPr>
          <p:cNvSpPr>
            <a:spLocks noGrp="1"/>
          </p:cNvSpPr>
          <p:nvPr>
            <p:ph idx="1"/>
          </p:nvPr>
        </p:nvSpPr>
        <p:spPr>
          <a:xfrm>
            <a:off x="1212574" y="1158240"/>
            <a:ext cx="9730409" cy="4541520"/>
          </a:xfrm>
        </p:spPr>
        <p:txBody>
          <a:bodyPr>
            <a:noAutofit/>
          </a:bodyPr>
          <a:lstStyle/>
          <a:p>
            <a:pPr marL="265113" lvl="1" indent="-265113" algn="just">
              <a:buSzPct val="60000"/>
            </a:pPr>
            <a:r>
              <a:rPr lang="id-ID" b="1" dirty="0"/>
              <a:t>Kerangka berfikir (KB) </a:t>
            </a:r>
            <a:r>
              <a:rPr lang="id-ID" dirty="0"/>
              <a:t>adalah penjelasan sementara terhadap gejala yang menjadi objek penelitian. KB menuntut penguasaan atas teori yang digunakan dalam berargumentasi termasuk perkembangan teori terbaru. Dibutuhkan juga penjelasan mengapa digunakan sebuah pendekatan tertentu bukan pada pendekatan lainnya? Perhatikan juga asumsi yang telah membangun teori. KB dapat berbentuk asosiatif atau komparatif. KB asosiatif dapat menggunakan kalimat jika begini maka akan begitu...</a:t>
            </a:r>
            <a:endParaRPr lang="en-US" dirty="0"/>
          </a:p>
          <a:p>
            <a:pPr marL="265113" lvl="1" indent="-265113" algn="just">
              <a:buSzPct val="60000"/>
            </a:pPr>
            <a:r>
              <a:rPr lang="id-ID" dirty="0"/>
              <a:t>Selanjutnya KB dapat dinyatakan dalam bentuk diagram (paradigma penelitian), sehingga pihak lain dapat memahami KB yang dikemukakan peneliti.</a:t>
            </a:r>
          </a:p>
        </p:txBody>
      </p:sp>
    </p:spTree>
    <p:extLst>
      <p:ext uri="{BB962C8B-B14F-4D97-AF65-F5344CB8AC3E}">
        <p14:creationId xmlns:p14="http://schemas.microsoft.com/office/powerpoint/2010/main" val="2396393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960" y="350941"/>
            <a:ext cx="8415270" cy="1168417"/>
          </a:xfrm>
          <a:solidFill>
            <a:schemeClr val="accent4">
              <a:lumMod val="20000"/>
              <a:lumOff val="80000"/>
            </a:schemeClr>
          </a:solidFill>
        </p:spPr>
        <p:txBody>
          <a:bodyPr>
            <a:normAutofit fontScale="90000"/>
          </a:bodyPr>
          <a:lstStyle/>
          <a:p>
            <a:r>
              <a:rPr lang="id-ID" dirty="0"/>
              <a:t>Proses Penyusunan Kerangka Berfikir Untuk Menyusun Hipotesis</a:t>
            </a:r>
          </a:p>
        </p:txBody>
      </p:sp>
      <p:sp>
        <p:nvSpPr>
          <p:cNvPr id="4" name="TextBox 3"/>
          <p:cNvSpPr txBox="1"/>
          <p:nvPr/>
        </p:nvSpPr>
        <p:spPr>
          <a:xfrm>
            <a:off x="7543800" y="1981201"/>
            <a:ext cx="2815430" cy="646331"/>
          </a:xfrm>
          <a:prstGeom prst="rect">
            <a:avLst/>
          </a:prstGeom>
          <a:noFill/>
        </p:spPr>
        <p:txBody>
          <a:bodyPr wrap="square" rtlCol="0">
            <a:spAutoFit/>
          </a:bodyPr>
          <a:lstStyle/>
          <a:p>
            <a:r>
              <a:rPr lang="id-ID" dirty="0"/>
              <a:t>Membaca Buku &amp;Hasil Penelitian (HP)</a:t>
            </a:r>
          </a:p>
        </p:txBody>
      </p:sp>
      <p:sp>
        <p:nvSpPr>
          <p:cNvPr id="5" name="TextBox 4"/>
          <p:cNvSpPr txBox="1"/>
          <p:nvPr/>
        </p:nvSpPr>
        <p:spPr>
          <a:xfrm>
            <a:off x="6934200" y="1524000"/>
            <a:ext cx="1295400" cy="381000"/>
          </a:xfrm>
          <a:prstGeom prst="rect">
            <a:avLst/>
          </a:prstGeom>
          <a:noFill/>
        </p:spPr>
        <p:txBody>
          <a:bodyPr wrap="square" rtlCol="0">
            <a:spAutoFit/>
          </a:bodyPr>
          <a:lstStyle/>
          <a:p>
            <a:r>
              <a:rPr lang="id-ID" b="1" dirty="0"/>
              <a:t>Variabel Y</a:t>
            </a:r>
          </a:p>
        </p:txBody>
      </p:sp>
      <p:sp>
        <p:nvSpPr>
          <p:cNvPr id="8" name="TextBox 7"/>
          <p:cNvSpPr txBox="1"/>
          <p:nvPr/>
        </p:nvSpPr>
        <p:spPr>
          <a:xfrm>
            <a:off x="2971800" y="1524000"/>
            <a:ext cx="1295400" cy="369332"/>
          </a:xfrm>
          <a:prstGeom prst="rect">
            <a:avLst/>
          </a:prstGeom>
          <a:noFill/>
        </p:spPr>
        <p:txBody>
          <a:bodyPr wrap="square" rtlCol="0">
            <a:spAutoFit/>
          </a:bodyPr>
          <a:lstStyle/>
          <a:p>
            <a:r>
              <a:rPr lang="id-ID" b="1" dirty="0"/>
              <a:t>Variabel X</a:t>
            </a:r>
          </a:p>
        </p:txBody>
      </p:sp>
      <p:sp>
        <p:nvSpPr>
          <p:cNvPr id="10" name="TextBox 9"/>
          <p:cNvSpPr txBox="1"/>
          <p:nvPr/>
        </p:nvSpPr>
        <p:spPr>
          <a:xfrm>
            <a:off x="2133600" y="2667000"/>
            <a:ext cx="2590800" cy="369332"/>
          </a:xfrm>
          <a:prstGeom prst="rect">
            <a:avLst/>
          </a:prstGeom>
          <a:noFill/>
        </p:spPr>
        <p:txBody>
          <a:bodyPr wrap="square" rtlCol="0">
            <a:spAutoFit/>
          </a:bodyPr>
          <a:lstStyle/>
          <a:p>
            <a:r>
              <a:rPr lang="id-ID" dirty="0"/>
              <a:t>Diskripsi Teori dan  HP</a:t>
            </a:r>
          </a:p>
        </p:txBody>
      </p:sp>
      <p:sp>
        <p:nvSpPr>
          <p:cNvPr id="11" name="TextBox 10"/>
          <p:cNvSpPr txBox="1"/>
          <p:nvPr/>
        </p:nvSpPr>
        <p:spPr>
          <a:xfrm>
            <a:off x="7543800" y="2667000"/>
            <a:ext cx="2590800" cy="369332"/>
          </a:xfrm>
          <a:prstGeom prst="rect">
            <a:avLst/>
          </a:prstGeom>
          <a:noFill/>
        </p:spPr>
        <p:txBody>
          <a:bodyPr wrap="square" rtlCol="0">
            <a:spAutoFit/>
          </a:bodyPr>
          <a:lstStyle/>
          <a:p>
            <a:r>
              <a:rPr lang="id-ID" dirty="0"/>
              <a:t>Diskripsi Teori dan HP</a:t>
            </a:r>
          </a:p>
        </p:txBody>
      </p:sp>
      <p:sp>
        <p:nvSpPr>
          <p:cNvPr id="12" name="TextBox 11"/>
          <p:cNvSpPr txBox="1"/>
          <p:nvPr/>
        </p:nvSpPr>
        <p:spPr>
          <a:xfrm>
            <a:off x="2133600" y="3048001"/>
            <a:ext cx="2590800" cy="646331"/>
          </a:xfrm>
          <a:prstGeom prst="rect">
            <a:avLst/>
          </a:prstGeom>
          <a:noFill/>
        </p:spPr>
        <p:txBody>
          <a:bodyPr wrap="square" rtlCol="0">
            <a:spAutoFit/>
          </a:bodyPr>
          <a:lstStyle/>
          <a:p>
            <a:r>
              <a:rPr lang="id-ID" dirty="0"/>
              <a:t>Analisis Kritis terhdp teori dan HP</a:t>
            </a:r>
          </a:p>
        </p:txBody>
      </p:sp>
      <p:sp>
        <p:nvSpPr>
          <p:cNvPr id="14" name="TextBox 13"/>
          <p:cNvSpPr txBox="1"/>
          <p:nvPr/>
        </p:nvSpPr>
        <p:spPr>
          <a:xfrm>
            <a:off x="7543800" y="3048001"/>
            <a:ext cx="2590800" cy="646331"/>
          </a:xfrm>
          <a:prstGeom prst="rect">
            <a:avLst/>
          </a:prstGeom>
          <a:noFill/>
        </p:spPr>
        <p:txBody>
          <a:bodyPr wrap="square" rtlCol="0">
            <a:spAutoFit/>
          </a:bodyPr>
          <a:lstStyle/>
          <a:p>
            <a:r>
              <a:rPr lang="id-ID" dirty="0"/>
              <a:t>Analisis Kritis terhdp teori dan HP</a:t>
            </a:r>
          </a:p>
        </p:txBody>
      </p:sp>
      <p:sp>
        <p:nvSpPr>
          <p:cNvPr id="15" name="TextBox 14"/>
          <p:cNvSpPr txBox="1"/>
          <p:nvPr/>
        </p:nvSpPr>
        <p:spPr>
          <a:xfrm>
            <a:off x="7543800" y="3657600"/>
            <a:ext cx="2590800" cy="923330"/>
          </a:xfrm>
          <a:prstGeom prst="rect">
            <a:avLst/>
          </a:prstGeom>
          <a:noFill/>
        </p:spPr>
        <p:txBody>
          <a:bodyPr wrap="square" rtlCol="0">
            <a:spAutoFit/>
          </a:bodyPr>
          <a:lstStyle/>
          <a:p>
            <a:r>
              <a:rPr lang="id-ID" dirty="0"/>
              <a:t>Analisis Komparatif thdp  teori–teori dan HP yang digunakan</a:t>
            </a:r>
          </a:p>
        </p:txBody>
      </p:sp>
      <p:sp>
        <p:nvSpPr>
          <p:cNvPr id="16" name="TextBox 15"/>
          <p:cNvSpPr txBox="1"/>
          <p:nvPr/>
        </p:nvSpPr>
        <p:spPr>
          <a:xfrm>
            <a:off x="2133600" y="3733800"/>
            <a:ext cx="2590800" cy="923330"/>
          </a:xfrm>
          <a:prstGeom prst="rect">
            <a:avLst/>
          </a:prstGeom>
          <a:noFill/>
        </p:spPr>
        <p:txBody>
          <a:bodyPr wrap="square" rtlCol="0">
            <a:spAutoFit/>
          </a:bodyPr>
          <a:lstStyle/>
          <a:p>
            <a:r>
              <a:rPr lang="id-ID" dirty="0"/>
              <a:t>Analisis Komparatif thdp  teori–teori dan HP yang digunakan</a:t>
            </a:r>
          </a:p>
        </p:txBody>
      </p:sp>
      <p:sp>
        <p:nvSpPr>
          <p:cNvPr id="17" name="TextBox 16"/>
          <p:cNvSpPr txBox="1"/>
          <p:nvPr/>
        </p:nvSpPr>
        <p:spPr>
          <a:xfrm>
            <a:off x="2133600" y="4648201"/>
            <a:ext cx="2590800" cy="646331"/>
          </a:xfrm>
          <a:prstGeom prst="rect">
            <a:avLst/>
          </a:prstGeom>
          <a:noFill/>
        </p:spPr>
        <p:txBody>
          <a:bodyPr wrap="square" rtlCol="0">
            <a:spAutoFit/>
          </a:bodyPr>
          <a:lstStyle/>
          <a:p>
            <a:r>
              <a:rPr lang="id-ID" dirty="0"/>
              <a:t>Sintesa/kesimpulan teori dan HP</a:t>
            </a:r>
          </a:p>
        </p:txBody>
      </p:sp>
      <p:sp>
        <p:nvSpPr>
          <p:cNvPr id="18" name="TextBox 17"/>
          <p:cNvSpPr txBox="1"/>
          <p:nvPr/>
        </p:nvSpPr>
        <p:spPr>
          <a:xfrm>
            <a:off x="7543800" y="4648201"/>
            <a:ext cx="2590800" cy="646331"/>
          </a:xfrm>
          <a:prstGeom prst="rect">
            <a:avLst/>
          </a:prstGeom>
          <a:noFill/>
        </p:spPr>
        <p:txBody>
          <a:bodyPr wrap="square" rtlCol="0">
            <a:spAutoFit/>
          </a:bodyPr>
          <a:lstStyle/>
          <a:p>
            <a:r>
              <a:rPr lang="id-ID" dirty="0"/>
              <a:t>Sintesa/kesimpulan teori dan HP</a:t>
            </a:r>
          </a:p>
        </p:txBody>
      </p:sp>
      <p:sp>
        <p:nvSpPr>
          <p:cNvPr id="19" name="Oval 18"/>
          <p:cNvSpPr/>
          <p:nvPr/>
        </p:nvSpPr>
        <p:spPr>
          <a:xfrm>
            <a:off x="4724400" y="4876800"/>
            <a:ext cx="23622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20" name="TextBox 19"/>
          <p:cNvSpPr txBox="1"/>
          <p:nvPr/>
        </p:nvSpPr>
        <p:spPr>
          <a:xfrm>
            <a:off x="4800600" y="5181600"/>
            <a:ext cx="2438400" cy="369332"/>
          </a:xfrm>
          <a:prstGeom prst="rect">
            <a:avLst/>
          </a:prstGeom>
          <a:noFill/>
        </p:spPr>
        <p:txBody>
          <a:bodyPr wrap="square" rtlCol="0">
            <a:spAutoFit/>
          </a:bodyPr>
          <a:lstStyle/>
          <a:p>
            <a:pPr algn="ctr"/>
            <a:r>
              <a:rPr lang="id-ID" dirty="0"/>
              <a:t>Kerangka Berfikir </a:t>
            </a:r>
          </a:p>
        </p:txBody>
      </p:sp>
      <p:sp>
        <p:nvSpPr>
          <p:cNvPr id="21" name="Oval 20"/>
          <p:cNvSpPr/>
          <p:nvPr/>
        </p:nvSpPr>
        <p:spPr>
          <a:xfrm>
            <a:off x="4800600" y="5867400"/>
            <a:ext cx="23622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22" name="TextBox 21"/>
          <p:cNvSpPr txBox="1"/>
          <p:nvPr/>
        </p:nvSpPr>
        <p:spPr>
          <a:xfrm>
            <a:off x="4876800" y="6096000"/>
            <a:ext cx="2438400" cy="369332"/>
          </a:xfrm>
          <a:prstGeom prst="rect">
            <a:avLst/>
          </a:prstGeom>
          <a:noFill/>
        </p:spPr>
        <p:txBody>
          <a:bodyPr wrap="square" rtlCol="0">
            <a:spAutoFit/>
          </a:bodyPr>
          <a:lstStyle/>
          <a:p>
            <a:pPr algn="ctr"/>
            <a:r>
              <a:rPr lang="id-ID" dirty="0"/>
              <a:t>Perumusan Hipotesis </a:t>
            </a:r>
          </a:p>
        </p:txBody>
      </p:sp>
      <p:sp>
        <p:nvSpPr>
          <p:cNvPr id="31" name="TextBox 30"/>
          <p:cNvSpPr txBox="1"/>
          <p:nvPr/>
        </p:nvSpPr>
        <p:spPr>
          <a:xfrm>
            <a:off x="2133600" y="1981201"/>
            <a:ext cx="2741609" cy="646331"/>
          </a:xfrm>
          <a:prstGeom prst="rect">
            <a:avLst/>
          </a:prstGeom>
          <a:noFill/>
        </p:spPr>
        <p:txBody>
          <a:bodyPr wrap="square" rtlCol="0">
            <a:spAutoFit/>
          </a:bodyPr>
          <a:lstStyle/>
          <a:p>
            <a:r>
              <a:rPr lang="id-ID" dirty="0"/>
              <a:t>Membaca Buku &amp;Hasil Penelitian (HP)</a:t>
            </a:r>
          </a:p>
        </p:txBody>
      </p:sp>
      <p:cxnSp>
        <p:nvCxnSpPr>
          <p:cNvPr id="33" name="Straight Arrow Connector 32"/>
          <p:cNvCxnSpPr/>
          <p:nvPr/>
        </p:nvCxnSpPr>
        <p:spPr>
          <a:xfrm rot="5400000">
            <a:off x="3733403" y="3352403"/>
            <a:ext cx="30480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10800000">
            <a:off x="4419600" y="2819400"/>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10800000">
            <a:off x="4724400" y="3276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0800000">
            <a:off x="4648200" y="3962401"/>
            <a:ext cx="6096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10800000">
            <a:off x="4648200" y="47244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5400000">
            <a:off x="4495800" y="57912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5400000">
            <a:off x="5296297" y="3390503"/>
            <a:ext cx="31242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rot="10800000" flipV="1">
            <a:off x="6858000" y="2285999"/>
            <a:ext cx="685800" cy="1"/>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10800000">
            <a:off x="4495800" y="22098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rot="10800000">
            <a:off x="6858000" y="2819400"/>
            <a:ext cx="685800" cy="1588"/>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10800000">
            <a:off x="6858000" y="3276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rot="10800000">
            <a:off x="6858000" y="3886201"/>
            <a:ext cx="609600" cy="1587"/>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rot="10800000">
            <a:off x="6858001" y="4724400"/>
            <a:ext cx="609600" cy="1588"/>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rot="5400000">
            <a:off x="6743700" y="57531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9906000" cy="914400"/>
          </a:xfrm>
          <a:solidFill>
            <a:schemeClr val="accent4">
              <a:lumMod val="20000"/>
              <a:lumOff val="80000"/>
            </a:schemeClr>
          </a:solidFill>
        </p:spPr>
        <p:txBody>
          <a:bodyPr/>
          <a:lstStyle/>
          <a:p>
            <a:r>
              <a:rPr lang="en-US" dirty="0" err="1"/>
              <a:t>Contoh</a:t>
            </a:r>
            <a:r>
              <a:rPr lang="en-US" dirty="0"/>
              <a:t> Alur </a:t>
            </a:r>
            <a:r>
              <a:rPr lang="en-US" dirty="0" err="1"/>
              <a:t>Berfikir</a:t>
            </a:r>
            <a:r>
              <a:rPr lang="en-US" dirty="0"/>
              <a:t> </a:t>
            </a:r>
            <a:r>
              <a:rPr lang="en-US" dirty="0" err="1"/>
              <a:t>Riset</a:t>
            </a:r>
            <a:r>
              <a:rPr lang="en-US" dirty="0"/>
              <a:t> </a:t>
            </a:r>
          </a:p>
        </p:txBody>
      </p:sp>
      <p:sp>
        <p:nvSpPr>
          <p:cNvPr id="3" name="Content Placeholder 2"/>
          <p:cNvSpPr>
            <a:spLocks noGrp="1"/>
          </p:cNvSpPr>
          <p:nvPr>
            <p:ph idx="1"/>
          </p:nvPr>
        </p:nvSpPr>
        <p:spPr>
          <a:xfrm>
            <a:off x="1143000" y="1143000"/>
            <a:ext cx="9998765" cy="5867400"/>
          </a:xfrm>
        </p:spPr>
        <p:txBody>
          <a:bodyPr>
            <a:normAutofit/>
          </a:bodyPr>
          <a:lstStyle/>
          <a:p>
            <a:pPr algn="just">
              <a:lnSpc>
                <a:spcPct val="120000"/>
              </a:lnSpc>
            </a:pPr>
            <a:r>
              <a:rPr lang="en-US" sz="2000" dirty="0" err="1"/>
              <a:t>Seorang</a:t>
            </a:r>
            <a:r>
              <a:rPr lang="en-US" sz="2000" dirty="0"/>
              <a:t> </a:t>
            </a:r>
            <a:r>
              <a:rPr lang="en-US" sz="2000" dirty="0" err="1"/>
              <a:t>peneliti</a:t>
            </a:r>
            <a:r>
              <a:rPr lang="en-US" sz="2000" dirty="0"/>
              <a:t> </a:t>
            </a:r>
            <a:r>
              <a:rPr lang="en-US" sz="2000" dirty="0" err="1"/>
              <a:t>mengamati</a:t>
            </a:r>
            <a:r>
              <a:rPr lang="en-US" sz="2000" dirty="0"/>
              <a:t> </a:t>
            </a:r>
            <a:r>
              <a:rPr lang="en-US" sz="2000" dirty="0" err="1"/>
              <a:t>kebijakan</a:t>
            </a:r>
            <a:r>
              <a:rPr lang="en-US" sz="2000" dirty="0"/>
              <a:t> </a:t>
            </a:r>
            <a:r>
              <a:rPr lang="en-US" sz="2000" dirty="0" err="1"/>
              <a:t>populis</a:t>
            </a:r>
            <a:r>
              <a:rPr lang="en-US" sz="2000" dirty="0"/>
              <a:t> </a:t>
            </a:r>
            <a:r>
              <a:rPr lang="en-US" sz="2000" dirty="0" err="1"/>
              <a:t>pemerintah</a:t>
            </a:r>
            <a:r>
              <a:rPr lang="en-US" sz="2000" dirty="0"/>
              <a:t> </a:t>
            </a:r>
            <a:r>
              <a:rPr lang="en-US" sz="2000" dirty="0" err="1"/>
              <a:t>seperti</a:t>
            </a:r>
            <a:r>
              <a:rPr lang="en-US" sz="2000" dirty="0"/>
              <a:t> </a:t>
            </a:r>
            <a:r>
              <a:rPr lang="en-US" sz="2000" b="1" dirty="0" err="1"/>
              <a:t>Kebijakan</a:t>
            </a:r>
            <a:r>
              <a:rPr lang="en-US" sz="2000" b="1" dirty="0"/>
              <a:t> </a:t>
            </a:r>
            <a:r>
              <a:rPr lang="en-US" sz="2000" b="1" dirty="0" err="1"/>
              <a:t>Upah</a:t>
            </a:r>
            <a:r>
              <a:rPr lang="en-US" sz="2000" b="1" dirty="0"/>
              <a:t> Minimum.</a:t>
            </a:r>
          </a:p>
          <a:p>
            <a:pPr algn="just">
              <a:lnSpc>
                <a:spcPct val="120000"/>
              </a:lnSpc>
            </a:pPr>
            <a:r>
              <a:rPr lang="en-US" sz="2000" b="1" dirty="0" err="1"/>
              <a:t>A</a:t>
            </a:r>
            <a:r>
              <a:rPr lang="en-US" sz="2000" dirty="0" err="1"/>
              <a:t>pakah</a:t>
            </a:r>
            <a:r>
              <a:rPr lang="en-US" sz="2000" dirty="0"/>
              <a:t> </a:t>
            </a:r>
            <a:r>
              <a:rPr lang="en-US" sz="2000" dirty="0" err="1"/>
              <a:t>memberikan</a:t>
            </a:r>
            <a:r>
              <a:rPr lang="en-US" sz="2000" dirty="0"/>
              <a:t> </a:t>
            </a:r>
            <a:r>
              <a:rPr lang="en-US" sz="2000" dirty="0" err="1"/>
              <a:t>kesejahteraan</a:t>
            </a:r>
            <a:r>
              <a:rPr lang="en-US" sz="2000" dirty="0"/>
              <a:t> pada </a:t>
            </a:r>
            <a:r>
              <a:rPr lang="en-US" sz="2000" dirty="0" err="1"/>
              <a:t>pekerja</a:t>
            </a:r>
            <a:r>
              <a:rPr lang="en-US" sz="2000" dirty="0"/>
              <a:t> yang </a:t>
            </a:r>
            <a:r>
              <a:rPr lang="en-US" sz="2000" dirty="0" err="1"/>
              <a:t>menjadi</a:t>
            </a:r>
            <a:r>
              <a:rPr lang="en-US" sz="2000" dirty="0"/>
              <a:t> </a:t>
            </a:r>
            <a:r>
              <a:rPr lang="en-US" sz="2000" dirty="0" err="1"/>
              <a:t>objeknya</a:t>
            </a:r>
            <a:r>
              <a:rPr lang="en-US" sz="2000" dirty="0"/>
              <a:t>? </a:t>
            </a:r>
          </a:p>
          <a:p>
            <a:pPr algn="just">
              <a:lnSpc>
                <a:spcPct val="120000"/>
              </a:lnSpc>
            </a:pPr>
            <a:r>
              <a:rPr lang="en-US" sz="2000" dirty="0" err="1"/>
              <a:t>Peneliti</a:t>
            </a:r>
            <a:r>
              <a:rPr lang="en-US" sz="2000" dirty="0"/>
              <a:t> </a:t>
            </a:r>
            <a:r>
              <a:rPr lang="en-US" sz="2000" dirty="0" err="1"/>
              <a:t>tidak</a:t>
            </a:r>
            <a:r>
              <a:rPr lang="en-US" sz="2000" dirty="0"/>
              <a:t> </a:t>
            </a:r>
            <a:r>
              <a:rPr lang="en-US" sz="2000" dirty="0" err="1"/>
              <a:t>yakin</a:t>
            </a:r>
            <a:r>
              <a:rPr lang="en-US" sz="2000" dirty="0"/>
              <a:t> </a:t>
            </a:r>
            <a:r>
              <a:rPr lang="en-US" sz="2000" dirty="0" err="1"/>
              <a:t>atas</a:t>
            </a:r>
            <a:r>
              <a:rPr lang="en-US" sz="2000" dirty="0"/>
              <a:t> </a:t>
            </a:r>
            <a:r>
              <a:rPr lang="en-US" sz="2000" dirty="0" err="1"/>
              <a:t>hal</a:t>
            </a:r>
            <a:r>
              <a:rPr lang="en-US" sz="2000" dirty="0"/>
              <a:t> </a:t>
            </a:r>
            <a:r>
              <a:rPr lang="en-US" sz="2000" dirty="0" err="1"/>
              <a:t>tersebut</a:t>
            </a:r>
            <a:r>
              <a:rPr lang="en-US" sz="2000" dirty="0"/>
              <a:t>. Dan </a:t>
            </a:r>
            <a:r>
              <a:rPr lang="en-US" sz="2000" dirty="0" err="1"/>
              <a:t>mulai</a:t>
            </a:r>
            <a:r>
              <a:rPr lang="en-US" sz="2000" dirty="0"/>
              <a:t> </a:t>
            </a:r>
            <a:r>
              <a:rPr lang="en-US" sz="2000" dirty="0" err="1"/>
              <a:t>melakukan</a:t>
            </a:r>
            <a:r>
              <a:rPr lang="en-US" sz="2000" dirty="0"/>
              <a:t> </a:t>
            </a:r>
            <a:r>
              <a:rPr lang="en-US" sz="2000" dirty="0" err="1"/>
              <a:t>observasi</a:t>
            </a:r>
            <a:r>
              <a:rPr lang="en-US" sz="2000" dirty="0"/>
              <a:t> </a:t>
            </a:r>
            <a:r>
              <a:rPr lang="en-US" sz="2000" dirty="0" err="1"/>
              <a:t>tentang</a:t>
            </a:r>
            <a:r>
              <a:rPr lang="en-US" sz="2000" dirty="0"/>
              <a:t> </a:t>
            </a:r>
            <a:r>
              <a:rPr lang="en-US" sz="2000" dirty="0" err="1"/>
              <a:t>hal</a:t>
            </a:r>
            <a:r>
              <a:rPr lang="en-US" sz="2000" dirty="0"/>
              <a:t> </a:t>
            </a:r>
            <a:r>
              <a:rPr lang="en-US" sz="2000" dirty="0" err="1"/>
              <a:t>itu</a:t>
            </a:r>
            <a:r>
              <a:rPr lang="en-US" sz="2000" dirty="0"/>
              <a:t> </a:t>
            </a:r>
            <a:r>
              <a:rPr lang="en-US" sz="2000" dirty="0" err="1"/>
              <a:t>dengan</a:t>
            </a:r>
            <a:r>
              <a:rPr lang="en-US" sz="2000" dirty="0"/>
              <a:t> </a:t>
            </a:r>
            <a:r>
              <a:rPr lang="en-US" sz="2000" b="1" dirty="0" err="1"/>
              <a:t>mempertanyakan</a:t>
            </a:r>
            <a:r>
              <a:rPr lang="en-US" sz="2000" b="1" dirty="0"/>
              <a:t> </a:t>
            </a:r>
            <a:r>
              <a:rPr lang="en-US" sz="2000" b="1" dirty="0" err="1"/>
              <a:t>apakah</a:t>
            </a:r>
            <a:r>
              <a:rPr lang="en-US" sz="2000" b="1" dirty="0"/>
              <a:t> </a:t>
            </a:r>
            <a:r>
              <a:rPr lang="en-US" sz="2000" b="1" dirty="0" err="1"/>
              <a:t>imlementasi</a:t>
            </a:r>
            <a:r>
              <a:rPr lang="en-US" sz="2000" b="1" dirty="0"/>
              <a:t> Keputusan </a:t>
            </a:r>
            <a:r>
              <a:rPr lang="en-US" sz="2000" b="1" dirty="0" err="1"/>
              <a:t>upah</a:t>
            </a:r>
            <a:r>
              <a:rPr lang="en-US" sz="2000" b="1" dirty="0"/>
              <a:t> minimum</a:t>
            </a:r>
            <a:r>
              <a:rPr lang="en-US" sz="2000" dirty="0"/>
              <a:t> </a:t>
            </a:r>
            <a:r>
              <a:rPr lang="en-US" sz="2000" dirty="0" err="1"/>
              <a:t>dapat</a:t>
            </a:r>
            <a:r>
              <a:rPr lang="en-US" sz="2000" dirty="0"/>
              <a:t> meningkatkan </a:t>
            </a:r>
            <a:r>
              <a:rPr lang="en-US" sz="2000" dirty="0" err="1"/>
              <a:t>kesejahteraan</a:t>
            </a:r>
            <a:r>
              <a:rPr lang="en-US" sz="2000" dirty="0"/>
              <a:t> </a:t>
            </a:r>
            <a:r>
              <a:rPr lang="en-US" sz="2000" dirty="0" err="1"/>
              <a:t>pekerja</a:t>
            </a:r>
            <a:r>
              <a:rPr lang="en-US" sz="2000" dirty="0"/>
              <a:t>?</a:t>
            </a:r>
          </a:p>
          <a:p>
            <a:pPr algn="just">
              <a:lnSpc>
                <a:spcPct val="120000"/>
              </a:lnSpc>
            </a:pPr>
            <a:r>
              <a:rPr lang="en-US" sz="2000" dirty="0" err="1"/>
              <a:t>Peneliti</a:t>
            </a:r>
            <a:r>
              <a:rPr lang="en-US" sz="2000" dirty="0"/>
              <a:t> </a:t>
            </a:r>
            <a:r>
              <a:rPr lang="en-US" sz="2000" dirty="0" err="1"/>
              <a:t>menyadari</a:t>
            </a:r>
            <a:r>
              <a:rPr lang="en-US" sz="2000" dirty="0"/>
              <a:t> </a:t>
            </a:r>
            <a:r>
              <a:rPr lang="en-US" sz="2000" dirty="0" err="1"/>
              <a:t>tidak</a:t>
            </a:r>
            <a:r>
              <a:rPr lang="en-US" sz="2000" dirty="0"/>
              <a:t> </a:t>
            </a:r>
            <a:r>
              <a:rPr lang="en-US" sz="2000" dirty="0" err="1"/>
              <a:t>mudah</a:t>
            </a:r>
            <a:r>
              <a:rPr lang="en-US" sz="2000" dirty="0"/>
              <a:t> </a:t>
            </a:r>
            <a:r>
              <a:rPr lang="en-US" sz="2000" dirty="0" err="1"/>
              <a:t>melakukan</a:t>
            </a:r>
            <a:r>
              <a:rPr lang="en-US" sz="2000" dirty="0"/>
              <a:t> </a:t>
            </a:r>
            <a:r>
              <a:rPr lang="en-US" sz="2000" dirty="0" err="1"/>
              <a:t>penelitian</a:t>
            </a:r>
            <a:r>
              <a:rPr lang="en-US" sz="2000" dirty="0"/>
              <a:t> </a:t>
            </a:r>
            <a:r>
              <a:rPr lang="en-US" sz="2000" dirty="0" err="1"/>
              <a:t>tersebut</a:t>
            </a:r>
            <a:r>
              <a:rPr lang="en-US" sz="2000" dirty="0"/>
              <a:t> </a:t>
            </a:r>
            <a:r>
              <a:rPr lang="en-US" sz="2000" dirty="0" err="1"/>
              <a:t>karena</a:t>
            </a:r>
            <a:r>
              <a:rPr lang="en-US" sz="2000" dirty="0"/>
              <a:t> </a:t>
            </a:r>
            <a:r>
              <a:rPr lang="en-US" sz="2000" dirty="0" err="1"/>
              <a:t>dimensi</a:t>
            </a:r>
            <a:r>
              <a:rPr lang="en-US" sz="2000" dirty="0"/>
              <a:t> </a:t>
            </a:r>
            <a:r>
              <a:rPr lang="en-US" sz="2000" dirty="0" err="1"/>
              <a:t>persoalannya</a:t>
            </a:r>
            <a:r>
              <a:rPr lang="en-US" sz="2000" dirty="0"/>
              <a:t> </a:t>
            </a:r>
            <a:r>
              <a:rPr lang="en-US" sz="2000" dirty="0" err="1"/>
              <a:t>luas</a:t>
            </a:r>
            <a:r>
              <a:rPr lang="en-US" sz="2000" dirty="0"/>
              <a:t> (</a:t>
            </a:r>
            <a:r>
              <a:rPr lang="en-US" sz="2000" dirty="0" err="1"/>
              <a:t>lingkup</a:t>
            </a:r>
            <a:r>
              <a:rPr lang="en-US" sz="2000" dirty="0"/>
              <a:t> </a:t>
            </a:r>
            <a:r>
              <a:rPr lang="en-US" sz="2000" dirty="0" err="1"/>
              <a:t>kesejahteraan</a:t>
            </a:r>
            <a:r>
              <a:rPr lang="en-US" sz="2000" dirty="0"/>
              <a:t> sangat </a:t>
            </a:r>
            <a:r>
              <a:rPr lang="en-US" sz="2000" dirty="0" err="1"/>
              <a:t>luas</a:t>
            </a:r>
            <a:r>
              <a:rPr lang="en-US" sz="2000" dirty="0"/>
              <a:t>). </a:t>
            </a:r>
            <a:r>
              <a:rPr lang="en-US" sz="2000" dirty="0" err="1"/>
              <a:t>Maka</a:t>
            </a:r>
            <a:r>
              <a:rPr lang="en-US" sz="2000" dirty="0"/>
              <a:t> </a:t>
            </a:r>
            <a:r>
              <a:rPr lang="en-US" sz="2000" dirty="0" err="1"/>
              <a:t>mulai</a:t>
            </a:r>
            <a:r>
              <a:rPr lang="en-US" sz="2000" dirty="0"/>
              <a:t> </a:t>
            </a:r>
            <a:r>
              <a:rPr lang="en-US" sz="2000" dirty="0" err="1"/>
              <a:t>fokus</a:t>
            </a:r>
            <a:r>
              <a:rPr lang="en-US" sz="2000" dirty="0"/>
              <a:t> pada problem </a:t>
            </a:r>
            <a:r>
              <a:rPr lang="en-US" sz="2000" dirty="0" err="1"/>
              <a:t>riil</a:t>
            </a:r>
            <a:r>
              <a:rPr lang="en-US" sz="2000" dirty="0"/>
              <a:t> </a:t>
            </a:r>
            <a:r>
              <a:rPr lang="en-US" sz="2000" dirty="0" err="1"/>
              <a:t>kasusnya</a:t>
            </a:r>
            <a:r>
              <a:rPr lang="en-US" sz="2000" dirty="0"/>
              <a:t> </a:t>
            </a:r>
            <a:r>
              <a:rPr lang="en-US" sz="2000" dirty="0" err="1"/>
              <a:t>berdasarkan</a:t>
            </a:r>
            <a:r>
              <a:rPr lang="en-US" sz="2000" dirty="0"/>
              <a:t> </a:t>
            </a:r>
            <a:r>
              <a:rPr lang="en-US" sz="2000" dirty="0" err="1"/>
              <a:t>teori</a:t>
            </a:r>
            <a:r>
              <a:rPr lang="en-US" sz="2000" dirty="0"/>
              <a:t> (</a:t>
            </a:r>
            <a:r>
              <a:rPr lang="en-US" sz="2000" dirty="0" err="1"/>
              <a:t>upah</a:t>
            </a:r>
            <a:r>
              <a:rPr lang="en-US" sz="2000" dirty="0"/>
              <a:t>, jam </a:t>
            </a:r>
            <a:r>
              <a:rPr lang="en-US" sz="2000" dirty="0" err="1"/>
              <a:t>kerja</a:t>
            </a:r>
            <a:r>
              <a:rPr lang="en-US" sz="2000" dirty="0"/>
              <a:t>, status </a:t>
            </a:r>
            <a:r>
              <a:rPr lang="en-US" sz="2000" dirty="0" err="1"/>
              <a:t>pekerja</a:t>
            </a:r>
            <a:r>
              <a:rPr lang="en-US" sz="2000" dirty="0"/>
              <a:t>), dan </a:t>
            </a:r>
            <a:r>
              <a:rPr lang="en-US" sz="2000" dirty="0" err="1"/>
              <a:t>mulai</a:t>
            </a:r>
            <a:r>
              <a:rPr lang="en-US" sz="2000" dirty="0"/>
              <a:t> </a:t>
            </a:r>
            <a:r>
              <a:rPr lang="en-US" sz="2000" dirty="0" err="1"/>
              <a:t>mengetahui</a:t>
            </a:r>
            <a:r>
              <a:rPr lang="en-US" sz="2000" dirty="0"/>
              <a:t> </a:t>
            </a:r>
            <a:r>
              <a:rPr lang="en-US" sz="2000" dirty="0" err="1"/>
              <a:t>betapa</a:t>
            </a:r>
            <a:r>
              <a:rPr lang="en-US" sz="2000" dirty="0"/>
              <a:t> </a:t>
            </a:r>
            <a:r>
              <a:rPr lang="en-US" sz="2000" dirty="0" err="1"/>
              <a:t>seriusnya</a:t>
            </a:r>
            <a:r>
              <a:rPr lang="en-US" sz="2000" dirty="0"/>
              <a:t> </a:t>
            </a:r>
            <a:r>
              <a:rPr lang="en-US" sz="2000" dirty="0" err="1"/>
              <a:t>persoalan</a:t>
            </a:r>
            <a:r>
              <a:rPr lang="en-US" sz="2000" dirty="0"/>
              <a:t>. </a:t>
            </a:r>
            <a:r>
              <a:rPr lang="en-US" sz="2000" dirty="0" err="1"/>
              <a:t>Peneliti</a:t>
            </a:r>
            <a:r>
              <a:rPr lang="en-US" sz="2000" dirty="0"/>
              <a:t> </a:t>
            </a:r>
            <a:r>
              <a:rPr lang="en-US" sz="2000" dirty="0" err="1"/>
              <a:t>mulai</a:t>
            </a:r>
            <a:r>
              <a:rPr lang="en-US" sz="2000" dirty="0"/>
              <a:t> </a:t>
            </a:r>
            <a:r>
              <a:rPr lang="en-US" sz="2000" dirty="0" err="1"/>
              <a:t>mengidentifikasi</a:t>
            </a:r>
            <a:r>
              <a:rPr lang="en-US" sz="2000" dirty="0"/>
              <a:t> problem2 yang </a:t>
            </a:r>
            <a:r>
              <a:rPr lang="en-US" sz="2000" dirty="0" err="1"/>
              <a:t>muncul</a:t>
            </a:r>
            <a:r>
              <a:rPr lang="en-US" sz="2000" dirty="0"/>
              <a:t> dan </a:t>
            </a:r>
            <a:r>
              <a:rPr lang="en-US" sz="2000" dirty="0" err="1"/>
              <a:t>mulai</a:t>
            </a:r>
            <a:r>
              <a:rPr lang="en-US" sz="2000" dirty="0"/>
              <a:t> </a:t>
            </a:r>
            <a:r>
              <a:rPr lang="en-US" sz="2000" dirty="0" err="1"/>
              <a:t>mengumpulkan</a:t>
            </a:r>
            <a:r>
              <a:rPr lang="en-US" sz="2000" dirty="0"/>
              <a:t> </a:t>
            </a:r>
            <a:r>
              <a:rPr lang="en-US" sz="2000" dirty="0" err="1"/>
              <a:t>beberapa</a:t>
            </a:r>
            <a:r>
              <a:rPr lang="en-US" sz="2000" dirty="0"/>
              <a:t> data </a:t>
            </a:r>
            <a:r>
              <a:rPr lang="en-US" sz="2000" dirty="0" err="1"/>
              <a:t>mendasar</a:t>
            </a:r>
            <a:r>
              <a:rPr lang="en-US" sz="2000" dirty="0"/>
              <a:t>.  </a:t>
            </a:r>
            <a:r>
              <a:rPr lang="en-US" sz="2000" dirty="0" err="1"/>
              <a:t>Peneliti</a:t>
            </a:r>
            <a:r>
              <a:rPr lang="en-US" sz="2000" dirty="0"/>
              <a:t> </a:t>
            </a:r>
            <a:r>
              <a:rPr lang="en-US" sz="2000" dirty="0" err="1"/>
              <a:t>mungkin</a:t>
            </a:r>
            <a:r>
              <a:rPr lang="en-US" sz="2000" dirty="0"/>
              <a:t> </a:t>
            </a:r>
            <a:r>
              <a:rPr lang="en-US" sz="2000" dirty="0" err="1"/>
              <a:t>mempertanyakan</a:t>
            </a:r>
            <a:r>
              <a:rPr lang="en-US" sz="2000" dirty="0"/>
              <a:t> </a:t>
            </a:r>
            <a:r>
              <a:rPr lang="en-US" sz="2000" dirty="0" err="1"/>
              <a:t>kepada</a:t>
            </a:r>
            <a:r>
              <a:rPr lang="en-US" sz="2000" dirty="0"/>
              <a:t> </a:t>
            </a:r>
            <a:r>
              <a:rPr lang="en-US" sz="2000" dirty="0" err="1"/>
              <a:t>beberapa</a:t>
            </a:r>
            <a:r>
              <a:rPr lang="en-US" sz="2000" dirty="0"/>
              <a:t> </a:t>
            </a:r>
            <a:r>
              <a:rPr lang="en-US" sz="2000" dirty="0" err="1"/>
              <a:t>organisasi</a:t>
            </a:r>
            <a:r>
              <a:rPr lang="en-US" sz="2000" dirty="0"/>
              <a:t> </a:t>
            </a:r>
            <a:r>
              <a:rPr lang="en-US" sz="2000" dirty="0" err="1"/>
              <a:t>pekerja</a:t>
            </a:r>
            <a:r>
              <a:rPr lang="en-US" sz="2000" dirty="0"/>
              <a:t> </a:t>
            </a:r>
            <a:r>
              <a:rPr lang="en-US" sz="2000" dirty="0" err="1"/>
              <a:t>untuk</a:t>
            </a:r>
            <a:r>
              <a:rPr lang="en-US" sz="2000" dirty="0"/>
              <a:t> </a:t>
            </a:r>
            <a:r>
              <a:rPr lang="en-US" sz="2000" dirty="0" err="1"/>
              <a:t>mengetahui</a:t>
            </a:r>
            <a:r>
              <a:rPr lang="en-US" sz="2000" dirty="0"/>
              <a:t> </a:t>
            </a:r>
            <a:r>
              <a:rPr lang="en-US" sz="2000" dirty="0" err="1"/>
              <a:t>pendapat</a:t>
            </a:r>
            <a:r>
              <a:rPr lang="en-US" sz="2000" dirty="0"/>
              <a:t> </a:t>
            </a:r>
            <a:r>
              <a:rPr lang="en-US" sz="2000" dirty="0" err="1"/>
              <a:t>mereka</a:t>
            </a:r>
            <a:r>
              <a:rPr lang="en-US" sz="2000" dirty="0"/>
              <a:t> </a:t>
            </a:r>
            <a:r>
              <a:rPr lang="en-US" sz="2000" dirty="0" err="1"/>
              <a:t>tentang</a:t>
            </a:r>
            <a:r>
              <a:rPr lang="en-US" sz="2000" dirty="0"/>
              <a:t> </a:t>
            </a:r>
            <a:r>
              <a:rPr lang="en-US" sz="2000" dirty="0" err="1"/>
              <a:t>ketidakpuasan</a:t>
            </a:r>
            <a:r>
              <a:rPr lang="en-US" sz="2000" dirty="0"/>
              <a:t> </a:t>
            </a:r>
            <a:r>
              <a:rPr lang="en-US" sz="2000" dirty="0" err="1"/>
              <a:t>mereka</a:t>
            </a:r>
            <a:r>
              <a:rPr lang="en-US" sz="2000" dirty="0"/>
              <a:t>. </a:t>
            </a:r>
            <a:r>
              <a:rPr lang="en-US" sz="2000" dirty="0" err="1"/>
              <a:t>Selama</a:t>
            </a:r>
            <a:r>
              <a:rPr lang="en-US" sz="2000" dirty="0"/>
              <a:t> </a:t>
            </a:r>
            <a:r>
              <a:rPr lang="en-US" sz="2000" dirty="0" err="1"/>
              <a:t>proses</a:t>
            </a:r>
            <a:r>
              <a:rPr lang="en-US" sz="2000" dirty="0"/>
              <a:t> </a:t>
            </a:r>
            <a:r>
              <a:rPr lang="en-US" sz="2000" dirty="0" err="1"/>
              <a:t>pembicaraan</a:t>
            </a:r>
            <a:r>
              <a:rPr lang="en-US" sz="2000" dirty="0"/>
              <a:t> </a:t>
            </a:r>
            <a:r>
              <a:rPr lang="en-US" sz="2000" dirty="0" err="1"/>
              <a:t>ini</a:t>
            </a:r>
            <a:r>
              <a:rPr lang="en-US" sz="2000" dirty="0"/>
              <a:t> </a:t>
            </a:r>
            <a:r>
              <a:rPr lang="en-US" sz="2000" dirty="0" err="1"/>
              <a:t>peneliti</a:t>
            </a:r>
            <a:r>
              <a:rPr lang="en-US" sz="2000" dirty="0"/>
              <a:t> </a:t>
            </a:r>
            <a:r>
              <a:rPr lang="en-US" sz="2000" dirty="0" err="1"/>
              <a:t>menemukan</a:t>
            </a:r>
            <a:r>
              <a:rPr lang="en-US" sz="2000" dirty="0"/>
              <a:t> </a:t>
            </a:r>
            <a:r>
              <a:rPr lang="en-US" sz="2000" dirty="0" err="1"/>
              <a:t>apa</a:t>
            </a:r>
            <a:r>
              <a:rPr lang="en-US" sz="2000" dirty="0"/>
              <a:t> yang </a:t>
            </a:r>
            <a:r>
              <a:rPr lang="en-US" sz="2000" dirty="0" err="1"/>
              <a:t>menjadi</a:t>
            </a:r>
            <a:r>
              <a:rPr lang="en-US" sz="2000" dirty="0"/>
              <a:t> </a:t>
            </a:r>
            <a:r>
              <a:rPr lang="en-US" sz="2000" dirty="0" err="1"/>
              <a:t>harapan</a:t>
            </a:r>
            <a:r>
              <a:rPr lang="en-US" sz="2000" dirty="0"/>
              <a:t> </a:t>
            </a:r>
            <a:r>
              <a:rPr lang="en-US" sz="2000" dirty="0" err="1"/>
              <a:t>pekerja</a:t>
            </a:r>
            <a:r>
              <a:rPr lang="en-US" sz="2000" dirty="0"/>
              <a:t> </a:t>
            </a:r>
            <a:r>
              <a:rPr lang="en-US" sz="2000" dirty="0" err="1"/>
              <a:t>dan</a:t>
            </a:r>
            <a:r>
              <a:rPr lang="en-US" sz="2000" dirty="0"/>
              <a:t> </a:t>
            </a:r>
            <a:r>
              <a:rPr lang="en-US" sz="2000" dirty="0" err="1"/>
              <a:t>bagaimana</a:t>
            </a:r>
            <a:r>
              <a:rPr lang="en-US" sz="2000" dirty="0"/>
              <a:t> </a:t>
            </a:r>
            <a:r>
              <a:rPr lang="en-US" sz="2000" dirty="0" err="1"/>
              <a:t>implementasi</a:t>
            </a:r>
            <a:r>
              <a:rPr lang="en-US" sz="2000" dirty="0"/>
              <a:t> </a:t>
            </a:r>
            <a:r>
              <a:rPr lang="en-US" sz="2000" dirty="0" err="1"/>
              <a:t>kebijakan</a:t>
            </a:r>
            <a:r>
              <a:rPr lang="en-US" sz="2000" dirty="0"/>
              <a:t> </a:t>
            </a:r>
            <a:r>
              <a:rPr lang="en-US" sz="2000" dirty="0" err="1"/>
              <a:t>serta</a:t>
            </a:r>
            <a:r>
              <a:rPr lang="en-US" sz="2000" dirty="0"/>
              <a:t> </a:t>
            </a:r>
            <a:r>
              <a:rPr lang="en-US" sz="2000" dirty="0" err="1"/>
              <a:t>menemukan</a:t>
            </a:r>
            <a:r>
              <a:rPr lang="en-US" sz="2000" dirty="0"/>
              <a:t> </a:t>
            </a:r>
            <a:r>
              <a:rPr lang="en-US" sz="2000" dirty="0" err="1"/>
              <a:t>penentu</a:t>
            </a:r>
            <a:r>
              <a:rPr lang="en-US" sz="2000" dirty="0"/>
              <a:t> problem.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2390" y="231913"/>
            <a:ext cx="9879495" cy="729006"/>
          </a:xfrm>
          <a:solidFill>
            <a:schemeClr val="accent4">
              <a:lumMod val="20000"/>
              <a:lumOff val="80000"/>
            </a:schemeClr>
          </a:solidFill>
        </p:spPr>
        <p:txBody>
          <a:bodyPr/>
          <a:lstStyle/>
          <a:p>
            <a:r>
              <a:rPr lang="en-US" dirty="0" err="1"/>
              <a:t>Contoh</a:t>
            </a:r>
            <a:r>
              <a:rPr lang="en-US" dirty="0"/>
              <a:t> </a:t>
            </a:r>
            <a:r>
              <a:rPr lang="en-US" dirty="0" err="1"/>
              <a:t>Alur</a:t>
            </a:r>
            <a:r>
              <a:rPr lang="en-US" dirty="0"/>
              <a:t> </a:t>
            </a:r>
            <a:r>
              <a:rPr lang="en-US" dirty="0" err="1"/>
              <a:t>Pemikiran</a:t>
            </a:r>
            <a:r>
              <a:rPr lang="en-US" dirty="0"/>
              <a:t> </a:t>
            </a:r>
            <a:r>
              <a:rPr lang="en-US" dirty="0" err="1"/>
              <a:t>Riset</a:t>
            </a:r>
            <a:r>
              <a:rPr lang="en-US" dirty="0"/>
              <a:t> </a:t>
            </a:r>
          </a:p>
        </p:txBody>
      </p:sp>
      <p:sp>
        <p:nvSpPr>
          <p:cNvPr id="3" name="Content Placeholder 2"/>
          <p:cNvSpPr>
            <a:spLocks noGrp="1"/>
          </p:cNvSpPr>
          <p:nvPr>
            <p:ph idx="1"/>
          </p:nvPr>
        </p:nvSpPr>
        <p:spPr>
          <a:xfrm>
            <a:off x="1242391" y="1063486"/>
            <a:ext cx="9879496" cy="5456719"/>
          </a:xfrm>
        </p:spPr>
        <p:txBody>
          <a:bodyPr>
            <a:normAutofit fontScale="77500" lnSpcReduction="20000"/>
          </a:bodyPr>
          <a:lstStyle/>
          <a:p>
            <a:pPr algn="just">
              <a:lnSpc>
                <a:spcPct val="120000"/>
              </a:lnSpc>
            </a:pPr>
            <a:r>
              <a:rPr lang="en-US" dirty="0" err="1"/>
              <a:t>Kesejahteraan</a:t>
            </a:r>
            <a:r>
              <a:rPr lang="en-US" dirty="0"/>
              <a:t> </a:t>
            </a:r>
            <a:r>
              <a:rPr lang="en-US" dirty="0" err="1"/>
              <a:t>pekerja</a:t>
            </a:r>
            <a:r>
              <a:rPr lang="en-US" dirty="0"/>
              <a:t> </a:t>
            </a:r>
            <a:r>
              <a:rPr lang="en-US" dirty="0" err="1"/>
              <a:t>memiliki</a:t>
            </a:r>
            <a:r>
              <a:rPr lang="en-US" dirty="0"/>
              <a:t> </a:t>
            </a:r>
            <a:r>
              <a:rPr lang="en-US" dirty="0" err="1"/>
              <a:t>banyak</a:t>
            </a:r>
            <a:r>
              <a:rPr lang="en-US" dirty="0"/>
              <a:t> </a:t>
            </a:r>
            <a:r>
              <a:rPr lang="en-US" dirty="0" err="1"/>
              <a:t>dimensi</a:t>
            </a:r>
            <a:r>
              <a:rPr lang="en-US" dirty="0"/>
              <a:t> </a:t>
            </a:r>
            <a:r>
              <a:rPr lang="en-US" dirty="0" err="1"/>
              <a:t>dan</a:t>
            </a:r>
            <a:r>
              <a:rPr lang="en-US" dirty="0"/>
              <a:t> </a:t>
            </a:r>
            <a:r>
              <a:rPr lang="en-US" dirty="0" err="1"/>
              <a:t>faktor</a:t>
            </a:r>
            <a:r>
              <a:rPr lang="en-US" dirty="0"/>
              <a:t> </a:t>
            </a:r>
            <a:r>
              <a:rPr lang="en-US" dirty="0" err="1"/>
              <a:t>penentu</a:t>
            </a:r>
            <a:r>
              <a:rPr lang="en-US" dirty="0"/>
              <a:t> </a:t>
            </a:r>
            <a:r>
              <a:rPr lang="en-US" dirty="0" err="1"/>
              <a:t>apa</a:t>
            </a:r>
            <a:r>
              <a:rPr lang="en-US" dirty="0"/>
              <a:t> </a:t>
            </a:r>
            <a:r>
              <a:rPr lang="en-US" dirty="0" err="1"/>
              <a:t>saja</a:t>
            </a:r>
            <a:r>
              <a:rPr lang="en-US" dirty="0"/>
              <a:t> yang </a:t>
            </a:r>
            <a:r>
              <a:rPr lang="en-US" dirty="0" err="1"/>
              <a:t>dapat</a:t>
            </a:r>
            <a:r>
              <a:rPr lang="en-US" dirty="0"/>
              <a:t> </a:t>
            </a:r>
            <a:r>
              <a:rPr lang="en-US" dirty="0" err="1"/>
              <a:t>dikumpulkan</a:t>
            </a:r>
            <a:r>
              <a:rPr lang="en-US" dirty="0"/>
              <a:t>. </a:t>
            </a:r>
            <a:r>
              <a:rPr lang="en-US" dirty="0" err="1"/>
              <a:t>Keterbatasan</a:t>
            </a:r>
            <a:r>
              <a:rPr lang="en-US" dirty="0"/>
              <a:t> </a:t>
            </a:r>
            <a:r>
              <a:rPr lang="en-US" dirty="0" err="1"/>
              <a:t>peneliti</a:t>
            </a:r>
            <a:r>
              <a:rPr lang="en-US" dirty="0"/>
              <a:t> </a:t>
            </a:r>
            <a:r>
              <a:rPr lang="en-US" dirty="0" err="1"/>
              <a:t>dalam</a:t>
            </a:r>
            <a:r>
              <a:rPr lang="en-US" dirty="0"/>
              <a:t> </a:t>
            </a:r>
            <a:r>
              <a:rPr lang="en-US" dirty="0" err="1"/>
              <a:t>mengumpulkan</a:t>
            </a:r>
            <a:r>
              <a:rPr lang="en-US" dirty="0"/>
              <a:t> </a:t>
            </a:r>
            <a:r>
              <a:rPr lang="en-US" dirty="0" err="1"/>
              <a:t>semua</a:t>
            </a:r>
            <a:r>
              <a:rPr lang="en-US" dirty="0"/>
              <a:t> data </a:t>
            </a:r>
            <a:r>
              <a:rPr lang="en-US" dirty="0" err="1"/>
              <a:t>bisa</a:t>
            </a:r>
            <a:r>
              <a:rPr lang="en-US" dirty="0"/>
              <a:t> </a:t>
            </a:r>
            <a:r>
              <a:rPr lang="en-US" dirty="0" err="1"/>
              <a:t>karena</a:t>
            </a:r>
            <a:r>
              <a:rPr lang="en-US" dirty="0"/>
              <a:t> </a:t>
            </a:r>
            <a:r>
              <a:rPr lang="en-US" dirty="0" err="1"/>
              <a:t>biaya</a:t>
            </a:r>
            <a:r>
              <a:rPr lang="en-US" dirty="0"/>
              <a:t>, </a:t>
            </a:r>
            <a:r>
              <a:rPr lang="en-US" dirty="0" err="1"/>
              <a:t>jarak</a:t>
            </a:r>
            <a:r>
              <a:rPr lang="en-US" dirty="0"/>
              <a:t>, </a:t>
            </a:r>
            <a:r>
              <a:rPr lang="en-US" dirty="0" err="1"/>
              <a:t>atau</a:t>
            </a:r>
            <a:r>
              <a:rPr lang="en-US" dirty="0"/>
              <a:t> </a:t>
            </a:r>
            <a:r>
              <a:rPr lang="en-US" dirty="0" err="1"/>
              <a:t>tidak</a:t>
            </a:r>
            <a:r>
              <a:rPr lang="en-US" dirty="0"/>
              <a:t> </a:t>
            </a:r>
            <a:r>
              <a:rPr lang="en-US" dirty="0" err="1"/>
              <a:t>ditemukan</a:t>
            </a:r>
            <a:r>
              <a:rPr lang="en-US" dirty="0"/>
              <a:t> data yang </a:t>
            </a:r>
            <a:r>
              <a:rPr lang="en-US" dirty="0" err="1"/>
              <a:t>diinginkan</a:t>
            </a:r>
            <a:r>
              <a:rPr lang="en-US" dirty="0"/>
              <a:t>. </a:t>
            </a:r>
          </a:p>
          <a:p>
            <a:pPr algn="just">
              <a:lnSpc>
                <a:spcPct val="120000"/>
              </a:lnSpc>
            </a:pPr>
            <a:r>
              <a:rPr lang="en-US" dirty="0"/>
              <a:t>Dari </a:t>
            </a:r>
            <a:r>
              <a:rPr lang="en-US" dirty="0" err="1"/>
              <a:t>kerangka</a:t>
            </a:r>
            <a:r>
              <a:rPr lang="en-US" dirty="0"/>
              <a:t> </a:t>
            </a:r>
            <a:r>
              <a:rPr lang="en-US" dirty="0" err="1"/>
              <a:t>pemikiran</a:t>
            </a:r>
            <a:r>
              <a:rPr lang="en-US" dirty="0"/>
              <a:t> </a:t>
            </a:r>
            <a:r>
              <a:rPr lang="en-US" dirty="0" err="1"/>
              <a:t>teori</a:t>
            </a:r>
            <a:r>
              <a:rPr lang="en-US" dirty="0"/>
              <a:t> </a:t>
            </a:r>
            <a:r>
              <a:rPr lang="en-US" dirty="0" err="1"/>
              <a:t>diperoleh</a:t>
            </a:r>
            <a:r>
              <a:rPr lang="en-US" dirty="0"/>
              <a:t> </a:t>
            </a:r>
            <a:r>
              <a:rPr lang="en-US" dirty="0" err="1"/>
              <a:t>determinan</a:t>
            </a:r>
            <a:r>
              <a:rPr lang="en-US" dirty="0"/>
              <a:t> </a:t>
            </a:r>
            <a:r>
              <a:rPr lang="en-US" dirty="0" err="1"/>
              <a:t>persoalan</a:t>
            </a:r>
            <a:r>
              <a:rPr lang="en-US" dirty="0"/>
              <a:t>. </a:t>
            </a:r>
            <a:r>
              <a:rPr lang="en-US" dirty="0" err="1"/>
              <a:t>Berdasarkan</a:t>
            </a:r>
            <a:r>
              <a:rPr lang="en-US" dirty="0"/>
              <a:t> </a:t>
            </a:r>
            <a:r>
              <a:rPr lang="en-US" dirty="0" err="1"/>
              <a:t>informasi</a:t>
            </a:r>
            <a:r>
              <a:rPr lang="en-US" dirty="0"/>
              <a:t> yang </a:t>
            </a:r>
            <a:r>
              <a:rPr lang="en-US" dirty="0" err="1"/>
              <a:t>dikumpulkan</a:t>
            </a:r>
            <a:r>
              <a:rPr lang="en-US" dirty="0"/>
              <a:t> dan </a:t>
            </a:r>
            <a:r>
              <a:rPr lang="en-US" dirty="0" err="1"/>
              <a:t>kerangka</a:t>
            </a:r>
            <a:r>
              <a:rPr lang="en-US" dirty="0"/>
              <a:t> </a:t>
            </a:r>
            <a:r>
              <a:rPr lang="en-US" dirty="0" err="1"/>
              <a:t>teori</a:t>
            </a:r>
            <a:r>
              <a:rPr lang="en-US" dirty="0"/>
              <a:t> </a:t>
            </a:r>
            <a:r>
              <a:rPr lang="en-US" dirty="0" err="1"/>
              <a:t>disusun</a:t>
            </a:r>
            <a:r>
              <a:rPr lang="en-US" dirty="0"/>
              <a:t> </a:t>
            </a:r>
            <a:r>
              <a:rPr lang="en-US" dirty="0" err="1"/>
              <a:t>beberapa</a:t>
            </a:r>
            <a:r>
              <a:rPr lang="en-US" dirty="0"/>
              <a:t> </a:t>
            </a:r>
            <a:r>
              <a:rPr lang="en-US" dirty="0" err="1"/>
              <a:t>hipotesis</a:t>
            </a:r>
            <a:r>
              <a:rPr lang="en-US" dirty="0"/>
              <a:t> yang </a:t>
            </a:r>
            <a:r>
              <a:rPr lang="en-US" dirty="0" err="1"/>
              <a:t>dapat</a:t>
            </a:r>
            <a:r>
              <a:rPr lang="en-US" dirty="0"/>
              <a:t> </a:t>
            </a:r>
            <a:r>
              <a:rPr lang="en-US" dirty="0" err="1"/>
              <a:t>dihasilkan</a:t>
            </a:r>
            <a:r>
              <a:rPr lang="en-US" dirty="0"/>
              <a:t> dan </a:t>
            </a:r>
            <a:r>
              <a:rPr lang="en-US" dirty="0" err="1"/>
              <a:t>diuji</a:t>
            </a:r>
            <a:r>
              <a:rPr lang="en-US" dirty="0"/>
              <a:t> </a:t>
            </a:r>
            <a:r>
              <a:rPr lang="en-US" dirty="0" err="1"/>
              <a:t>jika</a:t>
            </a:r>
            <a:r>
              <a:rPr lang="en-US" dirty="0"/>
              <a:t> data </a:t>
            </a:r>
            <a:r>
              <a:rPr lang="en-US" dirty="0" err="1"/>
              <a:t>mendukung</a:t>
            </a:r>
            <a:r>
              <a:rPr lang="en-US" dirty="0"/>
              <a:t>. </a:t>
            </a:r>
          </a:p>
          <a:p>
            <a:pPr algn="just">
              <a:lnSpc>
                <a:spcPct val="120000"/>
              </a:lnSpc>
            </a:pPr>
            <a:r>
              <a:rPr lang="en-US" dirty="0" err="1"/>
              <a:t>Konsep-konsep</a:t>
            </a:r>
            <a:r>
              <a:rPr lang="en-US" dirty="0"/>
              <a:t> </a:t>
            </a:r>
            <a:r>
              <a:rPr lang="en-US" dirty="0" err="1"/>
              <a:t>kemudian</a:t>
            </a:r>
            <a:r>
              <a:rPr lang="en-US" dirty="0"/>
              <a:t> </a:t>
            </a:r>
            <a:r>
              <a:rPr lang="en-US" dirty="0" err="1"/>
              <a:t>dioperasionalkan</a:t>
            </a:r>
            <a:r>
              <a:rPr lang="en-US" dirty="0"/>
              <a:t> agar </a:t>
            </a:r>
            <a:r>
              <a:rPr lang="en-US" dirty="0" err="1"/>
              <a:t>dapat</a:t>
            </a:r>
            <a:r>
              <a:rPr lang="en-US" dirty="0"/>
              <a:t> </a:t>
            </a:r>
            <a:r>
              <a:rPr lang="en-US" dirty="0" err="1"/>
              <a:t>diukur</a:t>
            </a:r>
            <a:r>
              <a:rPr lang="en-US" dirty="0"/>
              <a:t>.  </a:t>
            </a:r>
          </a:p>
          <a:p>
            <a:pPr algn="just">
              <a:lnSpc>
                <a:spcPct val="120000"/>
              </a:lnSpc>
            </a:pPr>
            <a:r>
              <a:rPr lang="en-US" dirty="0" err="1"/>
              <a:t>Peneliti</a:t>
            </a:r>
            <a:r>
              <a:rPr lang="en-US" dirty="0"/>
              <a:t> </a:t>
            </a:r>
            <a:r>
              <a:rPr lang="en-US" dirty="0" err="1"/>
              <a:t>mendesain</a:t>
            </a:r>
            <a:r>
              <a:rPr lang="en-US" dirty="0"/>
              <a:t>  </a:t>
            </a:r>
            <a:r>
              <a:rPr lang="en-US" dirty="0" err="1"/>
              <a:t>riset</a:t>
            </a:r>
            <a:r>
              <a:rPr lang="en-US" dirty="0"/>
              <a:t> dan </a:t>
            </a:r>
            <a:r>
              <a:rPr lang="en-US" dirty="0" err="1"/>
              <a:t>memutuskan</a:t>
            </a:r>
            <a:r>
              <a:rPr lang="en-US" dirty="0"/>
              <a:t> </a:t>
            </a:r>
            <a:r>
              <a:rPr lang="en-US" dirty="0" err="1"/>
              <a:t>diantara</a:t>
            </a:r>
            <a:r>
              <a:rPr lang="en-US" dirty="0"/>
              <a:t> </a:t>
            </a:r>
            <a:r>
              <a:rPr lang="en-US" dirty="0" err="1"/>
              <a:t>riset</a:t>
            </a:r>
            <a:r>
              <a:rPr lang="en-US" dirty="0"/>
              <a:t> yang lain, </a:t>
            </a:r>
            <a:r>
              <a:rPr lang="en-US" dirty="0" err="1"/>
              <a:t>bagaimana</a:t>
            </a:r>
            <a:r>
              <a:rPr lang="en-US" dirty="0"/>
              <a:t> </a:t>
            </a:r>
            <a:r>
              <a:rPr lang="en-US" dirty="0" err="1"/>
              <a:t>mengumpulkan</a:t>
            </a:r>
            <a:r>
              <a:rPr lang="en-US" dirty="0"/>
              <a:t> data, </a:t>
            </a:r>
            <a:r>
              <a:rPr lang="en-US" dirty="0" err="1"/>
              <a:t>menganalisis</a:t>
            </a:r>
            <a:r>
              <a:rPr lang="en-US" dirty="0"/>
              <a:t> dan </a:t>
            </a:r>
            <a:r>
              <a:rPr lang="en-US" dirty="0" err="1"/>
              <a:t>menginterpretasikan</a:t>
            </a:r>
            <a:r>
              <a:rPr lang="en-US" dirty="0"/>
              <a:t> data dan </a:t>
            </a:r>
            <a:r>
              <a:rPr lang="en-US" dirty="0" err="1"/>
              <a:t>akhirnya</a:t>
            </a:r>
            <a:r>
              <a:rPr lang="en-US" dirty="0"/>
              <a:t> </a:t>
            </a:r>
            <a:r>
              <a:rPr lang="en-US" dirty="0" err="1"/>
              <a:t>memberikan</a:t>
            </a:r>
            <a:r>
              <a:rPr lang="en-US" dirty="0"/>
              <a:t> </a:t>
            </a:r>
            <a:r>
              <a:rPr lang="en-US" dirty="0" err="1"/>
              <a:t>jawaban</a:t>
            </a:r>
            <a:r>
              <a:rPr lang="en-US" dirty="0"/>
              <a:t> </a:t>
            </a:r>
            <a:r>
              <a:rPr lang="en-US" dirty="0" err="1"/>
              <a:t>atas</a:t>
            </a:r>
            <a:r>
              <a:rPr lang="en-US" dirty="0"/>
              <a:t>  </a:t>
            </a:r>
            <a:r>
              <a:rPr lang="en-US" dirty="0" err="1"/>
              <a:t>permasalahannya</a:t>
            </a:r>
            <a:r>
              <a:rPr lang="en-US" dirty="0"/>
              <a:t>. </a:t>
            </a:r>
          </a:p>
          <a:p>
            <a:pPr algn="just">
              <a:lnSpc>
                <a:spcPct val="120000"/>
              </a:lnSpc>
            </a:pPr>
            <a:r>
              <a:rPr lang="en-US" dirty="0" err="1"/>
              <a:t>Penggambaran</a:t>
            </a:r>
            <a:r>
              <a:rPr lang="en-US" dirty="0"/>
              <a:t> proses </a:t>
            </a:r>
            <a:r>
              <a:rPr lang="en-US" dirty="0" err="1"/>
              <a:t>ini</a:t>
            </a:r>
            <a:r>
              <a:rPr lang="en-US" dirty="0"/>
              <a:t> </a:t>
            </a:r>
            <a:r>
              <a:rPr lang="en-US" dirty="0" err="1"/>
              <a:t>dari</a:t>
            </a:r>
            <a:r>
              <a:rPr lang="en-US" dirty="0"/>
              <a:t> </a:t>
            </a:r>
            <a:r>
              <a:rPr lang="en-US" dirty="0" err="1"/>
              <a:t>analisis</a:t>
            </a:r>
            <a:r>
              <a:rPr lang="en-US" dirty="0"/>
              <a:t> </a:t>
            </a:r>
            <a:r>
              <a:rPr lang="en-US" dirty="0" err="1"/>
              <a:t>logis</a:t>
            </a:r>
            <a:r>
              <a:rPr lang="en-US" dirty="0"/>
              <a:t> </a:t>
            </a:r>
            <a:r>
              <a:rPr lang="en-US" dirty="0" err="1"/>
              <a:t>sebuah</a:t>
            </a:r>
            <a:r>
              <a:rPr lang="en-US" dirty="0"/>
              <a:t> </a:t>
            </a:r>
            <a:r>
              <a:rPr lang="en-US" dirty="0" err="1"/>
              <a:t>penarikan</a:t>
            </a:r>
            <a:r>
              <a:rPr lang="en-US" dirty="0"/>
              <a:t> </a:t>
            </a:r>
            <a:r>
              <a:rPr lang="en-US" dirty="0" err="1"/>
              <a:t>kesimpulan</a:t>
            </a:r>
            <a:r>
              <a:rPr lang="en-US" dirty="0"/>
              <a:t> yang </a:t>
            </a:r>
            <a:r>
              <a:rPr lang="en-US" dirty="0" err="1"/>
              <a:t>berarti</a:t>
            </a:r>
            <a:r>
              <a:rPr lang="en-US" dirty="0"/>
              <a:t> dan </a:t>
            </a:r>
            <a:r>
              <a:rPr lang="en-US" dirty="0" err="1"/>
              <a:t>menjadi</a:t>
            </a:r>
            <a:r>
              <a:rPr lang="en-US" dirty="0"/>
              <a:t> </a:t>
            </a:r>
            <a:r>
              <a:rPr lang="en-US" dirty="0" err="1"/>
              <a:t>meyakinkan</a:t>
            </a:r>
            <a:r>
              <a:rPr lang="en-US" dirty="0"/>
              <a:t> dan </a:t>
            </a:r>
            <a:r>
              <a:rPr lang="en-US" dirty="0" err="1"/>
              <a:t>disebut</a:t>
            </a:r>
            <a:r>
              <a:rPr lang="en-US" dirty="0"/>
              <a:t> </a:t>
            </a:r>
            <a:r>
              <a:rPr lang="en-US" dirty="0" err="1"/>
              <a:t>dengan</a:t>
            </a:r>
            <a:r>
              <a:rPr lang="en-US" dirty="0"/>
              <a:t> </a:t>
            </a:r>
            <a:r>
              <a:rPr lang="en-US" dirty="0" err="1"/>
              <a:t>deduktif</a:t>
            </a:r>
            <a:r>
              <a:rPr lang="en-US" dirty="0"/>
              <a:t>. </a:t>
            </a:r>
            <a:r>
              <a:rPr lang="en-US" dirty="0" err="1"/>
              <a:t>Ini</a:t>
            </a:r>
            <a:r>
              <a:rPr lang="en-US" dirty="0"/>
              <a:t> </a:t>
            </a:r>
            <a:r>
              <a:rPr lang="en-US" dirty="0" err="1"/>
              <a:t>adalah</a:t>
            </a:r>
            <a:r>
              <a:rPr lang="en-US" dirty="0"/>
              <a:t> </a:t>
            </a:r>
            <a:r>
              <a:rPr lang="en-US" dirty="0" err="1"/>
              <a:t>penggambaran</a:t>
            </a:r>
            <a:r>
              <a:rPr lang="en-US" dirty="0"/>
              <a:t> </a:t>
            </a:r>
            <a:r>
              <a:rPr lang="en-US" dirty="0" err="1"/>
              <a:t>dari</a:t>
            </a:r>
            <a:r>
              <a:rPr lang="en-US" dirty="0"/>
              <a:t> </a:t>
            </a:r>
            <a:r>
              <a:rPr lang="en-US" dirty="0" err="1"/>
              <a:t>metode</a:t>
            </a:r>
            <a:r>
              <a:rPr lang="en-US" dirty="0"/>
              <a:t> </a:t>
            </a:r>
            <a:r>
              <a:rPr lang="en-US" dirty="0" err="1"/>
              <a:t>hipotetika</a:t>
            </a:r>
            <a:r>
              <a:rPr lang="en-US" dirty="0"/>
              <a:t> </a:t>
            </a:r>
            <a:r>
              <a:rPr lang="en-US" dirty="0" err="1"/>
              <a:t>deduktif</a:t>
            </a:r>
            <a:r>
              <a:rPr lang="en-US" dirty="0"/>
              <a:t> </a:t>
            </a:r>
            <a:r>
              <a:rPr lang="en-US" dirty="0" err="1"/>
              <a:t>dari</a:t>
            </a:r>
            <a:r>
              <a:rPr lang="en-US" dirty="0"/>
              <a:t> </a:t>
            </a:r>
            <a:r>
              <a:rPr lang="en-US" dirty="0" err="1"/>
              <a:t>penelitian</a:t>
            </a:r>
            <a:r>
              <a:rPr lang="en-US" dirty="0"/>
              <a:t> </a:t>
            </a:r>
            <a:r>
              <a:rPr lang="en-US" dirty="0" err="1"/>
              <a:t>ilmiah</a:t>
            </a:r>
            <a:r>
              <a:rPr lang="en-US" dirty="0"/>
              <a:t>. </a:t>
            </a:r>
          </a:p>
          <a:p>
            <a:pPr algn="just">
              <a:lnSpc>
                <a:spcPct val="120000"/>
              </a:lnSpc>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a:bodyPr>
          <a:lstStyle/>
          <a:p>
            <a:r>
              <a:rPr lang="id-ID" dirty="0"/>
              <a:t>Enam Langkah Proses Penelitian Untuk Penelitian Terapan</a:t>
            </a:r>
          </a:p>
        </p:txBody>
      </p:sp>
      <p:sp>
        <p:nvSpPr>
          <p:cNvPr id="3" name="Content Placeholder 2"/>
          <p:cNvSpPr>
            <a:spLocks noGrp="1"/>
          </p:cNvSpPr>
          <p:nvPr>
            <p:ph idx="1"/>
          </p:nvPr>
        </p:nvSpPr>
        <p:spPr>
          <a:xfrm>
            <a:off x="838200" y="2136913"/>
            <a:ext cx="10515600" cy="4040050"/>
          </a:xfrm>
        </p:spPr>
        <p:txBody>
          <a:bodyPr>
            <a:normAutofit lnSpcReduction="10000"/>
          </a:bodyPr>
          <a:lstStyle/>
          <a:p>
            <a:pPr marL="514350" indent="-514350">
              <a:buSzPct val="100000"/>
              <a:buFont typeface="+mj-lt"/>
              <a:buAutoNum type="arabicPeriod" startAt="5"/>
            </a:pPr>
            <a:r>
              <a:rPr lang="id-ID" sz="2400" b="1" dirty="0"/>
              <a:t>Membangun hipotesis </a:t>
            </a:r>
            <a:r>
              <a:rPr lang="id-ID" sz="2400" dirty="0"/>
              <a:t>didasarkan pada kerangka berfikir dan </a:t>
            </a:r>
            <a:r>
              <a:rPr lang="id-ID" sz="2400" b="1" dirty="0"/>
              <a:t>bentuk hipotesis </a:t>
            </a:r>
            <a:r>
              <a:rPr lang="id-ID" sz="2400" dirty="0"/>
              <a:t>dapat </a:t>
            </a:r>
            <a:r>
              <a:rPr lang="id-ID" sz="2400" b="1" dirty="0"/>
              <a:t>deskriptif</a:t>
            </a:r>
            <a:r>
              <a:rPr lang="id-ID" sz="2400" dirty="0"/>
              <a:t>, </a:t>
            </a:r>
            <a:r>
              <a:rPr lang="id-ID" sz="2400" b="1" dirty="0"/>
              <a:t>asosiatif</a:t>
            </a:r>
            <a:r>
              <a:rPr lang="id-ID" sz="2400" dirty="0"/>
              <a:t>, atau komparatif.  Hipotesis dapat dikembangkan menurut jumlah variabel  dan/atau hubungan antar variabel. Jika terdapat 3 variabel bebas dapat dibangun 3 hipotesis diskriptif dan 3 hipotesis asosiatif. Berdasarkan rumusan masalah dan hipotesis ditentukanlah  judul penelitian yang tepat.</a:t>
            </a:r>
          </a:p>
          <a:p>
            <a:pPr marL="457200" indent="-457200">
              <a:buFont typeface="+mj-lt"/>
              <a:buAutoNum type="arabicPeriod" startAt="6"/>
            </a:pPr>
            <a:r>
              <a:rPr lang="id-ID" sz="2400" dirty="0"/>
              <a:t>Menetapkan metode penelitian yaitu prosedur atau cara untuk mengetahui sesuatu dengan menggunakan langkah-langkah sistematis. Metodelogi Penelitian </a:t>
            </a:r>
            <a:r>
              <a:rPr lang="id-ID" sz="2400" b="1" dirty="0"/>
              <a:t>berkait dengan </a:t>
            </a:r>
            <a:r>
              <a:rPr lang="id-ID" sz="2400" dirty="0"/>
              <a:t>bagaimana kita </a:t>
            </a:r>
            <a:r>
              <a:rPr lang="id-ID" sz="2400" b="1" dirty="0"/>
              <a:t>mengadakan penelitian</a:t>
            </a:r>
            <a:r>
              <a:rPr lang="id-ID" sz="2400" dirty="0"/>
              <a:t> dan </a:t>
            </a:r>
            <a:r>
              <a:rPr lang="id-ID" sz="2400" b="1" dirty="0"/>
              <a:t>memuat tentang </a:t>
            </a:r>
            <a:r>
              <a:rPr lang="id-ID" sz="2400" dirty="0"/>
              <a:t>penentuan variabel pokok, penentuan populasi, penentuan sampel, metode dan tehnik pengambilan data, instrumen penelitian dan tehnik analisis data.</a:t>
            </a:r>
          </a:p>
          <a:p>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087897-696E-58C7-0931-ECE50C62FC3F}"/>
              </a:ext>
            </a:extLst>
          </p:cNvPr>
          <p:cNvSpPr>
            <a:spLocks noGrp="1"/>
          </p:cNvSpPr>
          <p:nvPr>
            <p:ph idx="1"/>
          </p:nvPr>
        </p:nvSpPr>
        <p:spPr/>
        <p:txBody>
          <a:bodyPr/>
          <a:lstStyle/>
          <a:p>
            <a:pPr marL="0" indent="0" algn="ctr">
              <a:buNone/>
            </a:pPr>
            <a:endParaRPr lang="en-US" dirty="0"/>
          </a:p>
          <a:p>
            <a:pPr marL="0" indent="0" algn="ctr">
              <a:buNone/>
            </a:pPr>
            <a:endParaRPr lang="en-US" sz="4400" dirty="0"/>
          </a:p>
          <a:p>
            <a:pPr marL="0" indent="0" algn="ctr">
              <a:buNone/>
            </a:pPr>
            <a:r>
              <a:rPr lang="en-US" sz="4400" dirty="0"/>
              <a:t>PARADIGMA PENELITIAN</a:t>
            </a:r>
            <a:endParaRPr lang="en-ID" sz="4400" dirty="0"/>
          </a:p>
        </p:txBody>
      </p:sp>
    </p:spTree>
    <p:extLst>
      <p:ext uri="{BB962C8B-B14F-4D97-AF65-F5344CB8AC3E}">
        <p14:creationId xmlns:p14="http://schemas.microsoft.com/office/powerpoint/2010/main" val="722879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1" y="304800"/>
            <a:ext cx="10108096" cy="1066800"/>
          </a:xfrm>
          <a:solidFill>
            <a:schemeClr val="accent4">
              <a:lumMod val="20000"/>
              <a:lumOff val="80000"/>
            </a:schemeClr>
          </a:solidFill>
        </p:spPr>
        <p:txBody>
          <a:bodyPr>
            <a:normAutofit/>
          </a:bodyPr>
          <a:lstStyle/>
          <a:p>
            <a:r>
              <a:rPr lang="id-ID" dirty="0"/>
              <a:t>Pengertian Paradigma Penelitian</a:t>
            </a:r>
          </a:p>
        </p:txBody>
      </p:sp>
      <p:sp>
        <p:nvSpPr>
          <p:cNvPr id="3" name="Content Placeholder 2"/>
          <p:cNvSpPr>
            <a:spLocks noGrp="1"/>
          </p:cNvSpPr>
          <p:nvPr>
            <p:ph idx="1"/>
          </p:nvPr>
        </p:nvSpPr>
        <p:spPr>
          <a:xfrm>
            <a:off x="1143001" y="1600200"/>
            <a:ext cx="10108096" cy="4419600"/>
          </a:xfrm>
        </p:spPr>
        <p:txBody>
          <a:bodyPr>
            <a:normAutofit/>
          </a:bodyPr>
          <a:lstStyle/>
          <a:p>
            <a:pPr algn="just"/>
            <a:r>
              <a:rPr lang="id-ID" sz="3000" dirty="0">
                <a:cs typeface="Times New Roman" pitchFamily="18" charset="0"/>
              </a:rPr>
              <a:t>Paradigma adalah tatanan pemikiran yang me</a:t>
            </a:r>
            <a:r>
              <a:rPr lang="id-ID" sz="3000" dirty="0"/>
              <a:t>ngacu pada kemajuan praktek ilmiah yang berdasarkan pada filosofi masyarakat dan asumsi tentang sifat dan dunia pengetahuan. </a:t>
            </a:r>
          </a:p>
          <a:p>
            <a:pPr algn="just"/>
            <a:r>
              <a:rPr lang="id-ID" sz="3000" dirty="0"/>
              <a:t>Paradigma menawarkan kerangka kerja yang meliputi serangkaian teori yang diterima, metode, dan cara-cara mendefinisikan data. </a:t>
            </a:r>
            <a:endParaRPr lang="id-ID" sz="3000" dirty="0">
              <a:cs typeface="Times New Roman" pitchFamily="18" charset="0"/>
            </a:endParaRPr>
          </a:p>
          <a:p>
            <a:r>
              <a:rPr lang="id-ID" sz="3000" dirty="0">
                <a:cs typeface="Times New Roman" pitchFamily="18" charset="0"/>
              </a:rPr>
              <a:t>Empat jenis paradigma penelitian: </a:t>
            </a:r>
          </a:p>
          <a:p>
            <a:r>
              <a:rPr lang="id-ID" sz="3000" dirty="0">
                <a:cs typeface="Times New Roman" pitchFamily="18" charset="0"/>
              </a:rPr>
              <a:t>1</a:t>
            </a:r>
            <a:r>
              <a:rPr lang="id-ID" sz="3000" i="1" dirty="0">
                <a:cs typeface="Times New Roman" pitchFamily="18" charset="0"/>
              </a:rPr>
              <a:t>) </a:t>
            </a:r>
            <a:r>
              <a:rPr lang="id-ID" sz="3000" b="1" i="1" dirty="0">
                <a:cs typeface="Times New Roman" pitchFamily="18" charset="0"/>
              </a:rPr>
              <a:t>fungsionalist, 2)interpretative, 3)radical humanist, dan 4)radical structuralist.</a:t>
            </a:r>
          </a:p>
          <a:p>
            <a:pPr>
              <a:buNone/>
            </a:pPr>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365" y="610696"/>
            <a:ext cx="9959009" cy="1371600"/>
          </a:xfrm>
          <a:solidFill>
            <a:schemeClr val="accent4">
              <a:lumMod val="20000"/>
              <a:lumOff val="80000"/>
            </a:schemeClr>
          </a:solidFill>
        </p:spPr>
        <p:txBody>
          <a:bodyPr>
            <a:normAutofit/>
          </a:bodyPr>
          <a:lstStyle/>
          <a:p>
            <a:pPr algn="ctr"/>
            <a:r>
              <a:rPr lang="id-ID" b="1" dirty="0"/>
              <a:t>Empat Paradigma Untuk </a:t>
            </a:r>
            <a:br>
              <a:rPr lang="en-US" b="1" dirty="0"/>
            </a:br>
            <a:r>
              <a:rPr lang="id-ID" b="1" dirty="0"/>
              <a:t>Analisis Teori Sosial</a:t>
            </a:r>
          </a:p>
        </p:txBody>
      </p:sp>
      <p:sp>
        <p:nvSpPr>
          <p:cNvPr id="6" name="Rectangle 5"/>
          <p:cNvSpPr/>
          <p:nvPr/>
        </p:nvSpPr>
        <p:spPr>
          <a:xfrm>
            <a:off x="1948068" y="2247900"/>
            <a:ext cx="1905000" cy="2819400"/>
          </a:xfrm>
          <a:prstGeom prst="rect">
            <a:avLst/>
          </a:prstGeom>
          <a:effectLst>
            <a:glow rad="2286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d-ID"/>
          </a:p>
        </p:txBody>
      </p:sp>
      <p:sp>
        <p:nvSpPr>
          <p:cNvPr id="7" name="Rectangle 6"/>
          <p:cNvSpPr/>
          <p:nvPr/>
        </p:nvSpPr>
        <p:spPr>
          <a:xfrm>
            <a:off x="4005470" y="2209800"/>
            <a:ext cx="2014330" cy="1447800"/>
          </a:xfrm>
          <a:prstGeom prst="rect">
            <a:avLst/>
          </a:prstGeom>
          <a:effectLst>
            <a:glow rad="1016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d-ID"/>
          </a:p>
        </p:txBody>
      </p:sp>
      <p:sp>
        <p:nvSpPr>
          <p:cNvPr id="8" name="Rectangle 7"/>
          <p:cNvSpPr/>
          <p:nvPr/>
        </p:nvSpPr>
        <p:spPr>
          <a:xfrm>
            <a:off x="6096000" y="2209800"/>
            <a:ext cx="1904998" cy="1447800"/>
          </a:xfrm>
          <a:prstGeom prst="rect">
            <a:avLst/>
          </a:prstGeom>
          <a:effectLst>
            <a:glow rad="139700">
              <a:schemeClr val="accent3">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d-ID"/>
          </a:p>
        </p:txBody>
      </p:sp>
      <p:sp>
        <p:nvSpPr>
          <p:cNvPr id="9" name="Rectangle 8"/>
          <p:cNvSpPr/>
          <p:nvPr/>
        </p:nvSpPr>
        <p:spPr>
          <a:xfrm>
            <a:off x="4005470" y="3733800"/>
            <a:ext cx="2014330" cy="1295400"/>
          </a:xfrm>
          <a:prstGeom prst="rect">
            <a:avLst/>
          </a:prstGeom>
          <a:effectLst>
            <a:glow rad="228600">
              <a:schemeClr val="accent3">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d-ID"/>
          </a:p>
        </p:txBody>
      </p:sp>
      <p:sp>
        <p:nvSpPr>
          <p:cNvPr id="10" name="Rectangle 9"/>
          <p:cNvSpPr/>
          <p:nvPr/>
        </p:nvSpPr>
        <p:spPr>
          <a:xfrm>
            <a:off x="6096000" y="3733800"/>
            <a:ext cx="1904998" cy="1295400"/>
          </a:xfrm>
          <a:prstGeom prst="rect">
            <a:avLst/>
          </a:prstGeom>
          <a:effectLst>
            <a:glow rad="2286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d-ID"/>
          </a:p>
        </p:txBody>
      </p:sp>
      <p:sp>
        <p:nvSpPr>
          <p:cNvPr id="11" name="Rectangle 10"/>
          <p:cNvSpPr/>
          <p:nvPr/>
        </p:nvSpPr>
        <p:spPr>
          <a:xfrm>
            <a:off x="8153400" y="2153687"/>
            <a:ext cx="1905001" cy="2819400"/>
          </a:xfrm>
          <a:prstGeom prst="rect">
            <a:avLst/>
          </a:prstGeom>
          <a:effectLst>
            <a:glow rad="2286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d-ID"/>
          </a:p>
        </p:txBody>
      </p:sp>
      <p:sp>
        <p:nvSpPr>
          <p:cNvPr id="12" name="TextBox 11"/>
          <p:cNvSpPr txBox="1"/>
          <p:nvPr/>
        </p:nvSpPr>
        <p:spPr>
          <a:xfrm>
            <a:off x="2024268" y="3457545"/>
            <a:ext cx="1752600" cy="400110"/>
          </a:xfrm>
          <a:prstGeom prst="rect">
            <a:avLst/>
          </a:prstGeom>
          <a:noFill/>
        </p:spPr>
        <p:txBody>
          <a:bodyPr wrap="square" rtlCol="0">
            <a:spAutoFit/>
          </a:bodyPr>
          <a:lstStyle/>
          <a:p>
            <a:r>
              <a:rPr lang="id-ID" sz="2000" dirty="0">
                <a:latin typeface="Algerian" pitchFamily="82" charset="0"/>
              </a:rPr>
              <a:t>SUBJECTIVE</a:t>
            </a:r>
          </a:p>
        </p:txBody>
      </p:sp>
      <p:sp>
        <p:nvSpPr>
          <p:cNvPr id="13" name="TextBox 12"/>
          <p:cNvSpPr txBox="1"/>
          <p:nvPr/>
        </p:nvSpPr>
        <p:spPr>
          <a:xfrm>
            <a:off x="8153400" y="3429000"/>
            <a:ext cx="1600200" cy="400110"/>
          </a:xfrm>
          <a:prstGeom prst="rect">
            <a:avLst/>
          </a:prstGeom>
          <a:noFill/>
        </p:spPr>
        <p:txBody>
          <a:bodyPr wrap="square" rtlCol="0">
            <a:spAutoFit/>
          </a:bodyPr>
          <a:lstStyle/>
          <a:p>
            <a:r>
              <a:rPr lang="id-ID" sz="2000" dirty="0">
                <a:latin typeface="Algerian" pitchFamily="82" charset="0"/>
              </a:rPr>
              <a:t>OBJECTIVE</a:t>
            </a:r>
          </a:p>
        </p:txBody>
      </p:sp>
      <p:sp>
        <p:nvSpPr>
          <p:cNvPr id="14" name="TextBox 13"/>
          <p:cNvSpPr txBox="1"/>
          <p:nvPr/>
        </p:nvSpPr>
        <p:spPr>
          <a:xfrm>
            <a:off x="4343400" y="2438401"/>
            <a:ext cx="1600200" cy="830997"/>
          </a:xfrm>
          <a:prstGeom prst="rect">
            <a:avLst/>
          </a:prstGeom>
          <a:noFill/>
        </p:spPr>
        <p:txBody>
          <a:bodyPr wrap="square" rtlCol="0">
            <a:spAutoFit/>
          </a:bodyPr>
          <a:lstStyle/>
          <a:p>
            <a:r>
              <a:rPr lang="id-ID" sz="2400" dirty="0"/>
              <a:t>Radical </a:t>
            </a:r>
          </a:p>
          <a:p>
            <a:r>
              <a:rPr lang="id-ID" sz="2400" dirty="0"/>
              <a:t>Humanist</a:t>
            </a:r>
          </a:p>
        </p:txBody>
      </p:sp>
      <p:sp>
        <p:nvSpPr>
          <p:cNvPr id="15" name="TextBox 14"/>
          <p:cNvSpPr txBox="1"/>
          <p:nvPr/>
        </p:nvSpPr>
        <p:spPr>
          <a:xfrm>
            <a:off x="6172199" y="2438401"/>
            <a:ext cx="1749287" cy="830997"/>
          </a:xfrm>
          <a:prstGeom prst="rect">
            <a:avLst/>
          </a:prstGeom>
          <a:noFill/>
        </p:spPr>
        <p:txBody>
          <a:bodyPr wrap="square" rtlCol="0">
            <a:spAutoFit/>
          </a:bodyPr>
          <a:lstStyle/>
          <a:p>
            <a:r>
              <a:rPr lang="id-ID" sz="2400" dirty="0"/>
              <a:t>Radical </a:t>
            </a:r>
          </a:p>
          <a:p>
            <a:r>
              <a:rPr lang="id-ID" sz="2400" dirty="0"/>
              <a:t>Structuralist</a:t>
            </a:r>
          </a:p>
        </p:txBody>
      </p:sp>
      <p:sp>
        <p:nvSpPr>
          <p:cNvPr id="16" name="TextBox 15"/>
          <p:cNvSpPr txBox="1"/>
          <p:nvPr/>
        </p:nvSpPr>
        <p:spPr>
          <a:xfrm>
            <a:off x="6255026" y="4024460"/>
            <a:ext cx="1600200" cy="400110"/>
          </a:xfrm>
          <a:prstGeom prst="rect">
            <a:avLst/>
          </a:prstGeom>
          <a:noFill/>
        </p:spPr>
        <p:txBody>
          <a:bodyPr wrap="square" rtlCol="0">
            <a:spAutoFit/>
          </a:bodyPr>
          <a:lstStyle/>
          <a:p>
            <a:r>
              <a:rPr lang="id-ID" sz="2000" dirty="0"/>
              <a:t>Fungsionalist</a:t>
            </a:r>
          </a:p>
        </p:txBody>
      </p:sp>
      <p:sp>
        <p:nvSpPr>
          <p:cNvPr id="17" name="TextBox 16"/>
          <p:cNvSpPr txBox="1"/>
          <p:nvPr/>
        </p:nvSpPr>
        <p:spPr>
          <a:xfrm>
            <a:off x="4191000" y="4038600"/>
            <a:ext cx="1752600" cy="400110"/>
          </a:xfrm>
          <a:prstGeom prst="rect">
            <a:avLst/>
          </a:prstGeom>
          <a:noFill/>
        </p:spPr>
        <p:txBody>
          <a:bodyPr wrap="square" rtlCol="0">
            <a:spAutoFit/>
          </a:bodyPr>
          <a:lstStyle/>
          <a:p>
            <a:r>
              <a:rPr lang="id-ID" sz="2000" dirty="0"/>
              <a:t>Interpretative</a:t>
            </a:r>
          </a:p>
        </p:txBody>
      </p:sp>
      <p:sp>
        <p:nvSpPr>
          <p:cNvPr id="18" name="TextBox 17"/>
          <p:cNvSpPr txBox="1"/>
          <p:nvPr/>
        </p:nvSpPr>
        <p:spPr>
          <a:xfrm>
            <a:off x="2286000" y="5410201"/>
            <a:ext cx="6705600" cy="461665"/>
          </a:xfrm>
          <a:prstGeom prst="rect">
            <a:avLst/>
          </a:prstGeom>
          <a:noFill/>
        </p:spPr>
        <p:txBody>
          <a:bodyPr wrap="square" rtlCol="0">
            <a:spAutoFit/>
          </a:bodyPr>
          <a:lstStyle/>
          <a:p>
            <a:r>
              <a:rPr lang="id-ID" sz="2400" dirty="0"/>
              <a:t>Sumber: Burrel dan Morgan’s (1979, p. 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a:bodyPr>
          <a:lstStyle/>
          <a:p>
            <a:r>
              <a:rPr lang="id-ID" dirty="0"/>
              <a:t>Empat Paradigma Untuk Analisis </a:t>
            </a:r>
            <a:br>
              <a:rPr lang="id-ID" dirty="0"/>
            </a:br>
            <a:r>
              <a:rPr lang="id-ID" dirty="0"/>
              <a:t>Teori Sosial (Membangun Teori)</a:t>
            </a:r>
          </a:p>
        </p:txBody>
      </p:sp>
      <p:sp>
        <p:nvSpPr>
          <p:cNvPr id="3" name="Content Placeholder 2"/>
          <p:cNvSpPr>
            <a:spLocks noGrp="1"/>
          </p:cNvSpPr>
          <p:nvPr>
            <p:ph idx="1"/>
          </p:nvPr>
        </p:nvSpPr>
        <p:spPr>
          <a:xfrm>
            <a:off x="838200" y="1878495"/>
            <a:ext cx="10515600" cy="4298467"/>
          </a:xfrm>
        </p:spPr>
        <p:txBody>
          <a:bodyPr>
            <a:normAutofit/>
          </a:bodyPr>
          <a:lstStyle/>
          <a:p>
            <a:r>
              <a:rPr lang="id-ID" sz="2400" b="1" i="1" dirty="0"/>
              <a:t>Fungsionalist</a:t>
            </a:r>
            <a:r>
              <a:rPr lang="id-ID" sz="2400" i="1" dirty="0"/>
              <a:t> </a:t>
            </a:r>
            <a:r>
              <a:rPr lang="id-ID" sz="2400" dirty="0"/>
              <a:t>adalah paradigma Penelitian yang strukturnya dominan kepada penelitian sosiologi yang terjadi. Paradigma ini realis, positivistik, deterministik, dan homotetik. Ranahnya termasuk pada etika bisnis.</a:t>
            </a:r>
          </a:p>
          <a:p>
            <a:r>
              <a:rPr lang="id-ID" sz="2400" b="1" i="1" dirty="0"/>
              <a:t>Interpretative</a:t>
            </a:r>
            <a:r>
              <a:rPr lang="id-ID" sz="2400" dirty="0"/>
              <a:t> adalah paradigma yang merupakan perluasan dari pemikiran philosophi dan sosiologi yang bertujuan untuk memahami dan menjelaskan dunia sosial dari sudut pandang pelaku peran yang terlibat. Fokusnya bukan pada konflik dan perubahan radikal tetapi pada regulasi sosiologi. Etika bisnis empiris memberikan pengaruh dominan.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a:bodyPr>
          <a:lstStyle/>
          <a:p>
            <a:r>
              <a:rPr lang="id-ID" dirty="0"/>
              <a:t>Empat Paradigma Untuk Analisis </a:t>
            </a:r>
            <a:br>
              <a:rPr lang="id-ID" dirty="0"/>
            </a:br>
            <a:r>
              <a:rPr lang="id-ID" dirty="0"/>
              <a:t>Teori Sosial</a:t>
            </a:r>
          </a:p>
        </p:txBody>
      </p:sp>
      <p:sp>
        <p:nvSpPr>
          <p:cNvPr id="3" name="Content Placeholder 2"/>
          <p:cNvSpPr>
            <a:spLocks noGrp="1"/>
          </p:cNvSpPr>
          <p:nvPr>
            <p:ph idx="1"/>
          </p:nvPr>
        </p:nvSpPr>
        <p:spPr/>
        <p:txBody>
          <a:bodyPr>
            <a:normAutofit/>
          </a:bodyPr>
          <a:lstStyle/>
          <a:p>
            <a:r>
              <a:rPr lang="id-ID" sz="2400" b="1" i="1" dirty="0"/>
              <a:t>Radical Humanist (RH) </a:t>
            </a:r>
            <a:r>
              <a:rPr lang="id-ID" sz="2400" dirty="0"/>
              <a:t>adalah paradigma yang menekankan pada perubahan radikal sosiologi. Fokusnya pada kritik terhadap </a:t>
            </a:r>
            <a:r>
              <a:rPr lang="id-ID" sz="2400" i="1" dirty="0"/>
              <a:t>status quo </a:t>
            </a:r>
            <a:r>
              <a:rPr lang="id-ID" sz="2400" dirty="0"/>
              <a:t>dan tujuannya untuk memfasilitasi pelarian dari keterbatasan aturan sosial. Paradigma ini anti- positivistik.</a:t>
            </a:r>
          </a:p>
          <a:p>
            <a:r>
              <a:rPr lang="id-ID" sz="2400" b="1" i="1" dirty="0"/>
              <a:t>Radical Structuralist (RS) </a:t>
            </a:r>
            <a:r>
              <a:rPr lang="id-ID" sz="2400" dirty="0"/>
              <a:t>adalah paradigma yang menekankan pada tumbangnya nilai-nilai lama (subverting the orthodoxing) lebih jauh dari persfektif positivistik. RS sejalan dengan RH dalam hal melepaskan masyarakat dari bentuk-bentuk dominasi yang melekat. Tetapi pada perlakuannya penekanan RS lebih lemah dibandingkan RH pada peran individu dalam masyarakat.</a:t>
            </a:r>
          </a:p>
          <a:p>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1417" y="457201"/>
            <a:ext cx="9790044" cy="914400"/>
          </a:xfrm>
          <a:solidFill>
            <a:schemeClr val="accent4">
              <a:lumMod val="20000"/>
              <a:lumOff val="80000"/>
            </a:schemeClr>
          </a:solidFill>
        </p:spPr>
        <p:txBody>
          <a:bodyPr/>
          <a:lstStyle/>
          <a:p>
            <a:r>
              <a:rPr lang="id-ID" dirty="0"/>
              <a:t>Jenis-Jenis Penelitian</a:t>
            </a:r>
          </a:p>
        </p:txBody>
      </p:sp>
      <p:sp>
        <p:nvSpPr>
          <p:cNvPr id="3" name="Content Placeholder 2"/>
          <p:cNvSpPr>
            <a:spLocks noGrp="1"/>
          </p:cNvSpPr>
          <p:nvPr>
            <p:ph idx="1"/>
          </p:nvPr>
        </p:nvSpPr>
        <p:spPr>
          <a:xfrm>
            <a:off x="1401417" y="1451112"/>
            <a:ext cx="9790044" cy="4949687"/>
          </a:xfrm>
        </p:spPr>
        <p:txBody>
          <a:bodyPr>
            <a:noAutofit/>
          </a:bodyPr>
          <a:lstStyle/>
          <a:p>
            <a:pPr algn="just"/>
            <a:r>
              <a:rPr lang="id-ID" sz="2400" b="1" dirty="0"/>
              <a:t>Penelitian Murni </a:t>
            </a:r>
            <a:r>
              <a:rPr lang="en-US" sz="2400" b="1" dirty="0"/>
              <a:t>(Pure/Basic Research) </a:t>
            </a:r>
            <a:r>
              <a:rPr lang="id-ID" sz="2400" b="1" dirty="0"/>
              <a:t>berkaitan dg p</a:t>
            </a:r>
            <a:r>
              <a:rPr lang="id-ID" sz="2400" dirty="0"/>
              <a:t>engembangan &amp; uji teori/hipotesis yang menarik bagi peneliti, tetapi mungkin atau tidak punya aplikasi praktis saat ini atau di masa mendatang.</a:t>
            </a:r>
            <a:r>
              <a:rPr lang="en-US" sz="2400" dirty="0"/>
              <a:t> </a:t>
            </a:r>
            <a:r>
              <a:rPr lang="id-ID" sz="2400" dirty="0"/>
              <a:t>Contoh: pengembangan metodologi untuk mengkaji validitas dari suatu prosedur, pengembangan instrumen untuk mengukur tingkat stress orang, menemukan cara terbaik untuk mengukur perilaku orang.</a:t>
            </a:r>
            <a:endParaRPr lang="en-US" sz="2400" dirty="0"/>
          </a:p>
          <a:p>
            <a:pPr lvl="0"/>
            <a:r>
              <a:rPr lang="id-ID" sz="2400" b="1" dirty="0"/>
              <a:t>Penelitian Terapan </a:t>
            </a:r>
            <a:r>
              <a:rPr lang="en-US" sz="2400" b="1" dirty="0"/>
              <a:t>(Applied Research) </a:t>
            </a:r>
            <a:r>
              <a:rPr lang="id-ID" sz="2400" b="1" dirty="0"/>
              <a:t>dilakukan </a:t>
            </a:r>
            <a:r>
              <a:rPr lang="id-ID" sz="2400" dirty="0"/>
              <a:t>bertujuan menerapkan, menguji, dan mengevaluasi kemampuan suatu teori yang diterapkan untuk memecahkan masala</a:t>
            </a:r>
            <a:r>
              <a:rPr lang="en-US" sz="2400" dirty="0"/>
              <a:t>h</a:t>
            </a:r>
            <a:r>
              <a:rPr lang="id-ID" sz="2400" dirty="0"/>
              <a:t>-masalah praktis.</a:t>
            </a:r>
          </a:p>
          <a:p>
            <a:pPr marL="266700" indent="-266700"/>
            <a:r>
              <a:rPr lang="id-ID" sz="2400" b="1" dirty="0"/>
              <a:t>Penelitian</a:t>
            </a:r>
            <a:r>
              <a:rPr lang="en-US" sz="2400" b="1" dirty="0"/>
              <a:t> </a:t>
            </a:r>
            <a:r>
              <a:rPr lang="id-ID" sz="2400" b="1" dirty="0"/>
              <a:t>D</a:t>
            </a:r>
            <a:r>
              <a:rPr lang="en-US" sz="2400" b="1" dirty="0" err="1"/>
              <a:t>eskriptif</a:t>
            </a:r>
            <a:r>
              <a:rPr lang="en-US" sz="2400" b="1" dirty="0"/>
              <a:t> (</a:t>
            </a:r>
            <a:r>
              <a:rPr lang="en-US" sz="2400" b="1" i="1" dirty="0"/>
              <a:t>Descriptive research</a:t>
            </a:r>
            <a:r>
              <a:rPr lang="en-US" sz="2400" b="1" dirty="0"/>
              <a:t>)</a:t>
            </a:r>
            <a:r>
              <a:rPr lang="id-ID" sz="2400" b="1" dirty="0"/>
              <a:t> </a:t>
            </a:r>
            <a:r>
              <a:rPr lang="id-ID" sz="2400" dirty="0"/>
              <a:t>usaha untuk menguraikan secara sistematis tentang suatu situasi, masalah, phenomena, program pelayanan.</a:t>
            </a:r>
            <a:endParaRPr lang="en-US" sz="2400" dirty="0"/>
          </a:p>
          <a:p>
            <a:pPr lvl="0"/>
            <a:endParaRPr lang="id-ID" sz="2000" dirty="0"/>
          </a:p>
          <a:p>
            <a:endParaRPr lang="id-ID"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5255" y="333818"/>
            <a:ext cx="9160041" cy="729006"/>
          </a:xfrm>
          <a:solidFill>
            <a:schemeClr val="accent4">
              <a:lumMod val="20000"/>
              <a:lumOff val="80000"/>
            </a:schemeClr>
          </a:solidFill>
        </p:spPr>
        <p:txBody>
          <a:bodyPr>
            <a:normAutofit/>
          </a:bodyPr>
          <a:lstStyle/>
          <a:p>
            <a:pPr algn="ctr"/>
            <a:r>
              <a:rPr lang="id-ID" dirty="0"/>
              <a:t>Gambaran Paradigma Penelitian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0056989"/>
              </p:ext>
            </p:extLst>
          </p:nvPr>
        </p:nvGraphicFramePr>
        <p:xfrm>
          <a:off x="1405255" y="1371600"/>
          <a:ext cx="9607302" cy="4393095"/>
        </p:xfrm>
        <a:graphic>
          <a:graphicData uri="http://schemas.openxmlformats.org/drawingml/2006/table">
            <a:tbl>
              <a:tblPr firstRow="1" bandRow="1">
                <a:tableStyleId>{5C22544A-7EE6-4342-B048-85BDC9FD1C3A}</a:tableStyleId>
              </a:tblPr>
              <a:tblGrid>
                <a:gridCol w="4719627">
                  <a:extLst>
                    <a:ext uri="{9D8B030D-6E8A-4147-A177-3AD203B41FA5}">
                      <a16:colId xmlns:a16="http://schemas.microsoft.com/office/drawing/2014/main" val="20000"/>
                    </a:ext>
                  </a:extLst>
                </a:gridCol>
                <a:gridCol w="4887675">
                  <a:extLst>
                    <a:ext uri="{9D8B030D-6E8A-4147-A177-3AD203B41FA5}">
                      <a16:colId xmlns:a16="http://schemas.microsoft.com/office/drawing/2014/main" val="20001"/>
                    </a:ext>
                  </a:extLst>
                </a:gridCol>
              </a:tblGrid>
              <a:tr h="510825">
                <a:tc>
                  <a:txBody>
                    <a:bodyPr/>
                    <a:lstStyle/>
                    <a:p>
                      <a:r>
                        <a:rPr lang="id-ID" sz="2400" dirty="0"/>
                        <a:t>POSITIVISTIC  PARADIGM</a:t>
                      </a:r>
                    </a:p>
                  </a:txBody>
                  <a:tcPr/>
                </a:tc>
                <a:tc>
                  <a:txBody>
                    <a:bodyPr/>
                    <a:lstStyle/>
                    <a:p>
                      <a:r>
                        <a:rPr lang="id-ID" sz="2400" dirty="0"/>
                        <a:t>PHENOMENOLOGICAL PARADIGM</a:t>
                      </a:r>
                    </a:p>
                  </a:txBody>
                  <a:tcPr/>
                </a:tc>
                <a:extLst>
                  <a:ext uri="{0D108BD9-81ED-4DB2-BD59-A6C34878D82A}">
                    <a16:rowId xmlns:a16="http://schemas.microsoft.com/office/drawing/2014/main" val="10000"/>
                  </a:ext>
                </a:extLst>
              </a:tr>
              <a:tr h="4427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d-ID" sz="2000" b="0" i="0" u="none" strike="noStrike" cap="none" normalizeH="0" baseline="0" dirty="0">
                          <a:ln>
                            <a:noFill/>
                          </a:ln>
                          <a:solidFill>
                            <a:schemeClr val="tx1"/>
                          </a:solidFill>
                          <a:effectLst/>
                          <a:latin typeface="Times New Roman" pitchFamily="18" charset="0"/>
                          <a:cs typeface="Times New Roman" pitchFamily="18" charset="0"/>
                        </a:rPr>
                        <a:t>Cenderung menghasilkan data kuantitatif</a:t>
                      </a:r>
                      <a:endParaRPr kumimoji="0" lang="en-GB" sz="2000" b="0" i="0" u="none" strike="noStrike" cap="none" normalizeH="0" baseline="0" dirty="0">
                        <a:ln>
                          <a:noFill/>
                        </a:ln>
                        <a:solidFill>
                          <a:schemeClr val="tx1"/>
                        </a:solidFill>
                        <a:effectLst/>
                        <a:latin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d-ID" sz="2000" b="0" i="0" u="none" strike="noStrike" cap="none" normalizeH="0" baseline="0" dirty="0">
                          <a:ln>
                            <a:noFill/>
                          </a:ln>
                          <a:solidFill>
                            <a:schemeClr val="tx1"/>
                          </a:solidFill>
                          <a:effectLst/>
                          <a:latin typeface="Times New Roman" pitchFamily="18" charset="0"/>
                          <a:cs typeface="Times New Roman" pitchFamily="18" charset="0"/>
                        </a:rPr>
                        <a:t>Cenderung menghasilkan data kualitatif</a:t>
                      </a:r>
                      <a:endParaRPr kumimoji="0" lang="en-GB" sz="2000" b="0" i="0" u="none" strike="noStrike" cap="none" normalizeH="0" baseline="0" dirty="0">
                        <a:ln>
                          <a:noFill/>
                        </a:ln>
                        <a:solidFill>
                          <a:schemeClr val="tx1"/>
                        </a:solidFill>
                        <a:effectLst/>
                        <a:latin typeface="Times New Roman" pitchFamily="18" charset="0"/>
                      </a:endParaRPr>
                    </a:p>
                  </a:txBody>
                  <a:tcPr/>
                </a:tc>
                <a:extLst>
                  <a:ext uri="{0D108BD9-81ED-4DB2-BD59-A6C34878D82A}">
                    <a16:rowId xmlns:a16="http://schemas.microsoft.com/office/drawing/2014/main" val="10001"/>
                  </a:ext>
                </a:extLst>
              </a:tr>
              <a:tr h="4427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a:ln>
                            <a:noFill/>
                          </a:ln>
                          <a:solidFill>
                            <a:schemeClr val="tx1"/>
                          </a:solidFill>
                          <a:effectLst/>
                          <a:latin typeface="Times New Roman" pitchFamily="18" charset="0"/>
                          <a:cs typeface="Times New Roman" pitchFamily="18" charset="0"/>
                        </a:rPr>
                        <a:t>Menggunakan sampel besar</a:t>
                      </a:r>
                      <a:endParaRPr kumimoji="0" lang="en-GB" sz="2000" b="0" i="0" u="none" strike="noStrike" cap="none" normalizeH="0" baseline="0" dirty="0">
                        <a:ln>
                          <a:noFill/>
                        </a:ln>
                        <a:solidFill>
                          <a:schemeClr val="tx1"/>
                        </a:solidFill>
                        <a:effectLst/>
                        <a:latin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a:ln>
                            <a:noFill/>
                          </a:ln>
                          <a:solidFill>
                            <a:schemeClr val="tx1"/>
                          </a:solidFill>
                          <a:effectLst/>
                          <a:latin typeface="Times New Roman" pitchFamily="18" charset="0"/>
                          <a:cs typeface="Times New Roman" pitchFamily="18" charset="0"/>
                        </a:rPr>
                        <a:t>Menggunakan sampel kecil</a:t>
                      </a:r>
                      <a:endParaRPr kumimoji="0" lang="en-GB" sz="2000" b="0" i="0" u="none" strike="noStrike" cap="none" normalizeH="0" baseline="0" dirty="0">
                        <a:ln>
                          <a:noFill/>
                        </a:ln>
                        <a:solidFill>
                          <a:schemeClr val="tx1"/>
                        </a:solidFill>
                        <a:effectLst/>
                        <a:latin typeface="Times New Roman" pitchFamily="18" charset="0"/>
                      </a:endParaRPr>
                    </a:p>
                  </a:txBody>
                  <a:tcPr horzOverflow="overflow"/>
                </a:tc>
                <a:extLst>
                  <a:ext uri="{0D108BD9-81ED-4DB2-BD59-A6C34878D82A}">
                    <a16:rowId xmlns:a16="http://schemas.microsoft.com/office/drawing/2014/main" val="10002"/>
                  </a:ext>
                </a:extLst>
              </a:tr>
              <a:tr h="4427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a:ln>
                            <a:noFill/>
                          </a:ln>
                          <a:solidFill>
                            <a:schemeClr val="tx1"/>
                          </a:solidFill>
                          <a:effectLst/>
                          <a:latin typeface="Times New Roman" pitchFamily="18" charset="0"/>
                          <a:cs typeface="Times New Roman" pitchFamily="18" charset="0"/>
                        </a:rPr>
                        <a:t>Fokus pada pengujian hipotesis</a:t>
                      </a:r>
                      <a:endParaRPr kumimoji="0" lang="en-GB" sz="2000" b="0" i="0" u="none" strike="noStrike" cap="none" normalizeH="0" baseline="0" dirty="0">
                        <a:ln>
                          <a:noFill/>
                        </a:ln>
                        <a:solidFill>
                          <a:schemeClr val="tx1"/>
                        </a:solidFill>
                        <a:effectLst/>
                        <a:latin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a:ln>
                            <a:noFill/>
                          </a:ln>
                          <a:solidFill>
                            <a:schemeClr val="tx1"/>
                          </a:solidFill>
                          <a:effectLst/>
                          <a:latin typeface="Times New Roman" pitchFamily="18" charset="0"/>
                          <a:cs typeface="Times New Roman" pitchFamily="18" charset="0"/>
                        </a:rPr>
                        <a:t>Fokus pada penurunan teori</a:t>
                      </a:r>
                      <a:endParaRPr kumimoji="0" lang="en-GB" sz="2000" b="0" i="0" u="none" strike="noStrike" cap="none" normalizeH="0" baseline="0" dirty="0">
                        <a:ln>
                          <a:noFill/>
                        </a:ln>
                        <a:solidFill>
                          <a:schemeClr val="tx1"/>
                        </a:solidFill>
                        <a:effectLst/>
                        <a:latin typeface="Times New Roman" pitchFamily="18" charset="0"/>
                      </a:endParaRPr>
                    </a:p>
                  </a:txBody>
                  <a:tcPr horzOverflow="overflow"/>
                </a:tc>
                <a:extLst>
                  <a:ext uri="{0D108BD9-81ED-4DB2-BD59-A6C34878D82A}">
                    <a16:rowId xmlns:a16="http://schemas.microsoft.com/office/drawing/2014/main" val="10003"/>
                  </a:ext>
                </a:extLst>
              </a:tr>
              <a:tr h="4427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a:ln>
                            <a:noFill/>
                          </a:ln>
                          <a:solidFill>
                            <a:schemeClr val="tx1"/>
                          </a:solidFill>
                          <a:effectLst/>
                          <a:latin typeface="Times New Roman" pitchFamily="18" charset="0"/>
                          <a:cs typeface="Times New Roman" pitchFamily="18" charset="0"/>
                        </a:rPr>
                        <a:t>Data sangat spesifik dan tepat</a:t>
                      </a:r>
                      <a:endParaRPr kumimoji="0" lang="en-GB" sz="2000" b="0" i="0" u="none" strike="noStrike" cap="none" normalizeH="0" baseline="0" dirty="0">
                        <a:ln>
                          <a:noFill/>
                        </a:ln>
                        <a:solidFill>
                          <a:schemeClr val="tx1"/>
                        </a:solidFill>
                        <a:effectLst/>
                        <a:latin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a:ln>
                            <a:noFill/>
                          </a:ln>
                          <a:solidFill>
                            <a:schemeClr val="tx1"/>
                          </a:solidFill>
                          <a:effectLst/>
                          <a:latin typeface="Times New Roman" pitchFamily="18" charset="0"/>
                          <a:cs typeface="Times New Roman" pitchFamily="18" charset="0"/>
                        </a:rPr>
                        <a:t>Datanya kaya dan subjektif</a:t>
                      </a:r>
                      <a:endParaRPr kumimoji="0" lang="en-GB" sz="2000" b="0" i="0" u="none" strike="noStrike" cap="none" normalizeH="0" baseline="0" dirty="0">
                        <a:ln>
                          <a:noFill/>
                        </a:ln>
                        <a:solidFill>
                          <a:schemeClr val="tx1"/>
                        </a:solidFill>
                        <a:effectLst/>
                        <a:latin typeface="Times New Roman" pitchFamily="18" charset="0"/>
                      </a:endParaRPr>
                    </a:p>
                  </a:txBody>
                  <a:tcPr horzOverflow="overflow"/>
                </a:tc>
                <a:extLst>
                  <a:ext uri="{0D108BD9-81ED-4DB2-BD59-A6C34878D82A}">
                    <a16:rowId xmlns:a16="http://schemas.microsoft.com/office/drawing/2014/main" val="10004"/>
                  </a:ext>
                </a:extLst>
              </a:tr>
              <a:tr h="4427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a:ln>
                            <a:noFill/>
                          </a:ln>
                          <a:solidFill>
                            <a:schemeClr val="tx1"/>
                          </a:solidFill>
                          <a:effectLst/>
                          <a:latin typeface="Times New Roman" pitchFamily="18" charset="0"/>
                          <a:cs typeface="Times New Roman" pitchFamily="18" charset="0"/>
                        </a:rPr>
                        <a:t>Lokasinya buatan</a:t>
                      </a:r>
                      <a:endParaRPr kumimoji="0" lang="en-GB" sz="2000" b="0" i="0" u="none" strike="noStrike" cap="none" normalizeH="0" baseline="0" dirty="0">
                        <a:ln>
                          <a:noFill/>
                        </a:ln>
                        <a:solidFill>
                          <a:schemeClr val="tx1"/>
                        </a:solidFill>
                        <a:effectLst/>
                        <a:latin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a:ln>
                            <a:noFill/>
                          </a:ln>
                          <a:solidFill>
                            <a:schemeClr val="tx1"/>
                          </a:solidFill>
                          <a:effectLst/>
                          <a:latin typeface="Times New Roman" pitchFamily="18" charset="0"/>
                          <a:cs typeface="Times New Roman" pitchFamily="18" charset="0"/>
                        </a:rPr>
                        <a:t>Lokasinya natural</a:t>
                      </a:r>
                      <a:endParaRPr kumimoji="0" lang="en-GB" sz="2000" b="0" i="0" u="none" strike="noStrike" cap="none" normalizeH="0" baseline="0" dirty="0">
                        <a:ln>
                          <a:noFill/>
                        </a:ln>
                        <a:solidFill>
                          <a:schemeClr val="tx1"/>
                        </a:solidFill>
                        <a:effectLst/>
                        <a:latin typeface="Times New Roman" pitchFamily="18" charset="0"/>
                      </a:endParaRPr>
                    </a:p>
                  </a:txBody>
                  <a:tcPr horzOverflow="overflow"/>
                </a:tc>
                <a:extLst>
                  <a:ext uri="{0D108BD9-81ED-4DB2-BD59-A6C34878D82A}">
                    <a16:rowId xmlns:a16="http://schemas.microsoft.com/office/drawing/2014/main" val="10005"/>
                  </a:ext>
                </a:extLst>
              </a:tr>
              <a:tr h="4427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Times New Roman" pitchFamily="18" charset="0"/>
                          <a:cs typeface="Times New Roman" pitchFamily="18" charset="0"/>
                        </a:rPr>
                        <a:t>R</a:t>
                      </a:r>
                      <a:r>
                        <a:rPr kumimoji="0" lang="id-ID" sz="2000" b="0" i="0" u="none" strike="noStrike" cap="none" normalizeH="0" baseline="0" dirty="0">
                          <a:ln>
                            <a:noFill/>
                          </a:ln>
                          <a:solidFill>
                            <a:schemeClr val="tx1"/>
                          </a:solidFill>
                          <a:effectLst/>
                          <a:latin typeface="Times New Roman" pitchFamily="18" charset="0"/>
                          <a:cs typeface="Times New Roman" pitchFamily="18" charset="0"/>
                        </a:rPr>
                        <a:t>eabilitasnya (keandalannya) tinggi</a:t>
                      </a:r>
                      <a:endParaRPr kumimoji="0" lang="en-GB" sz="2000" b="0" i="0" u="none" strike="noStrike" cap="none" normalizeH="0" baseline="0" dirty="0">
                        <a:ln>
                          <a:noFill/>
                        </a:ln>
                        <a:solidFill>
                          <a:schemeClr val="tx1"/>
                        </a:solidFill>
                        <a:effectLst/>
                        <a:latin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Times New Roman" pitchFamily="18" charset="0"/>
                          <a:cs typeface="Times New Roman" pitchFamily="18" charset="0"/>
                        </a:rPr>
                        <a:t>R</a:t>
                      </a:r>
                      <a:r>
                        <a:rPr kumimoji="0" lang="id-ID" sz="2000" b="0" i="0" u="none" strike="noStrike" cap="none" normalizeH="0" baseline="0" dirty="0">
                          <a:ln>
                            <a:noFill/>
                          </a:ln>
                          <a:solidFill>
                            <a:schemeClr val="tx1"/>
                          </a:solidFill>
                          <a:effectLst/>
                          <a:latin typeface="Times New Roman" pitchFamily="18" charset="0"/>
                          <a:cs typeface="Times New Roman" pitchFamily="18" charset="0"/>
                        </a:rPr>
                        <a:t>eabilitasnya rendah </a:t>
                      </a:r>
                      <a:endParaRPr kumimoji="0" lang="en-GB" sz="2000" b="0" i="0" u="none" strike="noStrike" cap="none" normalizeH="0" baseline="0" dirty="0">
                        <a:ln>
                          <a:noFill/>
                        </a:ln>
                        <a:solidFill>
                          <a:schemeClr val="tx1"/>
                        </a:solidFill>
                        <a:effectLst/>
                        <a:latin typeface="Times New Roman" pitchFamily="18" charset="0"/>
                      </a:endParaRPr>
                    </a:p>
                  </a:txBody>
                  <a:tcPr horzOverflow="overflow"/>
                </a:tc>
                <a:extLst>
                  <a:ext uri="{0D108BD9-81ED-4DB2-BD59-A6C34878D82A}">
                    <a16:rowId xmlns:a16="http://schemas.microsoft.com/office/drawing/2014/main" val="10006"/>
                  </a:ext>
                </a:extLst>
              </a:tr>
              <a:tr h="4427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a:ln>
                            <a:noFill/>
                          </a:ln>
                          <a:solidFill>
                            <a:schemeClr val="tx1"/>
                          </a:solidFill>
                          <a:effectLst/>
                          <a:latin typeface="Times New Roman" pitchFamily="18" charset="0"/>
                          <a:cs typeface="Times New Roman" pitchFamily="18" charset="0"/>
                        </a:rPr>
                        <a:t>Validitasnya (keabsahannya) rendah</a:t>
                      </a:r>
                      <a:endParaRPr kumimoji="0" lang="en-GB" sz="2000" b="0" i="0" u="none" strike="noStrike" cap="none" normalizeH="0" baseline="0" dirty="0">
                        <a:ln>
                          <a:noFill/>
                        </a:ln>
                        <a:solidFill>
                          <a:schemeClr val="tx1"/>
                        </a:solidFill>
                        <a:effectLst/>
                        <a:latin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a:ln>
                            <a:noFill/>
                          </a:ln>
                          <a:solidFill>
                            <a:schemeClr val="tx1"/>
                          </a:solidFill>
                          <a:effectLst/>
                          <a:latin typeface="Times New Roman" pitchFamily="18" charset="0"/>
                          <a:cs typeface="Times New Roman" pitchFamily="18" charset="0"/>
                        </a:rPr>
                        <a:t>Validitasnya tinggi</a:t>
                      </a:r>
                      <a:endParaRPr kumimoji="0" lang="en-GB" sz="2000" b="0" i="0" u="none" strike="noStrike" cap="none" normalizeH="0" baseline="0" dirty="0">
                        <a:ln>
                          <a:noFill/>
                        </a:ln>
                        <a:solidFill>
                          <a:schemeClr val="tx1"/>
                        </a:solidFill>
                        <a:effectLst/>
                        <a:latin typeface="Times New Roman" pitchFamily="18" charset="0"/>
                      </a:endParaRPr>
                    </a:p>
                  </a:txBody>
                  <a:tcPr horzOverflow="overflow"/>
                </a:tc>
                <a:extLst>
                  <a:ext uri="{0D108BD9-81ED-4DB2-BD59-A6C34878D82A}">
                    <a16:rowId xmlns:a16="http://schemas.microsoft.com/office/drawing/2014/main" val="10007"/>
                  </a:ext>
                </a:extLst>
              </a:tr>
              <a:tr h="78326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a:ln>
                            <a:noFill/>
                          </a:ln>
                          <a:solidFill>
                            <a:schemeClr val="tx1"/>
                          </a:solidFill>
                          <a:effectLst/>
                          <a:latin typeface="Times New Roman" pitchFamily="18" charset="0"/>
                          <a:cs typeface="Times New Roman" pitchFamily="18" charset="0"/>
                        </a:rPr>
                        <a:t>Generalisasi dari sampel ke populasi.</a:t>
                      </a:r>
                      <a:endParaRPr kumimoji="0" lang="en-GB" sz="2000" b="0" i="0" u="none" strike="noStrike" cap="none" normalizeH="0" baseline="0" dirty="0">
                        <a:ln>
                          <a:noFill/>
                        </a:ln>
                        <a:solidFill>
                          <a:schemeClr val="tx1"/>
                        </a:solidFill>
                        <a:effectLst/>
                        <a:latin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a:ln>
                            <a:noFill/>
                          </a:ln>
                          <a:solidFill>
                            <a:schemeClr val="tx1"/>
                          </a:solidFill>
                          <a:effectLst/>
                          <a:latin typeface="Times New Roman" pitchFamily="18" charset="0"/>
                          <a:cs typeface="Times New Roman" pitchFamily="18" charset="0"/>
                        </a:rPr>
                        <a:t>Generalisasi dari satu pengaturan ke pengaturan lainnya.</a:t>
                      </a:r>
                      <a:endParaRPr kumimoji="0" lang="en-GB" sz="2000" b="0" i="0" u="none" strike="noStrike" cap="none" normalizeH="0" baseline="0" dirty="0">
                        <a:ln>
                          <a:noFill/>
                        </a:ln>
                        <a:solidFill>
                          <a:schemeClr val="tx1"/>
                        </a:solidFill>
                        <a:effectLst/>
                        <a:latin typeface="Times New Roman" pitchFamily="18" charset="0"/>
                      </a:endParaRPr>
                    </a:p>
                  </a:txBody>
                  <a:tcPr horzOverflow="overflow"/>
                </a:tc>
                <a:extLst>
                  <a:ext uri="{0D108BD9-81ED-4DB2-BD59-A6C34878D82A}">
                    <a16:rowId xmlns:a16="http://schemas.microsoft.com/office/drawing/2014/main" val="10008"/>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0991" y="547642"/>
            <a:ext cx="9491870" cy="737936"/>
          </a:xfrm>
          <a:solidFill>
            <a:schemeClr val="accent4">
              <a:lumMod val="20000"/>
              <a:lumOff val="80000"/>
            </a:schemeClr>
          </a:solidFill>
        </p:spPr>
        <p:txBody>
          <a:bodyPr/>
          <a:lstStyle/>
          <a:p>
            <a:pPr algn="ctr"/>
            <a:r>
              <a:rPr lang="id-ID" dirty="0"/>
              <a:t>Pendekatan Positivistik</a:t>
            </a:r>
          </a:p>
        </p:txBody>
      </p:sp>
      <p:sp>
        <p:nvSpPr>
          <p:cNvPr id="4" name="Rectangle 3"/>
          <p:cNvSpPr/>
          <p:nvPr/>
        </p:nvSpPr>
        <p:spPr>
          <a:xfrm>
            <a:off x="4161409" y="1676401"/>
            <a:ext cx="3477042" cy="461665"/>
          </a:xfrm>
          <a:prstGeom prst="rect">
            <a:avLst/>
          </a:prstGeom>
        </p:spPr>
        <p:txBody>
          <a:bodyPr wrap="none">
            <a:spAutoFit/>
          </a:bodyPr>
          <a:lstStyle/>
          <a:p>
            <a:pPr algn="ctr" eaLnBrk="0" hangingPunct="0"/>
            <a:r>
              <a:rPr lang="en-GB" sz="2400" dirty="0"/>
              <a:t>Define your research topic</a:t>
            </a:r>
          </a:p>
        </p:txBody>
      </p:sp>
      <p:sp>
        <p:nvSpPr>
          <p:cNvPr id="5" name="Text Box 6"/>
          <p:cNvSpPr txBox="1">
            <a:spLocks noChangeArrowheads="1"/>
          </p:cNvSpPr>
          <p:nvPr/>
        </p:nvSpPr>
        <p:spPr bwMode="auto">
          <a:xfrm>
            <a:off x="4440990" y="2438401"/>
            <a:ext cx="3240695" cy="646331"/>
          </a:xfrm>
          <a:prstGeom prst="rect">
            <a:avLst/>
          </a:prstGeom>
          <a:noFill/>
          <a:ln w="9525">
            <a:noFill/>
            <a:miter lim="800000"/>
            <a:headEnd/>
            <a:tailEnd/>
          </a:ln>
        </p:spPr>
        <p:txBody>
          <a:bodyPr wrap="none">
            <a:spAutoFit/>
          </a:bodyPr>
          <a:lstStyle/>
          <a:p>
            <a:pPr algn="ctr" eaLnBrk="0" hangingPunct="0"/>
            <a:r>
              <a:rPr lang="en-GB" dirty="0"/>
              <a:t>Define your research question(s)</a:t>
            </a:r>
          </a:p>
          <a:p>
            <a:pPr algn="ctr" eaLnBrk="0" hangingPunct="0"/>
            <a:r>
              <a:rPr lang="en-GB" dirty="0"/>
              <a:t>i.e. hypothesis</a:t>
            </a:r>
          </a:p>
        </p:txBody>
      </p:sp>
      <p:sp>
        <p:nvSpPr>
          <p:cNvPr id="6" name="Text Box 18"/>
          <p:cNvSpPr txBox="1">
            <a:spLocks noChangeArrowheads="1"/>
          </p:cNvSpPr>
          <p:nvPr/>
        </p:nvSpPr>
        <p:spPr bwMode="auto">
          <a:xfrm>
            <a:off x="4244566" y="3429001"/>
            <a:ext cx="2926186" cy="461665"/>
          </a:xfrm>
          <a:prstGeom prst="rect">
            <a:avLst/>
          </a:prstGeom>
          <a:noFill/>
          <a:ln w="9525">
            <a:noFill/>
            <a:miter lim="800000"/>
            <a:headEnd/>
            <a:tailEnd/>
          </a:ln>
        </p:spPr>
        <p:txBody>
          <a:bodyPr wrap="none">
            <a:spAutoFit/>
          </a:bodyPr>
          <a:lstStyle/>
          <a:p>
            <a:pPr algn="ctr" eaLnBrk="0" hangingPunct="0"/>
            <a:r>
              <a:rPr lang="en-GB" sz="2400" dirty="0"/>
              <a:t>Design data collection</a:t>
            </a:r>
          </a:p>
        </p:txBody>
      </p:sp>
      <p:sp>
        <p:nvSpPr>
          <p:cNvPr id="7" name="Text Box 20"/>
          <p:cNvSpPr txBox="1">
            <a:spLocks noChangeArrowheads="1"/>
          </p:cNvSpPr>
          <p:nvPr/>
        </p:nvSpPr>
        <p:spPr bwMode="auto">
          <a:xfrm>
            <a:off x="4343401" y="3962401"/>
            <a:ext cx="2730235" cy="461665"/>
          </a:xfrm>
          <a:prstGeom prst="rect">
            <a:avLst/>
          </a:prstGeom>
          <a:noFill/>
          <a:ln w="9525">
            <a:noFill/>
            <a:miter lim="800000"/>
            <a:headEnd/>
            <a:tailEnd/>
          </a:ln>
        </p:spPr>
        <p:txBody>
          <a:bodyPr wrap="none">
            <a:spAutoFit/>
          </a:bodyPr>
          <a:lstStyle/>
          <a:p>
            <a:pPr algn="ctr" eaLnBrk="0" hangingPunct="0"/>
            <a:r>
              <a:rPr lang="en-GB" sz="2400" dirty="0"/>
              <a:t>Design data analysis</a:t>
            </a:r>
          </a:p>
        </p:txBody>
      </p:sp>
      <p:sp>
        <p:nvSpPr>
          <p:cNvPr id="8" name="Text Box 8"/>
          <p:cNvSpPr txBox="1">
            <a:spLocks noChangeArrowheads="1"/>
          </p:cNvSpPr>
          <p:nvPr/>
        </p:nvSpPr>
        <p:spPr bwMode="auto">
          <a:xfrm>
            <a:off x="4876800" y="4495801"/>
            <a:ext cx="1693092" cy="461665"/>
          </a:xfrm>
          <a:prstGeom prst="rect">
            <a:avLst/>
          </a:prstGeom>
          <a:noFill/>
          <a:ln w="9525">
            <a:noFill/>
            <a:miter lim="800000"/>
            <a:headEnd/>
            <a:tailEnd/>
          </a:ln>
        </p:spPr>
        <p:txBody>
          <a:bodyPr wrap="none">
            <a:spAutoFit/>
          </a:bodyPr>
          <a:lstStyle/>
          <a:p>
            <a:pPr eaLnBrk="0" hangingPunct="0"/>
            <a:r>
              <a:rPr lang="en-GB" sz="2400" dirty="0"/>
              <a:t>Collect data</a:t>
            </a:r>
          </a:p>
        </p:txBody>
      </p:sp>
      <p:sp>
        <p:nvSpPr>
          <p:cNvPr id="9" name="Text Box 9"/>
          <p:cNvSpPr txBox="1">
            <a:spLocks noChangeArrowheads="1"/>
          </p:cNvSpPr>
          <p:nvPr/>
        </p:nvSpPr>
        <p:spPr bwMode="auto">
          <a:xfrm>
            <a:off x="4874650" y="4953001"/>
            <a:ext cx="1830950" cy="461665"/>
          </a:xfrm>
          <a:prstGeom prst="rect">
            <a:avLst/>
          </a:prstGeom>
          <a:noFill/>
          <a:ln w="9525">
            <a:noFill/>
            <a:miter lim="800000"/>
            <a:headEnd/>
            <a:tailEnd/>
          </a:ln>
        </p:spPr>
        <p:txBody>
          <a:bodyPr wrap="none">
            <a:spAutoFit/>
          </a:bodyPr>
          <a:lstStyle/>
          <a:p>
            <a:pPr eaLnBrk="0" hangingPunct="0"/>
            <a:r>
              <a:rPr lang="en-GB" sz="2400" dirty="0"/>
              <a:t>Analyse data</a:t>
            </a:r>
          </a:p>
        </p:txBody>
      </p:sp>
      <p:sp>
        <p:nvSpPr>
          <p:cNvPr id="10" name="Text Box 10"/>
          <p:cNvSpPr txBox="1">
            <a:spLocks noChangeArrowheads="1"/>
          </p:cNvSpPr>
          <p:nvPr/>
        </p:nvSpPr>
        <p:spPr bwMode="auto">
          <a:xfrm>
            <a:off x="4789806" y="5558136"/>
            <a:ext cx="2202911" cy="461665"/>
          </a:xfrm>
          <a:prstGeom prst="rect">
            <a:avLst/>
          </a:prstGeom>
          <a:noFill/>
          <a:ln w="9525">
            <a:noFill/>
            <a:miter lim="800000"/>
            <a:headEnd/>
            <a:tailEnd/>
          </a:ln>
        </p:spPr>
        <p:txBody>
          <a:bodyPr wrap="none">
            <a:spAutoFit/>
          </a:bodyPr>
          <a:lstStyle/>
          <a:p>
            <a:pPr eaLnBrk="0" hangingPunct="0"/>
            <a:r>
              <a:rPr lang="en-GB" sz="2400" dirty="0"/>
              <a:t>Interpret results</a:t>
            </a:r>
          </a:p>
        </p:txBody>
      </p:sp>
      <p:sp>
        <p:nvSpPr>
          <p:cNvPr id="11" name="Text Box 11"/>
          <p:cNvSpPr txBox="1">
            <a:spLocks noChangeArrowheads="1"/>
          </p:cNvSpPr>
          <p:nvPr/>
        </p:nvSpPr>
        <p:spPr bwMode="auto">
          <a:xfrm>
            <a:off x="4419600" y="6013451"/>
            <a:ext cx="2724464" cy="461665"/>
          </a:xfrm>
          <a:prstGeom prst="rect">
            <a:avLst/>
          </a:prstGeom>
          <a:noFill/>
          <a:ln w="9525">
            <a:noFill/>
            <a:miter lim="800000"/>
            <a:headEnd/>
            <a:tailEnd/>
          </a:ln>
        </p:spPr>
        <p:txBody>
          <a:bodyPr wrap="none">
            <a:spAutoFit/>
          </a:bodyPr>
          <a:lstStyle/>
          <a:p>
            <a:pPr eaLnBrk="0" hangingPunct="0"/>
            <a:r>
              <a:rPr lang="en-GB" sz="2400" dirty="0"/>
              <a:t>Report your findings</a:t>
            </a:r>
          </a:p>
        </p:txBody>
      </p:sp>
      <p:cxnSp>
        <p:nvCxnSpPr>
          <p:cNvPr id="12" name="AutoShape 14"/>
          <p:cNvCxnSpPr>
            <a:cxnSpLocks noChangeShapeType="1"/>
          </p:cNvCxnSpPr>
          <p:nvPr/>
        </p:nvCxnSpPr>
        <p:spPr bwMode="auto">
          <a:xfrm flipH="1" flipV="1">
            <a:off x="6705600" y="5195888"/>
            <a:ext cx="114300" cy="671513"/>
          </a:xfrm>
          <a:prstGeom prst="curvedConnector3">
            <a:avLst>
              <a:gd name="adj1" fmla="val -200000"/>
            </a:avLst>
          </a:prstGeom>
          <a:noFill/>
          <a:ln w="9525">
            <a:solidFill>
              <a:schemeClr val="tx1"/>
            </a:solidFill>
            <a:round/>
            <a:headEnd/>
            <a:tailEnd type="triangle" w="med" len="med"/>
          </a:ln>
        </p:spPr>
      </p:cxnSp>
      <p:sp>
        <p:nvSpPr>
          <p:cNvPr id="13" name="Text Box 7"/>
          <p:cNvSpPr txBox="1">
            <a:spLocks noChangeArrowheads="1"/>
          </p:cNvSpPr>
          <p:nvPr/>
        </p:nvSpPr>
        <p:spPr bwMode="auto">
          <a:xfrm>
            <a:off x="8349908" y="2057401"/>
            <a:ext cx="2312364" cy="461665"/>
          </a:xfrm>
          <a:prstGeom prst="rect">
            <a:avLst/>
          </a:prstGeom>
          <a:noFill/>
          <a:ln w="9525">
            <a:noFill/>
            <a:miter lim="800000"/>
            <a:headEnd/>
            <a:tailEnd/>
          </a:ln>
        </p:spPr>
        <p:txBody>
          <a:bodyPr wrap="none">
            <a:spAutoFit/>
          </a:bodyPr>
          <a:lstStyle/>
          <a:p>
            <a:pPr algn="ctr" eaLnBrk="0" hangingPunct="0"/>
            <a:r>
              <a:rPr lang="en-GB" sz="2400" dirty="0"/>
              <a:t>Literature review</a:t>
            </a:r>
          </a:p>
        </p:txBody>
      </p:sp>
      <p:cxnSp>
        <p:nvCxnSpPr>
          <p:cNvPr id="14" name="AutoShape 15"/>
          <p:cNvCxnSpPr>
            <a:cxnSpLocks noChangeShapeType="1"/>
          </p:cNvCxnSpPr>
          <p:nvPr/>
        </p:nvCxnSpPr>
        <p:spPr bwMode="auto">
          <a:xfrm rot="5400000" flipH="1">
            <a:off x="8030370" y="1486695"/>
            <a:ext cx="161925" cy="998537"/>
          </a:xfrm>
          <a:prstGeom prst="curvedConnector2">
            <a:avLst/>
          </a:prstGeom>
          <a:noFill/>
          <a:ln w="9525">
            <a:solidFill>
              <a:schemeClr val="tx1"/>
            </a:solidFill>
            <a:round/>
            <a:headEnd/>
            <a:tailEnd type="triangle" w="med" len="med"/>
          </a:ln>
        </p:spPr>
      </p:cxnSp>
      <p:cxnSp>
        <p:nvCxnSpPr>
          <p:cNvPr id="15" name="AutoShape 17"/>
          <p:cNvCxnSpPr>
            <a:cxnSpLocks noChangeShapeType="1"/>
          </p:cNvCxnSpPr>
          <p:nvPr/>
        </p:nvCxnSpPr>
        <p:spPr bwMode="auto">
          <a:xfrm flipV="1">
            <a:off x="7924800" y="2514601"/>
            <a:ext cx="711200" cy="315913"/>
          </a:xfrm>
          <a:prstGeom prst="curvedConnector2">
            <a:avLst/>
          </a:prstGeom>
          <a:noFill/>
          <a:ln w="9525">
            <a:solidFill>
              <a:schemeClr val="tx1"/>
            </a:solidFill>
            <a:round/>
            <a:headEnd/>
            <a:tailEnd type="triangle" w="med" len="med"/>
          </a:ln>
        </p:spPr>
      </p:cxnSp>
      <p:cxnSp>
        <p:nvCxnSpPr>
          <p:cNvPr id="16" name="AutoShape 27"/>
          <p:cNvCxnSpPr>
            <a:cxnSpLocks noChangeShapeType="1"/>
          </p:cNvCxnSpPr>
          <p:nvPr/>
        </p:nvCxnSpPr>
        <p:spPr bwMode="auto">
          <a:xfrm flipV="1">
            <a:off x="7315200" y="2819401"/>
            <a:ext cx="482600" cy="815975"/>
          </a:xfrm>
          <a:prstGeom prst="curvedConnector3">
            <a:avLst>
              <a:gd name="adj1" fmla="val 147042"/>
            </a:avLst>
          </a:prstGeom>
          <a:noFill/>
          <a:ln w="9525">
            <a:solidFill>
              <a:schemeClr val="tx1"/>
            </a:solidFill>
            <a:round/>
            <a:headEnd/>
            <a:tailEnd type="triangle" w="med" len="med"/>
          </a:ln>
        </p:spPr>
      </p:cxnSp>
      <p:cxnSp>
        <p:nvCxnSpPr>
          <p:cNvPr id="17" name="AutoShape 26"/>
          <p:cNvCxnSpPr>
            <a:cxnSpLocks noChangeShapeType="1"/>
          </p:cNvCxnSpPr>
          <p:nvPr/>
        </p:nvCxnSpPr>
        <p:spPr bwMode="auto">
          <a:xfrm rot="5400000" flipH="1">
            <a:off x="7640639" y="3332163"/>
            <a:ext cx="179387" cy="982663"/>
          </a:xfrm>
          <a:prstGeom prst="curvedConnector2">
            <a:avLst/>
          </a:prstGeom>
          <a:noFill/>
          <a:ln w="9525">
            <a:solidFill>
              <a:schemeClr val="tx1"/>
            </a:solidFill>
            <a:round/>
            <a:headEnd/>
            <a:tailEnd type="triangle" w="med" len="med"/>
          </a:ln>
        </p:spPr>
      </p:cxnSp>
      <p:sp>
        <p:nvSpPr>
          <p:cNvPr id="18" name="Text Box 21"/>
          <p:cNvSpPr txBox="1">
            <a:spLocks noChangeArrowheads="1"/>
          </p:cNvSpPr>
          <p:nvPr/>
        </p:nvSpPr>
        <p:spPr bwMode="auto">
          <a:xfrm>
            <a:off x="8194688" y="3881736"/>
            <a:ext cx="1500475" cy="461665"/>
          </a:xfrm>
          <a:prstGeom prst="rect">
            <a:avLst/>
          </a:prstGeom>
          <a:noFill/>
          <a:ln w="9525">
            <a:noFill/>
            <a:miter lim="800000"/>
            <a:headEnd/>
            <a:tailEnd/>
          </a:ln>
        </p:spPr>
        <p:txBody>
          <a:bodyPr wrap="none">
            <a:spAutoFit/>
          </a:bodyPr>
          <a:lstStyle/>
          <a:p>
            <a:pPr algn="ctr" eaLnBrk="0" hangingPunct="0"/>
            <a:r>
              <a:rPr lang="en-GB" sz="2400" dirty="0"/>
              <a:t>Pilot study</a:t>
            </a:r>
          </a:p>
        </p:txBody>
      </p:sp>
      <p:cxnSp>
        <p:nvCxnSpPr>
          <p:cNvPr id="19" name="AutoShape 25"/>
          <p:cNvCxnSpPr>
            <a:cxnSpLocks noChangeShapeType="1"/>
          </p:cNvCxnSpPr>
          <p:nvPr/>
        </p:nvCxnSpPr>
        <p:spPr bwMode="auto">
          <a:xfrm flipV="1">
            <a:off x="7239001" y="4191000"/>
            <a:ext cx="1038225" cy="177800"/>
          </a:xfrm>
          <a:prstGeom prst="curvedConnector2">
            <a:avLst/>
          </a:prstGeom>
          <a:noFill/>
          <a:ln w="9525">
            <a:solidFill>
              <a:schemeClr val="tx1"/>
            </a:solidFill>
            <a:round/>
            <a:headEnd/>
            <a:tailEnd type="triangle" w="med" len="med"/>
          </a:ln>
        </p:spPr>
      </p:cxnSp>
      <p:sp>
        <p:nvSpPr>
          <p:cNvPr id="21" name="AutoShape 28"/>
          <p:cNvSpPr>
            <a:spLocks noChangeArrowheads="1"/>
          </p:cNvSpPr>
          <p:nvPr/>
        </p:nvSpPr>
        <p:spPr bwMode="auto">
          <a:xfrm>
            <a:off x="1905000" y="2895600"/>
            <a:ext cx="2324100" cy="914400"/>
          </a:xfrm>
          <a:prstGeom prst="cloudCallout">
            <a:avLst>
              <a:gd name="adj1" fmla="val -44468"/>
              <a:gd name="adj2" fmla="val 69968"/>
            </a:avLst>
          </a:prstGeom>
          <a:noFill/>
          <a:ln w="9525">
            <a:solidFill>
              <a:schemeClr val="tx1"/>
            </a:solidFill>
            <a:round/>
            <a:headEnd/>
            <a:tailEnd/>
          </a:ln>
        </p:spPr>
        <p:txBody>
          <a:bodyPr/>
          <a:lstStyle/>
          <a:p>
            <a:pPr algn="ctr" eaLnBrk="0" hangingPunct="0"/>
            <a:r>
              <a:rPr lang="en-GB" sz="2400">
                <a:latin typeface="Times New Roman" pitchFamily="18" charset="0"/>
              </a:rPr>
              <a:t>Deductive</a:t>
            </a:r>
          </a:p>
        </p:txBody>
      </p:sp>
      <p:sp>
        <p:nvSpPr>
          <p:cNvPr id="20" name="Isosceles Triangle 19"/>
          <p:cNvSpPr/>
          <p:nvPr/>
        </p:nvSpPr>
        <p:spPr>
          <a:xfrm>
            <a:off x="2743200" y="1676400"/>
            <a:ext cx="457200" cy="457200"/>
          </a:xfrm>
          <a:prstGeom prs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id-ID"/>
          </a:p>
        </p:txBody>
      </p:sp>
      <p:sp>
        <p:nvSpPr>
          <p:cNvPr id="22" name="Oval 21"/>
          <p:cNvSpPr/>
          <p:nvPr/>
        </p:nvSpPr>
        <p:spPr>
          <a:xfrm>
            <a:off x="2743200" y="2209800"/>
            <a:ext cx="4572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Oval 22"/>
          <p:cNvSpPr/>
          <p:nvPr/>
        </p:nvSpPr>
        <p:spPr>
          <a:xfrm>
            <a:off x="2667000" y="4419600"/>
            <a:ext cx="609600" cy="3810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id-ID"/>
          </a:p>
        </p:txBody>
      </p:sp>
      <p:sp>
        <p:nvSpPr>
          <p:cNvPr id="24" name="Isosceles Triangle 23"/>
          <p:cNvSpPr/>
          <p:nvPr/>
        </p:nvSpPr>
        <p:spPr>
          <a:xfrm>
            <a:off x="2667000" y="4800600"/>
            <a:ext cx="609600" cy="838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5" name="Isosceles Triangle 24"/>
          <p:cNvSpPr/>
          <p:nvPr/>
        </p:nvSpPr>
        <p:spPr>
          <a:xfrm>
            <a:off x="8610600" y="5486400"/>
            <a:ext cx="457200" cy="457200"/>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d-ID"/>
          </a:p>
        </p:txBody>
      </p:sp>
      <p:sp>
        <p:nvSpPr>
          <p:cNvPr id="26" name="Oval 25"/>
          <p:cNvSpPr/>
          <p:nvPr/>
        </p:nvSpPr>
        <p:spPr>
          <a:xfrm>
            <a:off x="8610600" y="5105400"/>
            <a:ext cx="4572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9409" y="642594"/>
            <a:ext cx="9303026" cy="876088"/>
          </a:xfrm>
          <a:solidFill>
            <a:schemeClr val="accent4">
              <a:lumMod val="20000"/>
              <a:lumOff val="80000"/>
            </a:schemeClr>
          </a:solidFill>
        </p:spPr>
        <p:txBody>
          <a:bodyPr>
            <a:normAutofit/>
          </a:bodyPr>
          <a:lstStyle/>
          <a:p>
            <a:r>
              <a:rPr lang="id-ID" dirty="0">
                <a:solidFill>
                  <a:srgbClr val="006600"/>
                </a:solidFill>
              </a:rPr>
              <a:t>Pendekatan Phenomenological</a:t>
            </a:r>
            <a:endParaRPr lang="id-ID" dirty="0"/>
          </a:p>
        </p:txBody>
      </p:sp>
      <p:sp>
        <p:nvSpPr>
          <p:cNvPr id="4" name="Text Box 4"/>
          <p:cNvSpPr txBox="1">
            <a:spLocks noChangeArrowheads="1"/>
          </p:cNvSpPr>
          <p:nvPr/>
        </p:nvSpPr>
        <p:spPr bwMode="auto">
          <a:xfrm>
            <a:off x="4606926" y="1676400"/>
            <a:ext cx="2860675" cy="369332"/>
          </a:xfrm>
          <a:prstGeom prst="rect">
            <a:avLst/>
          </a:prstGeom>
          <a:noFill/>
          <a:ln w="9525">
            <a:noFill/>
            <a:miter lim="800000"/>
            <a:headEnd/>
            <a:tailEnd/>
          </a:ln>
        </p:spPr>
        <p:txBody>
          <a:bodyPr wrap="square">
            <a:spAutoFit/>
          </a:bodyPr>
          <a:lstStyle/>
          <a:p>
            <a:pPr algn="ctr" eaLnBrk="0" hangingPunct="0"/>
            <a:r>
              <a:rPr lang="en-GB" dirty="0"/>
              <a:t>Define your research topic</a:t>
            </a:r>
          </a:p>
        </p:txBody>
      </p:sp>
      <p:sp>
        <p:nvSpPr>
          <p:cNvPr id="5" name="Rectangle 4"/>
          <p:cNvSpPr/>
          <p:nvPr/>
        </p:nvSpPr>
        <p:spPr>
          <a:xfrm>
            <a:off x="4495800" y="2266890"/>
            <a:ext cx="3429000" cy="707886"/>
          </a:xfrm>
          <a:prstGeom prst="rect">
            <a:avLst/>
          </a:prstGeom>
        </p:spPr>
        <p:txBody>
          <a:bodyPr wrap="square">
            <a:spAutoFit/>
          </a:bodyPr>
          <a:lstStyle/>
          <a:p>
            <a:pPr algn="ctr" eaLnBrk="0" hangingPunct="0"/>
            <a:r>
              <a:rPr lang="en-GB" sz="2000" dirty="0"/>
              <a:t>Define your research question(s)</a:t>
            </a:r>
          </a:p>
        </p:txBody>
      </p:sp>
      <p:sp>
        <p:nvSpPr>
          <p:cNvPr id="6" name="Rectangle 5"/>
          <p:cNvSpPr/>
          <p:nvPr/>
        </p:nvSpPr>
        <p:spPr>
          <a:xfrm>
            <a:off x="4932386" y="2819400"/>
            <a:ext cx="2247283" cy="369332"/>
          </a:xfrm>
          <a:prstGeom prst="rect">
            <a:avLst/>
          </a:prstGeom>
        </p:spPr>
        <p:txBody>
          <a:bodyPr wrap="none">
            <a:spAutoFit/>
          </a:bodyPr>
          <a:lstStyle/>
          <a:p>
            <a:pPr algn="ctr" eaLnBrk="0" hangingPunct="0"/>
            <a:r>
              <a:rPr lang="en-GB" dirty="0"/>
              <a:t>Design data collection</a:t>
            </a:r>
          </a:p>
        </p:txBody>
      </p:sp>
      <p:sp>
        <p:nvSpPr>
          <p:cNvPr id="7" name="Text Box 7"/>
          <p:cNvSpPr txBox="1">
            <a:spLocks noChangeArrowheads="1"/>
          </p:cNvSpPr>
          <p:nvPr/>
        </p:nvSpPr>
        <p:spPr bwMode="auto">
          <a:xfrm>
            <a:off x="5334000" y="3200400"/>
            <a:ext cx="1167692" cy="338554"/>
          </a:xfrm>
          <a:prstGeom prst="rect">
            <a:avLst/>
          </a:prstGeom>
          <a:noFill/>
          <a:ln w="9525">
            <a:noFill/>
            <a:miter lim="800000"/>
            <a:headEnd/>
            <a:tailEnd/>
          </a:ln>
        </p:spPr>
        <p:txBody>
          <a:bodyPr wrap="none">
            <a:spAutoFit/>
          </a:bodyPr>
          <a:lstStyle/>
          <a:p>
            <a:pPr eaLnBrk="0" hangingPunct="0"/>
            <a:r>
              <a:rPr lang="en-GB" sz="1600" dirty="0"/>
              <a:t>Collect data</a:t>
            </a:r>
          </a:p>
        </p:txBody>
      </p:sp>
      <p:sp>
        <p:nvSpPr>
          <p:cNvPr id="8" name="Text Box 10"/>
          <p:cNvSpPr txBox="1">
            <a:spLocks noChangeArrowheads="1"/>
          </p:cNvSpPr>
          <p:nvPr/>
        </p:nvSpPr>
        <p:spPr bwMode="auto">
          <a:xfrm>
            <a:off x="5334001" y="4648200"/>
            <a:ext cx="1395413" cy="336550"/>
          </a:xfrm>
          <a:prstGeom prst="rect">
            <a:avLst/>
          </a:prstGeom>
          <a:noFill/>
          <a:ln w="9525">
            <a:noFill/>
            <a:miter lim="800000"/>
            <a:headEnd/>
            <a:tailEnd/>
          </a:ln>
        </p:spPr>
        <p:txBody>
          <a:bodyPr wrap="none">
            <a:spAutoFit/>
          </a:bodyPr>
          <a:lstStyle/>
          <a:p>
            <a:pPr eaLnBrk="0" hangingPunct="0"/>
            <a:r>
              <a:rPr lang="en-GB" sz="1600" dirty="0"/>
              <a:t>Interpret data</a:t>
            </a:r>
          </a:p>
        </p:txBody>
      </p:sp>
      <p:sp>
        <p:nvSpPr>
          <p:cNvPr id="9" name="Text Box 9"/>
          <p:cNvSpPr txBox="1">
            <a:spLocks noChangeArrowheads="1"/>
          </p:cNvSpPr>
          <p:nvPr/>
        </p:nvSpPr>
        <p:spPr bwMode="auto">
          <a:xfrm>
            <a:off x="3727450" y="3797300"/>
            <a:ext cx="1242712" cy="338554"/>
          </a:xfrm>
          <a:prstGeom prst="rect">
            <a:avLst/>
          </a:prstGeom>
          <a:noFill/>
          <a:ln w="9525">
            <a:noFill/>
            <a:miter lim="800000"/>
            <a:headEnd/>
            <a:tailEnd/>
          </a:ln>
        </p:spPr>
        <p:txBody>
          <a:bodyPr wrap="none">
            <a:spAutoFit/>
          </a:bodyPr>
          <a:lstStyle/>
          <a:p>
            <a:pPr eaLnBrk="0" hangingPunct="0"/>
            <a:r>
              <a:rPr lang="en-GB" sz="1600" dirty="0"/>
              <a:t>Analyse data</a:t>
            </a:r>
          </a:p>
        </p:txBody>
      </p:sp>
      <p:cxnSp>
        <p:nvCxnSpPr>
          <p:cNvPr id="10" name="AutoShape 16"/>
          <p:cNvCxnSpPr>
            <a:cxnSpLocks noChangeShapeType="1"/>
          </p:cNvCxnSpPr>
          <p:nvPr/>
        </p:nvCxnSpPr>
        <p:spPr bwMode="auto">
          <a:xfrm rot="10800000" flipV="1">
            <a:off x="4406901" y="3275014"/>
            <a:ext cx="1006475" cy="522287"/>
          </a:xfrm>
          <a:prstGeom prst="curvedConnector2">
            <a:avLst/>
          </a:prstGeom>
          <a:noFill/>
          <a:ln w="9525">
            <a:solidFill>
              <a:schemeClr val="tx1"/>
            </a:solidFill>
            <a:round/>
            <a:headEnd/>
            <a:tailEnd type="triangle" w="med" len="med"/>
          </a:ln>
        </p:spPr>
      </p:cxnSp>
      <p:cxnSp>
        <p:nvCxnSpPr>
          <p:cNvPr id="11" name="AutoShape 17"/>
          <p:cNvCxnSpPr>
            <a:cxnSpLocks noChangeShapeType="1"/>
          </p:cNvCxnSpPr>
          <p:nvPr/>
        </p:nvCxnSpPr>
        <p:spPr bwMode="auto">
          <a:xfrm rot="16200000" flipH="1">
            <a:off x="4629151" y="3911601"/>
            <a:ext cx="492125" cy="936625"/>
          </a:xfrm>
          <a:prstGeom prst="curvedConnector2">
            <a:avLst/>
          </a:prstGeom>
          <a:noFill/>
          <a:ln w="9525">
            <a:solidFill>
              <a:schemeClr val="tx1"/>
            </a:solidFill>
            <a:round/>
            <a:headEnd/>
            <a:tailEnd type="triangle" w="med" len="med"/>
          </a:ln>
        </p:spPr>
      </p:cxnSp>
      <p:sp>
        <p:nvSpPr>
          <p:cNvPr id="12" name="Text Box 8"/>
          <p:cNvSpPr txBox="1">
            <a:spLocks noChangeArrowheads="1"/>
          </p:cNvSpPr>
          <p:nvPr/>
        </p:nvSpPr>
        <p:spPr bwMode="auto">
          <a:xfrm>
            <a:off x="7452410" y="3797300"/>
            <a:ext cx="1605183" cy="338554"/>
          </a:xfrm>
          <a:prstGeom prst="rect">
            <a:avLst/>
          </a:prstGeom>
          <a:noFill/>
          <a:ln w="9525">
            <a:noFill/>
            <a:miter lim="800000"/>
            <a:headEnd/>
            <a:tailEnd/>
          </a:ln>
        </p:spPr>
        <p:txBody>
          <a:bodyPr wrap="none">
            <a:spAutoFit/>
          </a:bodyPr>
          <a:lstStyle/>
          <a:p>
            <a:pPr algn="ctr" eaLnBrk="0" hangingPunct="0"/>
            <a:r>
              <a:rPr lang="en-GB" sz="1600" dirty="0"/>
              <a:t>Literature review</a:t>
            </a:r>
          </a:p>
        </p:txBody>
      </p:sp>
      <p:cxnSp>
        <p:nvCxnSpPr>
          <p:cNvPr id="13" name="AutoShape 14"/>
          <p:cNvCxnSpPr>
            <a:cxnSpLocks noChangeShapeType="1"/>
          </p:cNvCxnSpPr>
          <p:nvPr/>
        </p:nvCxnSpPr>
        <p:spPr bwMode="auto">
          <a:xfrm flipH="1" flipV="1">
            <a:off x="6553200" y="3352800"/>
            <a:ext cx="69850" cy="1350962"/>
          </a:xfrm>
          <a:prstGeom prst="curvedConnector3">
            <a:avLst>
              <a:gd name="adj1" fmla="val -884093"/>
            </a:avLst>
          </a:prstGeom>
          <a:noFill/>
          <a:ln w="9525">
            <a:solidFill>
              <a:schemeClr val="tx1"/>
            </a:solidFill>
            <a:round/>
            <a:headEnd/>
            <a:tailEnd type="triangle" w="med" len="med"/>
          </a:ln>
        </p:spPr>
      </p:cxnSp>
      <p:cxnSp>
        <p:nvCxnSpPr>
          <p:cNvPr id="14" name="AutoShape 24"/>
          <p:cNvCxnSpPr>
            <a:cxnSpLocks noChangeShapeType="1"/>
          </p:cNvCxnSpPr>
          <p:nvPr/>
        </p:nvCxnSpPr>
        <p:spPr bwMode="auto">
          <a:xfrm flipH="1" flipV="1">
            <a:off x="6669089" y="3275013"/>
            <a:ext cx="835025" cy="2139950"/>
          </a:xfrm>
          <a:prstGeom prst="curvedConnector3">
            <a:avLst>
              <a:gd name="adj1" fmla="val -268634"/>
            </a:avLst>
          </a:prstGeom>
          <a:noFill/>
          <a:ln w="9525">
            <a:solidFill>
              <a:schemeClr val="tx1"/>
            </a:solidFill>
            <a:round/>
            <a:headEnd/>
            <a:tailEnd type="triangle" w="med" len="med"/>
          </a:ln>
        </p:spPr>
      </p:cxnSp>
      <p:sp>
        <p:nvSpPr>
          <p:cNvPr id="15" name="Text Box 23"/>
          <p:cNvSpPr txBox="1">
            <a:spLocks noChangeArrowheads="1"/>
          </p:cNvSpPr>
          <p:nvPr/>
        </p:nvSpPr>
        <p:spPr bwMode="auto">
          <a:xfrm>
            <a:off x="4578350" y="5246688"/>
            <a:ext cx="2666114" cy="338554"/>
          </a:xfrm>
          <a:prstGeom prst="rect">
            <a:avLst/>
          </a:prstGeom>
          <a:noFill/>
          <a:ln w="9525">
            <a:noFill/>
            <a:miter lim="800000"/>
            <a:headEnd/>
            <a:tailEnd/>
          </a:ln>
        </p:spPr>
        <p:txBody>
          <a:bodyPr wrap="none">
            <a:spAutoFit/>
          </a:bodyPr>
          <a:lstStyle/>
          <a:p>
            <a:pPr eaLnBrk="0" hangingPunct="0"/>
            <a:r>
              <a:rPr lang="en-GB" sz="1600" dirty="0"/>
              <a:t>Research question answered?</a:t>
            </a:r>
          </a:p>
        </p:txBody>
      </p:sp>
      <p:sp>
        <p:nvSpPr>
          <p:cNvPr id="16" name="Text Box 11"/>
          <p:cNvSpPr txBox="1">
            <a:spLocks noChangeArrowheads="1"/>
          </p:cNvSpPr>
          <p:nvPr/>
        </p:nvSpPr>
        <p:spPr bwMode="auto">
          <a:xfrm>
            <a:off x="5040314" y="6013450"/>
            <a:ext cx="1879425" cy="338554"/>
          </a:xfrm>
          <a:prstGeom prst="rect">
            <a:avLst/>
          </a:prstGeom>
          <a:noFill/>
          <a:ln w="9525">
            <a:noFill/>
            <a:miter lim="800000"/>
            <a:headEnd/>
            <a:tailEnd/>
          </a:ln>
        </p:spPr>
        <p:txBody>
          <a:bodyPr wrap="none">
            <a:spAutoFit/>
          </a:bodyPr>
          <a:lstStyle/>
          <a:p>
            <a:pPr eaLnBrk="0" hangingPunct="0"/>
            <a:r>
              <a:rPr lang="en-GB" sz="1600" dirty="0"/>
              <a:t>Report your findings</a:t>
            </a:r>
          </a:p>
        </p:txBody>
      </p:sp>
      <p:sp>
        <p:nvSpPr>
          <p:cNvPr id="17" name="Text Box 3"/>
          <p:cNvSpPr txBox="1">
            <a:spLocks noChangeArrowheads="1"/>
          </p:cNvSpPr>
          <p:nvPr/>
        </p:nvSpPr>
        <p:spPr bwMode="auto">
          <a:xfrm>
            <a:off x="1600201" y="6412468"/>
            <a:ext cx="4229235" cy="369332"/>
          </a:xfrm>
          <a:prstGeom prst="rect">
            <a:avLst/>
          </a:prstGeom>
          <a:noFill/>
          <a:ln w="9525">
            <a:noFill/>
            <a:miter lim="800000"/>
            <a:headEnd/>
            <a:tailEnd/>
          </a:ln>
        </p:spPr>
        <p:txBody>
          <a:bodyPr wrap="none">
            <a:spAutoFit/>
          </a:bodyPr>
          <a:lstStyle/>
          <a:p>
            <a:pPr eaLnBrk="0" hangingPunct="0"/>
            <a:r>
              <a:rPr lang="en-GB" dirty="0"/>
              <a:t>Adapted from </a:t>
            </a:r>
            <a:r>
              <a:rPr lang="en-GB" dirty="0" err="1"/>
              <a:t>Maylor</a:t>
            </a:r>
            <a:r>
              <a:rPr lang="en-GB" dirty="0"/>
              <a:t> and Blackmon (2005</a:t>
            </a:r>
            <a:r>
              <a:rPr lang="en-GB" sz="1200" dirty="0"/>
              <a:t>)</a:t>
            </a:r>
          </a:p>
        </p:txBody>
      </p:sp>
      <p:cxnSp>
        <p:nvCxnSpPr>
          <p:cNvPr id="18" name="AutoShape 18"/>
          <p:cNvCxnSpPr>
            <a:cxnSpLocks noChangeShapeType="1"/>
          </p:cNvCxnSpPr>
          <p:nvPr/>
        </p:nvCxnSpPr>
        <p:spPr bwMode="auto">
          <a:xfrm flipV="1">
            <a:off x="6781800" y="4267201"/>
            <a:ext cx="1516062" cy="492125"/>
          </a:xfrm>
          <a:prstGeom prst="curvedConnector2">
            <a:avLst/>
          </a:prstGeom>
          <a:noFill/>
          <a:ln w="9525">
            <a:solidFill>
              <a:schemeClr val="tx1"/>
            </a:solidFill>
            <a:prstDash val="sysDot"/>
            <a:round/>
            <a:headEnd/>
            <a:tailEnd type="triangle" w="med" len="med"/>
          </a:ln>
        </p:spPr>
      </p:cxnSp>
      <p:cxnSp>
        <p:nvCxnSpPr>
          <p:cNvPr id="19" name="AutoShape 19"/>
          <p:cNvCxnSpPr>
            <a:cxnSpLocks noChangeShapeType="1"/>
          </p:cNvCxnSpPr>
          <p:nvPr/>
        </p:nvCxnSpPr>
        <p:spPr bwMode="auto">
          <a:xfrm rot="5400000" flipH="1">
            <a:off x="7200901" y="2743201"/>
            <a:ext cx="522287" cy="1585912"/>
          </a:xfrm>
          <a:prstGeom prst="curvedConnector2">
            <a:avLst/>
          </a:prstGeom>
          <a:noFill/>
          <a:ln w="9525">
            <a:solidFill>
              <a:schemeClr val="tx1"/>
            </a:solidFill>
            <a:prstDash val="sysDot"/>
            <a:round/>
            <a:headEnd/>
            <a:tailEnd type="triangle" w="med" len="med"/>
          </a:ln>
        </p:spPr>
      </p:cxnSp>
      <p:sp>
        <p:nvSpPr>
          <p:cNvPr id="20" name="AutoShape 27"/>
          <p:cNvSpPr>
            <a:spLocks noChangeArrowheads="1"/>
          </p:cNvSpPr>
          <p:nvPr/>
        </p:nvSpPr>
        <p:spPr bwMode="auto">
          <a:xfrm>
            <a:off x="1828800" y="2286000"/>
            <a:ext cx="2057400" cy="914400"/>
          </a:xfrm>
          <a:prstGeom prst="cloudCallout">
            <a:avLst>
              <a:gd name="adj1" fmla="val -43750"/>
              <a:gd name="adj2" fmla="val 70000"/>
            </a:avLst>
          </a:prstGeom>
          <a:noFill/>
          <a:ln w="9525">
            <a:solidFill>
              <a:schemeClr val="tx1"/>
            </a:solidFill>
            <a:round/>
            <a:headEnd/>
            <a:tailEnd/>
          </a:ln>
        </p:spPr>
        <p:txBody>
          <a:bodyPr/>
          <a:lstStyle/>
          <a:p>
            <a:pPr algn="ctr" eaLnBrk="0" hangingPunct="0"/>
            <a:r>
              <a:rPr lang="en-GB" sz="2400">
                <a:latin typeface="Times New Roman" pitchFamily="18" charset="0"/>
              </a:rPr>
              <a:t>Inductive</a:t>
            </a:r>
          </a:p>
        </p:txBody>
      </p:sp>
      <p:sp>
        <p:nvSpPr>
          <p:cNvPr id="22" name="Oval 21"/>
          <p:cNvSpPr/>
          <p:nvPr/>
        </p:nvSpPr>
        <p:spPr>
          <a:xfrm>
            <a:off x="8991600" y="1676400"/>
            <a:ext cx="3048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Oval 22"/>
          <p:cNvSpPr/>
          <p:nvPr/>
        </p:nvSpPr>
        <p:spPr>
          <a:xfrm>
            <a:off x="8610600" y="2362200"/>
            <a:ext cx="3048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4" name="Oval 23"/>
          <p:cNvSpPr/>
          <p:nvPr/>
        </p:nvSpPr>
        <p:spPr>
          <a:xfrm>
            <a:off x="9372600" y="2971800"/>
            <a:ext cx="3048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5" name="Oval 24"/>
          <p:cNvSpPr/>
          <p:nvPr/>
        </p:nvSpPr>
        <p:spPr>
          <a:xfrm>
            <a:off x="9220200" y="5638800"/>
            <a:ext cx="3048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6" name="Oval 25"/>
          <p:cNvSpPr/>
          <p:nvPr/>
        </p:nvSpPr>
        <p:spPr>
          <a:xfrm>
            <a:off x="8229600" y="6096000"/>
            <a:ext cx="3048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7" name="Right Arrow Callout 26"/>
          <p:cNvSpPr/>
          <p:nvPr/>
        </p:nvSpPr>
        <p:spPr>
          <a:xfrm>
            <a:off x="2362200" y="3962400"/>
            <a:ext cx="1981200" cy="1828800"/>
          </a:xfrm>
          <a:prstGeom prst="righ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8" name="TextBox 27"/>
          <p:cNvSpPr txBox="1"/>
          <p:nvPr/>
        </p:nvSpPr>
        <p:spPr>
          <a:xfrm>
            <a:off x="2438400" y="4239162"/>
            <a:ext cx="1219200" cy="1323439"/>
          </a:xfrm>
          <a:prstGeom prst="rect">
            <a:avLst/>
          </a:prstGeom>
          <a:noFill/>
        </p:spPr>
        <p:txBody>
          <a:bodyPr wrap="square" rtlCol="0">
            <a:spAutoFit/>
          </a:bodyPr>
          <a:lstStyle/>
          <a:p>
            <a:r>
              <a:rPr lang="id-ID" sz="2000" dirty="0">
                <a:latin typeface="Aparajita" pitchFamily="34" charset="0"/>
                <a:cs typeface="Aparajita" pitchFamily="34" charset="0"/>
              </a:rPr>
              <a:t>MAJU</a:t>
            </a:r>
          </a:p>
          <a:p>
            <a:r>
              <a:rPr lang="id-ID" sz="2000" dirty="0">
                <a:latin typeface="Aparajita" pitchFamily="34" charset="0"/>
                <a:cs typeface="Aparajita" pitchFamily="34" charset="0"/>
              </a:rPr>
              <a:t>MUNDUR</a:t>
            </a:r>
          </a:p>
          <a:p>
            <a:r>
              <a:rPr lang="id-ID" sz="2000" dirty="0">
                <a:latin typeface="Aparajita" pitchFamily="34" charset="0"/>
                <a:cs typeface="Aparajita" pitchFamily="34" charset="0"/>
              </a:rPr>
              <a:t>MAJU</a:t>
            </a:r>
          </a:p>
          <a:p>
            <a:r>
              <a:rPr lang="id-ID" sz="2000" dirty="0">
                <a:latin typeface="Aparajita" pitchFamily="34" charset="0"/>
                <a:cs typeface="Aparajita" pitchFamily="34" charset="0"/>
              </a:rPr>
              <a:t>MUNDUR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026" y="228600"/>
            <a:ext cx="9581322" cy="990600"/>
          </a:xfrm>
          <a:solidFill>
            <a:schemeClr val="accent4">
              <a:lumMod val="20000"/>
              <a:lumOff val="80000"/>
            </a:schemeClr>
          </a:solidFill>
        </p:spPr>
        <p:txBody>
          <a:bodyPr>
            <a:normAutofit fontScale="90000"/>
          </a:bodyPr>
          <a:lstStyle/>
          <a:p>
            <a:pPr algn="ctr"/>
            <a:r>
              <a:rPr lang="id-ID" b="1" dirty="0">
                <a:solidFill>
                  <a:schemeClr val="accent2">
                    <a:lumMod val="75000"/>
                  </a:schemeClr>
                </a:solidFill>
              </a:rPr>
              <a:t>Perbedaan Pendekatan </a:t>
            </a:r>
            <a:br>
              <a:rPr lang="id-ID" b="1" dirty="0">
                <a:solidFill>
                  <a:schemeClr val="accent2">
                    <a:lumMod val="75000"/>
                  </a:schemeClr>
                </a:solidFill>
              </a:rPr>
            </a:br>
            <a:r>
              <a:rPr lang="id-ID" b="1" dirty="0">
                <a:solidFill>
                  <a:schemeClr val="accent2">
                    <a:lumMod val="75000"/>
                  </a:schemeClr>
                </a:solidFill>
              </a:rPr>
              <a:t>Positivistik dan Phenomenological</a:t>
            </a:r>
          </a:p>
        </p:txBody>
      </p:sp>
      <p:sp>
        <p:nvSpPr>
          <p:cNvPr id="3" name="Content Placeholder 2"/>
          <p:cNvSpPr>
            <a:spLocks noGrp="1"/>
          </p:cNvSpPr>
          <p:nvPr>
            <p:ph idx="1"/>
          </p:nvPr>
        </p:nvSpPr>
        <p:spPr>
          <a:xfrm>
            <a:off x="1232452" y="1371600"/>
            <a:ext cx="9790044" cy="4953000"/>
          </a:xfrm>
        </p:spPr>
        <p:txBody>
          <a:bodyPr>
            <a:normAutofit/>
          </a:bodyPr>
          <a:lstStyle/>
          <a:p>
            <a:pPr marL="0" indent="0">
              <a:spcBef>
                <a:spcPts val="0"/>
              </a:spcBef>
              <a:buNone/>
            </a:pPr>
            <a:r>
              <a:rPr lang="id-ID" sz="3200" b="1" dirty="0"/>
              <a:t>Jika dalam Penelitian menggunakan pendekatan positivistik atau phenomenological, akan mempengaruhi:</a:t>
            </a:r>
          </a:p>
          <a:p>
            <a:pPr marL="0" indent="0">
              <a:spcBef>
                <a:spcPts val="0"/>
              </a:spcBef>
              <a:buNone/>
            </a:pPr>
            <a:endParaRPr lang="en-GB" sz="3200" b="1" dirty="0"/>
          </a:p>
          <a:p>
            <a:pPr marL="898525" indent="-533400">
              <a:spcBef>
                <a:spcPts val="0"/>
              </a:spcBef>
              <a:buSzPct val="85000"/>
              <a:buFont typeface="Wingdings" pitchFamily="2" charset="2"/>
              <a:buChar char="Ø"/>
            </a:pPr>
            <a:r>
              <a:rPr lang="id-ID" sz="3200" dirty="0"/>
              <a:t>Jenis Pertanyaan Penelitian yang ditanyakan.</a:t>
            </a:r>
            <a:endParaRPr lang="en-GB" sz="3200" dirty="0"/>
          </a:p>
          <a:p>
            <a:pPr marL="898525" indent="-533400">
              <a:spcBef>
                <a:spcPts val="0"/>
              </a:spcBef>
              <a:buSzPct val="85000"/>
              <a:buFont typeface="Wingdings" pitchFamily="2" charset="2"/>
              <a:buChar char="Ø"/>
            </a:pPr>
            <a:r>
              <a:rPr lang="id-ID" sz="3200" dirty="0"/>
              <a:t>Metode yang akan digunakan dalam pengumpulan data.</a:t>
            </a:r>
            <a:endParaRPr lang="en-GB" sz="3200" dirty="0"/>
          </a:p>
          <a:p>
            <a:pPr marL="898525" indent="-533400">
              <a:spcBef>
                <a:spcPts val="0"/>
              </a:spcBef>
              <a:buSzPct val="85000"/>
              <a:buFont typeface="Wingdings" pitchFamily="2" charset="2"/>
              <a:buChar char="Ø"/>
            </a:pPr>
            <a:r>
              <a:rPr lang="id-ID" sz="3200" dirty="0"/>
              <a:t>Jenis data yang dikumpulkan.</a:t>
            </a:r>
            <a:endParaRPr lang="en-GB" sz="3200" dirty="0"/>
          </a:p>
          <a:p>
            <a:pPr marL="898525" indent="-533400">
              <a:spcBef>
                <a:spcPts val="0"/>
              </a:spcBef>
              <a:buSzPct val="85000"/>
              <a:buFont typeface="Wingdings" pitchFamily="2" charset="2"/>
              <a:buChar char="Ø"/>
            </a:pPr>
            <a:r>
              <a:rPr lang="id-ID" sz="3200" dirty="0"/>
              <a:t>Tehnik analisis data yang akan digunakan.</a:t>
            </a:r>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357" y="381000"/>
            <a:ext cx="9352721" cy="838200"/>
          </a:xfrm>
          <a:solidFill>
            <a:schemeClr val="accent4">
              <a:lumMod val="20000"/>
              <a:lumOff val="80000"/>
            </a:schemeClr>
          </a:solidFill>
        </p:spPr>
        <p:txBody>
          <a:bodyPr>
            <a:noAutofit/>
          </a:bodyPr>
          <a:lstStyle/>
          <a:p>
            <a:pPr algn="ctr"/>
            <a:r>
              <a:rPr lang="id-ID" sz="3600" b="1" dirty="0">
                <a:solidFill>
                  <a:schemeClr val="accent2">
                    <a:lumMod val="75000"/>
                  </a:schemeClr>
                </a:solidFill>
              </a:rPr>
              <a:t>Tujuh Langkah Proses Dalam </a:t>
            </a:r>
            <a:br>
              <a:rPr lang="id-ID" sz="3600" b="1" dirty="0">
                <a:solidFill>
                  <a:schemeClr val="accent2">
                    <a:lumMod val="75000"/>
                  </a:schemeClr>
                </a:solidFill>
              </a:rPr>
            </a:br>
            <a:r>
              <a:rPr lang="id-ID" sz="3600" b="1" dirty="0">
                <a:solidFill>
                  <a:schemeClr val="accent2">
                    <a:lumMod val="75000"/>
                  </a:schemeClr>
                </a:solidFill>
              </a:rPr>
              <a:t>Metode Hipotesis Deduktif</a:t>
            </a:r>
          </a:p>
        </p:txBody>
      </p:sp>
      <p:sp>
        <p:nvSpPr>
          <p:cNvPr id="3" name="Content Placeholder 2"/>
          <p:cNvSpPr>
            <a:spLocks noGrp="1"/>
          </p:cNvSpPr>
          <p:nvPr>
            <p:ph idx="1"/>
          </p:nvPr>
        </p:nvSpPr>
        <p:spPr>
          <a:xfrm>
            <a:off x="2136648" y="1600200"/>
            <a:ext cx="8153400" cy="5029200"/>
          </a:xfrm>
        </p:spPr>
        <p:txBody>
          <a:bodyPr>
            <a:normAutofit/>
          </a:bodyPr>
          <a:lstStyle/>
          <a:p>
            <a:pPr marL="714375" indent="-631825">
              <a:buSzPct val="100000"/>
              <a:buFont typeface="+mj-lt"/>
              <a:buAutoNum type="arabicPeriod"/>
            </a:pPr>
            <a:r>
              <a:rPr lang="id-ID" sz="2400" dirty="0"/>
              <a:t>Observasi </a:t>
            </a:r>
          </a:p>
          <a:p>
            <a:pPr marL="714375" indent="-631825">
              <a:buSzPct val="100000"/>
              <a:buFont typeface="+mj-lt"/>
              <a:buAutoNum type="arabicPeriod"/>
            </a:pPr>
            <a:r>
              <a:rPr lang="id-ID" sz="2400" dirty="0"/>
              <a:t>Pengumpulan Informasi Awal </a:t>
            </a:r>
          </a:p>
          <a:p>
            <a:pPr marL="714375" indent="-631825">
              <a:buSzPct val="100000"/>
              <a:buFont typeface="+mj-lt"/>
              <a:buAutoNum type="arabicPeriod"/>
            </a:pPr>
            <a:r>
              <a:rPr lang="id-ID" sz="2400" dirty="0"/>
              <a:t>Formulasi Teori </a:t>
            </a:r>
          </a:p>
          <a:p>
            <a:pPr marL="714375" indent="-631825">
              <a:buSzPct val="100000"/>
              <a:buFont typeface="+mj-lt"/>
              <a:buAutoNum type="arabicPeriod"/>
            </a:pPr>
            <a:r>
              <a:rPr lang="id-ID" sz="2400" dirty="0"/>
              <a:t>Hipotesis </a:t>
            </a:r>
          </a:p>
          <a:p>
            <a:pPr marL="714375" indent="-631825">
              <a:buSzPct val="100000"/>
              <a:buFont typeface="+mj-lt"/>
              <a:buAutoNum type="arabicPeriod"/>
            </a:pPr>
            <a:r>
              <a:rPr lang="id-ID" sz="2400" dirty="0"/>
              <a:t>Koleksi Data Penelitian Selanjutnya</a:t>
            </a:r>
            <a:r>
              <a:rPr lang="en-US" sz="2400" dirty="0"/>
              <a:t> </a:t>
            </a:r>
          </a:p>
          <a:p>
            <a:pPr marL="714375" indent="-631825">
              <a:buSzPct val="100000"/>
              <a:buFont typeface="+mj-lt"/>
              <a:buAutoNum type="arabicPeriod"/>
            </a:pPr>
            <a:r>
              <a:rPr lang="id-ID" sz="2400" dirty="0"/>
              <a:t>Analisis Data  </a:t>
            </a:r>
          </a:p>
          <a:p>
            <a:pPr marL="714375" indent="-631825">
              <a:buSzPct val="100000"/>
              <a:buFont typeface="+mj-lt"/>
              <a:buAutoNum type="arabicPeriod"/>
            </a:pPr>
            <a:r>
              <a:rPr lang="id-ID" sz="2400" dirty="0"/>
              <a:t>Deduksi: Proses untuk mencapai sebuah kesimpulan rasional dengan generalisasi rasional dari fakta yang diketahui.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9" y="304800"/>
            <a:ext cx="9488557" cy="685800"/>
          </a:xfrm>
          <a:solidFill>
            <a:schemeClr val="accent4">
              <a:lumMod val="20000"/>
              <a:lumOff val="80000"/>
            </a:schemeClr>
          </a:solidFill>
        </p:spPr>
        <p:txBody>
          <a:bodyPr>
            <a:normAutofit fontScale="90000"/>
          </a:bodyPr>
          <a:lstStyle/>
          <a:p>
            <a:r>
              <a:rPr lang="id-ID" b="1" dirty="0">
                <a:solidFill>
                  <a:schemeClr val="accent2">
                    <a:lumMod val="75000"/>
                  </a:schemeClr>
                </a:solidFill>
                <a:latin typeface="+mn-lt"/>
              </a:rPr>
              <a:t>Metode Induktif (</a:t>
            </a:r>
            <a:r>
              <a:rPr lang="id-ID" b="1" i="1" dirty="0">
                <a:solidFill>
                  <a:schemeClr val="accent2">
                    <a:lumMod val="75000"/>
                  </a:schemeClr>
                </a:solidFill>
                <a:latin typeface="+mn-lt"/>
              </a:rPr>
              <a:t>Qualitatif Research</a:t>
            </a:r>
            <a:r>
              <a:rPr lang="id-ID" b="1" dirty="0">
                <a:solidFill>
                  <a:schemeClr val="accent2">
                    <a:lumMod val="75000"/>
                  </a:schemeClr>
                </a:solidFill>
                <a:latin typeface="+mn-lt"/>
              </a:rPr>
              <a:t>)</a:t>
            </a:r>
          </a:p>
        </p:txBody>
      </p:sp>
      <p:sp>
        <p:nvSpPr>
          <p:cNvPr id="3" name="Content Placeholder 2"/>
          <p:cNvSpPr>
            <a:spLocks noGrp="1"/>
          </p:cNvSpPr>
          <p:nvPr>
            <p:ph idx="1"/>
          </p:nvPr>
        </p:nvSpPr>
        <p:spPr>
          <a:xfrm>
            <a:off x="1268894" y="1315278"/>
            <a:ext cx="9998765" cy="5334000"/>
          </a:xfrm>
        </p:spPr>
        <p:txBody>
          <a:bodyPr>
            <a:normAutofit fontScale="77500" lnSpcReduction="20000"/>
          </a:bodyPr>
          <a:lstStyle/>
          <a:p>
            <a:pPr marL="449263" indent="-366713">
              <a:buSzPct val="85000"/>
              <a:buFont typeface="Wingdings" pitchFamily="2" charset="2"/>
              <a:buChar char="Ø"/>
            </a:pPr>
            <a:r>
              <a:rPr lang="id-ID" dirty="0"/>
              <a:t>Menggunakan langkah Triangulasi: pendekatan multimetode yang dilakukan peneliti pada saat mengumpulkan dan menganalisis data. </a:t>
            </a:r>
          </a:p>
          <a:p>
            <a:pPr marL="449263" indent="-366713">
              <a:buSzPct val="85000"/>
              <a:buFont typeface="Wingdings" pitchFamily="2" charset="2"/>
              <a:buChar char="Ø"/>
            </a:pPr>
            <a:r>
              <a:rPr lang="id-ID" dirty="0"/>
              <a:t>Ide dasarnya: fenomena yang diteliti dapat dipahami dengan baik  jika menggunakan lebih dari satu metode. Hasil yang diperolah akan mempunyai kebenaran tingkat tinggi jika didekati dari berbagai sudut pandang. Memotret fenomena tunggal dari sudut pandang yang berbeda-beda akan memungkinkan diperoleh tingkat kebenaran yang handal.  Karena itu, </a:t>
            </a:r>
            <a:r>
              <a:rPr lang="id-ID" b="1" dirty="0"/>
              <a:t>triangulasi ialah usaha mengecek kebenaran data atau informasi yang diperoleh peneliti dari berbagai sudut pandang yang berbeda dengan cara mengurangi sebanyak  mungkin bias  yang terjadi pada saat pengumpulan dan analisis data.</a:t>
            </a:r>
          </a:p>
          <a:p>
            <a:pPr marL="449263" indent="-366713">
              <a:buSzPct val="85000"/>
              <a:buFont typeface="Wingdings" pitchFamily="2" charset="2"/>
              <a:buChar char="Ø"/>
            </a:pPr>
            <a:r>
              <a:rPr lang="id-ID" dirty="0"/>
              <a:t>Dalam penelitian kualitatif peneliti itu sendiri  merupakan instrumen utamanya. Karena itu, kualitas penelitian kualitatif sangat tergantung pada kualitas diri penelitinya. Semakin banyak pengalaman seseorang dalam melakukan penelitian, semakin peka memahami gejala atau fenomena yang diteliti. Namun sebagai manusia, kadang peneliti sulit terhindar dari bias atau subjektivitas. Minimisasi bias perlu dilakukan agar diperoleh kebenaran utuh. Pada titik ini para penganut kaum positivis meragukan tingkat ke’ilmiah’an penelitan kualitatif. Malah ada yang secara  ekstrim menganggap penelitian kualitatif tidak ilmiah.</a:t>
            </a:r>
          </a:p>
          <a:p>
            <a:endParaRPr lang="id-ID"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285D25-4F2F-6459-5615-A91FD5DE6CC1}"/>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sz="3600" dirty="0" err="1"/>
              <a:t>Terima</a:t>
            </a:r>
            <a:r>
              <a:rPr lang="en-US" sz="3600" dirty="0"/>
              <a:t> </a:t>
            </a:r>
            <a:r>
              <a:rPr lang="en-US" sz="3600" dirty="0" err="1"/>
              <a:t>kasih</a:t>
            </a:r>
            <a:r>
              <a:rPr lang="en-US" sz="3600" dirty="0"/>
              <a:t> </a:t>
            </a:r>
          </a:p>
          <a:p>
            <a:pPr marL="0" indent="0" algn="ctr">
              <a:buNone/>
            </a:pPr>
            <a:r>
              <a:rPr lang="en-US" sz="3600" dirty="0"/>
              <a:t>Atas </a:t>
            </a:r>
          </a:p>
          <a:p>
            <a:pPr marL="0" indent="0" algn="ctr">
              <a:buNone/>
            </a:pPr>
            <a:r>
              <a:rPr lang="en-US" sz="3600" dirty="0" err="1"/>
              <a:t>Perhatiannya</a:t>
            </a:r>
            <a:endParaRPr lang="en-ID" sz="3600" dirty="0"/>
          </a:p>
        </p:txBody>
      </p:sp>
    </p:spTree>
    <p:extLst>
      <p:ext uri="{BB962C8B-B14F-4D97-AF65-F5344CB8AC3E}">
        <p14:creationId xmlns:p14="http://schemas.microsoft.com/office/powerpoint/2010/main" val="1871378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2513" y="381000"/>
            <a:ext cx="9746974" cy="805206"/>
          </a:xfrm>
          <a:solidFill>
            <a:schemeClr val="accent4">
              <a:lumMod val="20000"/>
              <a:lumOff val="80000"/>
            </a:schemeClr>
          </a:solidFill>
        </p:spPr>
        <p:txBody>
          <a:bodyPr/>
          <a:lstStyle/>
          <a:p>
            <a:r>
              <a:rPr lang="id-ID" dirty="0"/>
              <a:t>Jenis-Jenis Penelitian</a:t>
            </a:r>
          </a:p>
        </p:txBody>
      </p:sp>
      <p:sp>
        <p:nvSpPr>
          <p:cNvPr id="3" name="Content Placeholder 2"/>
          <p:cNvSpPr>
            <a:spLocks noGrp="1"/>
          </p:cNvSpPr>
          <p:nvPr>
            <p:ph idx="1"/>
          </p:nvPr>
        </p:nvSpPr>
        <p:spPr>
          <a:xfrm>
            <a:off x="1222513" y="1186206"/>
            <a:ext cx="9819861" cy="5366994"/>
          </a:xfrm>
        </p:spPr>
        <p:txBody>
          <a:bodyPr>
            <a:normAutofit/>
          </a:bodyPr>
          <a:lstStyle/>
          <a:p>
            <a:pPr marL="319088" indent="-319088" algn="just"/>
            <a:r>
              <a:rPr lang="id-ID" b="1" dirty="0"/>
              <a:t>Penelitian</a:t>
            </a:r>
            <a:r>
              <a:rPr lang="en-US" b="1" dirty="0"/>
              <a:t> </a:t>
            </a:r>
            <a:r>
              <a:rPr lang="en-US" b="1" dirty="0" err="1"/>
              <a:t>eksplanatori</a:t>
            </a:r>
            <a:r>
              <a:rPr lang="en-US" b="1" dirty="0"/>
              <a:t> (</a:t>
            </a:r>
            <a:r>
              <a:rPr lang="en-US" b="1" i="1" dirty="0"/>
              <a:t>explanatory research</a:t>
            </a:r>
            <a:r>
              <a:rPr lang="en-US" b="1" dirty="0"/>
              <a:t>)</a:t>
            </a:r>
            <a:r>
              <a:rPr lang="id-ID" b="1" dirty="0"/>
              <a:t> u</a:t>
            </a:r>
            <a:r>
              <a:rPr lang="en-US" dirty="0" err="1"/>
              <a:t>saha</a:t>
            </a:r>
            <a:r>
              <a:rPr lang="en-US" dirty="0"/>
              <a:t> </a:t>
            </a:r>
            <a:r>
              <a:rPr lang="id-ID" dirty="0"/>
              <a:t>untuk menjelaskan mengapa dan bagaimana suatu hubungan antara dua aspek dari suatu situasi/phenomena. </a:t>
            </a:r>
            <a:r>
              <a:rPr lang="en-US" dirty="0"/>
              <a:t> </a:t>
            </a:r>
          </a:p>
          <a:p>
            <a:pPr marL="319088" indent="-319088" algn="just">
              <a:tabLst>
                <a:tab pos="3946525" algn="l"/>
              </a:tabLst>
            </a:pPr>
            <a:r>
              <a:rPr lang="id-ID" b="1" dirty="0"/>
              <a:t>Penelitian</a:t>
            </a:r>
            <a:r>
              <a:rPr lang="en-US" b="1" dirty="0"/>
              <a:t> </a:t>
            </a:r>
            <a:r>
              <a:rPr lang="en-US" b="1" dirty="0" err="1"/>
              <a:t>eksplorasi</a:t>
            </a:r>
            <a:r>
              <a:rPr lang="en-US" b="1" dirty="0"/>
              <a:t> (</a:t>
            </a:r>
            <a:r>
              <a:rPr lang="en-US" b="1" i="1" dirty="0"/>
              <a:t>exploratory research</a:t>
            </a:r>
            <a:r>
              <a:rPr lang="en-US" b="1" dirty="0"/>
              <a:t>)</a:t>
            </a:r>
            <a:r>
              <a:rPr lang="id-ID" b="1" dirty="0"/>
              <a:t> </a:t>
            </a:r>
            <a:r>
              <a:rPr lang="id-ID" dirty="0"/>
              <a:t>meneliti kemungkinan-kemungkinan untuk melakukan studi </a:t>
            </a:r>
            <a:r>
              <a:rPr lang="en-US" dirty="0"/>
              <a:t>p</a:t>
            </a:r>
            <a:r>
              <a:rPr lang="id-ID" dirty="0"/>
              <a:t>enelitian tertentu; disebut juga</a:t>
            </a:r>
            <a:r>
              <a:rPr lang="id-ID" b="1" dirty="0"/>
              <a:t> </a:t>
            </a:r>
            <a:r>
              <a:rPr lang="id-ID" b="1" i="1" dirty="0"/>
              <a:t>feasibility study </a:t>
            </a:r>
            <a:r>
              <a:rPr lang="id-ID" dirty="0"/>
              <a:t>atau</a:t>
            </a:r>
            <a:r>
              <a:rPr lang="id-ID" b="1" dirty="0"/>
              <a:t> </a:t>
            </a:r>
            <a:r>
              <a:rPr lang="id-ID" b="1" i="1" dirty="0"/>
              <a:t>pilot study.</a:t>
            </a:r>
            <a:r>
              <a:rPr lang="id-ID" b="1" dirty="0"/>
              <a:t> </a:t>
            </a:r>
            <a:endParaRPr lang="en-US" dirty="0"/>
          </a:p>
          <a:p>
            <a:pPr marL="319088" indent="-319088" algn="just"/>
            <a:r>
              <a:rPr lang="id-ID" b="1" dirty="0"/>
              <a:t>Penelitian Keterkaitan (</a:t>
            </a:r>
            <a:r>
              <a:rPr lang="en-US" b="1" dirty="0" err="1"/>
              <a:t>sbg</a:t>
            </a:r>
            <a:r>
              <a:rPr lang="en-US" b="1" dirty="0"/>
              <a:t> </a:t>
            </a:r>
            <a:r>
              <a:rPr lang="en-US" b="1" dirty="0" err="1"/>
              <a:t>bagian</a:t>
            </a:r>
            <a:r>
              <a:rPr lang="en-US" b="1" dirty="0"/>
              <a:t> </a:t>
            </a:r>
            <a:r>
              <a:rPr lang="id-ID" b="1" i="1" dirty="0"/>
              <a:t>applied research</a:t>
            </a:r>
            <a:r>
              <a:rPr lang="id-ID" b="1" dirty="0"/>
              <a:t>) </a:t>
            </a:r>
            <a:r>
              <a:rPr lang="id-ID" dirty="0"/>
              <a:t>menemukan keberadaan dari suatu hubungan atau interdependensi antara dua variabel atau lebih.</a:t>
            </a:r>
            <a:r>
              <a:rPr lang="en-US"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2391" y="642594"/>
            <a:ext cx="9660835" cy="729006"/>
          </a:xfrm>
          <a:solidFill>
            <a:schemeClr val="accent4">
              <a:lumMod val="20000"/>
              <a:lumOff val="80000"/>
            </a:schemeClr>
          </a:solidFill>
        </p:spPr>
        <p:txBody>
          <a:bodyPr/>
          <a:lstStyle/>
          <a:p>
            <a:r>
              <a:rPr lang="id-ID" dirty="0"/>
              <a:t>Jenis-Jenis Penelitian</a:t>
            </a:r>
          </a:p>
        </p:txBody>
      </p:sp>
      <p:sp>
        <p:nvSpPr>
          <p:cNvPr id="3" name="Content Placeholder 2"/>
          <p:cNvSpPr>
            <a:spLocks noGrp="1"/>
          </p:cNvSpPr>
          <p:nvPr>
            <p:ph idx="1"/>
          </p:nvPr>
        </p:nvSpPr>
        <p:spPr>
          <a:xfrm>
            <a:off x="1242391" y="1524000"/>
            <a:ext cx="9790044" cy="4511040"/>
          </a:xfrm>
        </p:spPr>
        <p:txBody>
          <a:bodyPr>
            <a:normAutofit/>
          </a:bodyPr>
          <a:lstStyle/>
          <a:p>
            <a:r>
              <a:rPr lang="id-ID" sz="2400" b="1" dirty="0"/>
              <a:t>Penelitian Studi Kasus (</a:t>
            </a:r>
            <a:r>
              <a:rPr lang="id-ID" sz="2400" b="1" i="1" dirty="0"/>
              <a:t>case study</a:t>
            </a:r>
            <a:r>
              <a:rPr lang="id-ID" sz="2400" b="1" dirty="0"/>
              <a:t>)</a:t>
            </a:r>
            <a:r>
              <a:rPr lang="id-ID" sz="2400" dirty="0"/>
              <a:t>mempelajari secara intensif latar belakang keadaan sekarang, dan interaksi suatu sosial, individu, kelompok, lembaga dan masyarakat. </a:t>
            </a:r>
            <a:endParaRPr lang="en-US" sz="2400" dirty="0"/>
          </a:p>
          <a:p>
            <a:pPr lvl="0" algn="just"/>
            <a:r>
              <a:rPr lang="id-ID" sz="2400" b="1" dirty="0"/>
              <a:t>Penelitian Eksperimen </a:t>
            </a:r>
            <a:r>
              <a:rPr lang="id-ID" sz="2400" dirty="0"/>
              <a:t>adalah penelitian yang menguji hubungan pengaruh dan sebab akibat antara variabel independen dan variabel dependen dengan seting (pengaturan) secara buatan (laboratorium atau lapangan). Kontrol dan manipulasi variabel diperkenalkan dalam membangun hubungan pengaruh dan sebab akibat. Dengan demikian desainnya adalah desain eksperimen laboratorium.</a:t>
            </a:r>
          </a:p>
          <a:p>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1965" y="457200"/>
            <a:ext cx="9631018" cy="881406"/>
          </a:xfrm>
          <a:solidFill>
            <a:schemeClr val="accent4">
              <a:lumMod val="20000"/>
              <a:lumOff val="80000"/>
            </a:schemeClr>
          </a:solidFill>
        </p:spPr>
        <p:txBody>
          <a:bodyPr/>
          <a:lstStyle/>
          <a:p>
            <a:r>
              <a:rPr lang="id-ID" dirty="0"/>
              <a:t>Jenis-Jenis Penelitian</a:t>
            </a:r>
          </a:p>
        </p:txBody>
      </p:sp>
      <p:sp>
        <p:nvSpPr>
          <p:cNvPr id="3" name="Content Placeholder 2"/>
          <p:cNvSpPr>
            <a:spLocks noGrp="1"/>
          </p:cNvSpPr>
          <p:nvPr>
            <p:ph idx="1"/>
          </p:nvPr>
        </p:nvSpPr>
        <p:spPr>
          <a:xfrm>
            <a:off x="1232452" y="1676400"/>
            <a:ext cx="9790044" cy="4358640"/>
          </a:xfrm>
        </p:spPr>
        <p:txBody>
          <a:bodyPr>
            <a:normAutofit/>
          </a:bodyPr>
          <a:lstStyle/>
          <a:p>
            <a:pPr marL="449263" indent="-334963" algn="just"/>
            <a:r>
              <a:rPr lang="en-US" b="1" dirty="0" err="1"/>
              <a:t>Penelitian</a:t>
            </a:r>
            <a:r>
              <a:rPr lang="en-US" b="1" dirty="0"/>
              <a:t> </a:t>
            </a:r>
            <a:r>
              <a:rPr lang="en-US" b="1" dirty="0" err="1"/>
              <a:t>kuantitatif</a:t>
            </a:r>
            <a:r>
              <a:rPr lang="en-US" b="1" dirty="0"/>
              <a:t> (</a:t>
            </a:r>
            <a:r>
              <a:rPr lang="en-US" b="1" i="1" dirty="0"/>
              <a:t>quantitative research</a:t>
            </a:r>
            <a:r>
              <a:rPr lang="en-US" b="1" dirty="0"/>
              <a:t>)</a:t>
            </a:r>
            <a:r>
              <a:rPr lang="id-ID" b="1" dirty="0"/>
              <a:t> u</a:t>
            </a:r>
            <a:r>
              <a:rPr lang="en-US" dirty="0" err="1"/>
              <a:t>ntuk</a:t>
            </a:r>
            <a:r>
              <a:rPr lang="en-US" dirty="0"/>
              <a:t> </a:t>
            </a:r>
            <a:r>
              <a:rPr lang="en-US" dirty="0" err="1"/>
              <a:t>mengkuantifikasi</a:t>
            </a:r>
            <a:r>
              <a:rPr lang="en-US" dirty="0"/>
              <a:t> </a:t>
            </a:r>
            <a:r>
              <a:rPr lang="en-US" dirty="0" err="1"/>
              <a:t>variasi</a:t>
            </a:r>
            <a:r>
              <a:rPr lang="en-US" dirty="0"/>
              <a:t> </a:t>
            </a:r>
            <a:r>
              <a:rPr lang="en-US" dirty="0" err="1"/>
              <a:t>dari</a:t>
            </a:r>
            <a:r>
              <a:rPr lang="en-US" dirty="0"/>
              <a:t> </a:t>
            </a:r>
            <a:r>
              <a:rPr lang="en-US" dirty="0" err="1"/>
              <a:t>suatu</a:t>
            </a:r>
            <a:r>
              <a:rPr lang="en-US" dirty="0"/>
              <a:t> </a:t>
            </a:r>
            <a:r>
              <a:rPr lang="en-US" dirty="0" err="1"/>
              <a:t>fenomena</a:t>
            </a:r>
            <a:r>
              <a:rPr lang="en-US" dirty="0"/>
              <a:t>, </a:t>
            </a:r>
            <a:r>
              <a:rPr lang="en-US" dirty="0" err="1"/>
              <a:t>situasi</a:t>
            </a:r>
            <a:r>
              <a:rPr lang="en-US" dirty="0"/>
              <a:t>, </a:t>
            </a:r>
            <a:r>
              <a:rPr lang="en-US" dirty="0" err="1"/>
              <a:t>masalah</a:t>
            </a:r>
            <a:r>
              <a:rPr lang="en-US" dirty="0"/>
              <a:t>; </a:t>
            </a:r>
            <a:r>
              <a:rPr lang="en-US" dirty="0" err="1"/>
              <a:t>dan</a:t>
            </a:r>
            <a:r>
              <a:rPr lang="en-US" dirty="0"/>
              <a:t> </a:t>
            </a:r>
            <a:r>
              <a:rPr lang="en-US" dirty="0" err="1"/>
              <a:t>variabel</a:t>
            </a:r>
            <a:r>
              <a:rPr lang="en-US" dirty="0"/>
              <a:t> </a:t>
            </a:r>
            <a:r>
              <a:rPr lang="en-US" dirty="0" err="1"/>
              <a:t>yg</a:t>
            </a:r>
            <a:r>
              <a:rPr lang="en-US" dirty="0"/>
              <a:t> </a:t>
            </a:r>
            <a:r>
              <a:rPr lang="en-US" dirty="0" err="1"/>
              <a:t>digunakanbersifat</a:t>
            </a:r>
            <a:r>
              <a:rPr lang="en-US" dirty="0"/>
              <a:t> </a:t>
            </a:r>
            <a:r>
              <a:rPr lang="en-US" dirty="0" err="1"/>
              <a:t>kuantitatif</a:t>
            </a:r>
            <a:r>
              <a:rPr lang="en-US" dirty="0"/>
              <a:t>.</a:t>
            </a:r>
          </a:p>
          <a:p>
            <a:pPr marL="449263" indent="-334963" algn="just"/>
            <a:r>
              <a:rPr lang="en-US" b="1" dirty="0" err="1"/>
              <a:t>Penelitian</a:t>
            </a:r>
            <a:r>
              <a:rPr lang="en-US" b="1" dirty="0"/>
              <a:t> </a:t>
            </a:r>
            <a:r>
              <a:rPr lang="en-US" b="1" dirty="0" err="1"/>
              <a:t>kualitatif</a:t>
            </a:r>
            <a:r>
              <a:rPr lang="en-US" b="1" dirty="0"/>
              <a:t> (</a:t>
            </a:r>
            <a:r>
              <a:rPr lang="en-US" b="1" i="1" dirty="0"/>
              <a:t>qualitative research</a:t>
            </a:r>
            <a:r>
              <a:rPr lang="en-US" b="1" dirty="0"/>
              <a:t>)</a:t>
            </a:r>
            <a:r>
              <a:rPr lang="id-ID" b="1" dirty="0"/>
              <a:t> u</a:t>
            </a:r>
            <a:r>
              <a:rPr lang="en-US" dirty="0" err="1"/>
              <a:t>ntuk</a:t>
            </a:r>
            <a:r>
              <a:rPr lang="en-US" dirty="0"/>
              <a:t> </a:t>
            </a:r>
            <a:r>
              <a:rPr lang="en-US" dirty="0" err="1"/>
              <a:t>menguraikan</a:t>
            </a:r>
            <a:r>
              <a:rPr lang="en-US" dirty="0"/>
              <a:t> </a:t>
            </a:r>
            <a:r>
              <a:rPr lang="en-US" dirty="0" err="1"/>
              <a:t>suatu</a:t>
            </a:r>
            <a:r>
              <a:rPr lang="en-US" dirty="0"/>
              <a:t> </a:t>
            </a:r>
            <a:r>
              <a:rPr lang="en-US" dirty="0" err="1"/>
              <a:t>situasi</a:t>
            </a:r>
            <a:r>
              <a:rPr lang="en-US" dirty="0"/>
              <a:t>/</a:t>
            </a:r>
            <a:r>
              <a:rPr lang="en-US" dirty="0" err="1"/>
              <a:t>fenomena</a:t>
            </a:r>
            <a:r>
              <a:rPr lang="en-US" dirty="0"/>
              <a:t>/</a:t>
            </a:r>
            <a:r>
              <a:rPr lang="en-US" dirty="0" err="1"/>
              <a:t>masalah</a:t>
            </a:r>
            <a:r>
              <a:rPr lang="en-US" dirty="0"/>
              <a:t> </a:t>
            </a:r>
            <a:r>
              <a:rPr lang="en-US" dirty="0" err="1"/>
              <a:t>atau</a:t>
            </a:r>
            <a:r>
              <a:rPr lang="en-US" dirty="0"/>
              <a:t> </a:t>
            </a:r>
            <a:r>
              <a:rPr lang="en-US" dirty="0" err="1"/>
              <a:t>kejadian</a:t>
            </a:r>
            <a:r>
              <a:rPr lang="en-US" dirty="0"/>
              <a:t>;</a:t>
            </a:r>
            <a:r>
              <a:rPr lang="id-ID" dirty="0"/>
              <a:t> m</a:t>
            </a:r>
            <a:r>
              <a:rPr lang="en-US" dirty="0" err="1"/>
              <a:t>enggunakan</a:t>
            </a:r>
            <a:r>
              <a:rPr lang="en-US" dirty="0"/>
              <a:t> variabel</a:t>
            </a:r>
            <a:r>
              <a:rPr lang="en-US" baseline="30000" dirty="0"/>
              <a:t>2</a:t>
            </a:r>
            <a:r>
              <a:rPr lang="en-US" dirty="0"/>
              <a:t> </a:t>
            </a:r>
            <a:r>
              <a:rPr lang="en-US" dirty="0" err="1"/>
              <a:t>yg</a:t>
            </a:r>
            <a:r>
              <a:rPr lang="en-US" dirty="0"/>
              <a:t> </a:t>
            </a:r>
            <a:r>
              <a:rPr lang="en-US" dirty="0" err="1"/>
              <a:t>diukur</a:t>
            </a:r>
            <a:r>
              <a:rPr lang="en-US" dirty="0"/>
              <a:t> dg </a:t>
            </a:r>
            <a:r>
              <a:rPr lang="en-US" dirty="0" err="1"/>
              <a:t>skala</a:t>
            </a:r>
            <a:r>
              <a:rPr lang="en-US" dirty="0"/>
              <a:t> </a:t>
            </a:r>
            <a:r>
              <a:rPr lang="en-US" dirty="0" err="1"/>
              <a:t>nomina</a:t>
            </a:r>
            <a:r>
              <a:rPr lang="en-US" dirty="0"/>
              <a:t> </a:t>
            </a:r>
            <a:r>
              <a:rPr lang="en-US" dirty="0" err="1"/>
              <a:t>atau</a:t>
            </a:r>
            <a:r>
              <a:rPr lang="en-US" dirty="0"/>
              <a:t> ordinal, </a:t>
            </a:r>
            <a:r>
              <a:rPr lang="id-ID" dirty="0"/>
              <a:t>d</a:t>
            </a:r>
            <a:r>
              <a:rPr lang="en-US" dirty="0"/>
              <a:t>an </a:t>
            </a:r>
            <a:r>
              <a:rPr lang="en-US" dirty="0" err="1"/>
              <a:t>jika</a:t>
            </a:r>
            <a:r>
              <a:rPr lang="en-US" dirty="0"/>
              <a:t> </a:t>
            </a:r>
            <a:r>
              <a:rPr lang="en-US" dirty="0" err="1"/>
              <a:t>analisa</a:t>
            </a:r>
            <a:r>
              <a:rPr lang="en-US" dirty="0"/>
              <a:t> </a:t>
            </a:r>
            <a:r>
              <a:rPr lang="en-US" dirty="0" err="1"/>
              <a:t>dilakukan</a:t>
            </a:r>
            <a:r>
              <a:rPr lang="en-US" dirty="0"/>
              <a:t> </a:t>
            </a:r>
            <a:r>
              <a:rPr lang="en-US" dirty="0" err="1"/>
              <a:t>utk</a:t>
            </a:r>
            <a:r>
              <a:rPr lang="en-US" dirty="0"/>
              <a:t> </a:t>
            </a:r>
            <a:r>
              <a:rPr lang="en-US" dirty="0" err="1"/>
              <a:t>mengembangkan</a:t>
            </a:r>
            <a:r>
              <a:rPr lang="en-US" dirty="0"/>
              <a:t> </a:t>
            </a:r>
            <a:r>
              <a:rPr lang="en-US" dirty="0" err="1"/>
              <a:t>variasi</a:t>
            </a:r>
            <a:r>
              <a:rPr lang="en-US" dirty="0"/>
              <a:t> </a:t>
            </a:r>
            <a:r>
              <a:rPr lang="en-US" dirty="0" err="1"/>
              <a:t>dari</a:t>
            </a:r>
            <a:r>
              <a:rPr lang="en-US" dirty="0"/>
              <a:t> </a:t>
            </a:r>
            <a:r>
              <a:rPr lang="en-US" dirty="0" err="1"/>
              <a:t>suatu</a:t>
            </a:r>
            <a:r>
              <a:rPr lang="en-US" dirty="0"/>
              <a:t> </a:t>
            </a:r>
            <a:r>
              <a:rPr lang="en-US" dirty="0" err="1"/>
              <a:t>situasi</a:t>
            </a:r>
            <a:r>
              <a:rPr lang="en-US" dirty="0"/>
              <a:t> </a:t>
            </a:r>
            <a:r>
              <a:rPr lang="en-US" dirty="0" err="1"/>
              <a:t>tanpa</a:t>
            </a:r>
            <a:r>
              <a:rPr lang="en-US" dirty="0"/>
              <a:t> </a:t>
            </a:r>
            <a:r>
              <a:rPr lang="en-US" dirty="0" err="1"/>
              <a:t>mengkuantifikasikan</a:t>
            </a:r>
            <a:r>
              <a:rPr lang="en-US" dirty="0"/>
              <a:t> variabel</a:t>
            </a:r>
            <a:r>
              <a:rPr lang="en-US" baseline="30000" dirty="0"/>
              <a:t>2 </a:t>
            </a:r>
            <a:r>
              <a:rPr lang="en-US" dirty="0" err="1"/>
              <a:t>tsb</a:t>
            </a:r>
            <a:r>
              <a:rPr lang="en-US" dirty="0"/>
              <a:t>.</a:t>
            </a: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1173" y="520242"/>
            <a:ext cx="9422295" cy="930871"/>
          </a:xfr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r>
              <a:rPr lang="en-US" sz="3600" dirty="0"/>
              <a:t>The Building Blocks of Science:</a:t>
            </a:r>
          </a:p>
        </p:txBody>
      </p:sp>
      <p:sp>
        <p:nvSpPr>
          <p:cNvPr id="4" name="Rectangle 3"/>
          <p:cNvSpPr/>
          <p:nvPr/>
        </p:nvSpPr>
        <p:spPr>
          <a:xfrm>
            <a:off x="1441174" y="1676400"/>
            <a:ext cx="9422296" cy="4493538"/>
          </a:xfrm>
          <a:prstGeom prst="rect">
            <a:avLst/>
          </a:prstGeom>
        </p:spPr>
        <p:txBody>
          <a:bodyPr wrap="square">
            <a:spAutoFit/>
          </a:bodyPr>
          <a:lstStyle/>
          <a:p>
            <a:pPr marL="627063" indent="-627063">
              <a:buFont typeface="+mj-lt"/>
              <a:buAutoNum type="arabicPeriod"/>
            </a:pPr>
            <a:r>
              <a:rPr lang="en-US" sz="2600" i="1" dirty="0"/>
              <a:t>Observation </a:t>
            </a:r>
          </a:p>
          <a:p>
            <a:pPr marL="627063" indent="-627063">
              <a:buFont typeface="+mj-lt"/>
              <a:buAutoNum type="arabicPeriod"/>
            </a:pPr>
            <a:r>
              <a:rPr lang="en-US" sz="2600" i="1" dirty="0"/>
              <a:t>Identification of problem area</a:t>
            </a:r>
          </a:p>
          <a:p>
            <a:pPr marL="627063" indent="-627063">
              <a:buFont typeface="+mj-lt"/>
              <a:buAutoNum type="arabicPeriod"/>
            </a:pPr>
            <a:r>
              <a:rPr lang="en-US" sz="2600" i="1" dirty="0"/>
              <a:t>Theoretical framework or Network of associations </a:t>
            </a:r>
          </a:p>
          <a:p>
            <a:pPr marL="627063" indent="-627063">
              <a:buFont typeface="+mj-lt"/>
              <a:buAutoNum type="arabicPeriod"/>
            </a:pPr>
            <a:r>
              <a:rPr lang="en-US" sz="2600" i="1" dirty="0"/>
              <a:t>Hypotheses </a:t>
            </a:r>
          </a:p>
          <a:p>
            <a:pPr marL="627063" indent="-627063">
              <a:buFont typeface="+mj-lt"/>
              <a:buAutoNum type="arabicPeriod"/>
            </a:pPr>
            <a:r>
              <a:rPr lang="en-US" sz="2600" i="1" dirty="0"/>
              <a:t>Constructs  Concepts Operational definitions </a:t>
            </a:r>
          </a:p>
          <a:p>
            <a:pPr marL="627063" indent="-627063">
              <a:buFont typeface="+mj-lt"/>
              <a:buAutoNum type="arabicPeriod"/>
            </a:pPr>
            <a:r>
              <a:rPr lang="en-US" sz="2600" i="1" dirty="0"/>
              <a:t>Data Collection </a:t>
            </a:r>
          </a:p>
          <a:p>
            <a:pPr marL="627063" indent="-627063">
              <a:buFont typeface="+mj-lt"/>
              <a:buAutoNum type="arabicPeriod"/>
            </a:pPr>
            <a:r>
              <a:rPr lang="en-US" sz="2600" i="1" dirty="0"/>
              <a:t>Research Design</a:t>
            </a:r>
          </a:p>
          <a:p>
            <a:pPr marL="627063" indent="-627063">
              <a:buFont typeface="+mj-lt"/>
              <a:buAutoNum type="arabicPeriod"/>
            </a:pPr>
            <a:r>
              <a:rPr lang="en-US" sz="2600" i="1" dirty="0"/>
              <a:t>Interpretation of data </a:t>
            </a:r>
          </a:p>
          <a:p>
            <a:pPr marL="627063" indent="-627063">
              <a:buFont typeface="+mj-lt"/>
              <a:buAutoNum type="arabicPeriod"/>
            </a:pPr>
            <a:r>
              <a:rPr lang="en-US" sz="2600" i="1" dirty="0"/>
              <a:t>Analysis of data </a:t>
            </a:r>
          </a:p>
          <a:p>
            <a:pPr marL="627063" indent="-627063">
              <a:buFont typeface="+mj-lt"/>
              <a:buAutoNum type="arabicPeriod"/>
            </a:pPr>
            <a:r>
              <a:rPr lang="en-US" sz="2600" i="1" dirty="0"/>
              <a:t>Refinement of theory (pure research) or Implementation (applied research)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0924" y="420756"/>
            <a:ext cx="9651875" cy="914400"/>
          </a:xfrm>
          <a:solidFill>
            <a:schemeClr val="accent4">
              <a:lumMod val="20000"/>
              <a:lumOff val="80000"/>
            </a:schemeClr>
          </a:solidFill>
        </p:spPr>
        <p:txBody>
          <a:bodyPr>
            <a:normAutofit/>
          </a:bodyPr>
          <a:lstStyle/>
          <a:p>
            <a:r>
              <a:rPr lang="id-ID" sz="3200" dirty="0"/>
              <a:t>Contoh Topik Penelitian Ekonomi</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22902652"/>
              </p:ext>
            </p:extLst>
          </p:nvPr>
        </p:nvGraphicFramePr>
        <p:xfrm>
          <a:off x="1431235" y="1643380"/>
          <a:ext cx="9541565" cy="3571240"/>
        </p:xfrm>
        <a:graphic>
          <a:graphicData uri="http://schemas.openxmlformats.org/drawingml/2006/table">
            <a:tbl>
              <a:tblPr firstRow="1" bandRow="1">
                <a:tableStyleId>{5C22544A-7EE6-4342-B048-85BDC9FD1C3A}</a:tableStyleId>
              </a:tblPr>
              <a:tblGrid>
                <a:gridCol w="2385391">
                  <a:extLst>
                    <a:ext uri="{9D8B030D-6E8A-4147-A177-3AD203B41FA5}">
                      <a16:colId xmlns:a16="http://schemas.microsoft.com/office/drawing/2014/main" val="20000"/>
                    </a:ext>
                  </a:extLst>
                </a:gridCol>
                <a:gridCol w="2872131">
                  <a:extLst>
                    <a:ext uri="{9D8B030D-6E8A-4147-A177-3AD203B41FA5}">
                      <a16:colId xmlns:a16="http://schemas.microsoft.com/office/drawing/2014/main" val="20001"/>
                    </a:ext>
                  </a:extLst>
                </a:gridCol>
                <a:gridCol w="2229337">
                  <a:extLst>
                    <a:ext uri="{9D8B030D-6E8A-4147-A177-3AD203B41FA5}">
                      <a16:colId xmlns:a16="http://schemas.microsoft.com/office/drawing/2014/main" val="20002"/>
                    </a:ext>
                  </a:extLst>
                </a:gridCol>
                <a:gridCol w="2054706">
                  <a:extLst>
                    <a:ext uri="{9D8B030D-6E8A-4147-A177-3AD203B41FA5}">
                      <a16:colId xmlns:a16="http://schemas.microsoft.com/office/drawing/2014/main" val="20003"/>
                    </a:ext>
                  </a:extLst>
                </a:gridCol>
              </a:tblGrid>
              <a:tr h="370840">
                <a:tc>
                  <a:txBody>
                    <a:bodyPr/>
                    <a:lstStyle/>
                    <a:p>
                      <a:r>
                        <a:rPr lang="id-ID" sz="1600" dirty="0"/>
                        <a:t>Contoh</a:t>
                      </a:r>
                    </a:p>
                  </a:txBody>
                  <a:tcPr marL="86134" marR="86134"/>
                </a:tc>
                <a:tc>
                  <a:txBody>
                    <a:bodyPr/>
                    <a:lstStyle/>
                    <a:p>
                      <a:r>
                        <a:rPr lang="id-ID" sz="1600" dirty="0"/>
                        <a:t>Tujuan</a:t>
                      </a:r>
                    </a:p>
                  </a:txBody>
                  <a:tcPr marL="86134" marR="86134"/>
                </a:tc>
                <a:tc>
                  <a:txBody>
                    <a:bodyPr/>
                    <a:lstStyle/>
                    <a:p>
                      <a:r>
                        <a:rPr lang="id-ID" sz="1600" dirty="0"/>
                        <a:t>Tema Utama</a:t>
                      </a:r>
                    </a:p>
                  </a:txBody>
                  <a:tcPr marL="86134" marR="86134"/>
                </a:tc>
                <a:tc>
                  <a:txBody>
                    <a:bodyPr/>
                    <a:lstStyle/>
                    <a:p>
                      <a:r>
                        <a:rPr lang="id-ID" sz="1600" dirty="0"/>
                        <a:t>Jenis Penelitian</a:t>
                      </a:r>
                    </a:p>
                  </a:txBody>
                  <a:tcPr marL="86134" marR="86134"/>
                </a:tc>
                <a:extLst>
                  <a:ext uri="{0D108BD9-81ED-4DB2-BD59-A6C34878D82A}">
                    <a16:rowId xmlns:a16="http://schemas.microsoft.com/office/drawing/2014/main" val="10000"/>
                  </a:ext>
                </a:extLst>
              </a:tr>
              <a:tr h="370840">
                <a:tc>
                  <a:txBody>
                    <a:bodyPr/>
                    <a:lstStyle/>
                    <a:p>
                      <a:r>
                        <a:rPr lang="id-ID" sz="1600" dirty="0"/>
                        <a:t>Karakteristik Sosek</a:t>
                      </a:r>
                      <a:r>
                        <a:rPr lang="id-ID" sz="1600" baseline="0" dirty="0"/>
                        <a:t> Penduduk </a:t>
                      </a:r>
                      <a:endParaRPr lang="id-ID" sz="1600" dirty="0"/>
                    </a:p>
                  </a:txBody>
                  <a:tcPr marL="86134" marR="86134"/>
                </a:tc>
                <a:tc>
                  <a:txBody>
                    <a:bodyPr/>
                    <a:lstStyle/>
                    <a:p>
                      <a:r>
                        <a:rPr lang="id-ID" sz="1600" dirty="0"/>
                        <a:t>Menguraikan apa yang umum; kelompok penduduk, situasi, program,</a:t>
                      </a:r>
                      <a:r>
                        <a:rPr lang="id-ID" sz="1600" baseline="0" dirty="0"/>
                        <a:t> </a:t>
                      </a:r>
                      <a:r>
                        <a:rPr lang="id-ID" sz="1600" dirty="0"/>
                        <a:t>dan keluaran.</a:t>
                      </a:r>
                    </a:p>
                  </a:txBody>
                  <a:tcPr marL="86134" marR="86134"/>
                </a:tc>
                <a:tc>
                  <a:txBody>
                    <a:bodyPr/>
                    <a:lstStyle/>
                    <a:p>
                      <a:r>
                        <a:rPr lang="id-ID" sz="1600" dirty="0"/>
                        <a:t>Uraian tentang suatu phenomena atau kondisi</a:t>
                      </a:r>
                    </a:p>
                  </a:txBody>
                  <a:tcPr marL="86134" marR="86134"/>
                </a:tc>
                <a:tc>
                  <a:txBody>
                    <a:bodyPr/>
                    <a:lstStyle/>
                    <a:p>
                      <a:r>
                        <a:rPr lang="id-ID" sz="1600" dirty="0"/>
                        <a:t>Penelitian</a:t>
                      </a:r>
                      <a:r>
                        <a:rPr lang="id-ID" sz="1600" baseline="0" dirty="0"/>
                        <a:t> Diskriftif</a:t>
                      </a:r>
                      <a:endParaRPr lang="id-ID" sz="1600" dirty="0"/>
                    </a:p>
                  </a:txBody>
                  <a:tcPr marL="86134" marR="86134"/>
                </a:tc>
                <a:extLst>
                  <a:ext uri="{0D108BD9-81ED-4DB2-BD59-A6C34878D82A}">
                    <a16:rowId xmlns:a16="http://schemas.microsoft.com/office/drawing/2014/main" val="10001"/>
                  </a:ext>
                </a:extLst>
              </a:tr>
              <a:tr h="370840">
                <a:tc>
                  <a:txBody>
                    <a:bodyPr/>
                    <a:lstStyle/>
                    <a:p>
                      <a:r>
                        <a:rPr lang="id-ID" sz="1600" dirty="0">
                          <a:latin typeface="+mn-lt"/>
                        </a:rPr>
                        <a:t>Dampak suatu program.  Misal:</a:t>
                      </a:r>
                    </a:p>
                    <a:p>
                      <a:r>
                        <a:rPr lang="id-ID" sz="1600" dirty="0">
                          <a:latin typeface="+mn-lt"/>
                        </a:rPr>
                        <a:t>Hubungan  Pendidikan Wanita dan Fertilitas</a:t>
                      </a:r>
                    </a:p>
                  </a:txBody>
                  <a:tcPr marL="86134" marR="86134"/>
                </a:tc>
                <a:tc>
                  <a:txBody>
                    <a:bodyPr/>
                    <a:lstStyle/>
                    <a:p>
                      <a:r>
                        <a:rPr lang="en-US" sz="1600" dirty="0" err="1">
                          <a:latin typeface="+mn-lt"/>
                          <a:cs typeface="Arial Narrow"/>
                        </a:rPr>
                        <a:t>Untuk</a:t>
                      </a:r>
                      <a:r>
                        <a:rPr lang="en-US" sz="1600" dirty="0">
                          <a:latin typeface="+mn-lt"/>
                          <a:cs typeface="Arial Narrow"/>
                        </a:rPr>
                        <a:t> </a:t>
                      </a:r>
                      <a:r>
                        <a:rPr lang="en-US" sz="1600" dirty="0" err="1">
                          <a:latin typeface="+mn-lt"/>
                          <a:cs typeface="Arial Narrow"/>
                        </a:rPr>
                        <a:t>mengembangkan</a:t>
                      </a:r>
                      <a:r>
                        <a:rPr lang="en-US" sz="1600" dirty="0">
                          <a:latin typeface="+mn-lt"/>
                          <a:cs typeface="Arial Narrow"/>
                        </a:rPr>
                        <a:t> </a:t>
                      </a:r>
                      <a:r>
                        <a:rPr lang="en-US" sz="1600" dirty="0" err="1">
                          <a:latin typeface="+mn-lt"/>
                          <a:cs typeface="Arial Narrow"/>
                        </a:rPr>
                        <a:t>atau</a:t>
                      </a:r>
                      <a:r>
                        <a:rPr lang="en-US" sz="1600" dirty="0">
                          <a:latin typeface="+mn-lt"/>
                          <a:cs typeface="Arial Narrow"/>
                        </a:rPr>
                        <a:t> </a:t>
                      </a:r>
                      <a:r>
                        <a:rPr lang="en-US" sz="1600" dirty="0" err="1">
                          <a:latin typeface="+mn-lt"/>
                          <a:cs typeface="Arial Narrow"/>
                        </a:rPr>
                        <a:t>mengeksplorasi</a:t>
                      </a:r>
                      <a:r>
                        <a:rPr lang="en-US" sz="1600" dirty="0">
                          <a:latin typeface="+mn-lt"/>
                          <a:cs typeface="Arial Narrow"/>
                        </a:rPr>
                        <a:t>:</a:t>
                      </a:r>
                    </a:p>
                    <a:p>
                      <a:r>
                        <a:rPr lang="id-ID" sz="1600" dirty="0">
                          <a:latin typeface="+mn-lt"/>
                          <a:cs typeface="Arial Narrow"/>
                        </a:rPr>
                        <a:t>s</a:t>
                      </a:r>
                      <a:r>
                        <a:rPr lang="en-US" sz="1600" dirty="0" err="1">
                          <a:latin typeface="+mn-lt"/>
                          <a:cs typeface="Arial Narrow"/>
                        </a:rPr>
                        <a:t>uatu</a:t>
                      </a:r>
                      <a:r>
                        <a:rPr lang="en-US" sz="1600" dirty="0">
                          <a:latin typeface="+mn-lt"/>
                          <a:cs typeface="Arial Narrow"/>
                        </a:rPr>
                        <a:t> </a:t>
                      </a:r>
                      <a:r>
                        <a:rPr lang="en-US" sz="1600" dirty="0" err="1">
                          <a:latin typeface="+mn-lt"/>
                          <a:cs typeface="Arial Narrow"/>
                        </a:rPr>
                        <a:t>hubungan</a:t>
                      </a:r>
                      <a:r>
                        <a:rPr lang="en-US" sz="1600" dirty="0">
                          <a:latin typeface="+mn-lt"/>
                          <a:cs typeface="Arial Narrow"/>
                        </a:rPr>
                        <a:t>, </a:t>
                      </a:r>
                      <a:r>
                        <a:rPr lang="en-US" sz="1600" dirty="0" err="1">
                          <a:latin typeface="+mn-lt"/>
                          <a:cs typeface="Arial Narrow"/>
                        </a:rPr>
                        <a:t>asosiasi</a:t>
                      </a:r>
                      <a:r>
                        <a:rPr lang="en-US" sz="1600" dirty="0">
                          <a:latin typeface="+mn-lt"/>
                          <a:cs typeface="Arial Narrow"/>
                        </a:rPr>
                        <a:t> </a:t>
                      </a:r>
                      <a:r>
                        <a:rPr lang="en-US" sz="1600" dirty="0" err="1">
                          <a:latin typeface="+mn-lt"/>
                          <a:cs typeface="Arial Narrow"/>
                        </a:rPr>
                        <a:t>atau</a:t>
                      </a:r>
                      <a:r>
                        <a:rPr lang="en-US" sz="1600" dirty="0">
                          <a:latin typeface="+mn-lt"/>
                          <a:cs typeface="Arial Narrow"/>
                        </a:rPr>
                        <a:t> inter-</a:t>
                      </a:r>
                      <a:r>
                        <a:rPr lang="en-US" sz="1600" dirty="0" err="1">
                          <a:latin typeface="+mn-lt"/>
                          <a:cs typeface="Arial Narrow"/>
                        </a:rPr>
                        <a:t>independensi</a:t>
                      </a:r>
                      <a:endParaRPr lang="en-US" sz="1600" dirty="0">
                        <a:latin typeface="+mn-lt"/>
                        <a:cs typeface="Arial Narrow"/>
                      </a:endParaRPr>
                    </a:p>
                    <a:p>
                      <a:endParaRPr lang="id-ID" sz="1600" dirty="0">
                        <a:latin typeface="+mn-lt"/>
                      </a:endParaRPr>
                    </a:p>
                  </a:txBody>
                  <a:tcPr marL="86134" marR="8613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a:latin typeface="+mn-lt"/>
                          <a:cs typeface="Arial Narrow"/>
                        </a:rPr>
                        <a:t>Untuk</a:t>
                      </a:r>
                      <a:r>
                        <a:rPr lang="en-US" sz="1600" dirty="0">
                          <a:latin typeface="+mn-lt"/>
                          <a:cs typeface="Arial Narrow"/>
                        </a:rPr>
                        <a:t> </a:t>
                      </a:r>
                      <a:r>
                        <a:rPr lang="en-US" sz="1600" dirty="0" err="1">
                          <a:latin typeface="+mn-lt"/>
                          <a:cs typeface="Arial Narrow"/>
                        </a:rPr>
                        <a:t>memastikan</a:t>
                      </a:r>
                      <a:r>
                        <a:rPr lang="en-US" sz="1600" dirty="0">
                          <a:latin typeface="+mn-lt"/>
                          <a:cs typeface="Arial Narrow"/>
                        </a:rPr>
                        <a:t> </a:t>
                      </a:r>
                      <a:r>
                        <a:rPr lang="en-US" sz="1600" dirty="0" err="1">
                          <a:latin typeface="+mn-lt"/>
                          <a:cs typeface="Arial Narrow"/>
                        </a:rPr>
                        <a:t>jika</a:t>
                      </a:r>
                      <a:r>
                        <a:rPr lang="en-US" sz="1600" dirty="0">
                          <a:latin typeface="+mn-lt"/>
                          <a:cs typeface="Arial Narrow"/>
                        </a:rPr>
                        <a:t> </a:t>
                      </a:r>
                      <a:r>
                        <a:rPr lang="en-US" sz="1600" dirty="0" err="1">
                          <a:latin typeface="+mn-lt"/>
                          <a:cs typeface="Arial Narrow"/>
                        </a:rPr>
                        <a:t>ada</a:t>
                      </a:r>
                      <a:r>
                        <a:rPr lang="id-ID" sz="1600" dirty="0">
                          <a:latin typeface="+mn-lt"/>
                          <a:cs typeface="Arial Narrow"/>
                        </a:rPr>
                        <a:t>nya</a:t>
                      </a:r>
                      <a:r>
                        <a:rPr lang="en-US" sz="1600" dirty="0">
                          <a:latin typeface="+mn-lt"/>
                          <a:cs typeface="Arial Narrow"/>
                        </a:rPr>
                        <a:t> </a:t>
                      </a:r>
                      <a:r>
                        <a:rPr lang="en-US" sz="1600" dirty="0" err="1">
                          <a:latin typeface="+mn-lt"/>
                          <a:cs typeface="Arial Narrow"/>
                        </a:rPr>
                        <a:t>suatu</a:t>
                      </a:r>
                      <a:r>
                        <a:rPr lang="en-US" sz="1600" dirty="0">
                          <a:latin typeface="+mn-lt"/>
                          <a:cs typeface="Arial Narrow"/>
                        </a:rPr>
                        <a:t> </a:t>
                      </a:r>
                      <a:r>
                        <a:rPr lang="en-US" sz="1600" dirty="0" err="1">
                          <a:latin typeface="+mn-lt"/>
                          <a:cs typeface="Arial Narrow"/>
                        </a:rPr>
                        <a:t>hubungan</a:t>
                      </a:r>
                      <a:endParaRPr lang="en-US" sz="1600" dirty="0">
                        <a:latin typeface="+mn-lt"/>
                        <a:cs typeface="Arial Narrow"/>
                      </a:endParaRPr>
                    </a:p>
                    <a:p>
                      <a:endParaRPr lang="id-ID" sz="1600" dirty="0">
                        <a:latin typeface="+mn-lt"/>
                      </a:endParaRPr>
                    </a:p>
                  </a:txBody>
                  <a:tcPr marL="86134" marR="86134"/>
                </a:tc>
                <a:tc>
                  <a:txBody>
                    <a:bodyPr/>
                    <a:lstStyle/>
                    <a:p>
                      <a:r>
                        <a:rPr lang="id-ID" sz="1600" dirty="0">
                          <a:latin typeface="+mn-lt"/>
                        </a:rPr>
                        <a:t>Penelitian terapan (</a:t>
                      </a:r>
                      <a:r>
                        <a:rPr lang="id-ID" sz="1600" i="1" dirty="0">
                          <a:latin typeface="+mn-lt"/>
                        </a:rPr>
                        <a:t>applied research)</a:t>
                      </a:r>
                    </a:p>
                  </a:txBody>
                  <a:tcPr marL="86134" marR="86134"/>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a:latin typeface="+mn-lt"/>
                          <a:cs typeface="Arial Narrow"/>
                        </a:rPr>
                        <a:t>Bagaimana</a:t>
                      </a:r>
                      <a:r>
                        <a:rPr lang="en-US" sz="1600" dirty="0">
                          <a:latin typeface="+mn-lt"/>
                          <a:cs typeface="Arial Narrow"/>
                        </a:rPr>
                        <a:t> </a:t>
                      </a:r>
                      <a:r>
                        <a:rPr lang="en-US" sz="1600" dirty="0" err="1">
                          <a:latin typeface="+mn-lt"/>
                          <a:cs typeface="Arial Narrow"/>
                        </a:rPr>
                        <a:t>teknologi</a:t>
                      </a:r>
                      <a:r>
                        <a:rPr lang="en-US" sz="1600" dirty="0">
                          <a:latin typeface="+mn-lt"/>
                          <a:cs typeface="Arial Narrow"/>
                        </a:rPr>
                        <a:t> </a:t>
                      </a:r>
                      <a:r>
                        <a:rPr lang="en-US" sz="1600" dirty="0" err="1">
                          <a:latin typeface="+mn-lt"/>
                          <a:cs typeface="Arial Narrow"/>
                        </a:rPr>
                        <a:t>menghasilkan</a:t>
                      </a:r>
                      <a:r>
                        <a:rPr lang="en-US" sz="1600" dirty="0">
                          <a:latin typeface="+mn-lt"/>
                          <a:cs typeface="Arial Narrow"/>
                        </a:rPr>
                        <a:t> </a:t>
                      </a:r>
                      <a:r>
                        <a:rPr lang="en-US" sz="1600" dirty="0" err="1">
                          <a:latin typeface="+mn-lt"/>
                          <a:cs typeface="Arial Narrow"/>
                        </a:rPr>
                        <a:t>peningkatan</a:t>
                      </a:r>
                      <a:r>
                        <a:rPr lang="en-US" sz="1600" dirty="0">
                          <a:latin typeface="+mn-lt"/>
                          <a:cs typeface="Arial Narrow"/>
                        </a:rPr>
                        <a:t> </a:t>
                      </a:r>
                      <a:r>
                        <a:rPr lang="id-ID" sz="1600" dirty="0">
                          <a:latin typeface="+mn-lt"/>
                          <a:cs typeface="Arial Narrow"/>
                        </a:rPr>
                        <a:t>p</a:t>
                      </a:r>
                      <a:r>
                        <a:rPr lang="en-US" sz="1600" dirty="0" err="1">
                          <a:latin typeface="+mn-lt"/>
                          <a:cs typeface="Arial Narrow"/>
                        </a:rPr>
                        <a:t>engangguran</a:t>
                      </a:r>
                      <a:endParaRPr lang="en-US" sz="1600" dirty="0">
                        <a:latin typeface="+mn-lt"/>
                        <a:cs typeface="Arial Narrow"/>
                      </a:endParaRPr>
                    </a:p>
                    <a:p>
                      <a:endParaRPr lang="id-ID" sz="1600" dirty="0">
                        <a:latin typeface="+mn-lt"/>
                      </a:endParaRPr>
                    </a:p>
                  </a:txBody>
                  <a:tcPr marL="86134" marR="86134"/>
                </a:tc>
                <a:tc>
                  <a:txBody>
                    <a:bodyPr/>
                    <a:lstStyle/>
                    <a:p>
                      <a:r>
                        <a:rPr lang="en-US" sz="1600" dirty="0" err="1">
                          <a:latin typeface="+mn-lt"/>
                          <a:cs typeface="Arial Narrow"/>
                        </a:rPr>
                        <a:t>Untuk</a:t>
                      </a:r>
                      <a:r>
                        <a:rPr lang="en-US" sz="1600" dirty="0">
                          <a:latin typeface="+mn-lt"/>
                          <a:cs typeface="Arial Narrow"/>
                        </a:rPr>
                        <a:t> </a:t>
                      </a:r>
                      <a:r>
                        <a:rPr lang="en-US" sz="1600" dirty="0" err="1">
                          <a:latin typeface="+mn-lt"/>
                          <a:cs typeface="Arial Narrow"/>
                        </a:rPr>
                        <a:t>menjelaskan</a:t>
                      </a:r>
                      <a:r>
                        <a:rPr lang="en-US" sz="1600" dirty="0">
                          <a:latin typeface="+mn-lt"/>
                          <a:cs typeface="Arial Narrow"/>
                        </a:rPr>
                        <a:t> </a:t>
                      </a:r>
                      <a:r>
                        <a:rPr lang="en-US" sz="1600" dirty="0" err="1">
                          <a:latin typeface="+mn-lt"/>
                          <a:cs typeface="Arial Narrow"/>
                        </a:rPr>
                        <a:t>mengapa</a:t>
                      </a:r>
                      <a:r>
                        <a:rPr lang="en-US" sz="1600" dirty="0">
                          <a:latin typeface="+mn-lt"/>
                          <a:cs typeface="Arial Narrow"/>
                        </a:rPr>
                        <a:t> </a:t>
                      </a:r>
                      <a:r>
                        <a:rPr lang="en-US" sz="1600" dirty="0" err="1">
                          <a:latin typeface="+mn-lt"/>
                          <a:cs typeface="Arial Narrow"/>
                        </a:rPr>
                        <a:t>suatu</a:t>
                      </a:r>
                      <a:r>
                        <a:rPr lang="en-US" sz="1600" dirty="0">
                          <a:latin typeface="+mn-lt"/>
                          <a:cs typeface="Arial Narrow"/>
                        </a:rPr>
                        <a:t> </a:t>
                      </a:r>
                      <a:r>
                        <a:rPr lang="en-US" sz="1600" dirty="0" err="1">
                          <a:latin typeface="+mn-lt"/>
                          <a:cs typeface="Arial Narrow"/>
                        </a:rPr>
                        <a:t>hubungan</a:t>
                      </a:r>
                      <a:r>
                        <a:rPr lang="en-US" sz="1600" baseline="0" dirty="0">
                          <a:latin typeface="+mn-lt"/>
                          <a:cs typeface="Arial Narrow"/>
                        </a:rPr>
                        <a:t> </a:t>
                      </a:r>
                      <a:r>
                        <a:rPr lang="en-US" sz="1600" baseline="0" dirty="0" err="1">
                          <a:latin typeface="+mn-lt"/>
                          <a:cs typeface="Arial Narrow"/>
                        </a:rPr>
                        <a:t>terjadi</a:t>
                      </a:r>
                      <a:r>
                        <a:rPr lang="en-US" sz="1600" baseline="0" dirty="0">
                          <a:latin typeface="+mn-lt"/>
                          <a:cs typeface="Arial Narrow"/>
                        </a:rPr>
                        <a:t>.</a:t>
                      </a:r>
                      <a:endParaRPr lang="en-US" sz="1600" dirty="0">
                        <a:latin typeface="+mn-lt"/>
                        <a:cs typeface="Arial Narrow"/>
                      </a:endParaRPr>
                    </a:p>
                  </a:txBody>
                  <a:tcPr marL="86134" marR="86134"/>
                </a:tc>
                <a:tc>
                  <a:txBody>
                    <a:bodyPr/>
                    <a:lstStyle/>
                    <a:p>
                      <a:r>
                        <a:rPr lang="en-US" sz="1600" dirty="0" err="1">
                          <a:latin typeface="+mn-lt"/>
                          <a:cs typeface="Arial Narrow"/>
                        </a:rPr>
                        <a:t>Penjelasan</a:t>
                      </a:r>
                      <a:r>
                        <a:rPr lang="en-US" sz="1600" dirty="0">
                          <a:latin typeface="+mn-lt"/>
                          <a:cs typeface="Arial Narrow"/>
                        </a:rPr>
                        <a:t> </a:t>
                      </a:r>
                      <a:r>
                        <a:rPr lang="en-US" sz="1600" dirty="0" err="1">
                          <a:latin typeface="+mn-lt"/>
                          <a:cs typeface="Arial Narrow"/>
                        </a:rPr>
                        <a:t>ttg</a:t>
                      </a:r>
                      <a:r>
                        <a:rPr lang="en-US" sz="1600" dirty="0">
                          <a:latin typeface="+mn-lt"/>
                          <a:cs typeface="Arial Narrow"/>
                        </a:rPr>
                        <a:t> </a:t>
                      </a:r>
                      <a:r>
                        <a:rPr lang="id-ID" sz="1600" dirty="0">
                          <a:latin typeface="+mn-lt"/>
                          <a:cs typeface="Arial Narrow"/>
                        </a:rPr>
                        <a:t>determinan </a:t>
                      </a:r>
                      <a:r>
                        <a:rPr lang="en-US" sz="1600" baseline="0" dirty="0" err="1">
                          <a:latin typeface="+mn-lt"/>
                          <a:cs typeface="Arial Narrow"/>
                        </a:rPr>
                        <a:t>terjadinya</a:t>
                      </a:r>
                      <a:r>
                        <a:rPr lang="en-US" sz="1600" baseline="0" dirty="0">
                          <a:latin typeface="+mn-lt"/>
                          <a:cs typeface="Arial Narrow"/>
                        </a:rPr>
                        <a:t> </a:t>
                      </a:r>
                      <a:r>
                        <a:rPr lang="en-US" sz="1600" dirty="0" err="1">
                          <a:latin typeface="+mn-lt"/>
                          <a:cs typeface="Arial Narrow"/>
                        </a:rPr>
                        <a:t>suatu</a:t>
                      </a:r>
                      <a:r>
                        <a:rPr lang="en-US" sz="1600" dirty="0">
                          <a:latin typeface="+mn-lt"/>
                          <a:cs typeface="Arial Narrow"/>
                        </a:rPr>
                        <a:t> </a:t>
                      </a:r>
                      <a:r>
                        <a:rPr lang="en-US" sz="1600" dirty="0" err="1">
                          <a:latin typeface="+mn-lt"/>
                          <a:cs typeface="Arial Narrow"/>
                        </a:rPr>
                        <a:t>hubungan</a:t>
                      </a:r>
                      <a:r>
                        <a:rPr lang="en-US" sz="1600" dirty="0">
                          <a:latin typeface="+mn-lt"/>
                          <a:cs typeface="Arial Narrow"/>
                        </a:rPr>
                        <a:t>.</a:t>
                      </a:r>
                    </a:p>
                  </a:txBody>
                  <a:tcPr marL="86134" marR="86134"/>
                </a:tc>
                <a:tc>
                  <a:txBody>
                    <a:bodyPr/>
                    <a:lstStyle/>
                    <a:p>
                      <a:r>
                        <a:rPr lang="en-US" sz="1600" dirty="0" err="1">
                          <a:latin typeface="+mn-lt"/>
                          <a:cs typeface="Arial Narrow"/>
                        </a:rPr>
                        <a:t>Penelitian</a:t>
                      </a:r>
                      <a:r>
                        <a:rPr lang="en-US" sz="1600" dirty="0">
                          <a:latin typeface="+mn-lt"/>
                          <a:cs typeface="Arial Narrow"/>
                        </a:rPr>
                        <a:t> </a:t>
                      </a:r>
                      <a:r>
                        <a:rPr lang="en-US" sz="1600" dirty="0" err="1">
                          <a:latin typeface="+mn-lt"/>
                          <a:cs typeface="Arial Narrow"/>
                        </a:rPr>
                        <a:t>eksplanatori</a:t>
                      </a:r>
                      <a:endParaRPr lang="en-US" sz="1600" dirty="0">
                        <a:latin typeface="+mn-lt"/>
                        <a:cs typeface="Arial Narrow"/>
                      </a:endParaRPr>
                    </a:p>
                  </a:txBody>
                  <a:tcPr marL="86134" marR="86134"/>
                </a:tc>
                <a:extLst>
                  <a:ext uri="{0D108BD9-81ED-4DB2-BD59-A6C34878D82A}">
                    <a16:rowId xmlns:a16="http://schemas.microsoft.com/office/drawing/2014/main" val="10003"/>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1539" y="381000"/>
            <a:ext cx="9521687" cy="914400"/>
          </a:xfrm>
          <a:solidFill>
            <a:schemeClr val="accent4">
              <a:lumMod val="20000"/>
              <a:lumOff val="80000"/>
            </a:schemeClr>
          </a:solidFill>
        </p:spPr>
        <p:txBody>
          <a:bodyPr>
            <a:normAutofit fontScale="90000"/>
          </a:bodyPr>
          <a:lstStyle/>
          <a:p>
            <a:r>
              <a:rPr lang="id-ID" dirty="0"/>
              <a:t>Enam Langkah </a:t>
            </a:r>
            <a:r>
              <a:rPr lang="en-US" dirty="0" err="1"/>
              <a:t>Tahap</a:t>
            </a:r>
            <a:r>
              <a:rPr lang="id-ID" dirty="0"/>
              <a:t> Penelitian  </a:t>
            </a:r>
            <a:r>
              <a:rPr lang="id-ID" i="1" dirty="0"/>
              <a:t>Applied Research</a:t>
            </a:r>
            <a:endParaRPr lang="id-ID" dirty="0"/>
          </a:p>
        </p:txBody>
      </p:sp>
      <p:sp>
        <p:nvSpPr>
          <p:cNvPr id="3" name="Content Placeholder 2"/>
          <p:cNvSpPr>
            <a:spLocks noGrp="1"/>
          </p:cNvSpPr>
          <p:nvPr>
            <p:ph idx="1"/>
          </p:nvPr>
        </p:nvSpPr>
        <p:spPr>
          <a:xfrm>
            <a:off x="1192695" y="1649896"/>
            <a:ext cx="9968947" cy="4936298"/>
          </a:xfrm>
        </p:spPr>
        <p:txBody>
          <a:bodyPr>
            <a:noAutofit/>
          </a:bodyPr>
          <a:lstStyle/>
          <a:p>
            <a:pPr marL="514350" indent="-514350" algn="just">
              <a:buSzPct val="100000"/>
              <a:buFont typeface="+mj-lt"/>
              <a:buAutoNum type="arabicPeriod"/>
            </a:pPr>
            <a:r>
              <a:rPr lang="id-ID" sz="2400" b="1" dirty="0"/>
              <a:t>Mengetahui </a:t>
            </a:r>
            <a:r>
              <a:rPr lang="en-US" sz="2400" b="1" dirty="0" err="1"/>
              <a:t>ruang</a:t>
            </a:r>
            <a:r>
              <a:rPr lang="en-US" sz="2400" b="1" dirty="0"/>
              <a:t> </a:t>
            </a:r>
            <a:r>
              <a:rPr lang="id-ID" sz="2400" b="1" dirty="0"/>
              <a:t>lingkup area permasalahan </a:t>
            </a:r>
            <a:r>
              <a:rPr lang="id-ID" sz="2400" dirty="0"/>
              <a:t>penelitian―dengan melakukan observasi― ketertarikan atas isu penelitian, pertanyaan-pertanyaan penelitian, menjelaskan cerita konteks dari isu terpilih.</a:t>
            </a:r>
          </a:p>
          <a:p>
            <a:pPr marL="514350" indent="-514350" algn="just">
              <a:buSzPct val="100000"/>
              <a:buFont typeface="+mj-lt"/>
              <a:buAutoNum type="arabicPeriod"/>
            </a:pPr>
            <a:r>
              <a:rPr lang="id-ID" sz="2400" b="1" dirty="0"/>
              <a:t>Pengumpulan Data Awal </a:t>
            </a:r>
            <a:r>
              <a:rPr lang="id-ID" sz="2400" dirty="0"/>
              <a:t>lakukan interview dan tinjauan pustaka atas variabel-variabel yang terpilih.</a:t>
            </a:r>
          </a:p>
          <a:p>
            <a:pPr marL="514350" indent="-514350" algn="just">
              <a:buSzPct val="100000"/>
              <a:buFont typeface="+mj-lt"/>
              <a:buAutoNum type="arabicPeriod"/>
            </a:pPr>
            <a:r>
              <a:rPr lang="id-ID" sz="2400" b="1" dirty="0"/>
              <a:t>Identifikasi Masalah Penelitian</a:t>
            </a:r>
            <a:r>
              <a:rPr lang="id-ID" sz="2400" dirty="0"/>
              <a:t>: batasan masalah penelitian harus mempunyai alasan yang tepat, baik secara teoritis maupun praktis </a:t>
            </a:r>
            <a:r>
              <a:rPr lang="id-ID" sz="2400" dirty="0">
                <a:sym typeface="Wingdings" pitchFamily="2" charset="2"/>
              </a:rPr>
              <a:t> dapat menurunkan tujuan penelitian dan rumusan masalah. Rumusan masalah merupakan pertanyaan yang lengkap dan rinci tentang ruang lingkup masalah yang akan diteliti.</a:t>
            </a:r>
            <a:endParaRPr lang="id-ID"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2269" y="457200"/>
            <a:ext cx="9660833" cy="1143000"/>
          </a:xfrm>
          <a:solidFill>
            <a:schemeClr val="accent4">
              <a:lumMod val="20000"/>
              <a:lumOff val="80000"/>
            </a:schemeClr>
          </a:solidFill>
        </p:spPr>
        <p:txBody>
          <a:bodyPr>
            <a:normAutofit/>
          </a:bodyPr>
          <a:lstStyle/>
          <a:p>
            <a:r>
              <a:rPr lang="id-ID" dirty="0"/>
              <a:t>Enam Langkah Proses Penelitian</a:t>
            </a:r>
          </a:p>
        </p:txBody>
      </p:sp>
      <p:sp>
        <p:nvSpPr>
          <p:cNvPr id="3" name="Content Placeholder 2"/>
          <p:cNvSpPr>
            <a:spLocks noGrp="1"/>
          </p:cNvSpPr>
          <p:nvPr>
            <p:ph idx="1"/>
          </p:nvPr>
        </p:nvSpPr>
        <p:spPr>
          <a:xfrm>
            <a:off x="1262270" y="1898374"/>
            <a:ext cx="9660834" cy="4959625"/>
          </a:xfrm>
        </p:spPr>
        <p:txBody>
          <a:bodyPr>
            <a:normAutofit/>
          </a:bodyPr>
          <a:lstStyle/>
          <a:p>
            <a:pPr marL="514350" indent="-514350" algn="just">
              <a:buSzPct val="100000"/>
              <a:buFont typeface="+mj-lt"/>
              <a:buAutoNum type="arabicPeriod" startAt="4"/>
            </a:pPr>
            <a:r>
              <a:rPr lang="id-ID" sz="2400" dirty="0"/>
              <a:t>Pembentukan </a:t>
            </a:r>
            <a:r>
              <a:rPr lang="id-ID" sz="2400" b="1" dirty="0"/>
              <a:t>Kerangka Pemikiran </a:t>
            </a:r>
            <a:r>
              <a:rPr lang="id-ID" sz="2400" dirty="0"/>
              <a:t>yaitu mendeskripsikan variabel terpilih secara teoritis dan </a:t>
            </a:r>
            <a:r>
              <a:rPr lang="id-ID" sz="2400" i="1" dirty="0"/>
              <a:t>based on </a:t>
            </a:r>
            <a:r>
              <a:rPr lang="id-ID" sz="2400" dirty="0"/>
              <a:t>penelitian terdahulu (jelaskan mekanisme teoritisnya) yang relevan, serta kerangka berfikir yang dibangun. Kerangka Pemikiran harus dapat menunjukkan dan menjelaskan hubungan antar variabel yang diteliti, dan ada teori yang mendasari. Ditunjukkan hubungan variabel positif atau negatif, berbentuk simetris, kausal atau interaktif (timbal balik). Faktor-faktor apa yang dapat menunjang? Dan Faktor-faktor apa yang dapat menghambat?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1934</Words>
  <Application>Microsoft Office PowerPoint</Application>
  <PresentationFormat>Widescreen</PresentationFormat>
  <Paragraphs>185</Paragraphs>
  <Slides>26</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Algerian</vt:lpstr>
      <vt:lpstr>Aparajita</vt:lpstr>
      <vt:lpstr>Arial</vt:lpstr>
      <vt:lpstr>Baskerville Old Face</vt:lpstr>
      <vt:lpstr>Calibri</vt:lpstr>
      <vt:lpstr>Calibri Light</vt:lpstr>
      <vt:lpstr>Times New Roman</vt:lpstr>
      <vt:lpstr>Wingdings</vt:lpstr>
      <vt:lpstr>Office Theme</vt:lpstr>
      <vt:lpstr>JENIS, LANGKAH, DAN  PARADIGMA PENELITIAN</vt:lpstr>
      <vt:lpstr>Jenis-Jenis Penelitian</vt:lpstr>
      <vt:lpstr>Jenis-Jenis Penelitian</vt:lpstr>
      <vt:lpstr>Jenis-Jenis Penelitian</vt:lpstr>
      <vt:lpstr>Jenis-Jenis Penelitian</vt:lpstr>
      <vt:lpstr>The Building Blocks of Science:</vt:lpstr>
      <vt:lpstr>Contoh Topik Penelitian Ekonomi</vt:lpstr>
      <vt:lpstr>Enam Langkah Tahap Penelitian  Applied Research</vt:lpstr>
      <vt:lpstr>Enam Langkah Proses Penelitian</vt:lpstr>
      <vt:lpstr>PowerPoint Presentation</vt:lpstr>
      <vt:lpstr>Proses Penyusunan Kerangka Berfikir Untuk Menyusun Hipotesis</vt:lpstr>
      <vt:lpstr>Contoh Alur Berfikir Riset </vt:lpstr>
      <vt:lpstr>Contoh Alur Pemikiran Riset </vt:lpstr>
      <vt:lpstr>Enam Langkah Proses Penelitian Untuk Penelitian Terapan</vt:lpstr>
      <vt:lpstr>PowerPoint Presentation</vt:lpstr>
      <vt:lpstr>Pengertian Paradigma Penelitian</vt:lpstr>
      <vt:lpstr>Empat Paradigma Untuk  Analisis Teori Sosial</vt:lpstr>
      <vt:lpstr>Empat Paradigma Untuk Analisis  Teori Sosial (Membangun Teori)</vt:lpstr>
      <vt:lpstr>Empat Paradigma Untuk Analisis  Teori Sosial</vt:lpstr>
      <vt:lpstr>Gambaran Paradigma Penelitian</vt:lpstr>
      <vt:lpstr>Pendekatan Positivistik</vt:lpstr>
      <vt:lpstr>Pendekatan Phenomenological</vt:lpstr>
      <vt:lpstr>Perbedaan Pendekatan  Positivistik dan Phenomenological</vt:lpstr>
      <vt:lpstr>Tujuh Langkah Proses Dalam  Metode Hipotesis Deduktif</vt:lpstr>
      <vt:lpstr>Metode Induktif (Qualitatif Research)</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ida budiarti</dc:creator>
  <cp:lastModifiedBy>ida budiarti</cp:lastModifiedBy>
  <cp:revision>2</cp:revision>
  <dcterms:created xsi:type="dcterms:W3CDTF">2024-06-11T21:25:26Z</dcterms:created>
  <dcterms:modified xsi:type="dcterms:W3CDTF">2024-06-11T21:58:47Z</dcterms:modified>
</cp:coreProperties>
</file>