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7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B73C4-6584-411E-9A49-0972D730C7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4A7DC-9390-45C7-9772-E2112D57F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Question</a:t>
            </a:r>
            <a:r>
              <a:rPr lang="en-US" sz="800" baseline="0" dirty="0" smtClean="0">
                <a:latin typeface="Arial" pitchFamily="34" charset="0"/>
                <a:cs typeface="Arial" pitchFamily="34" charset="0"/>
              </a:rPr>
              <a:t> tag is sometimes answered by using ‘yes’ or ‘no’. When we answer a question tag, it means that we respond to the main statement/clause, not the ‘tag’. If we agree with the main statement/clause, we use ‘Yes’ for positive sentences, and ‘No’ for negative. e.g. you are happy, aren’t you? </a:t>
            </a:r>
            <a:r>
              <a:rPr lang="en-US" sz="800" baseline="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Yes, I am. He won’t come, will he?  No, he won’t. (Not ‘Yes, he won’t)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A7DC-9390-45C7-9772-E2112D57F9B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can agree or refuse to a sentence with a question tag. 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to school,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don't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You agree: Yes, I do. You refuse: No, I don't.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A7DC-9390-45C7-9772-E2112D57F9B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aren't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from Germany,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You agree: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No, I'm not. You refuse: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I 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A7DC-9390-45C7-9772-E2112D57F9B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be at home at 8 pm,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mustn't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Yes, we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must.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No, we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needn't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A7DC-9390-45C7-9772-E2112D57F9B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haroni" pitchFamily="2" charset="-79"/>
                <a:cs typeface="Aharoni" pitchFamily="2" charset="-79"/>
              </a:rPr>
              <a:t>Intermediate Structure – 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Question Tag</a:t>
            </a: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Gede Eka Putrawan, S.S., </a:t>
            </a:r>
            <a:r>
              <a:rPr lang="en-US" sz="1400" dirty="0" err="1" smtClean="0"/>
              <a:t>M.Hum</a:t>
            </a:r>
            <a:endParaRPr lang="en-US" sz="1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Intonation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/>
              <a:t>	Question tags can either be ‘real’ questions where you want to know the answer or simply asking for agreement when we already know the answer.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the question tag is a </a:t>
            </a:r>
            <a:r>
              <a:rPr lang="en-US" sz="2400" b="1" dirty="0" smtClean="0"/>
              <a:t>real question</a:t>
            </a:r>
            <a:r>
              <a:rPr lang="en-US" sz="2400" dirty="0" smtClean="0"/>
              <a:t> we use </a:t>
            </a:r>
            <a:r>
              <a:rPr lang="en-US" sz="2400" b="1" dirty="0" smtClean="0"/>
              <a:t>rising intonation</a:t>
            </a:r>
            <a:r>
              <a:rPr lang="en-US" sz="2400" dirty="0" smtClean="0"/>
              <a:t>. Our tone of voice rises.</a:t>
            </a:r>
          </a:p>
          <a:p>
            <a:pPr algn="just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we already </a:t>
            </a:r>
            <a:r>
              <a:rPr lang="en-US" sz="2400" b="1" dirty="0" smtClean="0"/>
              <a:t>know the answer</a:t>
            </a:r>
            <a:r>
              <a:rPr lang="en-US" sz="2400" dirty="0" smtClean="0"/>
              <a:t> we use </a:t>
            </a:r>
            <a:r>
              <a:rPr lang="en-US" sz="2400" b="1" dirty="0" smtClean="0"/>
              <a:t>falling intonation</a:t>
            </a:r>
            <a:r>
              <a:rPr lang="en-US" sz="2400" dirty="0" smtClean="0"/>
              <a:t>. Our tone of voice falls.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move on into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You're</a:t>
            </a:r>
            <a:r>
              <a:rPr lang="en-US" dirty="0" smtClean="0"/>
              <a:t> English, </a:t>
            </a:r>
          </a:p>
          <a:p>
            <a:r>
              <a:rPr lang="en-US" b="1" dirty="0" smtClean="0"/>
              <a:t>You're not</a:t>
            </a:r>
            <a:r>
              <a:rPr lang="en-US" dirty="0" smtClean="0"/>
              <a:t> German,</a:t>
            </a:r>
          </a:p>
          <a:p>
            <a:r>
              <a:rPr lang="en-US" dirty="0" smtClean="0"/>
              <a:t>You </a:t>
            </a:r>
            <a:r>
              <a:rPr lang="en-US" b="1" dirty="0" smtClean="0"/>
              <a:t>are</a:t>
            </a:r>
            <a:r>
              <a:rPr lang="en-US" dirty="0" smtClean="0"/>
              <a:t> a good singer, </a:t>
            </a:r>
          </a:p>
          <a:p>
            <a:r>
              <a:rPr lang="en-US" dirty="0" smtClean="0"/>
              <a:t>You </a:t>
            </a:r>
            <a:r>
              <a:rPr lang="en-US" b="1" dirty="0" smtClean="0"/>
              <a:t>didn't</a:t>
            </a:r>
            <a:r>
              <a:rPr lang="en-US" dirty="0" smtClean="0"/>
              <a:t> go to work yesterday, </a:t>
            </a:r>
          </a:p>
          <a:p>
            <a:r>
              <a:rPr lang="en-US" dirty="0" smtClean="0"/>
              <a:t>You </a:t>
            </a:r>
            <a:r>
              <a:rPr lang="en-US" b="1" dirty="0" smtClean="0"/>
              <a:t>have been</a:t>
            </a:r>
            <a:r>
              <a:rPr lang="en-US" dirty="0" smtClean="0"/>
              <a:t> to London, </a:t>
            </a:r>
          </a:p>
          <a:p>
            <a:r>
              <a:rPr lang="en-US" dirty="0" smtClean="0"/>
              <a:t>She </a:t>
            </a:r>
            <a:r>
              <a:rPr lang="en-US" b="1" dirty="0" smtClean="0"/>
              <a:t>doesn't</a:t>
            </a:r>
            <a:r>
              <a:rPr lang="en-US" dirty="0" smtClean="0"/>
              <a:t> </a:t>
            </a:r>
            <a:r>
              <a:rPr lang="en-US" b="1" dirty="0" smtClean="0"/>
              <a:t>like</a:t>
            </a:r>
            <a:r>
              <a:rPr lang="en-US" dirty="0" smtClean="0"/>
              <a:t> it, </a:t>
            </a:r>
          </a:p>
          <a:p>
            <a:r>
              <a:rPr lang="en-US" dirty="0" smtClean="0"/>
              <a:t>You </a:t>
            </a:r>
            <a:r>
              <a:rPr lang="en-US" b="1" dirty="0" smtClean="0"/>
              <a:t>can</a:t>
            </a:r>
            <a:r>
              <a:rPr lang="en-US" dirty="0" smtClean="0"/>
              <a:t> sing, </a:t>
            </a:r>
          </a:p>
          <a:p>
            <a:r>
              <a:rPr lang="en-US" dirty="0" smtClean="0"/>
              <a:t>They </a:t>
            </a:r>
            <a:r>
              <a:rPr lang="en-US" b="1" dirty="0" smtClean="0"/>
              <a:t>shouldn't</a:t>
            </a:r>
            <a:r>
              <a:rPr lang="en-US" dirty="0" smtClean="0"/>
              <a:t> do that,</a:t>
            </a:r>
          </a:p>
          <a:p>
            <a:r>
              <a:rPr lang="en-US" dirty="0" smtClean="0"/>
              <a:t>He </a:t>
            </a:r>
            <a:r>
              <a:rPr lang="en-US" b="1" dirty="0" smtClean="0"/>
              <a:t>eats</a:t>
            </a:r>
            <a:r>
              <a:rPr lang="en-US" dirty="0" smtClean="0"/>
              <a:t> meat,</a:t>
            </a:r>
          </a:p>
          <a:p>
            <a:r>
              <a:rPr lang="en-US" dirty="0" smtClean="0"/>
              <a:t>He </a:t>
            </a:r>
            <a:r>
              <a:rPr lang="en-US" b="1" dirty="0" smtClean="0"/>
              <a:t>had</a:t>
            </a:r>
            <a:r>
              <a:rPr lang="en-US" dirty="0" smtClean="0"/>
              <a:t> a bath, </a:t>
            </a:r>
          </a:p>
          <a:p>
            <a:r>
              <a:rPr lang="en-US" dirty="0" smtClean="0"/>
              <a:t>Nothing happened,</a:t>
            </a:r>
          </a:p>
          <a:p>
            <a:r>
              <a:rPr lang="en-US" b="1" dirty="0" smtClean="0"/>
              <a:t>Peter can play football,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1400" y="1600200"/>
            <a:ext cx="15240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aren't</a:t>
            </a:r>
            <a:r>
              <a:rPr lang="en-US" dirty="0" smtClean="0"/>
              <a:t> you?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43400" y="1981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are </a:t>
            </a:r>
            <a:r>
              <a:rPr lang="en-US" dirty="0" smtClean="0"/>
              <a:t>you?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76800" y="2362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aren't</a:t>
            </a:r>
            <a:r>
              <a:rPr lang="en-US" dirty="0" smtClean="0"/>
              <a:t> you?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53200" y="2743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 </a:t>
            </a:r>
            <a:r>
              <a:rPr lang="en-US" dirty="0" smtClean="0"/>
              <a:t>you?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86400" y="3124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haven’t </a:t>
            </a:r>
            <a:r>
              <a:rPr lang="en-US" dirty="0" smtClean="0"/>
              <a:t>you?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91000" y="3429000"/>
            <a:ext cx="12954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does she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00400" y="3810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can’t </a:t>
            </a:r>
            <a:r>
              <a:rPr lang="en-US" dirty="0" smtClean="0"/>
              <a:t>you?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53000" y="4191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should they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276600" y="4572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doesn’t he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429000" y="4953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didn’t he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267200" y="5334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 it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181600" y="5715000"/>
            <a:ext cx="1828800" cy="3048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can’t he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He was on the team last year, </a:t>
            </a:r>
          </a:p>
          <a:p>
            <a:r>
              <a:rPr lang="en-US" dirty="0" smtClean="0"/>
              <a:t>She has been swimming, </a:t>
            </a:r>
          </a:p>
          <a:p>
            <a:r>
              <a:rPr lang="en-US" dirty="0" smtClean="0"/>
              <a:t>She hasn't been playing tennis, </a:t>
            </a:r>
          </a:p>
          <a:p>
            <a:r>
              <a:rPr lang="en-US" dirty="0" smtClean="0"/>
              <a:t>You're a mechanic, </a:t>
            </a:r>
          </a:p>
          <a:p>
            <a:r>
              <a:rPr lang="en-US" dirty="0" smtClean="0"/>
              <a:t>Kiki doesn’t write a letter before bed,</a:t>
            </a:r>
          </a:p>
          <a:p>
            <a:r>
              <a:rPr lang="en-US" dirty="0" smtClean="0"/>
              <a:t>We came home late last night,  </a:t>
            </a:r>
          </a:p>
          <a:p>
            <a:r>
              <a:rPr lang="en-US" dirty="0" smtClean="0"/>
              <a:t>You didn’t see me, </a:t>
            </a:r>
          </a:p>
          <a:p>
            <a:r>
              <a:rPr lang="en-US" dirty="0" smtClean="0"/>
              <a:t>He sells toys,</a:t>
            </a:r>
          </a:p>
          <a:p>
            <a:r>
              <a:rPr lang="en-US" dirty="0" smtClean="0"/>
              <a:t>You are a student, </a:t>
            </a:r>
          </a:p>
          <a:p>
            <a:r>
              <a:rPr lang="en-US" dirty="0" smtClean="0"/>
              <a:t>They mustn’t buy the car, </a:t>
            </a:r>
          </a:p>
          <a:p>
            <a:r>
              <a:rPr lang="en-US" dirty="0" smtClean="0"/>
              <a:t>He won’t be happy, </a:t>
            </a:r>
          </a:p>
          <a:p>
            <a:r>
              <a:rPr lang="en-US" dirty="0" smtClean="0"/>
              <a:t>It seldom barks, </a:t>
            </a:r>
          </a:p>
          <a:p>
            <a:r>
              <a:rPr lang="en-US" dirty="0" smtClean="0"/>
              <a:t>You wouldn’t like a puppy,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10200" y="1600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wasn’t he?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0600" y="1981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hasn’t  she?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15000" y="2286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has she?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33800" y="25908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aren’t you?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81800" y="28956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does she?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562600" y="32766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didn’t we?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733800" y="3657600"/>
            <a:ext cx="1828800" cy="3048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 you?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971800" y="39624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doesn’t she?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57600" y="4267200"/>
            <a:ext cx="1447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aren’t you?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724400" y="4648200"/>
            <a:ext cx="1600200" cy="3048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must they?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886200" y="4953000"/>
            <a:ext cx="1828800" cy="3048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will he?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352800" y="52578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doesn’t it?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953000" y="5638800"/>
            <a:ext cx="1828800" cy="3048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would you?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Fill in the blanks with appropriate answers (Question tag)!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They don’t take the book,</a:t>
            </a:r>
          </a:p>
          <a:p>
            <a:r>
              <a:rPr lang="en-US" sz="2800" dirty="0" smtClean="0"/>
              <a:t>She has never taken the boxes, </a:t>
            </a:r>
          </a:p>
          <a:p>
            <a:r>
              <a:rPr lang="en-US" sz="2800" dirty="0" smtClean="0"/>
              <a:t>Susan was not from her hometown,</a:t>
            </a:r>
          </a:p>
          <a:p>
            <a:pPr lvl="0"/>
            <a:r>
              <a:rPr lang="en-US" sz="2800" dirty="0" smtClean="0"/>
              <a:t>Someone let us go, </a:t>
            </a:r>
          </a:p>
          <a:p>
            <a:r>
              <a:rPr lang="en-US" sz="2800" dirty="0" smtClean="0"/>
              <a:t>Dogs like meat,</a:t>
            </a:r>
          </a:p>
          <a:p>
            <a:r>
              <a:rPr lang="en-US" sz="2800" dirty="0" smtClean="0"/>
              <a:t>He's been to Texas, </a:t>
            </a:r>
          </a:p>
          <a:p>
            <a:r>
              <a:rPr lang="en-US" sz="2800" dirty="0" smtClean="0"/>
              <a:t>He'll never know, </a:t>
            </a:r>
          </a:p>
          <a:p>
            <a:r>
              <a:rPr lang="en-US" sz="2800" dirty="0" smtClean="0"/>
              <a:t>Shut up,  </a:t>
            </a:r>
          </a:p>
          <a:p>
            <a:pPr lvl="0"/>
            <a:r>
              <a:rPr lang="en-US" sz="2800" dirty="0" smtClean="0"/>
              <a:t>None understood that word,</a:t>
            </a:r>
          </a:p>
          <a:p>
            <a:pPr lvl="0"/>
            <a:r>
              <a:rPr lang="en-US" sz="2800" dirty="0" err="1" smtClean="0"/>
              <a:t>Deti</a:t>
            </a:r>
            <a:r>
              <a:rPr lang="en-US" sz="2800" dirty="0" smtClean="0"/>
              <a:t> had planned this,  </a:t>
            </a:r>
          </a:p>
          <a:p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029200" y="16764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 they?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67400" y="20574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has she?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77000" y="2514600"/>
            <a:ext cx="1447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was she?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62400" y="29718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didn’t they?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429000" y="3429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don’t they?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62400" y="38100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hasn’t he?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57600" y="4267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will he?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133600" y="46482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will you?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0200" y="51054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did they?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495800" y="5562600"/>
            <a:ext cx="1828800" cy="381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hadn’t she?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678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000" dirty="0" smtClean="0"/>
              <a:t>Question tag is an expression used at the end of a sentence to ask for confirmation or agreement about something we are not sure.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The tag is constructed by finding out the auxiliary verb of the sentence and then put it at the end part.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It is used particularly in spoken English. 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b="1" i="1" dirty="0" smtClean="0"/>
              <a:t>Question tag</a:t>
            </a:r>
            <a:r>
              <a:rPr lang="en-US" sz="2000" i="1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dibuat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kalimat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penegasan</a:t>
            </a:r>
            <a:r>
              <a:rPr lang="en-US" sz="2000" dirty="0" smtClean="0"/>
              <a:t>. </a:t>
            </a:r>
            <a:r>
              <a:rPr lang="en-US" sz="2000" dirty="0" err="1" smtClean="0"/>
              <a:t>Kadang-kadang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membutuhkan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apapun</a:t>
            </a:r>
            <a:r>
              <a:rPr lang="en-US" sz="2000" dirty="0" smtClean="0"/>
              <a:t>, </a:t>
            </a:r>
            <a:r>
              <a:rPr lang="en-US" sz="2000" dirty="0" err="1" smtClean="0"/>
              <a:t>kecuali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penegas</a:t>
            </a:r>
            <a:r>
              <a:rPr lang="en-US" sz="2000" dirty="0" smtClean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pembicara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diajak</a:t>
            </a:r>
            <a:r>
              <a:rPr lang="en-US" sz="2000" dirty="0" smtClean="0"/>
              <a:t> </a:t>
            </a:r>
            <a:r>
              <a:rPr lang="en-US" sz="2000" dirty="0" err="1" smtClean="0"/>
              <a:t>bicara</a:t>
            </a:r>
            <a:r>
              <a:rPr lang="en-US" sz="2000" dirty="0" smtClean="0"/>
              <a:t>.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bahasa</a:t>
            </a:r>
            <a:r>
              <a:rPr lang="en-US" sz="2000" dirty="0" smtClean="0"/>
              <a:t> Indonesia </a:t>
            </a:r>
            <a:r>
              <a:rPr lang="en-US" sz="2000" i="1" dirty="0" smtClean="0"/>
              <a:t>question tag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kata</a:t>
            </a:r>
            <a:r>
              <a:rPr lang="en-US" sz="2000" dirty="0" smtClean="0"/>
              <a:t> </a:t>
            </a:r>
            <a:r>
              <a:rPr lang="en-US" sz="2000" i="1" dirty="0" smtClean="0"/>
              <a:t>"</a:t>
            </a:r>
            <a:r>
              <a:rPr lang="en-US" sz="2000" i="1" dirty="0" err="1" smtClean="0"/>
              <a:t>bukan</a:t>
            </a:r>
            <a:r>
              <a:rPr lang="en-US" sz="2000" i="1" dirty="0" smtClean="0"/>
              <a:t>?"</a:t>
            </a:r>
            <a:r>
              <a:rPr lang="en-US" sz="2000" dirty="0" smtClean="0"/>
              <a:t> </a:t>
            </a:r>
            <a:r>
              <a:rPr lang="en-US" sz="2000" i="1" dirty="0" smtClean="0"/>
              <a:t>“</a:t>
            </a:r>
            <a:r>
              <a:rPr lang="en-US" sz="2000" i="1" dirty="0" err="1" smtClean="0"/>
              <a:t>kan</a:t>
            </a:r>
            <a:r>
              <a:rPr lang="en-US" sz="2000" i="1" dirty="0" smtClean="0"/>
              <a:t>?”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penegasan</a:t>
            </a:r>
            <a:r>
              <a:rPr lang="en-US" sz="2000" dirty="0" smtClean="0"/>
              <a:t>. 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i="1" dirty="0" err="1" smtClean="0"/>
              <a:t>Contoh</a:t>
            </a:r>
            <a:r>
              <a:rPr lang="en-US" sz="2000" i="1" dirty="0" smtClean="0"/>
              <a:t>: </a:t>
            </a:r>
          </a:p>
          <a:p>
            <a:pPr algn="just">
              <a:buNone/>
            </a:pPr>
            <a:r>
              <a:rPr lang="en-US" sz="2000" i="1" dirty="0" smtClean="0"/>
              <a:t>	- </a:t>
            </a:r>
            <a:r>
              <a:rPr lang="en-US" sz="2000" i="1" dirty="0" err="1" smtClean="0"/>
              <a:t>dia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anak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pintar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kan</a:t>
            </a:r>
            <a:r>
              <a:rPr lang="en-US" sz="2000" i="1" dirty="0" smtClean="0"/>
              <a:t>? </a:t>
            </a:r>
          </a:p>
          <a:p>
            <a:pPr algn="just">
              <a:buNone/>
            </a:pPr>
            <a:r>
              <a:rPr lang="en-US" sz="2000" i="1" dirty="0" smtClean="0"/>
              <a:t>	- </a:t>
            </a:r>
            <a:r>
              <a:rPr lang="en-US" sz="2000" i="1" dirty="0" err="1" smtClean="0"/>
              <a:t>kamu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mengerti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bukan</a:t>
            </a:r>
            <a:r>
              <a:rPr lang="en-US" sz="2000" i="1" dirty="0" smtClean="0"/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things to keep in mind: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If the main part of the sentence is positive, the question tag is negative. </a:t>
            </a:r>
          </a:p>
          <a:p>
            <a:pPr algn="just"/>
            <a:r>
              <a:rPr lang="en-US" sz="2400" dirty="0" smtClean="0"/>
              <a:t>if the main part of the sentence is negative, the question tag is positive. </a:t>
            </a:r>
          </a:p>
          <a:p>
            <a:pPr algn="just"/>
            <a:r>
              <a:rPr lang="en-US" sz="2400" dirty="0" smtClean="0"/>
              <a:t>Questions tags are auxiliaries 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kt</a:t>
            </a:r>
            <a:r>
              <a:rPr lang="en-US" sz="2400" i="1" dirty="0" smtClean="0"/>
              <a:t>. bantu) </a:t>
            </a:r>
            <a:r>
              <a:rPr lang="en-US" sz="2400" dirty="0" smtClean="0"/>
              <a:t>and pronouns 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kt</a:t>
            </a:r>
            <a:r>
              <a:rPr lang="en-US" sz="2400" i="1" dirty="0" smtClean="0"/>
              <a:t>. </a:t>
            </a:r>
            <a:r>
              <a:rPr lang="en-US" sz="2400" i="1" dirty="0" err="1" smtClean="0"/>
              <a:t>ganti</a:t>
            </a:r>
            <a:r>
              <a:rPr lang="en-US" sz="2400" i="1" dirty="0" smtClean="0"/>
              <a:t>). </a:t>
            </a:r>
          </a:p>
          <a:p>
            <a:pPr algn="just"/>
            <a:r>
              <a:rPr lang="en-US" sz="2400" dirty="0" smtClean="0"/>
              <a:t>The statement and the tag are always separated by a comma.</a:t>
            </a:r>
          </a:p>
          <a:p>
            <a:pPr algn="just"/>
            <a:r>
              <a:rPr lang="en-US" sz="2400" dirty="0" smtClean="0"/>
              <a:t>Treat any statements with </a:t>
            </a:r>
            <a:r>
              <a:rPr lang="en-US" sz="2400" i="1" dirty="0" smtClean="0"/>
              <a:t>nothing, nobody etc. </a:t>
            </a:r>
            <a:r>
              <a:rPr lang="en-US" sz="2400" dirty="0" smtClean="0"/>
              <a:t>like negative statements. </a:t>
            </a:r>
          </a:p>
          <a:p>
            <a:pPr algn="just"/>
            <a:endParaRPr lang="en-US" sz="2400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/>
          <p:nvPr/>
        </p:nvCxnSpPr>
        <p:spPr>
          <a:xfrm rot="5400000">
            <a:off x="3352403" y="2590403"/>
            <a:ext cx="457200" cy="794"/>
          </a:xfrm>
          <a:prstGeom prst="straightConnector1">
            <a:avLst/>
          </a:prstGeom>
          <a:ln w="508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304800" y="2743200"/>
            <a:ext cx="1697703" cy="12954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QUESTION TAGS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2002503" y="2133600"/>
            <a:ext cx="606323" cy="2514600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08826" y="1905000"/>
            <a:ext cx="2000865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 can swim,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08826" y="4419600"/>
            <a:ext cx="2000865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 can’t swim, 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3350658" y="5105084"/>
            <a:ext cx="457200" cy="632"/>
          </a:xfrm>
          <a:prstGeom prst="straightConnector1">
            <a:avLst/>
          </a:prstGeom>
          <a:ln w="508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670323" y="1905000"/>
            <a:ext cx="1273277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can’t you? 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670323" y="4419600"/>
            <a:ext cx="1273277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 you?  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730090" y="2895600"/>
            <a:ext cx="1637071" cy="3810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Main clause/statement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790723" y="5410200"/>
            <a:ext cx="1637071" cy="3810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Main clause/statement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336413" y="1447800"/>
            <a:ext cx="545690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+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034116" y="3962400"/>
            <a:ext cx="545690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+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973484" y="1447800"/>
            <a:ext cx="545690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- 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336413" y="3962400"/>
            <a:ext cx="545690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- </a:t>
            </a:r>
            <a:endParaRPr lang="en-US" sz="4400" dirty="0">
              <a:solidFill>
                <a:schemeClr val="bg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>
            <a:off x="5048361" y="2590484"/>
            <a:ext cx="457200" cy="632"/>
          </a:xfrm>
          <a:prstGeom prst="straightConnector1">
            <a:avLst/>
          </a:prstGeom>
          <a:ln w="508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73484" y="2895600"/>
            <a:ext cx="666955" cy="3810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Tag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973484" y="5410200"/>
            <a:ext cx="666955" cy="3810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Tag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5047729" y="5181284"/>
            <a:ext cx="457200" cy="632"/>
          </a:xfrm>
          <a:prstGeom prst="straightConnector1">
            <a:avLst/>
          </a:prstGeom>
          <a:ln w="508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248400" y="4572000"/>
            <a:ext cx="2438400" cy="2057400"/>
          </a:xfrm>
          <a:prstGeom prst="rect">
            <a:avLst/>
          </a:prstGeom>
          <a:solidFill>
            <a:schemeClr val="tx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We form question tags with an auxiliary verb (e.g. be, have, do) or a modal 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(e.g. can, could, will, would) 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+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Pronoun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7" name="Right Arrow 46"/>
          <p:cNvSpPr/>
          <p:nvPr/>
        </p:nvSpPr>
        <p:spPr>
          <a:xfrm>
            <a:off x="5715000" y="5410200"/>
            <a:ext cx="457200" cy="3810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2" grpId="0" animBg="1"/>
      <p:bldP spid="43" grpId="0" animBg="1"/>
      <p:bldP spid="46" grpId="0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600200"/>
            <a:ext cx="8382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</a:t>
            </a:r>
          </a:p>
          <a:p>
            <a:pPr algn="ctr"/>
            <a:r>
              <a:rPr lang="en-US" sz="2000" b="1" dirty="0" smtClean="0"/>
              <a:t>U</a:t>
            </a:r>
          </a:p>
          <a:p>
            <a:pPr algn="ctr"/>
            <a:r>
              <a:rPr lang="en-US" sz="2000" b="1" dirty="0" smtClean="0"/>
              <a:t>E</a:t>
            </a:r>
          </a:p>
          <a:p>
            <a:pPr algn="ctr"/>
            <a:r>
              <a:rPr lang="en-US" sz="2000" b="1" dirty="0" smtClean="0"/>
              <a:t>S</a:t>
            </a:r>
          </a:p>
          <a:p>
            <a:pPr algn="ctr"/>
            <a:r>
              <a:rPr lang="en-US" sz="2000" b="1" dirty="0" smtClean="0"/>
              <a:t>T</a:t>
            </a:r>
          </a:p>
          <a:p>
            <a:pPr algn="ctr"/>
            <a:r>
              <a:rPr lang="en-US" sz="2000" b="1" dirty="0" smtClean="0"/>
              <a:t>I</a:t>
            </a:r>
          </a:p>
          <a:p>
            <a:pPr algn="ctr"/>
            <a:r>
              <a:rPr lang="en-US" sz="2000" b="1" dirty="0" smtClean="0"/>
              <a:t>O</a:t>
            </a:r>
          </a:p>
          <a:p>
            <a:pPr algn="ctr"/>
            <a:r>
              <a:rPr lang="en-US" sz="2000" b="1" dirty="0" smtClean="0"/>
              <a:t>N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T</a:t>
            </a:r>
          </a:p>
          <a:p>
            <a:pPr algn="ctr"/>
            <a:r>
              <a:rPr lang="en-US" sz="2000" b="1" dirty="0" smtClean="0"/>
              <a:t>A</a:t>
            </a:r>
          </a:p>
          <a:p>
            <a:pPr algn="ctr"/>
            <a:r>
              <a:rPr lang="en-US" sz="2000" b="1" dirty="0" smtClean="0"/>
              <a:t>G</a:t>
            </a:r>
            <a:endParaRPr lang="en-US" sz="2000" b="1" dirty="0"/>
          </a:p>
        </p:txBody>
      </p:sp>
      <p:cxnSp>
        <p:nvCxnSpPr>
          <p:cNvPr id="6" name="Straight Arrow Connector 5"/>
          <p:cNvCxnSpPr>
            <a:stCxn id="4" idx="3"/>
          </p:cNvCxnSpPr>
          <p:nvPr/>
        </p:nvCxnSpPr>
        <p:spPr>
          <a:xfrm flipV="1">
            <a:off x="1066800" y="838200"/>
            <a:ext cx="838200" cy="2781300"/>
          </a:xfrm>
          <a:prstGeom prst="straightConnector1">
            <a:avLst/>
          </a:prstGeom>
          <a:ln w="25400" cap="rnd" cmpd="sng">
            <a:solidFill>
              <a:srgbClr val="FFFF00"/>
            </a:solidFill>
            <a:bevel/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981200" y="2286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81200" y="83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286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right,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43400" y="2286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/>
              <a:t>am not I?</a:t>
            </a:r>
            <a:endParaRPr lang="en-US" u="sng" dirty="0"/>
          </a:p>
        </p:txBody>
      </p:sp>
      <p:sp>
        <p:nvSpPr>
          <p:cNvPr id="12" name="Multiply 11"/>
          <p:cNvSpPr/>
          <p:nvPr/>
        </p:nvSpPr>
        <p:spPr>
          <a:xfrm>
            <a:off x="4191000" y="228600"/>
            <a:ext cx="16002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96000" y="2286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/>
              <a:t>Aren’t I?</a:t>
            </a:r>
            <a:endParaRPr lang="en-US" u="sng" dirty="0"/>
          </a:p>
        </p:txBody>
      </p:sp>
      <p:sp>
        <p:nvSpPr>
          <p:cNvPr id="16" name="Right Arrow 15"/>
          <p:cNvSpPr/>
          <p:nvPr/>
        </p:nvSpPr>
        <p:spPr>
          <a:xfrm>
            <a:off x="5715000" y="381000"/>
            <a:ext cx="381000" cy="22860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895600" y="838200"/>
            <a:ext cx="2286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Nothing</a:t>
            </a:r>
            <a:r>
              <a:rPr lang="en-US" dirty="0" smtClean="0"/>
              <a:t> is missing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096000" y="8382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/>
              <a:t>is</a:t>
            </a:r>
            <a:r>
              <a:rPr lang="en-US" dirty="0" smtClean="0"/>
              <a:t> </a:t>
            </a:r>
            <a:r>
              <a:rPr lang="en-US" b="1" dirty="0" smtClean="0"/>
              <a:t>it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" name="Right Bracket 19"/>
          <p:cNvSpPr/>
          <p:nvPr/>
        </p:nvSpPr>
        <p:spPr>
          <a:xfrm rot="5400000">
            <a:off x="5105400" y="-228600"/>
            <a:ext cx="152400" cy="3352800"/>
          </a:xfrm>
          <a:prstGeom prst="rightBracket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981200" y="17526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Imperative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981200" y="28194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Suggestion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981200" y="38862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There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981200" y="49530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They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505200" y="2286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505200" y="1752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505200" y="5486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505200" y="4953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114800" y="17526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Open the door,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114800" y="22860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Don’t open the door,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629400" y="1752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will you?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629400" y="2286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will you?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505200" y="31242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Let’s start,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943600" y="3124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shall we?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505200" y="4114800"/>
            <a:ext cx="2743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There</a:t>
            </a:r>
            <a:r>
              <a:rPr lang="en-US" dirty="0" smtClean="0"/>
              <a:t> is a letter for me,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324600" y="41148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isn’t </a:t>
            </a:r>
            <a:r>
              <a:rPr lang="en-US" b="1" dirty="0" smtClean="0"/>
              <a:t>there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8" name="Right Bracket 37"/>
          <p:cNvSpPr/>
          <p:nvPr/>
        </p:nvSpPr>
        <p:spPr>
          <a:xfrm rot="5400000">
            <a:off x="5486400" y="2895600"/>
            <a:ext cx="152400" cy="3352800"/>
          </a:xfrm>
          <a:prstGeom prst="rightBracket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038600" y="4953000"/>
            <a:ext cx="2743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Somebody </a:t>
            </a:r>
            <a:r>
              <a:rPr lang="en-US" dirty="0" smtClean="0"/>
              <a:t>called me,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4038600" y="5486400"/>
            <a:ext cx="2743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Nobody </a:t>
            </a:r>
            <a:r>
              <a:rPr lang="en-US" dirty="0" smtClean="0"/>
              <a:t>called me,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6858000" y="49530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didn’t they?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858000" y="54864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did they?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4" idx="3"/>
            <a:endCxn id="21" idx="1"/>
          </p:cNvCxnSpPr>
          <p:nvPr/>
        </p:nvCxnSpPr>
        <p:spPr>
          <a:xfrm flipV="1">
            <a:off x="1066800" y="2209800"/>
            <a:ext cx="914400" cy="1409700"/>
          </a:xfrm>
          <a:prstGeom prst="straightConnector1">
            <a:avLst/>
          </a:prstGeom>
          <a:ln w="25400" cap="rnd" cmpd="sng">
            <a:solidFill>
              <a:srgbClr val="FFFF00"/>
            </a:solidFill>
            <a:bevel/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" idx="3"/>
            <a:endCxn id="22" idx="1"/>
          </p:cNvCxnSpPr>
          <p:nvPr/>
        </p:nvCxnSpPr>
        <p:spPr>
          <a:xfrm flipV="1">
            <a:off x="1066800" y="3276600"/>
            <a:ext cx="914400" cy="342900"/>
          </a:xfrm>
          <a:prstGeom prst="straightConnector1">
            <a:avLst/>
          </a:prstGeom>
          <a:ln w="25400" cap="rnd" cmpd="sng">
            <a:solidFill>
              <a:srgbClr val="FFFF00"/>
            </a:solidFill>
            <a:bevel/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" idx="3"/>
            <a:endCxn id="23" idx="1"/>
          </p:cNvCxnSpPr>
          <p:nvPr/>
        </p:nvCxnSpPr>
        <p:spPr>
          <a:xfrm>
            <a:off x="1066800" y="3619500"/>
            <a:ext cx="914400" cy="723900"/>
          </a:xfrm>
          <a:prstGeom prst="straightConnector1">
            <a:avLst/>
          </a:prstGeom>
          <a:ln w="25400" cap="rnd" cmpd="sng">
            <a:solidFill>
              <a:srgbClr val="FFFF00"/>
            </a:solidFill>
            <a:bevel/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" idx="3"/>
            <a:endCxn id="24" idx="1"/>
          </p:cNvCxnSpPr>
          <p:nvPr/>
        </p:nvCxnSpPr>
        <p:spPr>
          <a:xfrm>
            <a:off x="1066800" y="3619500"/>
            <a:ext cx="914400" cy="1790700"/>
          </a:xfrm>
          <a:prstGeom prst="straightConnector1">
            <a:avLst/>
          </a:prstGeom>
          <a:ln w="25400" cap="rnd" cmpd="sng">
            <a:solidFill>
              <a:srgbClr val="FFFF00"/>
            </a:solidFill>
            <a:bevel/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Positive Statement, Negative Tag?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Negative Statement, Positive Tag?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2260600"/>
          <a:ext cx="7696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/>
                <a:gridCol w="2362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Statement</a:t>
                      </a:r>
                      <a:r>
                        <a:rPr lang="en-US" baseline="0" dirty="0" smtClean="0"/>
                        <a:t> (+)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Question Tag (-)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Mira is a nurse,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isn’t she?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 comes here,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doesn’t she?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Soeharto</a:t>
                      </a:r>
                      <a:r>
                        <a:rPr lang="en-US" baseline="0" dirty="0" smtClean="0"/>
                        <a:t> led this country for more than 10 years,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didn’t he?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He had met him before,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hadn’t he?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4841240"/>
          <a:ext cx="7696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/>
                <a:gridCol w="2362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Statement</a:t>
                      </a:r>
                      <a:r>
                        <a:rPr lang="en-US" baseline="0" dirty="0" smtClean="0"/>
                        <a:t> (+)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Question Tag (-)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 </a:t>
                      </a:r>
                      <a:r>
                        <a:rPr lang="en-US" i="1" dirty="0" smtClean="0"/>
                        <a:t>does not </a:t>
                      </a:r>
                      <a:r>
                        <a:rPr lang="en-US" dirty="0" smtClean="0"/>
                        <a:t>cook every day,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does she?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They </a:t>
                      </a:r>
                      <a:r>
                        <a:rPr kumimoji="0" lang="en-U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haven’t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sacrificed their life for us,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have they?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were not</a:t>
                      </a:r>
                      <a:r>
                        <a:rPr lang="en-US" baseline="0" dirty="0" smtClean="0"/>
                        <a:t> lazy,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were we?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754563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The question tag for ‘</a:t>
            </a:r>
            <a:r>
              <a:rPr lang="en-US" sz="2000" i="1" dirty="0" smtClean="0"/>
              <a:t>I am</a:t>
            </a:r>
            <a:r>
              <a:rPr lang="en-US" sz="2000" dirty="0" smtClean="0"/>
              <a:t>’ is ‘</a:t>
            </a:r>
            <a:r>
              <a:rPr lang="en-US" sz="2000" i="1" dirty="0" smtClean="0"/>
              <a:t>aren’t I</a:t>
            </a:r>
            <a:r>
              <a:rPr lang="en-US" sz="2000" dirty="0" smtClean="0"/>
              <a:t>? </a:t>
            </a:r>
          </a:p>
          <a:p>
            <a:pPr algn="just">
              <a:buNone/>
            </a:pPr>
            <a:r>
              <a:rPr lang="en-US" sz="2000" dirty="0" smtClean="0"/>
              <a:t>	e.g. I’m the fastest, aren’t I? not: </a:t>
            </a:r>
            <a:r>
              <a:rPr lang="en-US" sz="2000" i="1" dirty="0" smtClean="0"/>
              <a:t>am not I? 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When the statement is positive, but contains a negative word (</a:t>
            </a:r>
            <a:r>
              <a:rPr lang="en-US" sz="2000" i="1" dirty="0" smtClean="0"/>
              <a:t>never, barely, seldom, scarcely, hardly</a:t>
            </a:r>
            <a:r>
              <a:rPr lang="en-US" sz="2000" dirty="0" smtClean="0"/>
              <a:t>) then the question tag must be in </a:t>
            </a:r>
            <a:r>
              <a:rPr lang="en-US" sz="2000" i="1" dirty="0" smtClean="0"/>
              <a:t>positive form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r>
              <a:rPr lang="en-US" sz="2000" dirty="0" smtClean="0"/>
              <a:t>	e.g. 	They seldom visit their children, do they? </a:t>
            </a:r>
          </a:p>
          <a:p>
            <a:pPr algn="just"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Tantri</a:t>
            </a:r>
            <a:r>
              <a:rPr lang="en-US" sz="2000" dirty="0" smtClean="0"/>
              <a:t> never reads the Jakarta Post, does she? </a:t>
            </a:r>
          </a:p>
          <a:p>
            <a:pPr algn="just">
              <a:buNone/>
            </a:pPr>
            <a:endParaRPr lang="en-US" sz="2000" dirty="0" smtClean="0"/>
          </a:p>
          <a:p>
            <a:r>
              <a:rPr lang="en-US" sz="2000" dirty="0" smtClean="0"/>
              <a:t>When the subjects of the statement are </a:t>
            </a:r>
            <a:r>
              <a:rPr lang="en-US" sz="2000" i="1" dirty="0" smtClean="0"/>
              <a:t>somebody, someone, everybody,  everyone, </a:t>
            </a:r>
            <a:r>
              <a:rPr lang="en-US" sz="2000" dirty="0" smtClean="0"/>
              <a:t> </a:t>
            </a:r>
            <a:r>
              <a:rPr lang="en-US" sz="2000" i="1" dirty="0" smtClean="0"/>
              <a:t>nobody,  and none,</a:t>
            </a:r>
            <a:r>
              <a:rPr lang="en-US" sz="2000" dirty="0" smtClean="0"/>
              <a:t> the personal pronoun in the QT must be </a:t>
            </a:r>
            <a:r>
              <a:rPr lang="en-US" sz="2000" i="1" dirty="0" smtClean="0"/>
              <a:t>they.</a:t>
            </a:r>
          </a:p>
          <a:p>
            <a:pPr>
              <a:buNone/>
            </a:pPr>
            <a:r>
              <a:rPr lang="en-US" sz="2000" i="1" dirty="0" smtClean="0"/>
              <a:t>	</a:t>
            </a:r>
            <a:r>
              <a:rPr lang="en-US" sz="2000" dirty="0" smtClean="0"/>
              <a:t>e.g. 	Somebody is looking at me, aren’t they?</a:t>
            </a:r>
          </a:p>
          <a:p>
            <a:pPr>
              <a:buNone/>
            </a:pPr>
            <a:r>
              <a:rPr lang="en-US" sz="2000" dirty="0" smtClean="0"/>
              <a:t>		nobody called me, did they? </a:t>
            </a:r>
          </a:p>
          <a:p>
            <a:pPr>
              <a:buNone/>
            </a:pPr>
            <a:endParaRPr lang="en-US" sz="2000" dirty="0" smtClean="0"/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When the subjects of the statement are </a:t>
            </a:r>
            <a:r>
              <a:rPr lang="en-US" sz="2000" i="1" dirty="0" smtClean="0"/>
              <a:t>something, everything, nothing</a:t>
            </a:r>
            <a:r>
              <a:rPr lang="en-US" sz="2000" dirty="0" smtClean="0"/>
              <a:t>, the pronoun in QT is </a:t>
            </a:r>
            <a:r>
              <a:rPr lang="en-US" sz="2000" i="1" dirty="0" smtClean="0"/>
              <a:t>it.</a:t>
            </a:r>
          </a:p>
          <a:p>
            <a:pPr>
              <a:buNone/>
            </a:pPr>
            <a:r>
              <a:rPr lang="en-US" sz="2000" i="1" dirty="0" smtClean="0"/>
              <a:t>	e.g. 	Everything is running well, isn’t it? </a:t>
            </a:r>
          </a:p>
          <a:p>
            <a:pPr>
              <a:buNone/>
            </a:pPr>
            <a:r>
              <a:rPr lang="en-US" sz="2000" i="1" dirty="0" smtClean="0"/>
              <a:t>		 Nothing</a:t>
            </a:r>
            <a:r>
              <a:rPr lang="en-US" sz="2000" dirty="0" smtClean="0"/>
              <a:t> can change my love for you, </a:t>
            </a:r>
            <a:r>
              <a:rPr lang="en-US" sz="2000" i="1" dirty="0" smtClean="0"/>
              <a:t>can it? 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When the subject of a positive statement in simple present is </a:t>
            </a:r>
            <a:r>
              <a:rPr lang="en-US" sz="2000" i="1" dirty="0" smtClean="0"/>
              <a:t>I,</a:t>
            </a:r>
            <a:r>
              <a:rPr lang="en-US" sz="2000" dirty="0" smtClean="0"/>
              <a:t> the QT is “</a:t>
            </a:r>
            <a:r>
              <a:rPr lang="en-US" sz="2000" i="1" dirty="0" smtClean="0"/>
              <a:t>aren’t I?”</a:t>
            </a:r>
            <a:r>
              <a:rPr lang="en-US" sz="2000" dirty="0" smtClean="0"/>
              <a:t> and not vice versa.</a:t>
            </a:r>
          </a:p>
          <a:p>
            <a:pPr>
              <a:buNone/>
            </a:pPr>
            <a:r>
              <a:rPr lang="en-US" sz="2000" dirty="0" smtClean="0"/>
              <a:t>	e.g. 	</a:t>
            </a:r>
            <a:r>
              <a:rPr lang="en-US" sz="2000" i="1" dirty="0" smtClean="0"/>
              <a:t>I am</a:t>
            </a:r>
            <a:r>
              <a:rPr lang="en-US" sz="2000" dirty="0" smtClean="0"/>
              <a:t> a successful student, </a:t>
            </a:r>
            <a:r>
              <a:rPr lang="en-US" sz="2000" i="1" dirty="0" smtClean="0"/>
              <a:t>aren’t I?</a:t>
            </a:r>
          </a:p>
          <a:p>
            <a:pPr>
              <a:buNone/>
            </a:pPr>
            <a:r>
              <a:rPr lang="en-US" sz="2000" i="1" dirty="0" smtClean="0"/>
              <a:t>		I am a scholar, aren’t I? </a:t>
            </a:r>
          </a:p>
          <a:p>
            <a:pPr>
              <a:buNone/>
            </a:pPr>
            <a:r>
              <a:rPr lang="en-US" sz="2000" i="1" dirty="0" smtClean="0"/>
              <a:t>		I am not late, am I? </a:t>
            </a:r>
          </a:p>
          <a:p>
            <a:pPr>
              <a:buNone/>
            </a:pPr>
            <a:r>
              <a:rPr lang="en-US" sz="2000" i="1" dirty="0" smtClean="0"/>
              <a:t>		I am not</a:t>
            </a:r>
            <a:r>
              <a:rPr lang="en-US" sz="2000" dirty="0" smtClean="0"/>
              <a:t> a good man for her, </a:t>
            </a:r>
            <a:r>
              <a:rPr lang="en-US" sz="2000" i="1" dirty="0" smtClean="0"/>
              <a:t>am I? 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The QT of </a:t>
            </a:r>
            <a:r>
              <a:rPr lang="en-US" sz="2000" i="1" dirty="0" smtClean="0"/>
              <a:t>let’s</a:t>
            </a:r>
            <a:r>
              <a:rPr lang="en-US" sz="2000" dirty="0" smtClean="0"/>
              <a:t> is “</a:t>
            </a:r>
            <a:r>
              <a:rPr lang="en-US" sz="2000" i="1" dirty="0" smtClean="0"/>
              <a:t>shall we?”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e.g. 	Let’s go to the movie, shall we? </a:t>
            </a:r>
          </a:p>
          <a:p>
            <a:pPr>
              <a:buNone/>
            </a:pPr>
            <a:r>
              <a:rPr lang="en-US" sz="2000" dirty="0" smtClean="0"/>
              <a:t>		Let’s go, shall we?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000" dirty="0" smtClean="0"/>
              <a:t>The QT of </a:t>
            </a:r>
            <a:r>
              <a:rPr lang="en-US" sz="2000" i="1" dirty="0" smtClean="0"/>
              <a:t>imperative (</a:t>
            </a:r>
            <a:r>
              <a:rPr lang="en-US" sz="2000" i="1" dirty="0" err="1" smtClean="0"/>
              <a:t>kalimat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perintah</a:t>
            </a:r>
            <a:r>
              <a:rPr lang="en-US" sz="2000" i="1" dirty="0" smtClean="0"/>
              <a:t>)</a:t>
            </a:r>
            <a:r>
              <a:rPr lang="en-US" sz="2000" dirty="0" smtClean="0"/>
              <a:t> is “</a:t>
            </a:r>
            <a:r>
              <a:rPr lang="en-US" sz="2000" i="1" dirty="0" smtClean="0"/>
              <a:t>will ”, “would”, “won’t”. </a:t>
            </a:r>
          </a:p>
          <a:p>
            <a:pPr lvl="0">
              <a:buNone/>
            </a:pPr>
            <a:r>
              <a:rPr lang="en-US" sz="2000" i="1" dirty="0" smtClean="0"/>
              <a:t>	e.g. 	Go out, will you?</a:t>
            </a:r>
          </a:p>
          <a:p>
            <a:pPr>
              <a:buNone/>
            </a:pPr>
            <a:r>
              <a:rPr lang="en-US" sz="2000" i="1" dirty="0" smtClean="0"/>
              <a:t>		</a:t>
            </a:r>
            <a:r>
              <a:rPr lang="en-US" sz="2000" dirty="0" smtClean="0"/>
              <a:t>Don’t smoke here, will you?</a:t>
            </a:r>
          </a:p>
          <a:p>
            <a:pPr>
              <a:buNone/>
            </a:pPr>
            <a:r>
              <a:rPr lang="en-US" sz="2000" dirty="0" smtClean="0"/>
              <a:t>		Open the window, will you?</a:t>
            </a:r>
            <a:br>
              <a:rPr lang="en-US" sz="2000" dirty="0" smtClean="0"/>
            </a:br>
            <a:r>
              <a:rPr lang="en-US" sz="2000" dirty="0" smtClean="0"/>
              <a:t>	Open the window, would you?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smtClean="0"/>
              <a:t>We use </a:t>
            </a:r>
            <a:r>
              <a:rPr lang="en-US" sz="2000" i="1" dirty="0" smtClean="0"/>
              <a:t>won't</a:t>
            </a:r>
            <a:r>
              <a:rPr lang="en-US" sz="2000" dirty="0" smtClean="0"/>
              <a:t> with a polite request </a:t>
            </a:r>
            <a:r>
              <a:rPr lang="en-US" sz="2000" i="1" dirty="0" smtClean="0"/>
              <a:t>e.g. Open the window, won't you?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The pronoun for </a:t>
            </a:r>
            <a:r>
              <a:rPr lang="en-US" sz="2000" i="1" dirty="0" smtClean="0"/>
              <a:t>the baby </a:t>
            </a:r>
            <a:r>
              <a:rPr lang="en-US" sz="2000" dirty="0" smtClean="0"/>
              <a:t>is</a:t>
            </a:r>
            <a:r>
              <a:rPr lang="en-US" sz="2000" i="1" dirty="0" smtClean="0"/>
              <a:t> </a:t>
            </a:r>
            <a:r>
              <a:rPr lang="en-US" sz="2000" b="1" i="1" dirty="0" smtClean="0"/>
              <a:t>it</a:t>
            </a:r>
            <a:r>
              <a:rPr lang="en-US" sz="2000" b="1" dirty="0" smtClean="0"/>
              <a:t>. </a:t>
            </a:r>
          </a:p>
          <a:p>
            <a:pPr>
              <a:buNone/>
            </a:pPr>
            <a:r>
              <a:rPr lang="en-US" sz="2000" b="1" dirty="0" smtClean="0"/>
              <a:t>	e.g. 	</a:t>
            </a:r>
            <a:r>
              <a:rPr lang="en-US" sz="2000" dirty="0" smtClean="0"/>
              <a:t>The baby is sleeping now, isn’t it? 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The QT of </a:t>
            </a:r>
            <a:r>
              <a:rPr lang="en-US" sz="2000" i="1" dirty="0" smtClean="0"/>
              <a:t>there</a:t>
            </a:r>
            <a:r>
              <a:rPr lang="en-US" sz="2000" dirty="0" smtClean="0"/>
              <a:t> is </a:t>
            </a:r>
            <a:r>
              <a:rPr lang="en-US" sz="2000" i="1" dirty="0" smtClean="0"/>
              <a:t>there</a:t>
            </a:r>
            <a:r>
              <a:rPr lang="en-US" sz="2000" dirty="0" smtClean="0"/>
              <a:t>.  </a:t>
            </a:r>
          </a:p>
          <a:p>
            <a:pPr>
              <a:buNone/>
            </a:pPr>
            <a:r>
              <a:rPr lang="en-US" sz="2000" dirty="0" smtClean="0"/>
              <a:t>	e.g. 	There is a letter for me, isn’t there? 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In informal context/situation, the question tags used are usually </a:t>
            </a:r>
            <a:r>
              <a:rPr lang="en-US" sz="2000" i="1" dirty="0" smtClean="0"/>
              <a:t>right</a:t>
            </a:r>
            <a:r>
              <a:rPr lang="en-US" sz="2000" dirty="0" smtClean="0"/>
              <a:t>, </a:t>
            </a:r>
            <a:r>
              <a:rPr lang="en-US" sz="2000" i="1" dirty="0" smtClean="0"/>
              <a:t>OK</a:t>
            </a:r>
            <a:r>
              <a:rPr lang="en-US" sz="2000" dirty="0" smtClean="0"/>
              <a:t>, </a:t>
            </a:r>
            <a:r>
              <a:rPr lang="en-US" sz="2000" i="1" dirty="0" smtClean="0"/>
              <a:t>correct</a:t>
            </a:r>
            <a:r>
              <a:rPr lang="en-US" sz="2000" dirty="0" smtClean="0"/>
              <a:t>. </a:t>
            </a:r>
          </a:p>
          <a:p>
            <a:pPr>
              <a:buNone/>
            </a:pPr>
            <a:r>
              <a:rPr lang="en-US" sz="2000" dirty="0" smtClean="0"/>
              <a:t>	e.g. 	John isn’t going, right? </a:t>
            </a:r>
          </a:p>
          <a:p>
            <a:pPr>
              <a:buNone/>
            </a:pPr>
            <a:r>
              <a:rPr lang="en-US" sz="2000" dirty="0" smtClean="0"/>
              <a:t>		I am your teacher, OK? </a:t>
            </a:r>
          </a:p>
          <a:p>
            <a:pPr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If there is a modal verb in the main part of the sentence the question tag uses the same modal verb. </a:t>
            </a:r>
          </a:p>
          <a:p>
            <a:pPr algn="just">
              <a:buNone/>
            </a:pPr>
            <a:r>
              <a:rPr lang="en-US" sz="2000" dirty="0" smtClean="0"/>
              <a:t>	e.g. 	</a:t>
            </a:r>
            <a:r>
              <a:rPr lang="en-US" sz="2000" i="1" dirty="0" smtClean="0"/>
              <a:t> They couldn’t hear me, could they?</a:t>
            </a:r>
            <a:endParaRPr lang="en-US" sz="2000" dirty="0" smtClean="0"/>
          </a:p>
          <a:p>
            <a:pPr algn="just">
              <a:buNone/>
            </a:pPr>
            <a:r>
              <a:rPr lang="en-US" sz="2000" i="1" dirty="0" smtClean="0"/>
              <a:t>		You won’t tell anyone, will you? </a:t>
            </a:r>
          </a:p>
          <a:p>
            <a:pPr algn="just">
              <a:buNone/>
            </a:pPr>
            <a:r>
              <a:rPr lang="en-US" sz="2000" i="1" dirty="0" smtClean="0"/>
              <a:t>		</a:t>
            </a:r>
            <a:r>
              <a:rPr lang="en-US" sz="2000" dirty="0" smtClean="0"/>
              <a:t> We should have left earlier, </a:t>
            </a:r>
            <a:r>
              <a:rPr lang="en-US" sz="2000" i="1" dirty="0" smtClean="0"/>
              <a:t>shouldn't we?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325</TotalTime>
  <Words>900</Words>
  <Application>Microsoft Office PowerPoint</Application>
  <PresentationFormat>On-screen Show (4:3)</PresentationFormat>
  <Paragraphs>238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Foundry</vt:lpstr>
      <vt:lpstr>Intermediate Structure – Question Tag</vt:lpstr>
      <vt:lpstr>Question Tag</vt:lpstr>
      <vt:lpstr> things to keep in mind: </vt:lpstr>
      <vt:lpstr>Slide 4</vt:lpstr>
      <vt:lpstr>Slide 5</vt:lpstr>
      <vt:lpstr>Formulas</vt:lpstr>
      <vt:lpstr>Exceptions</vt:lpstr>
      <vt:lpstr>Slide 8</vt:lpstr>
      <vt:lpstr>Slide 9</vt:lpstr>
      <vt:lpstr>Intonation</vt:lpstr>
      <vt:lpstr>Let’s move on into practice</vt:lpstr>
      <vt:lpstr>Slide 12</vt:lpstr>
      <vt:lpstr>Fill in the blanks with appropriate answers (Question tag)!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II – Question Tag</dc:title>
  <dc:creator>mn</dc:creator>
  <cp:lastModifiedBy>Gede Eka Putrawan, S.S.,M.Hum</cp:lastModifiedBy>
  <cp:revision>36</cp:revision>
  <dcterms:created xsi:type="dcterms:W3CDTF">2006-08-16T00:00:00Z</dcterms:created>
  <dcterms:modified xsi:type="dcterms:W3CDTF">2014-09-08T12:54:33Z</dcterms:modified>
</cp:coreProperties>
</file>