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7" r:id="rId2"/>
    <p:sldId id="274" r:id="rId3"/>
    <p:sldId id="258" r:id="rId4"/>
    <p:sldId id="259" r:id="rId5"/>
    <p:sldId id="260" r:id="rId6"/>
    <p:sldId id="262" r:id="rId7"/>
    <p:sldId id="264" r:id="rId8"/>
    <p:sldId id="261" r:id="rId9"/>
    <p:sldId id="270" r:id="rId10"/>
    <p:sldId id="271" r:id="rId11"/>
    <p:sldId id="272" r:id="rId12"/>
    <p:sldId id="265" r:id="rId13"/>
    <p:sldId id="266" r:id="rId14"/>
    <p:sldId id="267" r:id="rId15"/>
    <p:sldId id="268" r:id="rId16"/>
    <p:sldId id="269"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p:scale>
          <a:sx n="81" d="100"/>
          <a:sy n="81" d="100"/>
        </p:scale>
        <p:origin x="-1554"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E820A9E-B15B-41B6-BD07-434C8A59990B}" type="datetimeFigureOut">
              <a:rPr lang="en-US" smtClean="0"/>
              <a:pPr/>
              <a:t>9/1/2021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89274C5-923F-4B9F-A2A3-2A169D0686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E820A9E-B15B-41B6-BD07-434C8A59990B}" type="datetimeFigureOut">
              <a:rPr lang="en-US" smtClean="0"/>
              <a:pPr/>
              <a:t>9/1/2021</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89274C5-923F-4B9F-A2A3-2A169D0686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E820A9E-B15B-41B6-BD07-434C8A59990B}" type="datetimeFigureOut">
              <a:rPr lang="en-US" smtClean="0"/>
              <a:pPr/>
              <a:t>9/1/2021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E820A9E-B15B-41B6-BD07-434C8A59990B}" type="datetimeFigureOut">
              <a:rPr lang="en-US" smtClean="0"/>
              <a:pPr/>
              <a:t>9/1/2021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89274C5-923F-4B9F-A2A3-2A169D0686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E820A9E-B15B-41B6-BD07-434C8A59990B}" type="datetimeFigureOut">
              <a:rPr lang="en-US" smtClean="0"/>
              <a:pPr/>
              <a:t>9/1/2021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89274C5-923F-4B9F-A2A3-2A169D0686AF}"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E820A9E-B15B-41B6-BD07-434C8A59990B}" type="datetimeFigureOut">
              <a:rPr lang="en-US" smtClean="0"/>
              <a:pPr/>
              <a:t>9/1/2021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89274C5-923F-4B9F-A2A3-2A169D0686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543800" cy="2209800"/>
          </a:xfrm>
        </p:spPr>
        <p:txBody>
          <a:bodyPr>
            <a:normAutofit/>
          </a:bodyPr>
          <a:lstStyle/>
          <a:p>
            <a:pPr algn="ctr"/>
            <a:r>
              <a:rPr lang="id-ID" sz="3200" dirty="0" smtClean="0">
                <a:latin typeface="Arabic Typesetting" pitchFamily="66" charset="-78"/>
                <a:cs typeface="Arabic Typesetting" pitchFamily="66" charset="-78"/>
              </a:rPr>
              <a:t>Memahami Hakikat Pendidikan </a:t>
            </a:r>
            <a:r>
              <a:rPr lang="en-US" sz="3200" dirty="0" err="1" smtClean="0">
                <a:latin typeface="Arabic Typesetting" pitchFamily="66" charset="-78"/>
                <a:cs typeface="Arabic Typesetting" pitchFamily="66" charset="-78"/>
              </a:rPr>
              <a:t>Multikultural</a:t>
            </a:r>
            <a:r>
              <a:rPr lang="en-US" sz="3200" dirty="0" smtClean="0">
                <a:latin typeface="Arabic Typesetting" pitchFamily="66" charset="-78"/>
                <a:cs typeface="Arabic Typesetting" pitchFamily="66" charset="-78"/>
              </a:rPr>
              <a:t/>
            </a:r>
            <a:br>
              <a:rPr lang="en-US" sz="3200" dirty="0" smtClean="0">
                <a:latin typeface="Arabic Typesetting" pitchFamily="66" charset="-78"/>
                <a:cs typeface="Arabic Typesetting" pitchFamily="66" charset="-78"/>
              </a:rPr>
            </a:br>
            <a:endParaRPr lang="en-US" sz="3200" dirty="0">
              <a:latin typeface="Arabic Typesetting" pitchFamily="66" charset="-78"/>
              <a:cs typeface="Arabic Typesetting" pitchFamily="66" charset="-78"/>
            </a:endParaRPr>
          </a:p>
        </p:txBody>
      </p:sp>
      <p:sp>
        <p:nvSpPr>
          <p:cNvPr id="3" name="Content Placeholder 2"/>
          <p:cNvSpPr>
            <a:spLocks noGrp="1"/>
          </p:cNvSpPr>
          <p:nvPr>
            <p:ph idx="1"/>
          </p:nvPr>
        </p:nvSpPr>
        <p:spPr>
          <a:xfrm>
            <a:off x="457200" y="2819400"/>
            <a:ext cx="7467600" cy="3636336"/>
          </a:xfrm>
          <a:solidFill>
            <a:schemeClr val="tx2">
              <a:lumMod val="60000"/>
              <a:lumOff val="40000"/>
            </a:schemeClr>
          </a:solidFill>
        </p:spPr>
        <p:style>
          <a:lnRef idx="1">
            <a:schemeClr val="accent2"/>
          </a:lnRef>
          <a:fillRef idx="2">
            <a:schemeClr val="accent2"/>
          </a:fillRef>
          <a:effectRef idx="1">
            <a:schemeClr val="accent2"/>
          </a:effectRef>
          <a:fontRef idx="minor">
            <a:schemeClr val="dk1"/>
          </a:fontRef>
        </p:style>
        <p:txBody>
          <a:bodyPr/>
          <a:lstStyle/>
          <a:p>
            <a:pPr marL="514350" indent="-514350">
              <a:buAutoNum type="arabicPeriod"/>
            </a:pPr>
            <a:r>
              <a:rPr lang="en-US" dirty="0" err="1" smtClean="0">
                <a:latin typeface="Arabic Typesetting" pitchFamily="66" charset="-78"/>
                <a:cs typeface="Arabic Typesetting" pitchFamily="66" charset="-78"/>
              </a:rPr>
              <a:t>Apakah</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dimaksud</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konsep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a:t>
            </a:r>
          </a:p>
          <a:p>
            <a:pPr marL="514350" indent="-514350">
              <a:buAutoNum type="arabicPeriod"/>
            </a:pPr>
            <a:r>
              <a:rPr lang="en-US" dirty="0" err="1" smtClean="0">
                <a:latin typeface="Arabic Typesetting" pitchFamily="66" charset="-78"/>
                <a:cs typeface="Arabic Typesetting" pitchFamily="66" charset="-78"/>
              </a:rPr>
              <a:t>Mengapa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multikulturalisme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menjadi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penting</a:t>
            </a:r>
            <a:r>
              <a:rPr lang="en-US" dirty="0" smtClean="0">
                <a:latin typeface="Arabic Typesetting" pitchFamily="66" charset="-78"/>
                <a:cs typeface="Arabic Typesetting" pitchFamily="66" charset="-78"/>
              </a:rPr>
              <a:t>?</a:t>
            </a:r>
          </a:p>
          <a:p>
            <a:pPr marL="514350" indent="-514350">
              <a:buAutoNum type="arabicPeriod"/>
            </a:pPr>
            <a:r>
              <a:rPr lang="en-US" dirty="0" err="1" smtClean="0">
                <a:latin typeface="Arabic Typesetting" pitchFamily="66" charset="-78"/>
                <a:cs typeface="Arabic Typesetting" pitchFamily="66" charset="-78"/>
              </a:rPr>
              <a:t>Apa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dimaksud</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Mulitikultural</a:t>
            </a:r>
            <a:r>
              <a:rPr lang="en-US" dirty="0" smtClean="0">
                <a:latin typeface="Arabic Typesetting" pitchFamily="66" charset="-78"/>
                <a:cs typeface="Arabic Typesetting" pitchFamily="66" charset="-78"/>
              </a:rPr>
              <a:t>? </a:t>
            </a:r>
          </a:p>
          <a:p>
            <a:pPr marL="514350" indent="-514350">
              <a:buAutoNum type="arabicPeriod"/>
            </a:pPr>
            <a:r>
              <a:rPr lang="en-US" dirty="0" err="1" smtClean="0">
                <a:latin typeface="Arabic Typesetting" pitchFamily="66" charset="-78"/>
                <a:cs typeface="Arabic Typesetting" pitchFamily="66" charset="-78"/>
              </a:rPr>
              <a:t>Mengapa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menjadi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penting</a:t>
            </a:r>
            <a:r>
              <a:rPr lang="en-US" dirty="0" smtClean="0">
                <a:latin typeface="Arabic Typesetting" pitchFamily="66" charset="-78"/>
                <a:cs typeface="Arabic Typesetting" pitchFamily="66" charset="-78"/>
              </a:rPr>
              <a:t>?</a:t>
            </a:r>
          </a:p>
          <a:p>
            <a:pPr marL="514350" indent="-514350">
              <a:buAutoNum type="arabicPeriod"/>
            </a:pPr>
            <a:r>
              <a:rPr lang="en-US" dirty="0" err="1" smtClean="0">
                <a:latin typeface="Arabic Typesetting" pitchFamily="66" charset="-78"/>
                <a:cs typeface="Arabic Typesetting" pitchFamily="66" charset="-78"/>
              </a:rPr>
              <a:t>Perkembangan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sejarah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Multikulturalisme</a:t>
            </a:r>
            <a:r>
              <a:rPr lang="en-US" dirty="0" smtClean="0">
                <a:latin typeface="Arabic Typesetting" pitchFamily="66" charset="-78"/>
                <a:cs typeface="Arabic Typesetting" pitchFamily="66" charset="-78"/>
              </a:rPr>
              <a:t>.</a:t>
            </a:r>
          </a:p>
          <a:p>
            <a:pPr marL="514350" indent="-514350">
              <a:buNone/>
            </a:pPr>
            <a:endParaRPr lang="en-US" dirty="0" smtClean="0">
              <a:latin typeface="Arabic Typesetting" pitchFamily="66" charset="-78"/>
              <a:cs typeface="Arabic Typesetting" pitchFamily="66" charset="-78"/>
            </a:endParaRPr>
          </a:p>
          <a:p>
            <a:pPr>
              <a:buNone/>
            </a:pPr>
            <a:endParaRPr lang="en-US" dirty="0">
              <a:latin typeface="Arabic Typesetting" pitchFamily="66" charset="-78"/>
              <a:cs typeface="Arabic Typesetting" pitchFamily="66" charset="-78"/>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Apa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Belajar</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r>
            <a:br>
              <a:rPr lang="en-US" dirty="0" smtClean="0">
                <a:latin typeface="Arabic Typesetting" pitchFamily="66" charset="-78"/>
                <a:cs typeface="Arabic Typesetting" pitchFamily="66" charset="-78"/>
              </a:rPr>
            </a:b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marL="509588" indent="-509588" algn="just">
              <a:buFont typeface="Wingdings" pitchFamily="2" charset="2"/>
              <a:buChar char="v"/>
            </a:pP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sudah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merupakan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suatu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kebutuhan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masyarakat</a:t>
            </a:r>
            <a:r>
              <a:rPr lang="en-US" dirty="0" smtClean="0">
                <a:latin typeface="Arabic Typesetting" pitchFamily="66" charset="-78"/>
                <a:cs typeface="Arabic Typesetting" pitchFamily="66" charset="-78"/>
              </a:rPr>
              <a:t> modern </a:t>
            </a:r>
            <a:r>
              <a:rPr lang="en-US" dirty="0" err="1" smtClean="0">
                <a:latin typeface="Arabic Typesetting" pitchFamily="66" charset="-78"/>
                <a:cs typeface="Arabic Typesetting" pitchFamily="66" charset="-78"/>
              </a:rPr>
              <a:t>karena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dapat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merupakan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alat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membina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dunia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sejahtera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dimana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suku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bangsa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suatu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negara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atau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bangsa-bangsa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dunia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dapat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duduk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bersama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saling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menghargai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saling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membantu</a:t>
            </a:r>
            <a:r>
              <a:rPr lang="en-US" dirty="0" smtClean="0">
                <a:latin typeface="Arabic Typesetting" pitchFamily="66" charset="-78"/>
                <a:cs typeface="Arabic Typesetting" pitchFamily="66" charset="-78"/>
              </a:rPr>
              <a:t>.</a:t>
            </a:r>
          </a:p>
          <a:p>
            <a:pPr marL="509588" indent="-509588" algn="just">
              <a:buFont typeface="Wingdings" pitchFamily="2" charset="2"/>
              <a:buChar char="v"/>
            </a:pP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diperlukan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meluaskan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pandangan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seseorang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bahwa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kebenaran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tidak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dimonopoli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oleh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dirinya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sendiri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atau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kelompoknya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sendiri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tetapi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kebenaran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dapat</a:t>
            </a:r>
            <a:r>
              <a:rPr lang="en-US" dirty="0" smtClean="0">
                <a:latin typeface="Arabic Typesetting" pitchFamily="66" charset="-78"/>
                <a:cs typeface="Arabic Typesetting" pitchFamily="66" charset="-78"/>
              </a:rPr>
              <a:t> pula </a:t>
            </a:r>
            <a:r>
              <a:rPr lang="en-US" dirty="0" err="1" smtClean="0">
                <a:latin typeface="Arabic Typesetting" pitchFamily="66" charset="-78"/>
                <a:cs typeface="Arabic Typesetting" pitchFamily="66" charset="-78"/>
              </a:rPr>
              <a:t>dimiliki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oleh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kelompok</a:t>
            </a:r>
            <a:r>
              <a:rPr lang="en-US" dirty="0" smtClean="0">
                <a:latin typeface="Arabic Typesetting" pitchFamily="66" charset="-78"/>
                <a:cs typeface="Arabic Typesetting" pitchFamily="66" charset="-78"/>
              </a:rPr>
              <a:t> yang lain.</a:t>
            </a: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Arabic Typesetting" pitchFamily="66" charset="-78"/>
                <a:cs typeface="Arabic Typesetting" pitchFamily="66" charset="-78"/>
              </a:rPr>
              <a:t>Tujuan</a:t>
            </a:r>
            <a:r>
              <a:rPr lang="en-US" b="1" dirty="0" smtClean="0">
                <a:latin typeface="Arabic Typesetting" pitchFamily="66" charset="-78"/>
                <a:cs typeface="Arabic Typesetting" pitchFamily="66" charset="-78"/>
              </a:rPr>
              <a:t> </a:t>
            </a:r>
            <a:r>
              <a:rPr lang="en-US" b="1" dirty="0" err="1" smtClean="0">
                <a:latin typeface="Arabic Typesetting" pitchFamily="66" charset="-78"/>
                <a:cs typeface="Arabic Typesetting" pitchFamily="66" charset="-78"/>
              </a:rPr>
              <a:t>Pendidikan</a:t>
            </a:r>
            <a:r>
              <a:rPr lang="en-US" b="1" dirty="0" smtClean="0">
                <a:latin typeface="Arabic Typesetting" pitchFamily="66" charset="-78"/>
                <a:cs typeface="Arabic Typesetting" pitchFamily="66" charset="-78"/>
              </a:rPr>
              <a:t> </a:t>
            </a:r>
            <a:r>
              <a:rPr lang="en-US" b="1" dirty="0" err="1" smtClean="0">
                <a:latin typeface="Arabic Typesetting" pitchFamily="66" charset="-78"/>
                <a:cs typeface="Arabic Typesetting" pitchFamily="66" charset="-78"/>
              </a:rPr>
              <a:t>Multikultural</a:t>
            </a:r>
            <a:endParaRPr lang="en-US" b="1"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Autofit/>
          </a:bodyPr>
          <a:lstStyle/>
          <a:p>
            <a:pPr marL="457200" indent="-457200" algn="just">
              <a:buFont typeface="Wingdings" pitchFamily="2" charset="2"/>
              <a:buChar char="v"/>
            </a:pPr>
            <a:r>
              <a:rPr lang="en-US" sz="3600" dirty="0" err="1" smtClean="0">
                <a:latin typeface="Arabic Typesetting" pitchFamily="66" charset="-78"/>
                <a:cs typeface="Arabic Typesetting" pitchFamily="66" charset="-78"/>
              </a:rPr>
              <a:t>Berupaya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mengajak</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mahasiswa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untuk</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menerima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perbedaan</a:t>
            </a:r>
            <a:r>
              <a:rPr lang="en-US" sz="3600" dirty="0" smtClean="0">
                <a:latin typeface="Arabic Typesetting" pitchFamily="66" charset="-78"/>
                <a:cs typeface="Arabic Typesetting" pitchFamily="66" charset="-78"/>
              </a:rPr>
              <a:t> </a:t>
            </a:r>
            <a:r>
              <a:rPr lang="pt-BR" sz="3600" dirty="0" smtClean="0">
                <a:latin typeface="Arabic Typesetting" pitchFamily="66" charset="-78"/>
                <a:cs typeface="Arabic Typesetting" pitchFamily="66" charset="-78"/>
              </a:rPr>
              <a:t>yang ada pada sesama manusia sebagai hal-hal yang alamiah </a:t>
            </a:r>
            <a:r>
              <a:rPr lang="en-US" sz="3600" dirty="0" smtClean="0">
                <a:latin typeface="Arabic Typesetting" pitchFamily="66" charset="-78"/>
                <a:cs typeface="Arabic Typesetting" pitchFamily="66" charset="-78"/>
              </a:rPr>
              <a:t>(</a:t>
            </a:r>
            <a:r>
              <a:rPr lang="en-US" sz="3600" i="1" dirty="0" smtClean="0">
                <a:latin typeface="Arabic Typesetting" pitchFamily="66" charset="-78"/>
                <a:cs typeface="Arabic Typesetting" pitchFamily="66" charset="-78"/>
              </a:rPr>
              <a:t>natural </a:t>
            </a:r>
            <a:r>
              <a:rPr lang="en-US" sz="3600" i="1" dirty="0" err="1" smtClean="0">
                <a:latin typeface="Arabic Typesetting" pitchFamily="66" charset="-78"/>
                <a:cs typeface="Arabic Typesetting" pitchFamily="66" charset="-78"/>
              </a:rPr>
              <a:t>sunnatullah</a:t>
            </a:r>
            <a:r>
              <a:rPr lang="en-US" sz="3600" i="1" dirty="0" smtClean="0">
                <a:latin typeface="Arabic Typesetting" pitchFamily="66" charset="-78"/>
                <a:cs typeface="Arabic Typesetting" pitchFamily="66" charset="-78"/>
              </a:rPr>
              <a:t>).</a:t>
            </a:r>
          </a:p>
          <a:p>
            <a:pPr marL="457200" indent="-457200" algn="just">
              <a:buFont typeface="Wingdings" pitchFamily="2" charset="2"/>
              <a:buChar char="v"/>
            </a:pPr>
            <a:r>
              <a:rPr lang="en-US" sz="3600" dirty="0" err="1" smtClean="0">
                <a:latin typeface="Arabic Typesetting" pitchFamily="66" charset="-78"/>
                <a:cs typeface="Arabic Typesetting" pitchFamily="66" charset="-78"/>
              </a:rPr>
              <a:t>Menanamkan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kesadaran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kepada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mahasiswa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akan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keragaman</a:t>
            </a:r>
            <a:r>
              <a:rPr lang="en-US" sz="3600" dirty="0" smtClean="0">
                <a:latin typeface="Arabic Typesetting" pitchFamily="66" charset="-78"/>
                <a:cs typeface="Arabic Typesetting" pitchFamily="66" charset="-78"/>
              </a:rPr>
              <a:t> </a:t>
            </a:r>
            <a:r>
              <a:rPr lang="fi-FI" sz="3600" dirty="0" smtClean="0">
                <a:latin typeface="Arabic Typesetting" pitchFamily="66" charset="-78"/>
                <a:cs typeface="Arabic Typesetting" pitchFamily="66" charset="-78"/>
              </a:rPr>
              <a:t>(</a:t>
            </a:r>
            <a:r>
              <a:rPr lang="fi-FI" sz="3600" i="1" dirty="0" smtClean="0">
                <a:latin typeface="Arabic Typesetting" pitchFamily="66" charset="-78"/>
                <a:cs typeface="Arabic Typesetting" pitchFamily="66" charset="-78"/>
              </a:rPr>
              <a:t>plurality), kesetaraan (equality), kemanusiaan (humanity), </a:t>
            </a:r>
            <a:r>
              <a:rPr lang="en-US" sz="3600" dirty="0" err="1" smtClean="0">
                <a:latin typeface="Arabic Typesetting" pitchFamily="66" charset="-78"/>
                <a:cs typeface="Arabic Typesetting" pitchFamily="66" charset="-78"/>
              </a:rPr>
              <a:t>keadilan</a:t>
            </a:r>
            <a:r>
              <a:rPr lang="en-US" sz="3600" dirty="0" smtClean="0">
                <a:latin typeface="Arabic Typesetting" pitchFamily="66" charset="-78"/>
                <a:cs typeface="Arabic Typesetting" pitchFamily="66" charset="-78"/>
              </a:rPr>
              <a:t> (</a:t>
            </a:r>
            <a:r>
              <a:rPr lang="en-US" sz="3600" i="1" dirty="0" smtClean="0">
                <a:latin typeface="Arabic Typesetting" pitchFamily="66" charset="-78"/>
                <a:cs typeface="Arabic Typesetting" pitchFamily="66" charset="-78"/>
              </a:rPr>
              <a:t>justice) </a:t>
            </a:r>
            <a:r>
              <a:rPr lang="en-US" sz="3600" i="1" dirty="0" err="1" smtClean="0">
                <a:latin typeface="Arabic Typesetting" pitchFamily="66" charset="-78"/>
                <a:cs typeface="Arabic Typesetting" pitchFamily="66" charset="-78"/>
              </a:rPr>
              <a:t>dan</a:t>
            </a:r>
            <a:r>
              <a:rPr lang="en-US" sz="3600" i="1" dirty="0" smtClean="0">
                <a:latin typeface="Arabic Typesetting" pitchFamily="66" charset="-78"/>
                <a:cs typeface="Arabic Typesetting" pitchFamily="66" charset="-78"/>
              </a:rPr>
              <a:t> </a:t>
            </a:r>
            <a:r>
              <a:rPr lang="en-US" sz="3600" i="1" dirty="0" err="1" smtClean="0">
                <a:latin typeface="Arabic Typesetting" pitchFamily="66" charset="-78"/>
                <a:cs typeface="Arabic Typesetting" pitchFamily="66" charset="-78"/>
              </a:rPr>
              <a:t>nilai-nilai</a:t>
            </a:r>
            <a:r>
              <a:rPr lang="en-US" sz="3600" i="1" dirty="0" smtClean="0">
                <a:latin typeface="Arabic Typesetting" pitchFamily="66" charset="-78"/>
                <a:cs typeface="Arabic Typesetting" pitchFamily="66" charset="-78"/>
              </a:rPr>
              <a:t> </a:t>
            </a:r>
            <a:r>
              <a:rPr lang="en-US" sz="3600" i="1" dirty="0" err="1" smtClean="0">
                <a:latin typeface="Arabic Typesetting" pitchFamily="66" charset="-78"/>
                <a:cs typeface="Arabic Typesetting" pitchFamily="66" charset="-78"/>
              </a:rPr>
              <a:t>demokrasi</a:t>
            </a:r>
            <a:r>
              <a:rPr lang="en-US" sz="3600" i="1" dirty="0" smtClean="0">
                <a:latin typeface="Arabic Typesetting" pitchFamily="66" charset="-78"/>
                <a:cs typeface="Arabic Typesetting" pitchFamily="66" charset="-78"/>
              </a:rPr>
              <a:t> (</a:t>
            </a:r>
            <a:r>
              <a:rPr lang="en-US" sz="3600" i="1" dirty="0" err="1" smtClean="0">
                <a:latin typeface="Arabic Typesetting" pitchFamily="66" charset="-78"/>
                <a:cs typeface="Arabic Typesetting" pitchFamily="66" charset="-78"/>
              </a:rPr>
              <a:t>democration</a:t>
            </a:r>
            <a:r>
              <a:rPr lang="en-US" sz="3600" i="1" dirty="0" smtClean="0">
                <a:latin typeface="Arabic Typesetting" pitchFamily="66" charset="-78"/>
                <a:cs typeface="Arabic Typesetting" pitchFamily="66" charset="-78"/>
              </a:rPr>
              <a:t> values) </a:t>
            </a:r>
            <a:r>
              <a:rPr lang="en-US" sz="3600" dirty="0" smtClean="0">
                <a:latin typeface="Arabic Typesetting" pitchFamily="66" charset="-78"/>
                <a:cs typeface="Arabic Typesetting" pitchFamily="66" charset="-78"/>
              </a:rPr>
              <a:t>yang </a:t>
            </a:r>
            <a:r>
              <a:rPr lang="en-US" sz="3600" dirty="0" err="1" smtClean="0">
                <a:latin typeface="Arabic Typesetting" pitchFamily="66" charset="-78"/>
                <a:cs typeface="Arabic Typesetting" pitchFamily="66" charset="-78"/>
              </a:rPr>
              <a:t>diperlukan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dalam</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beragam</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aktivitas</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sosial</a:t>
            </a:r>
            <a:r>
              <a:rPr lang="en-US" sz="3600" dirty="0" smtClean="0">
                <a:latin typeface="Arabic Typesetting" pitchFamily="66" charset="-78"/>
                <a:cs typeface="Arabic Typesetting" pitchFamily="66" charset="-78"/>
              </a:rPr>
              <a:t>.</a:t>
            </a:r>
            <a:endParaRPr lang="en-US" sz="36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Arabic Typesetting" pitchFamily="66" charset="-78"/>
                <a:cs typeface="Arabic Typesetting" pitchFamily="66" charset="-78"/>
              </a:rPr>
              <a:t>DALIL-DALIL MULTIKULTURALISME</a:t>
            </a:r>
            <a:endParaRPr lang="en-US" sz="3600"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Autofit/>
          </a:bodyPr>
          <a:lstStyle/>
          <a:p>
            <a:pPr>
              <a:lnSpc>
                <a:spcPct val="90000"/>
              </a:lnSpc>
              <a:defRPr/>
            </a:pPr>
            <a:r>
              <a:rPr lang="en-US" sz="4000" dirty="0" err="1" smtClean="0">
                <a:latin typeface="Arabic Typesetting" pitchFamily="66" charset="-78"/>
                <a:cs typeface="Arabic Typesetting" pitchFamily="66" charset="-78"/>
              </a:rPr>
              <a:t>Kesadaran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kebanggaan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pada</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identitas</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budaya</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sendiri</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tak</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seharusnya</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menjurus</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ke</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sikap</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tindakan</a:t>
            </a:r>
            <a:r>
              <a:rPr lang="en-US" sz="4000" dirty="0" smtClean="0">
                <a:latin typeface="Arabic Typesetting" pitchFamily="66" charset="-78"/>
                <a:cs typeface="Arabic Typesetting" pitchFamily="66" charset="-78"/>
              </a:rPr>
              <a:t> yang </a:t>
            </a:r>
            <a:r>
              <a:rPr lang="en-US" sz="4000" dirty="0" err="1" smtClean="0">
                <a:latin typeface="Arabic Typesetting" pitchFamily="66" charset="-78"/>
                <a:cs typeface="Arabic Typesetting" pitchFamily="66" charset="-78"/>
              </a:rPr>
              <a:t>eksklusif</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egois</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serta</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arogan</a:t>
            </a:r>
            <a:r>
              <a:rPr lang="en-US" sz="4000" dirty="0" smtClean="0">
                <a:latin typeface="Arabic Typesetting" pitchFamily="66" charset="-78"/>
                <a:cs typeface="Arabic Typesetting" pitchFamily="66" charset="-78"/>
              </a:rPr>
              <a:t> yang </a:t>
            </a:r>
            <a:r>
              <a:rPr lang="en-US" sz="4000" dirty="0" err="1" smtClean="0">
                <a:latin typeface="Arabic Typesetting" pitchFamily="66" charset="-78"/>
                <a:cs typeface="Arabic Typesetting" pitchFamily="66" charset="-78"/>
              </a:rPr>
              <a:t>dapat</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mengancam</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kebersamaan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kehidupan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dalam</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keanekaragaman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budaya</a:t>
            </a:r>
            <a:r>
              <a:rPr lang="en-US" sz="4000" dirty="0" smtClean="0">
                <a:latin typeface="Arabic Typesetting" pitchFamily="66" charset="-78"/>
                <a:cs typeface="Arabic Typesetting" pitchFamily="66" charset="-78"/>
              </a:rPr>
              <a:t>.</a:t>
            </a:r>
          </a:p>
          <a:p>
            <a:pPr>
              <a:lnSpc>
                <a:spcPct val="90000"/>
              </a:lnSpc>
              <a:defRPr/>
            </a:pPr>
            <a:r>
              <a:rPr lang="en-US" sz="4000" dirty="0" err="1" smtClean="0">
                <a:latin typeface="Arabic Typesetting" pitchFamily="66" charset="-78"/>
                <a:cs typeface="Arabic Typesetting" pitchFamily="66" charset="-78"/>
              </a:rPr>
              <a:t>Kecenderungan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partikular-eksklusif</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harus</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dikontrol</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diimbangi</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dengan</a:t>
            </a:r>
            <a:r>
              <a:rPr lang="en-US" sz="4000" dirty="0" smtClean="0">
                <a:latin typeface="Arabic Typesetting" pitchFamily="66" charset="-78"/>
                <a:cs typeface="Arabic Typesetting" pitchFamily="66" charset="-78"/>
              </a:rPr>
              <a:t> </a:t>
            </a:r>
            <a:r>
              <a:rPr lang="en-US" sz="4000" dirty="0" err="1" smtClean="0">
                <a:latin typeface="Arabic Typesetting" pitchFamily="66" charset="-78"/>
                <a:cs typeface="Arabic Typesetting" pitchFamily="66" charset="-78"/>
              </a:rPr>
              <a:t>semangat</a:t>
            </a:r>
            <a:r>
              <a:rPr lang="en-US" sz="4000" dirty="0" smtClean="0">
                <a:latin typeface="Arabic Typesetting" pitchFamily="66" charset="-78"/>
                <a:cs typeface="Arabic Typesetting" pitchFamily="66" charset="-78"/>
              </a:rPr>
              <a:t> “universal-</a:t>
            </a:r>
            <a:r>
              <a:rPr lang="en-US" sz="4000" dirty="0" err="1" smtClean="0">
                <a:latin typeface="Arabic Typesetting" pitchFamily="66" charset="-78"/>
                <a:cs typeface="Arabic Typesetting" pitchFamily="66" charset="-78"/>
              </a:rPr>
              <a:t>inklusif</a:t>
            </a:r>
            <a:r>
              <a:rPr lang="en-US" sz="4000" dirty="0" smtClean="0">
                <a:latin typeface="Arabic Typesetting" pitchFamily="66" charset="-78"/>
                <a:cs typeface="Arabic Typesetting" pitchFamily="66" charset="-78"/>
              </a:rPr>
              <a:t>”.</a:t>
            </a:r>
          </a:p>
          <a:p>
            <a:pPr>
              <a:buNone/>
            </a:pPr>
            <a:endParaRPr lang="en-US" sz="40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latin typeface="Arabic Typesetting" pitchFamily="66" charset="-78"/>
                <a:cs typeface="Arabic Typesetting" pitchFamily="66" charset="-78"/>
              </a:rPr>
              <a:t>PENYEBARAN  PAHAM MULTIKULTURALISME </a:t>
            </a:r>
            <a:r>
              <a:rPr lang="en-US" sz="3200" dirty="0" err="1" smtClean="0">
                <a:latin typeface="Arabic Typesetting" pitchFamily="66" charset="-78"/>
                <a:cs typeface="Arabic Typesetting" pitchFamily="66" charset="-78"/>
              </a:rPr>
              <a:t>di</a:t>
            </a:r>
            <a:r>
              <a:rPr lang="en-US" sz="3200" dirty="0" smtClean="0">
                <a:latin typeface="Arabic Typesetting" pitchFamily="66" charset="-78"/>
                <a:cs typeface="Arabic Typesetting" pitchFamily="66" charset="-78"/>
              </a:rPr>
              <a:t> BERBAGAI NEGARA</a:t>
            </a:r>
            <a:endParaRPr lang="en-US" sz="3200"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a:defRPr/>
            </a:pPr>
            <a:r>
              <a:rPr lang="en-US" sz="3600" dirty="0" err="1" smtClean="0">
                <a:latin typeface="Arabic Typesetting" pitchFamily="66" charset="-78"/>
                <a:cs typeface="Arabic Typesetting" pitchFamily="66" charset="-78"/>
              </a:rPr>
              <a:t>Runtuhnya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Uni</a:t>
            </a:r>
            <a:r>
              <a:rPr lang="en-US" sz="3600" dirty="0" smtClean="0">
                <a:latin typeface="Arabic Typesetting" pitchFamily="66" charset="-78"/>
                <a:cs typeface="Arabic Typesetting" pitchFamily="66" charset="-78"/>
              </a:rPr>
              <a:t> Soviet </a:t>
            </a:r>
            <a:r>
              <a:rPr lang="en-US" sz="3600" dirty="0" err="1" smtClean="0">
                <a:latin typeface="Arabic Typesetting" pitchFamily="66" charset="-78"/>
                <a:cs typeface="Arabic Typesetting" pitchFamily="66" charset="-78"/>
              </a:rPr>
              <a:t>dan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Eropa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Timur</a:t>
            </a:r>
            <a:r>
              <a:rPr lang="en-US" sz="3600" dirty="0" smtClean="0">
                <a:latin typeface="Arabic Typesetting" pitchFamily="66" charset="-78"/>
                <a:cs typeface="Arabic Typesetting" pitchFamily="66" charset="-78"/>
              </a:rPr>
              <a:t> yang </a:t>
            </a:r>
            <a:r>
              <a:rPr lang="en-US" sz="3600" dirty="0" err="1" smtClean="0">
                <a:latin typeface="Arabic Typesetting" pitchFamily="66" charset="-78"/>
                <a:cs typeface="Arabic Typesetting" pitchFamily="66" charset="-78"/>
              </a:rPr>
              <a:t>menandai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berakhirnya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perang</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dingin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telah</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mempercepat</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meningkatkan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intensitas</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globalisasi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berbagai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bidang</a:t>
            </a:r>
            <a:r>
              <a:rPr lang="en-US" sz="3600" dirty="0" smtClean="0">
                <a:latin typeface="Arabic Typesetting" pitchFamily="66" charset="-78"/>
                <a:cs typeface="Arabic Typesetting" pitchFamily="66" charset="-78"/>
              </a:rPr>
              <a:t>.</a:t>
            </a:r>
          </a:p>
          <a:p>
            <a:pPr>
              <a:defRPr/>
            </a:pPr>
            <a:r>
              <a:rPr lang="en-US" sz="3600" dirty="0" err="1" smtClean="0">
                <a:latin typeface="Arabic Typesetting" pitchFamily="66" charset="-78"/>
                <a:cs typeface="Arabic Typesetting" pitchFamily="66" charset="-78"/>
              </a:rPr>
              <a:t>Sejak</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itu</a:t>
            </a:r>
            <a:r>
              <a:rPr lang="en-US" sz="3600" dirty="0" smtClean="0">
                <a:latin typeface="Arabic Typesetting" pitchFamily="66" charset="-78"/>
                <a:cs typeface="Arabic Typesetting" pitchFamily="66" charset="-78"/>
              </a:rPr>
              <a:t>, AS </a:t>
            </a:r>
            <a:r>
              <a:rPr lang="en-US" sz="3600" dirty="0" err="1" smtClean="0">
                <a:latin typeface="Arabic Typesetting" pitchFamily="66" charset="-78"/>
                <a:cs typeface="Arabic Typesetting" pitchFamily="66" charset="-78"/>
              </a:rPr>
              <a:t>seolah</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menjadi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penguasa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dunia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Sehingga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hampir</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semua</a:t>
            </a:r>
            <a:r>
              <a:rPr lang="en-US" sz="3600" dirty="0" smtClean="0">
                <a:latin typeface="Arabic Typesetting" pitchFamily="66" charset="-78"/>
                <a:cs typeface="Arabic Typesetting" pitchFamily="66" charset="-78"/>
              </a:rPr>
              <a:t> yang </a:t>
            </a:r>
            <a:r>
              <a:rPr lang="en-US" sz="3600" dirty="0" err="1" smtClean="0">
                <a:latin typeface="Arabic Typesetting" pitchFamily="66" charset="-78"/>
                <a:cs typeface="Arabic Typesetting" pitchFamily="66" charset="-78"/>
              </a:rPr>
              <a:t>berbau</a:t>
            </a:r>
            <a:r>
              <a:rPr lang="en-US" sz="3600" dirty="0" smtClean="0">
                <a:latin typeface="Arabic Typesetting" pitchFamily="66" charset="-78"/>
                <a:cs typeface="Arabic Typesetting" pitchFamily="66" charset="-78"/>
              </a:rPr>
              <a:t> AS </a:t>
            </a:r>
            <a:r>
              <a:rPr lang="en-US" sz="3600" dirty="0" err="1" smtClean="0">
                <a:latin typeface="Arabic Typesetting" pitchFamily="66" charset="-78"/>
                <a:cs typeface="Arabic Typesetting" pitchFamily="66" charset="-78"/>
              </a:rPr>
              <a:t>cepat</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mudah</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merambah</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ke</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berbagai</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dunia</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Termasuk</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pengalaman</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sejarah</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multikulturalisme</a:t>
            </a:r>
            <a:r>
              <a:rPr lang="en-US" sz="3600" dirty="0" smtClean="0">
                <a:latin typeface="Arabic Typesetting" pitchFamily="66" charset="-78"/>
                <a:cs typeface="Arabic Typesetting" pitchFamily="66" charset="-78"/>
              </a:rPr>
              <a:t> </a:t>
            </a:r>
            <a:r>
              <a:rPr lang="en-US" sz="3600" dirty="0" err="1" smtClean="0">
                <a:latin typeface="Arabic Typesetting" pitchFamily="66" charset="-78"/>
                <a:cs typeface="Arabic Typesetting" pitchFamily="66" charset="-78"/>
              </a:rPr>
              <a:t>di</a:t>
            </a:r>
            <a:r>
              <a:rPr lang="en-US" sz="3600" dirty="0" smtClean="0">
                <a:latin typeface="Arabic Typesetting" pitchFamily="66" charset="-78"/>
                <a:cs typeface="Arabic Typesetting" pitchFamily="66" charset="-78"/>
              </a:rPr>
              <a:t> AS.</a:t>
            </a:r>
          </a:p>
          <a:p>
            <a:endParaRPr lang="en-US" sz="36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abic Typesetting" pitchFamily="66" charset="-78"/>
                <a:cs typeface="Arabic Typesetting" pitchFamily="66" charset="-78"/>
              </a:rPr>
              <a:t>PERJALANAN MULTIKULTURALISME DI AS</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a:lnSpc>
                <a:spcPct val="80000"/>
              </a:lnSpc>
              <a:defRPr/>
            </a:pPr>
            <a:r>
              <a:rPr lang="en-US" dirty="0" err="1" smtClean="0">
                <a:latin typeface="Arabic Typesetting" pitchFamily="66" charset="-78"/>
                <a:cs typeface="Arabic Typesetting" pitchFamily="66" charset="-78"/>
              </a:rPr>
              <a:t>Dinamika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keanekaragaman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t>
            </a:r>
            <a:r>
              <a:rPr lang="en-US" dirty="0" smtClean="0">
                <a:latin typeface="Arabic Typesetting" pitchFamily="66" charset="-78"/>
                <a:cs typeface="Arabic Typesetting" pitchFamily="66" charset="-78"/>
              </a:rPr>
              <a:t> AS </a:t>
            </a:r>
            <a:r>
              <a:rPr lang="en-US" dirty="0" err="1" smtClean="0">
                <a:latin typeface="Arabic Typesetting" pitchFamily="66" charset="-78"/>
                <a:cs typeface="Arabic Typesetting" pitchFamily="66" charset="-78"/>
              </a:rPr>
              <a:t>dimulai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dengan</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melting-pot assimilation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menjadi</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salad bowl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berkembang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lagi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menjadi</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cultural pluralism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akhirnya</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multiculturalism</a:t>
            </a:r>
            <a:r>
              <a:rPr lang="en-US" dirty="0" smtClean="0">
                <a:latin typeface="Arabic Typesetting" pitchFamily="66" charset="-78"/>
                <a:cs typeface="Arabic Typesetting" pitchFamily="66" charset="-78"/>
              </a:rPr>
              <a:t>”.</a:t>
            </a:r>
          </a:p>
          <a:p>
            <a:pPr>
              <a:lnSpc>
                <a:spcPct val="80000"/>
              </a:lnSpc>
              <a:defRPr/>
            </a:pPr>
            <a:r>
              <a:rPr lang="en-US" dirty="0" err="1" smtClean="0">
                <a:latin typeface="Arabic Typesetting" pitchFamily="66" charset="-78"/>
                <a:cs typeface="Arabic Typesetting" pitchFamily="66" charset="-78"/>
              </a:rPr>
              <a:t>Dinamika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bermula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gerakan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warga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kulit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hitam</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menuntut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kesetaraan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sipil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politik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pada</a:t>
            </a:r>
            <a:r>
              <a:rPr lang="en-US" dirty="0" smtClean="0">
                <a:latin typeface="Arabic Typesetting" pitchFamily="66" charset="-78"/>
                <a:cs typeface="Arabic Typesetting" pitchFamily="66" charset="-78"/>
              </a:rPr>
              <a:t> 1960-an. </a:t>
            </a:r>
            <a:r>
              <a:rPr lang="en-US" dirty="0" err="1" smtClean="0">
                <a:latin typeface="Arabic Typesetting" pitchFamily="66" charset="-78"/>
                <a:cs typeface="Arabic Typesetting" pitchFamily="66" charset="-78"/>
              </a:rPr>
              <a:t>Kemudian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tahun</a:t>
            </a:r>
            <a:r>
              <a:rPr lang="en-US" dirty="0" smtClean="0">
                <a:latin typeface="Arabic Typesetting" pitchFamily="66" charset="-78"/>
                <a:cs typeface="Arabic Typesetting" pitchFamily="66" charset="-78"/>
              </a:rPr>
              <a:t> 1970-an </a:t>
            </a:r>
            <a:r>
              <a:rPr lang="en-US" dirty="0" err="1" smtClean="0">
                <a:latin typeface="Arabic Typesetting" pitchFamily="66" charset="-78"/>
                <a:cs typeface="Arabic Typesetting" pitchFamily="66" charset="-78"/>
              </a:rPr>
              <a:t>muncul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gerakan</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civil society</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diikuti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gerakan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perempuan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lalu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muncul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gerakan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pribumi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Amerika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kelompok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kulit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berwarna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Pada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tahun</a:t>
            </a:r>
            <a:r>
              <a:rPr lang="en-US" dirty="0" smtClean="0">
                <a:latin typeface="Arabic Typesetting" pitchFamily="66" charset="-78"/>
                <a:cs typeface="Arabic Typesetting" pitchFamily="66" charset="-78"/>
              </a:rPr>
              <a:t> 1980-an </a:t>
            </a:r>
            <a:r>
              <a:rPr lang="en-US" dirty="0" err="1" smtClean="0">
                <a:latin typeface="Arabic Typesetting" pitchFamily="66" charset="-78"/>
                <a:cs typeface="Arabic Typesetting" pitchFamily="66" charset="-78"/>
              </a:rPr>
              <a:t>hingga</a:t>
            </a:r>
            <a:r>
              <a:rPr lang="en-US" dirty="0" smtClean="0">
                <a:latin typeface="Arabic Typesetting" pitchFamily="66" charset="-78"/>
                <a:cs typeface="Arabic Typesetting" pitchFamily="66" charset="-78"/>
              </a:rPr>
              <a:t> 1990-an  </a:t>
            </a:r>
            <a:r>
              <a:rPr lang="en-US" dirty="0" err="1" smtClean="0">
                <a:latin typeface="Arabic Typesetting" pitchFamily="66" charset="-78"/>
                <a:cs typeface="Arabic Typesetting" pitchFamily="66" charset="-78"/>
              </a:rPr>
              <a:t>muncul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pemikiran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kritis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terhadap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kurikulum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sekolah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dasar</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perihal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sejarah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demografi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kewarganegaraan</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menggugat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melting-pot assimilation</a:t>
            </a:r>
            <a:r>
              <a:rPr lang="en-US" dirty="0" smtClean="0">
                <a:latin typeface="Arabic Typesetting" pitchFamily="66" charset="-78"/>
                <a:cs typeface="Arabic Typesetting" pitchFamily="66" charset="-78"/>
              </a:rPr>
              <a:t>.</a:t>
            </a:r>
          </a:p>
          <a:p>
            <a:pPr>
              <a:buNone/>
            </a:pP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abic Typesetting" pitchFamily="66" charset="-78"/>
                <a:cs typeface="Arabic Typesetting" pitchFamily="66" charset="-78"/>
              </a:rPr>
              <a:t>MELTING-POT ASSIMILATION</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a:lnSpc>
                <a:spcPct val="90000"/>
              </a:lnSpc>
              <a:defRPr/>
            </a:pPr>
            <a:r>
              <a:rPr lang="en-US" dirty="0" err="1" smtClean="0">
                <a:latin typeface="Arabic Typesetting" pitchFamily="66" charset="-78"/>
                <a:cs typeface="Arabic Typesetting" pitchFamily="66" charset="-78"/>
              </a:rPr>
              <a:t>Konsep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ini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dipopulerkan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melalui</a:t>
            </a:r>
            <a:r>
              <a:rPr lang="en-US" dirty="0" smtClean="0">
                <a:latin typeface="Arabic Typesetting" pitchFamily="66" charset="-78"/>
                <a:cs typeface="Arabic Typesetting" pitchFamily="66" charset="-78"/>
              </a:rPr>
              <a:t> drama </a:t>
            </a:r>
            <a:r>
              <a:rPr lang="en-US" dirty="0" err="1" smtClean="0">
                <a:latin typeface="Arabic Typesetting" pitchFamily="66" charset="-78"/>
                <a:cs typeface="Arabic Typesetting" pitchFamily="66" charset="-78"/>
              </a:rPr>
              <a:t>karya</a:t>
            </a:r>
            <a:r>
              <a:rPr lang="en-US" dirty="0" smtClean="0">
                <a:latin typeface="Arabic Typesetting" pitchFamily="66" charset="-78"/>
                <a:cs typeface="Arabic Typesetting" pitchFamily="66" charset="-78"/>
              </a:rPr>
              <a:t> Zangwill.</a:t>
            </a:r>
          </a:p>
          <a:p>
            <a:pPr>
              <a:lnSpc>
                <a:spcPct val="90000"/>
              </a:lnSpc>
              <a:defRPr/>
            </a:pP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melting-pot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ditonjolkan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perihal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lahirnya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manusia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baru</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disebut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Amerika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yaitu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merupakan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idealisasi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peleburan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beraneka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ragam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berasal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Eropa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Afrika</a:t>
            </a:r>
            <a:r>
              <a:rPr lang="en-US" dirty="0" smtClean="0">
                <a:latin typeface="Arabic Typesetting" pitchFamily="66" charset="-78"/>
                <a:cs typeface="Arabic Typesetting" pitchFamily="66" charset="-78"/>
              </a:rPr>
              <a:t>.</a:t>
            </a:r>
          </a:p>
          <a:p>
            <a:pPr>
              <a:lnSpc>
                <a:spcPct val="90000"/>
              </a:lnSpc>
              <a:defRPr/>
            </a:pPr>
            <a:r>
              <a:rPr lang="en-US" dirty="0" err="1" smtClean="0">
                <a:latin typeface="Arabic Typesetting" pitchFamily="66" charset="-78"/>
                <a:cs typeface="Arabic Typesetting" pitchFamily="66" charset="-78"/>
              </a:rPr>
              <a:t>Pemikiran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kritis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mengungkapkan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bahwa</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melting-pot </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ternyata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bersifat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monokultur</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Karena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dominasi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hegemoni</a:t>
            </a:r>
            <a:r>
              <a:rPr lang="en-US" dirty="0" smtClean="0">
                <a:latin typeface="Arabic Typesetting" pitchFamily="66" charset="-78"/>
                <a:cs typeface="Arabic Typesetting" pitchFamily="66" charset="-78"/>
              </a:rPr>
              <a:t> WASP (</a:t>
            </a:r>
            <a:r>
              <a:rPr lang="en-US" i="1" dirty="0" smtClean="0">
                <a:latin typeface="Arabic Typesetting" pitchFamily="66" charset="-78"/>
                <a:cs typeface="Arabic Typesetting" pitchFamily="66" charset="-78"/>
              </a:rPr>
              <a:t>White Anglo-Saxon Protestant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amat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mengedepan</a:t>
            </a:r>
            <a:r>
              <a:rPr lang="en-US" dirty="0" smtClean="0">
                <a:latin typeface="Arabic Typesetting" pitchFamily="66" charset="-78"/>
                <a:cs typeface="Arabic Typesetting" pitchFamily="66" charset="-78"/>
              </a:rPr>
              <a:t>.</a:t>
            </a:r>
          </a:p>
          <a:p>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abic Typesetting" pitchFamily="66" charset="-78"/>
                <a:cs typeface="Arabic Typesetting" pitchFamily="66" charset="-78"/>
              </a:rPr>
              <a:t>SALAD BOWL</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a:defRPr/>
            </a:pPr>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mengakomodasi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mengapresiasi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kontribusi</a:t>
            </a:r>
            <a:r>
              <a:rPr lang="en-US" dirty="0" smtClean="0">
                <a:latin typeface="Arabic Typesetting" pitchFamily="66" charset="-78"/>
                <a:cs typeface="Arabic Typesetting" pitchFamily="66" charset="-78"/>
              </a:rPr>
              <a:t> non-WASP, </a:t>
            </a:r>
            <a:r>
              <a:rPr lang="en-US" dirty="0" err="1" smtClean="0">
                <a:latin typeface="Arabic Typesetting" pitchFamily="66" charset="-78"/>
                <a:cs typeface="Arabic Typesetting" pitchFamily="66" charset="-78"/>
              </a:rPr>
              <a:t>dikembangkan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pengganti</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disebut</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salad bowl</a:t>
            </a:r>
            <a:r>
              <a:rPr lang="en-US" dirty="0" smtClean="0">
                <a:latin typeface="Arabic Typesetting" pitchFamily="66" charset="-78"/>
                <a:cs typeface="Arabic Typesetting" pitchFamily="66" charset="-78"/>
              </a:rPr>
              <a:t>”.</a:t>
            </a:r>
          </a:p>
          <a:p>
            <a:pPr>
              <a:defRPr/>
            </a:pPr>
            <a:r>
              <a:rPr lang="en-US" dirty="0" err="1" smtClean="0">
                <a:latin typeface="Arabic Typesetting" pitchFamily="66" charset="-78"/>
                <a:cs typeface="Arabic Typesetting" pitchFamily="66" charset="-78"/>
              </a:rPr>
              <a:t>Unsur</a:t>
            </a:r>
            <a:r>
              <a:rPr lang="en-US" dirty="0" smtClean="0">
                <a:latin typeface="Arabic Typesetting" pitchFamily="66" charset="-78"/>
                <a:cs typeface="Arabic Typesetting" pitchFamily="66" charset="-78"/>
              </a:rPr>
              <a:t> non-WASP </a:t>
            </a:r>
            <a:r>
              <a:rPr lang="en-US" dirty="0" err="1" smtClean="0">
                <a:latin typeface="Arabic Typesetting" pitchFamily="66" charset="-78"/>
                <a:cs typeface="Arabic Typesetting" pitchFamily="66" charset="-78"/>
              </a:rPr>
              <a:t>memang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diakomodasi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tapi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ternyata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mengurangi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unsur</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pokoknya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dominan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yaitu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WASP.</a:t>
            </a:r>
          </a:p>
          <a:p>
            <a:pPr>
              <a:defRPr/>
            </a:pP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salad bowl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masih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tetap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dirasakan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mengecewakan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oleh</a:t>
            </a:r>
            <a:r>
              <a:rPr lang="en-US" dirty="0" smtClean="0">
                <a:latin typeface="Arabic Typesetting" pitchFamily="66" charset="-78"/>
                <a:cs typeface="Arabic Typesetting" pitchFamily="66" charset="-78"/>
              </a:rPr>
              <a:t> non-WASP.</a:t>
            </a:r>
          </a:p>
          <a:p>
            <a:pPr>
              <a:buNone/>
            </a:pP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r>
              <a:rPr lang="en-US" dirty="0" smtClean="0"/>
              <a:t>SEKIAN TERIMAKSIH</a:t>
            </a:r>
          </a:p>
          <a:p>
            <a:pPr algn="ct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TUGAS TAMBAHAN</a:t>
            </a:r>
            <a:endParaRPr lang="en-US" dirty="0"/>
          </a:p>
        </p:txBody>
      </p:sp>
      <p:sp>
        <p:nvSpPr>
          <p:cNvPr id="3" name="Content Placeholder 2"/>
          <p:cNvSpPr>
            <a:spLocks noGrp="1"/>
          </p:cNvSpPr>
          <p:nvPr>
            <p:ph idx="1"/>
          </p:nvPr>
        </p:nvSpPr>
        <p:spPr/>
        <p:txBody>
          <a:bodyPr/>
          <a:lstStyle/>
          <a:p>
            <a:r>
              <a:rPr lang="en-US" sz="3600" dirty="0" err="1" smtClean="0"/>
              <a:t>Hakikat</a:t>
            </a:r>
            <a:r>
              <a:rPr lang="en-US" sz="3600" dirty="0" smtClean="0"/>
              <a:t> </a:t>
            </a:r>
            <a:r>
              <a:rPr lang="en-US" sz="3600" dirty="0" err="1" smtClean="0"/>
              <a:t>Kebudayaan</a:t>
            </a:r>
            <a:endParaRPr lang="en-US" sz="3600" dirty="0" smtClean="0"/>
          </a:p>
          <a:p>
            <a:r>
              <a:rPr lang="en-US" sz="3600" dirty="0" err="1" smtClean="0"/>
              <a:t>Budaya</a:t>
            </a:r>
            <a:r>
              <a:rPr lang="en-US" sz="3600" dirty="0" smtClean="0"/>
              <a:t> </a:t>
            </a:r>
            <a:r>
              <a:rPr lang="en-US" sz="3600" dirty="0" err="1" smtClean="0"/>
              <a:t>dan</a:t>
            </a:r>
            <a:r>
              <a:rPr lang="en-US" sz="3600" dirty="0" smtClean="0"/>
              <a:t> </a:t>
            </a:r>
            <a:r>
              <a:rPr lang="en-US" sz="3600" dirty="0" err="1" smtClean="0"/>
              <a:t>Lingkungan</a:t>
            </a:r>
            <a:endParaRPr lang="en-US" sz="3600" dirty="0" smtClean="0"/>
          </a:p>
          <a:p>
            <a:r>
              <a:rPr lang="en-US" sz="3600" dirty="0" err="1" smtClean="0"/>
              <a:t>Pranata</a:t>
            </a:r>
            <a:r>
              <a:rPr lang="en-US" sz="3600" dirty="0" smtClean="0"/>
              <a:t> </a:t>
            </a:r>
            <a:r>
              <a:rPr lang="en-US" sz="3600" dirty="0" err="1" smtClean="0"/>
              <a:t>Kebudayaan</a:t>
            </a:r>
            <a:endParaRPr lang="en-US" sz="3600" dirty="0" smtClean="0"/>
          </a:p>
          <a:p>
            <a:r>
              <a:rPr lang="en-US" sz="3600" dirty="0" err="1" smtClean="0"/>
              <a:t>Hakikakat</a:t>
            </a:r>
            <a:r>
              <a:rPr lang="en-US" sz="3600" dirty="0" smtClean="0"/>
              <a:t> </a:t>
            </a:r>
            <a:r>
              <a:rPr lang="en-US" sz="3600" dirty="0" err="1" smtClean="0"/>
              <a:t>Pendidikan</a:t>
            </a:r>
            <a:r>
              <a:rPr lang="en-US" sz="3600" dirty="0" smtClean="0"/>
              <a:t> </a:t>
            </a:r>
            <a:r>
              <a:rPr lang="en-US" sz="3600" dirty="0" err="1" smtClean="0"/>
              <a:t>Multikultural</a:t>
            </a:r>
            <a:endParaRPr lang="en-US" sz="3600" dirty="0" smtClean="0"/>
          </a:p>
          <a:p>
            <a:r>
              <a:rPr lang="en-US" sz="3600" dirty="0" err="1" smtClean="0"/>
              <a:t>Dasar</a:t>
            </a:r>
            <a:r>
              <a:rPr lang="en-US" sz="3600" dirty="0" smtClean="0"/>
              <a:t>, </a:t>
            </a:r>
            <a:r>
              <a:rPr lang="en-US" sz="3600" dirty="0" err="1" smtClean="0"/>
              <a:t>Tujuan</a:t>
            </a:r>
            <a:r>
              <a:rPr lang="en-US" sz="3600" dirty="0" smtClean="0"/>
              <a:t> </a:t>
            </a:r>
            <a:r>
              <a:rPr lang="en-US" sz="3600" dirty="0" err="1" smtClean="0"/>
              <a:t>dan</a:t>
            </a:r>
            <a:r>
              <a:rPr lang="en-US" sz="3600" dirty="0" smtClean="0"/>
              <a:t> </a:t>
            </a:r>
            <a:r>
              <a:rPr lang="en-US" sz="3600" dirty="0" err="1" smtClean="0"/>
              <a:t>Fungsi</a:t>
            </a:r>
            <a:r>
              <a:rPr lang="en-US" sz="3600" dirty="0" smtClean="0"/>
              <a:t> </a:t>
            </a:r>
            <a:r>
              <a:rPr lang="en-US" sz="3600" dirty="0" err="1" smtClean="0"/>
              <a:t>Pendidikan</a:t>
            </a:r>
            <a:r>
              <a:rPr lang="en-US" sz="3600" dirty="0" smtClean="0"/>
              <a:t> </a:t>
            </a:r>
            <a:r>
              <a:rPr lang="en-US" sz="3600" dirty="0" err="1" smtClean="0"/>
              <a:t>Mulitikultural</a:t>
            </a:r>
            <a:r>
              <a:rPr lang="en-US" sz="3600" dirty="0" smtClean="0"/>
              <a:t>.</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Arabic Typesetting" pitchFamily="66" charset="-78"/>
                <a:cs typeface="Arabic Typesetting" pitchFamily="66" charset="-78"/>
              </a:rPr>
              <a:t>Pengertian</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fontScale="92500" lnSpcReduction="10000"/>
          </a:bodyPr>
          <a:lstStyle/>
          <a:p>
            <a:pPr lvl="0"/>
            <a:r>
              <a:rPr lang="id-ID" dirty="0" smtClean="0">
                <a:latin typeface="Arabic Typesetting" pitchFamily="66" charset="-78"/>
                <a:cs typeface="Arabic Typesetting" pitchFamily="66" charset="-78"/>
              </a:rPr>
              <a:t>Multikulturalisme adalah sebuah ideologi yang mengakui dan mengagungkan perbedaan dalam kesederajatan baik secara individual maupun secara kebudayaan, (Buku sosiologi IX). </a:t>
            </a:r>
            <a:endParaRPr lang="en-US" dirty="0" smtClean="0">
              <a:latin typeface="Arabic Typesetting" pitchFamily="66" charset="-78"/>
              <a:cs typeface="Arabic Typesetting" pitchFamily="66" charset="-78"/>
            </a:endParaRPr>
          </a:p>
          <a:p>
            <a:pPr lvl="0"/>
            <a:r>
              <a:rPr lang="id-ID" dirty="0" smtClean="0">
                <a:latin typeface="Arabic Typesetting" pitchFamily="66" charset="-78"/>
                <a:cs typeface="Arabic Typesetting" pitchFamily="66" charset="-78"/>
              </a:rPr>
              <a:t>Multikulturalisme menurut Taylor merupakan suatu gagasan untuk mengatur keberagaman dengan prinsip-prinsip dasar pengakuan akan keberagaman itu sendiri (politics of recognition). Gagasan ini menyangkut pengaturan relasi antara kelompok   mayoritas dan minoritas, keberadaan kelompok imigran masyarakat adat dan lain-lain. </a:t>
            </a:r>
            <a:endParaRPr lang="en-US" dirty="0" smtClean="0">
              <a:latin typeface="Arabic Typesetting" pitchFamily="66" charset="-78"/>
              <a:cs typeface="Arabic Typesetting" pitchFamily="66" charset="-78"/>
            </a:endParaRPr>
          </a:p>
          <a:p>
            <a:pPr lvl="0"/>
            <a:r>
              <a:rPr lang="id-ID" dirty="0" smtClean="0">
                <a:latin typeface="Arabic Typesetting" pitchFamily="66" charset="-78"/>
                <a:cs typeface="Arabic Typesetting" pitchFamily="66" charset="-78"/>
              </a:rPr>
              <a:t>Parsudi Suparlan mengungkapkan bahwa Multikulturalisme adalah adanya  politik universalisme yang menekankan harga diri kulturalisme adalah sebuah ideologi yang mengakui dan mengagungkan semua manusia, serta hak akan perbedaan dalam kesederajatan baik secara individual maupun dan kewajiban yang sama secara kebudayaan. </a:t>
            </a:r>
            <a:endParaRPr lang="en-US" dirty="0" smtClean="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772400" cy="5897563"/>
          </a:xfrm>
        </p:spPr>
        <p:txBody>
          <a:bodyPr>
            <a:normAutofit fontScale="92500" lnSpcReduction="20000"/>
          </a:bodyPr>
          <a:lstStyle/>
          <a:p>
            <a:pPr lvl="0"/>
            <a:r>
              <a:rPr lang="id-ID" dirty="0" smtClean="0">
                <a:latin typeface="Arabic Typesetting" pitchFamily="66" charset="-78"/>
                <a:cs typeface="Arabic Typesetting" pitchFamily="66" charset="-78"/>
              </a:rPr>
              <a:t>“Multikulturalisme” pada dasarnya adalah pandangan dunia yang kemudian dapat diterjemahkan dalam berbagai kebijakan kebudayaan yang menekankan tentang penerimaan terhadap realitas keagamaan, pluralitas, dan multikultural yang terdapat dalam kehidupan masyarakat. Multikulturalisme dapat juga dipahami sebagai pandangan dunia yang kemudian diwujudkan dalam kesadaran politik (Azyumardi Azra, 2007). </a:t>
            </a:r>
            <a:endParaRPr lang="en-US" dirty="0" smtClean="0">
              <a:latin typeface="Arabic Typesetting" pitchFamily="66" charset="-78"/>
              <a:cs typeface="Arabic Typesetting" pitchFamily="66" charset="-78"/>
            </a:endParaRPr>
          </a:p>
          <a:p>
            <a:pPr lvl="0"/>
            <a:r>
              <a:rPr lang="id-ID" dirty="0" smtClean="0">
                <a:latin typeface="Arabic Typesetting" pitchFamily="66" charset="-78"/>
                <a:cs typeface="Arabic Typesetting" pitchFamily="66" charset="-78"/>
              </a:rPr>
              <a:t>Multikulturalisme mencakup suatu pemahaman, penghargaan serta penilaian atas budaya seseorang, serta suatu penghormatan dan keingintahuan tentang budaya etnis orang lain (Lawrence Blum). </a:t>
            </a:r>
            <a:endParaRPr lang="en-US" dirty="0" smtClean="0">
              <a:latin typeface="Arabic Typesetting" pitchFamily="66" charset="-78"/>
              <a:cs typeface="Arabic Typesetting" pitchFamily="66" charset="-78"/>
            </a:endParaRPr>
          </a:p>
          <a:p>
            <a:pPr lvl="0"/>
            <a:r>
              <a:rPr lang="id-ID" dirty="0" smtClean="0">
                <a:latin typeface="Arabic Typesetting" pitchFamily="66" charset="-78"/>
                <a:cs typeface="Arabic Typesetting" pitchFamily="66" charset="-78"/>
              </a:rPr>
              <a:t>Sebuah ideologi yang mengakui dan mengagungkan perbedaan dalam kesederajatan baik secara individual maupun secara kebudayaan (Suparlan, 2002, merangkum Fay 2006, Jari dan Jary 1991, Watson 2000).  </a:t>
            </a:r>
            <a:endParaRPr lang="en-US" dirty="0" smtClean="0">
              <a:latin typeface="Arabic Typesetting" pitchFamily="66" charset="-78"/>
              <a:cs typeface="Arabic Typesetting" pitchFamily="66" charset="-78"/>
            </a:endParaRPr>
          </a:p>
          <a:p>
            <a:pPr lvl="0"/>
            <a:r>
              <a:rPr lang="id-ID" dirty="0" smtClean="0">
                <a:latin typeface="Arabic Typesetting" pitchFamily="66" charset="-78"/>
                <a:cs typeface="Arabic Typesetting" pitchFamily="66" charset="-78"/>
              </a:rPr>
              <a:t>Multikulturalisme mencakup gagasan, cara pandang, kebijakan, penyikapan dan tindakan, oleh masyarakat suatu negara, yang majemuk dari segi etnis, budaya, agama dan sebagainya, namun mempunyai cita-cita untuk mengembangkan semangat kebangsaan yang sama dan mempunyai kebanggaan untuk mempertahankan kemajemukan tersebut (A. Rifai Harahap, 2007).</a:t>
            </a:r>
            <a:endParaRPr lang="en-US" dirty="0" smtClean="0">
              <a:latin typeface="Arabic Typesetting" pitchFamily="66" charset="-78"/>
              <a:cs typeface="Arabic Typesetting" pitchFamily="66" charset="-78"/>
            </a:endParaRPr>
          </a:p>
          <a:p>
            <a:pPr>
              <a:buNone/>
            </a:pPr>
            <a:endParaRPr lang="en-US" dirty="0" smtClean="0">
              <a:latin typeface="Arabic Typesetting" pitchFamily="66" charset="-78"/>
              <a:cs typeface="Arabic Typesetting" pitchFamily="66" charset="-78"/>
            </a:endParaRPr>
          </a:p>
          <a:p>
            <a:pPr>
              <a:buNone/>
            </a:pP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229600" cy="6477000"/>
          </a:xfrm>
        </p:spPr>
        <p:txBody>
          <a:bodyPr>
            <a:normAutofit/>
          </a:bodyPr>
          <a:lstStyle/>
          <a:p>
            <a:pPr marL="0" indent="0" algn="just">
              <a:buNone/>
            </a:pPr>
            <a:r>
              <a:rPr lang="id-ID" sz="4000" dirty="0" smtClean="0">
                <a:latin typeface="Arabic Typesetting" pitchFamily="66" charset="-78"/>
                <a:cs typeface="Arabic Typesetting" pitchFamily="66" charset="-78"/>
              </a:rPr>
              <a:t>Bisa </a:t>
            </a:r>
            <a:r>
              <a:rPr lang="en-US" sz="4000" dirty="0" err="1" smtClean="0">
                <a:latin typeface="Arabic Typesetting" pitchFamily="66" charset="-78"/>
                <a:cs typeface="Arabic Typesetting" pitchFamily="66" charset="-78"/>
              </a:rPr>
              <a:t>disi</a:t>
            </a:r>
            <a:r>
              <a:rPr lang="id-ID" sz="4000" dirty="0" smtClean="0">
                <a:latin typeface="Arabic Typesetting" pitchFamily="66" charset="-78"/>
                <a:cs typeface="Arabic Typesetting" pitchFamily="66" charset="-78"/>
              </a:rPr>
              <a:t>mpulkan bahwa Multikulturalisme adalah suatu gagasan, ide, cara pandang dunia dimana </a:t>
            </a:r>
            <a:r>
              <a:rPr lang="id-ID" sz="4000" i="1" dirty="0" smtClean="0">
                <a:latin typeface="Arabic Typesetting" pitchFamily="66" charset="-78"/>
                <a:cs typeface="Arabic Typesetting" pitchFamily="66" charset="-78"/>
              </a:rPr>
              <a:t>multi</a:t>
            </a:r>
            <a:r>
              <a:rPr lang="id-ID" sz="4000" dirty="0" smtClean="0">
                <a:latin typeface="Arabic Typesetting" pitchFamily="66" charset="-78"/>
                <a:cs typeface="Arabic Typesetting" pitchFamily="66" charset="-78"/>
              </a:rPr>
              <a:t> dalam artian banyak dan </a:t>
            </a:r>
            <a:r>
              <a:rPr lang="id-ID" sz="4000" i="1" dirty="0" smtClean="0">
                <a:latin typeface="Arabic Typesetting" pitchFamily="66" charset="-78"/>
                <a:cs typeface="Arabic Typesetting" pitchFamily="66" charset="-78"/>
              </a:rPr>
              <a:t>kultural</a:t>
            </a:r>
            <a:r>
              <a:rPr lang="en-US" sz="4000" i="1" dirty="0" smtClean="0">
                <a:latin typeface="Arabic Typesetting" pitchFamily="66" charset="-78"/>
                <a:cs typeface="Arabic Typesetting" pitchFamily="66" charset="-78"/>
              </a:rPr>
              <a:t>(</a:t>
            </a:r>
            <a:r>
              <a:rPr lang="id-ID" sz="4000" i="1" dirty="0" smtClean="0">
                <a:latin typeface="Arabic Typesetting" pitchFamily="66" charset="-78"/>
                <a:cs typeface="Arabic Typesetting" pitchFamily="66" charset="-78"/>
              </a:rPr>
              <a:t>isme</a:t>
            </a:r>
            <a:r>
              <a:rPr lang="en-US" sz="4000" i="1" dirty="0" smtClean="0">
                <a:latin typeface="Arabic Typesetting" pitchFamily="66" charset="-78"/>
                <a:cs typeface="Arabic Typesetting" pitchFamily="66" charset="-78"/>
              </a:rPr>
              <a:t>-</a:t>
            </a:r>
            <a:r>
              <a:rPr lang="en-US" sz="4000" i="1" dirty="0" err="1" smtClean="0">
                <a:latin typeface="Arabic Typesetting" pitchFamily="66" charset="-78"/>
                <a:cs typeface="Arabic Typesetting" pitchFamily="66" charset="-78"/>
              </a:rPr>
              <a:t>faham</a:t>
            </a:r>
            <a:r>
              <a:rPr lang="en-US" sz="4000" i="1" dirty="0" smtClean="0">
                <a:latin typeface="Arabic Typesetting" pitchFamily="66" charset="-78"/>
                <a:cs typeface="Arabic Typesetting" pitchFamily="66" charset="-78"/>
              </a:rPr>
              <a:t>)</a:t>
            </a:r>
            <a:r>
              <a:rPr lang="id-ID" sz="4000" dirty="0" smtClean="0">
                <a:latin typeface="Arabic Typesetting" pitchFamily="66" charset="-78"/>
                <a:cs typeface="Arabic Typesetting" pitchFamily="66" charset="-78"/>
              </a:rPr>
              <a:t> adalah budaya sehingga multikulturalisme adalah suatu gagasan yang mengungkapkan keberagaman budaya yang dimiliki oleh suatu bangsa, kelompok masyarakat dimana keberagaman tersebut menjadi satu kebanggaan dan wajib dilestarikan dengan tetap memegang teguh prinsip keberagaman adalah kebersamaan</a:t>
            </a:r>
            <a:endParaRPr lang="en-US" sz="4000"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Arabic Typesetting" pitchFamily="66" charset="-78"/>
                <a:cs typeface="Arabic Typesetting" pitchFamily="66" charset="-78"/>
              </a:rPr>
              <a:t>Tentang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Keragaman</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lnSpcReduction="10000"/>
          </a:bodyPr>
          <a:lstStyle/>
          <a:p>
            <a:pPr>
              <a:defRPr/>
            </a:pPr>
            <a:r>
              <a:rPr lang="en-US" dirty="0" err="1" smtClean="0">
                <a:latin typeface="Arabic Typesetting" pitchFamily="66" charset="-78"/>
                <a:cs typeface="Arabic Typesetting" pitchFamily="66" charset="-78"/>
              </a:rPr>
              <a:t>Keanekaragaman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identitas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arti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luas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merupakan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suatu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kenyataan</a:t>
            </a:r>
            <a:r>
              <a:rPr lang="en-US" dirty="0" smtClean="0">
                <a:latin typeface="Arabic Typesetting" pitchFamily="66" charset="-78"/>
                <a:cs typeface="Arabic Typesetting" pitchFamily="66" charset="-78"/>
              </a:rPr>
              <a:t>. Di </a:t>
            </a:r>
            <a:r>
              <a:rPr lang="en-US" dirty="0" err="1" smtClean="0">
                <a:latin typeface="Arabic Typesetting" pitchFamily="66" charset="-78"/>
                <a:cs typeface="Arabic Typesetting" pitchFamily="66" charset="-78"/>
              </a:rPr>
              <a:t>sisi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yg</a:t>
            </a:r>
            <a:r>
              <a:rPr lang="en-US" dirty="0" smtClean="0">
                <a:latin typeface="Arabic Typesetting" pitchFamily="66" charset="-78"/>
                <a:cs typeface="Arabic Typesetting" pitchFamily="66" charset="-78"/>
              </a:rPr>
              <a:t> lain </a:t>
            </a:r>
            <a:r>
              <a:rPr lang="en-US" dirty="0" err="1" smtClean="0">
                <a:latin typeface="Arabic Typesetting" pitchFamily="66" charset="-78"/>
                <a:cs typeface="Arabic Typesetting" pitchFamily="66" charset="-78"/>
              </a:rPr>
              <a:t>keanekaragaman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identitas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mengandung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potensi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kerawanan</a:t>
            </a:r>
            <a:r>
              <a:rPr lang="en-US" dirty="0" smtClean="0">
                <a:latin typeface="Arabic Typesetting" pitchFamily="66" charset="-78"/>
                <a:cs typeface="Arabic Typesetting" pitchFamily="66" charset="-78"/>
              </a:rPr>
              <a:t>.</a:t>
            </a:r>
          </a:p>
          <a:p>
            <a:pPr>
              <a:defRPr/>
            </a:pPr>
            <a:r>
              <a:rPr lang="en-US" dirty="0" err="1" smtClean="0">
                <a:latin typeface="Arabic Typesetting" pitchFamily="66" charset="-78"/>
                <a:cs typeface="Arabic Typesetting" pitchFamily="66" charset="-78"/>
              </a:rPr>
              <a:t>Masyarakat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Majemuk</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Plural Society</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menunjukkan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keanekaragaman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suku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bangsa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kebudayaan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sukubangsa</a:t>
            </a:r>
            <a:r>
              <a:rPr lang="en-US" dirty="0" smtClean="0">
                <a:latin typeface="Arabic Typesetting" pitchFamily="66" charset="-78"/>
                <a:cs typeface="Arabic Typesetting" pitchFamily="66" charset="-78"/>
              </a:rPr>
              <a:t>.</a:t>
            </a:r>
          </a:p>
          <a:p>
            <a:pPr>
              <a:defRPr/>
            </a:pPr>
            <a:r>
              <a:rPr lang="en-US" dirty="0" err="1" smtClean="0">
                <a:latin typeface="Arabic Typesetting" pitchFamily="66" charset="-78"/>
                <a:cs typeface="Arabic Typesetting" pitchFamily="66" charset="-78"/>
              </a:rPr>
              <a:t>Pluralisme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kebudayaan</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Cultural Pluralism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menekankan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kesederajatan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kebudayaan</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ada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sebuah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masyarakat</a:t>
            </a:r>
            <a:r>
              <a:rPr lang="en-US" dirty="0" smtClean="0">
                <a:latin typeface="Arabic Typesetting" pitchFamily="66" charset="-78"/>
                <a:cs typeface="Arabic Typesetting" pitchFamily="66" charset="-78"/>
              </a:rPr>
              <a:t>.</a:t>
            </a:r>
          </a:p>
          <a:p>
            <a:pPr>
              <a:lnSpc>
                <a:spcPct val="90000"/>
              </a:lnSpc>
              <a:defRPr/>
            </a:pPr>
            <a:r>
              <a:rPr lang="en-US" dirty="0" err="1" smtClean="0">
                <a:latin typeface="Arabic Typesetting" pitchFamily="66" charset="-78"/>
                <a:cs typeface="Arabic Typesetting" pitchFamily="66" charset="-78"/>
              </a:rPr>
              <a:t>Menyangkut</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discourse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perihal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bagaimana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keanekaragaman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dipersepsi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diyakini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diteorikan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serta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disikapi</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mendasari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praksis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maupun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kebijakan</a:t>
            </a:r>
            <a:r>
              <a:rPr lang="en-US" dirty="0" smtClean="0">
                <a:latin typeface="Arabic Typesetting" pitchFamily="66" charset="-78"/>
                <a:cs typeface="Arabic Typesetting" pitchFamily="66" charset="-78"/>
              </a:rPr>
              <a:t>.</a:t>
            </a:r>
          </a:p>
          <a:p>
            <a:pPr>
              <a:lnSpc>
                <a:spcPct val="90000"/>
              </a:lnSpc>
              <a:defRPr/>
            </a:pPr>
            <a:r>
              <a:rPr lang="en-US" dirty="0" err="1" smtClean="0">
                <a:latin typeface="Arabic Typesetting" pitchFamily="66" charset="-78"/>
                <a:cs typeface="Arabic Typesetting" pitchFamily="66" charset="-78"/>
              </a:rPr>
              <a:t>Perspektif</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bisa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berbeda-beda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menurut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konteks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tempat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semangat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jamannya</a:t>
            </a:r>
            <a:endParaRPr lang="en-US" dirty="0" smtClean="0">
              <a:latin typeface="Arabic Typesetting" pitchFamily="66" charset="-78"/>
              <a:cs typeface="Arabic Typesetting" pitchFamily="66" charset="-78"/>
            </a:endParaRPr>
          </a:p>
          <a:p>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a:lnSpc>
                <a:spcPct val="90000"/>
              </a:lnSpc>
              <a:defRPr/>
            </a:pPr>
            <a:r>
              <a:rPr lang="en-US" dirty="0" err="1" smtClean="0">
                <a:latin typeface="Arabic Typesetting" pitchFamily="66" charset="-78"/>
                <a:cs typeface="Arabic Typesetting" pitchFamily="66" charset="-78"/>
              </a:rPr>
              <a:t>Multikulturalisme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menawarkan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hadirnya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realitas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ganda</a:t>
            </a:r>
            <a:r>
              <a:rPr lang="en-US" dirty="0" smtClean="0">
                <a:latin typeface="Arabic Typesetting" pitchFamily="66" charset="-78"/>
                <a:cs typeface="Arabic Typesetting" pitchFamily="66" charset="-78"/>
              </a:rPr>
              <a:t>/</a:t>
            </a:r>
            <a:r>
              <a:rPr lang="en-US" dirty="0" err="1" smtClean="0">
                <a:latin typeface="Arabic Typesetting" pitchFamily="66" charset="-78"/>
                <a:cs typeface="Arabic Typesetting" pitchFamily="66" charset="-78"/>
              </a:rPr>
              <a:t>ragam</a:t>
            </a:r>
            <a:r>
              <a:rPr lang="en-US" dirty="0" smtClean="0">
                <a:latin typeface="Arabic Typesetting" pitchFamily="66" charset="-78"/>
                <a:cs typeface="Arabic Typesetting" pitchFamily="66" charset="-78"/>
              </a:rPr>
              <a:t> : </a:t>
            </a:r>
            <a:r>
              <a:rPr lang="en-US" i="1" dirty="0" smtClean="0">
                <a:latin typeface="Arabic Typesetting" pitchFamily="66" charset="-78"/>
                <a:cs typeface="Arabic Typesetting" pitchFamily="66" charset="-78"/>
              </a:rPr>
              <a:t>differences – similarities, diversity – unity, identity – integration, particularity – universality, nationality – </a:t>
            </a:r>
            <a:r>
              <a:rPr lang="en-US" i="1" dirty="0" err="1" smtClean="0">
                <a:latin typeface="Arabic Typesetting" pitchFamily="66" charset="-78"/>
                <a:cs typeface="Arabic Typesetting" pitchFamily="66" charset="-78"/>
              </a:rPr>
              <a:t>globality</a:t>
            </a:r>
            <a:r>
              <a:rPr lang="en-US" dirty="0" smtClean="0">
                <a:latin typeface="Arabic Typesetting" pitchFamily="66" charset="-78"/>
                <a:cs typeface="Arabic Typesetting" pitchFamily="66" charset="-78"/>
              </a:rPr>
              <a:t>, etc.</a:t>
            </a:r>
          </a:p>
          <a:p>
            <a:pPr>
              <a:lnSpc>
                <a:spcPct val="90000"/>
              </a:lnSpc>
              <a:defRPr/>
            </a:pPr>
            <a:r>
              <a:rPr lang="en-US" dirty="0" err="1" smtClean="0">
                <a:latin typeface="Arabic Typesetting" pitchFamily="66" charset="-78"/>
                <a:cs typeface="Arabic Typesetting" pitchFamily="66" charset="-78"/>
              </a:rPr>
              <a:t>Multikulturalisme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pernah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dimaksud</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menghilangkan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kekhususan</a:t>
            </a:r>
            <a:r>
              <a:rPr lang="en-US" dirty="0" smtClean="0">
                <a:latin typeface="Arabic Typesetting" pitchFamily="66" charset="-78"/>
                <a:cs typeface="Arabic Typesetting" pitchFamily="66" charset="-78"/>
              </a:rPr>
              <a:t> (</a:t>
            </a:r>
            <a:r>
              <a:rPr lang="en-US" i="1" dirty="0" err="1" smtClean="0">
                <a:latin typeface="Arabic Typesetting" pitchFamily="66" charset="-78"/>
                <a:cs typeface="Arabic Typesetting" pitchFamily="66" charset="-78"/>
              </a:rPr>
              <a:t>specifity</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ciri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tak</a:t>
            </a:r>
            <a:r>
              <a:rPr lang="en-US" dirty="0" smtClean="0">
                <a:latin typeface="Arabic Typesetting" pitchFamily="66" charset="-78"/>
                <a:cs typeface="Arabic Typesetting" pitchFamily="66" charset="-78"/>
              </a:rPr>
              <a:t> pula </a:t>
            </a:r>
            <a:r>
              <a:rPr lang="en-US" dirty="0" err="1" smtClean="0">
                <a:latin typeface="Arabic Typesetting" pitchFamily="66" charset="-78"/>
                <a:cs typeface="Arabic Typesetting" pitchFamily="66" charset="-78"/>
              </a:rPr>
              <a:t>dimaksud</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meleburnya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keumuman</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generality</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a:t>
            </a:r>
          </a:p>
          <a:p>
            <a:pPr>
              <a:buNone/>
            </a:pP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Arabic Typesetting" pitchFamily="66" charset="-78"/>
                <a:cs typeface="Arabic Typesetting" pitchFamily="66" charset="-78"/>
              </a:rPr>
              <a:t>Mengapa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Menjadi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Penting</a:t>
            </a:r>
            <a:r>
              <a:rPr lang="en-US" dirty="0" smtClean="0">
                <a:latin typeface="Arabic Typesetting" pitchFamily="66" charset="-78"/>
                <a:cs typeface="Arabic Typesetting" pitchFamily="66" charset="-78"/>
              </a:rPr>
              <a:t>?</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a:xfrm>
            <a:off x="457200" y="1143000"/>
            <a:ext cx="8229600" cy="4983163"/>
          </a:xfrm>
        </p:spPr>
        <p:txBody>
          <a:bodyPr/>
          <a:lstStyle/>
          <a:p>
            <a:pPr marL="514350" indent="-514350">
              <a:buAutoNum type="arabicPeriod"/>
              <a:defRPr/>
            </a:pPr>
            <a:endParaRPr lang="en-US" dirty="0" smtClean="0">
              <a:latin typeface="Arabic Typesetting" pitchFamily="66" charset="-78"/>
              <a:cs typeface="Arabic Typesetting" pitchFamily="66" charset="-78"/>
            </a:endParaRPr>
          </a:p>
          <a:p>
            <a:pPr marL="514350" indent="-514350">
              <a:buAutoNum type="arabicPeriod"/>
              <a:defRPr/>
            </a:pPr>
            <a:endParaRPr lang="en-US" dirty="0" smtClean="0">
              <a:latin typeface="Arabic Typesetting" pitchFamily="66" charset="-78"/>
              <a:cs typeface="Arabic Typesetting" pitchFamily="66" charset="-78"/>
            </a:endParaRPr>
          </a:p>
          <a:p>
            <a:pPr marL="514350" indent="-514350">
              <a:buAutoNum type="arabicPeriod"/>
              <a:defRPr/>
            </a:pPr>
            <a:r>
              <a:rPr lang="en-US" dirty="0" err="1" smtClean="0">
                <a:latin typeface="Arabic Typesetting" pitchFamily="66" charset="-78"/>
                <a:cs typeface="Arabic Typesetting" pitchFamily="66" charset="-78"/>
              </a:rPr>
              <a:t>Secara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alamiah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setiap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ikatan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cenderung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ingin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hidup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caranya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sendiri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memang</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tiap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ikatan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punya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hidup</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serta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berkembang</a:t>
            </a:r>
            <a:r>
              <a:rPr lang="en-US" dirty="0" smtClean="0">
                <a:latin typeface="Arabic Typesetting" pitchFamily="66" charset="-78"/>
                <a:cs typeface="Arabic Typesetting" pitchFamily="66" charset="-78"/>
              </a:rPr>
              <a:t>.</a:t>
            </a:r>
          </a:p>
          <a:p>
            <a:pPr marL="514350" indent="-514350">
              <a:buAutoNum type="arabicPeriod"/>
              <a:defRPr/>
            </a:pPr>
            <a:r>
              <a:rPr lang="en-US" dirty="0" err="1" smtClean="0">
                <a:latin typeface="Arabic Typesetting" pitchFamily="66" charset="-78"/>
                <a:cs typeface="Arabic Typesetting" pitchFamily="66" charset="-78"/>
              </a:rPr>
              <a:t>Masyarakat</a:t>
            </a:r>
            <a:r>
              <a:rPr lang="en-US" dirty="0" smtClean="0">
                <a:latin typeface="Arabic Typesetting" pitchFamily="66" charset="-78"/>
                <a:cs typeface="Arabic Typesetting" pitchFamily="66" charset="-78"/>
              </a:rPr>
              <a:t> modern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terbuka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meniscayakan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adanya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interaksi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pertemuan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kerjasama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konflik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antara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manusia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berbeda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latar</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budaya</a:t>
            </a:r>
            <a:r>
              <a:rPr lang="en-US" dirty="0" smtClean="0">
                <a:latin typeface="Arabic Typesetting" pitchFamily="66" charset="-78"/>
                <a:cs typeface="Arabic Typesetting" pitchFamily="66" charset="-78"/>
              </a:rPr>
              <a:t>.</a:t>
            </a:r>
          </a:p>
          <a:p>
            <a:pPr>
              <a:buNone/>
            </a:pP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endParaRPr lang="en-US"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a:bodyPr>
          <a:lstStyle/>
          <a:p>
            <a:pPr marL="352425" indent="-352425" algn="just">
              <a:buFont typeface="Wingdings" pitchFamily="2" charset="2"/>
              <a:buChar char="v"/>
            </a:pP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merupakan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gejala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baru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fi-FI" dirty="0" smtClean="0">
                <a:latin typeface="Arabic Typesetting" pitchFamily="66" charset="-78"/>
                <a:cs typeface="Arabic Typesetting" pitchFamily="66" charset="-78"/>
              </a:rPr>
              <a:t>pergaulan umat manusia yang mendambakan persamaan hak, </a:t>
            </a:r>
            <a:r>
              <a:rPr lang="en-US" dirty="0" err="1" smtClean="0">
                <a:latin typeface="Arabic Typesetting" pitchFamily="66" charset="-78"/>
                <a:cs typeface="Arabic Typesetting" pitchFamily="66" charset="-78"/>
              </a:rPr>
              <a:t>termasuk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hak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mendapatkan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sama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untuk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semua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orang</a:t>
            </a:r>
            <a:r>
              <a:rPr lang="en-US" dirty="0" smtClean="0">
                <a:latin typeface="Arabic Typesetting" pitchFamily="66" charset="-78"/>
                <a:cs typeface="Arabic Typesetting" pitchFamily="66" charset="-78"/>
              </a:rPr>
              <a:t> (“</a:t>
            </a:r>
            <a:r>
              <a:rPr lang="en-US" i="1" dirty="0" smtClean="0">
                <a:latin typeface="Arabic Typesetting" pitchFamily="66" charset="-78"/>
                <a:cs typeface="Arabic Typesetting" pitchFamily="66" charset="-78"/>
              </a:rPr>
              <a:t>education for all”).</a:t>
            </a:r>
          </a:p>
          <a:p>
            <a:pPr marL="352425" indent="-352425" algn="just">
              <a:buFont typeface="Wingdings" pitchFamily="2" charset="2"/>
              <a:buChar char="v"/>
            </a:pPr>
            <a:r>
              <a:rPr lang="en-US" dirty="0" err="1" smtClean="0">
                <a:latin typeface="Arabic Typesetting" pitchFamily="66" charset="-78"/>
                <a:cs typeface="Arabic Typesetting" pitchFamily="66" charset="-78"/>
              </a:rPr>
              <a:t>Pendidikan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multikultural</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berjalan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bergandengan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tangan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dengan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proses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demokratisasi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dalam</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kehidupan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masyarakat</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Proses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demokratisasi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itu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dipicu</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oleh</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pengakuan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terhadap</a:t>
            </a:r>
            <a:r>
              <a:rPr lang="en-US" dirty="0" smtClean="0">
                <a:latin typeface="Arabic Typesetting" pitchFamily="66" charset="-78"/>
                <a:cs typeface="Arabic Typesetting" pitchFamily="66" charset="-78"/>
              </a:rPr>
              <a:t> ha </a:t>
            </a:r>
            <a:r>
              <a:rPr lang="en-US" dirty="0" err="1" smtClean="0">
                <a:latin typeface="Arabic Typesetting" pitchFamily="66" charset="-78"/>
                <a:cs typeface="Arabic Typesetting" pitchFamily="66" charset="-78"/>
              </a:rPr>
              <a:t>sasi</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manusia</a:t>
            </a:r>
            <a:r>
              <a:rPr lang="en-US" dirty="0" smtClean="0">
                <a:latin typeface="Arabic Typesetting" pitchFamily="66" charset="-78"/>
                <a:cs typeface="Arabic Typesetting" pitchFamily="66" charset="-78"/>
              </a:rPr>
              <a:t> yang </a:t>
            </a:r>
            <a:r>
              <a:rPr lang="en-US" dirty="0" err="1" smtClean="0">
                <a:latin typeface="Arabic Typesetting" pitchFamily="66" charset="-78"/>
                <a:cs typeface="Arabic Typesetting" pitchFamily="66" charset="-78"/>
              </a:rPr>
              <a:t>tidak</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membedakan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perbedaan-perbedaan</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manusia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atas</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warna</a:t>
            </a:r>
            <a:r>
              <a:rPr lang="en-US" dirty="0" smtClean="0">
                <a:latin typeface="Arabic Typesetting" pitchFamily="66" charset="-78"/>
                <a:cs typeface="Arabic Typesetting" pitchFamily="66" charset="-78"/>
              </a:rPr>
              <a:t> </a:t>
            </a:r>
            <a:r>
              <a:rPr lang="en-US" dirty="0" err="1" smtClean="0">
                <a:latin typeface="Arabic Typesetting" pitchFamily="66" charset="-78"/>
                <a:cs typeface="Arabic Typesetting" pitchFamily="66" charset="-78"/>
              </a:rPr>
              <a:t>kulit</a:t>
            </a:r>
            <a:r>
              <a:rPr lang="en-US" dirty="0" smtClean="0">
                <a:latin typeface="Arabic Typesetting" pitchFamily="66" charset="-78"/>
                <a:cs typeface="Arabic Typesetting" pitchFamily="66" charset="-78"/>
              </a:rPr>
              <a:t>, agama </a:t>
            </a:r>
            <a:r>
              <a:rPr lang="en-US" dirty="0" err="1" smtClean="0">
                <a:latin typeface="Arabic Typesetting" pitchFamily="66" charset="-78"/>
                <a:cs typeface="Arabic Typesetting" pitchFamily="66" charset="-78"/>
              </a:rPr>
              <a:t>dan</a:t>
            </a:r>
            <a:r>
              <a:rPr lang="en-US" dirty="0" smtClean="0">
                <a:latin typeface="Arabic Typesetting" pitchFamily="66" charset="-78"/>
                <a:cs typeface="Arabic Typesetting" pitchFamily="66" charset="-78"/>
              </a:rPr>
              <a:t> gender.</a:t>
            </a:r>
            <a:endParaRPr lang="en-US" dirty="0">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316</TotalTime>
  <Words>1031</Words>
  <Application>Microsoft Office PowerPoint</Application>
  <PresentationFormat>On-screen Show (4:3)</PresentationFormat>
  <Paragraphs>66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Opulent</vt:lpstr>
      <vt:lpstr>Memahami Hakikat Pendidikan Multikultural </vt:lpstr>
      <vt:lpstr>TUGAS TAMBAHAN</vt:lpstr>
      <vt:lpstr>Pengertian</vt:lpstr>
      <vt:lpstr>PowerPoint Presentation</vt:lpstr>
      <vt:lpstr>PowerPoint Presentation</vt:lpstr>
      <vt:lpstr>Tentang Keragaman</vt:lpstr>
      <vt:lpstr>PowerPoint Presentation</vt:lpstr>
      <vt:lpstr>Mengapa Mul. Menjadi Penting?</vt:lpstr>
      <vt:lpstr>Pendidikan Multikultural</vt:lpstr>
      <vt:lpstr>Untuk Apa Belajar Pendidikan Multikultural?</vt:lpstr>
      <vt:lpstr>Tujuan Pendidikan Multikultural</vt:lpstr>
      <vt:lpstr>DALIL-DALIL MULTIKULTURALISME</vt:lpstr>
      <vt:lpstr>PENYEBARAN  PAHAM MULTIKULTURALISME di BERBAGAI NEGARA</vt:lpstr>
      <vt:lpstr>PERJALANAN MULTIKULTURALISME DI AS</vt:lpstr>
      <vt:lpstr>MELTING-POT ASSIMILATION</vt:lpstr>
      <vt:lpstr>SALAD BOWL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Multikultural Oleh: Edi Siswanto, S.Pd,. M.Pd</dc:title>
  <dc:creator>Intel</dc:creator>
  <cp:lastModifiedBy>Muhisom</cp:lastModifiedBy>
  <cp:revision>43</cp:revision>
  <dcterms:created xsi:type="dcterms:W3CDTF">2014-09-17T02:12:31Z</dcterms:created>
  <dcterms:modified xsi:type="dcterms:W3CDTF">2021-09-01T07:41:17Z</dcterms:modified>
</cp:coreProperties>
</file>