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33" d="100"/>
          <a:sy n="33" d="100"/>
        </p:scale>
        <p:origin x="-7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E5EC67-5032-4A8E-BC89-71CF2C961A66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3A284-AA0B-4E64-9389-4D0B3902F5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45B27E-78B5-4DE6-ABDA-71A797E9B83B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EC3E69-C81F-47D3-BD7C-1EE9B8BA8E5F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643F53-13B8-467C-B1F3-5C5BC31F60E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F5ABB37-26DD-4340-B8AF-268D72C4088C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25649E6-97AD-45E0-8AC8-F01B09BD47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5ABB37-26DD-4340-B8AF-268D72C4088C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5649E6-97AD-45E0-8AC8-F01B09BD47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F5ABB37-26DD-4340-B8AF-268D72C4088C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25649E6-97AD-45E0-8AC8-F01B09BD47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5ABB37-26DD-4340-B8AF-268D72C4088C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5649E6-97AD-45E0-8AC8-F01B09BD47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F5ABB37-26DD-4340-B8AF-268D72C4088C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25649E6-97AD-45E0-8AC8-F01B09BD47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5ABB37-26DD-4340-B8AF-268D72C4088C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5649E6-97AD-45E0-8AC8-F01B09BD47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5ABB37-26DD-4340-B8AF-268D72C4088C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5649E6-97AD-45E0-8AC8-F01B09BD47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5ABB37-26DD-4340-B8AF-268D72C4088C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5649E6-97AD-45E0-8AC8-F01B09BD47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F5ABB37-26DD-4340-B8AF-268D72C4088C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5649E6-97AD-45E0-8AC8-F01B09BD47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5ABB37-26DD-4340-B8AF-268D72C4088C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5649E6-97AD-45E0-8AC8-F01B09BD47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5ABB37-26DD-4340-B8AF-268D72C4088C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5649E6-97AD-45E0-8AC8-F01B09BD47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F5ABB37-26DD-4340-B8AF-268D72C4088C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25649E6-97AD-45E0-8AC8-F01B09BD47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713" y="476250"/>
            <a:ext cx="6980237" cy="230980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HUKUM PERADILAN TATA USAHA NEGARA</a:t>
            </a:r>
            <a:r>
              <a:rPr lang="en-US" smtClean="0"/>
              <a:t/>
            </a:r>
            <a:br>
              <a:rPr lang="en-US" smtClean="0"/>
            </a:br>
            <a:endParaRPr lang="en-US" dirty="0" smtClean="0"/>
          </a:p>
        </p:txBody>
      </p:sp>
      <p:pic>
        <p:nvPicPr>
          <p:cNvPr id="6148" name="Picture 5" descr="A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57338"/>
            <a:ext cx="1600200" cy="530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6" descr="UNILA3~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600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kehakiman</a:t>
            </a:r>
            <a:r>
              <a:rPr lang="en-US" dirty="0" smtClean="0"/>
              <a:t> yang </a:t>
            </a:r>
            <a:r>
              <a:rPr lang="en-US" dirty="0" err="1" smtClean="0"/>
              <a:t>merdeka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sz="2000" dirty="0" smtClean="0"/>
              <a:t>Asas ini ditegaskan lagi dalam Pasal 1 angka 1 Undang – Undang Nomor 48 Tahun 2009 Tentang Kekuasaan Kehakiman bahwa “ Kekuasaan kehakiman adalah kekuasaan negara yang merdeka untuk menyelenggarakan peradilan guna menegakkan hukum dan keadilan berdasarkan Pancasila, demi terselenggaranya negara hukum Republik Indonesia”. </a:t>
            </a:r>
          </a:p>
          <a:p>
            <a:r>
              <a:rPr lang="id-ID" sz="2000" dirty="0" smtClean="0"/>
              <a:t>Asas kekuasaan kehakiman menurut Bagirmanan, yaitu </a:t>
            </a:r>
            <a:r>
              <a:rPr lang="id-ID" sz="2000" i="1" dirty="0" smtClean="0"/>
              <a:t>pertama </a:t>
            </a:r>
            <a:r>
              <a:rPr lang="id-ID" sz="2000" dirty="0" smtClean="0"/>
              <a:t>sebagai bagian dari sistem pemisahan, pembagian kekuasaan di antara badan – badan penyelenggara negara. </a:t>
            </a:r>
            <a:r>
              <a:rPr lang="id-ID" sz="2000" i="1" dirty="0" smtClean="0"/>
              <a:t>Kedua, </a:t>
            </a:r>
            <a:r>
              <a:rPr lang="id-ID" sz="2000" dirty="0" smtClean="0"/>
              <a:t>untuk mencegah penyelenggara negara bertindak semena – mena dan menindas. </a:t>
            </a:r>
            <a:r>
              <a:rPr lang="id-ID" sz="2000" i="1" dirty="0" smtClean="0"/>
              <a:t>Ketiga, </a:t>
            </a:r>
            <a:r>
              <a:rPr lang="id-ID" sz="2000" dirty="0" smtClean="0"/>
              <a:t>untuk menilai keabsahan</a:t>
            </a:r>
            <a:r>
              <a:rPr lang="id-ID" sz="2000" i="1" dirty="0" smtClean="0"/>
              <a:t> </a:t>
            </a:r>
            <a:r>
              <a:rPr lang="id-ID" sz="2000" dirty="0" smtClean="0"/>
              <a:t>secara hukum tindakan pemerintahan atas suatu peraturan perundang – undangan sehingga sistem hukum dapat dijalankan dan ditegakan dengan baik (Bagirmanan, 1995:6).</a:t>
            </a:r>
          </a:p>
          <a:p>
            <a:endParaRPr lang="en-US" sz="2000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Keterbukaan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Asas ini membawa konsekuensi bahwa semua putusan pengadilan hanya sah dan mempunyai kekuatan hukum apabila diucapkan dalam sidang terbuka untuk umum (Pasal 17 dan Pasal 18 UU 14/1970 jo Pasal 70 UU PTUN).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Asas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menempatkan</a:t>
            </a:r>
            <a:r>
              <a:rPr lang="en-US" sz="2800" dirty="0" smtClean="0"/>
              <a:t> </a:t>
            </a:r>
            <a:r>
              <a:rPr lang="en-US" sz="2800" dirty="0" err="1" smtClean="0"/>
              <a:t>pengadilan</a:t>
            </a:r>
            <a:r>
              <a:rPr lang="en-US" sz="2800" dirty="0" smtClean="0"/>
              <a:t> </a:t>
            </a:r>
            <a:r>
              <a:rPr lang="en-US" sz="2800" dirty="0" err="1" smtClean="0"/>
              <a:t>sebagi</a:t>
            </a:r>
            <a:r>
              <a:rPr lang="en-US" sz="2800" dirty="0" smtClean="0"/>
              <a:t> </a:t>
            </a:r>
            <a:r>
              <a:rPr lang="en-US" sz="2800" dirty="0" err="1" smtClean="0"/>
              <a:t>ultimum</a:t>
            </a:r>
            <a:r>
              <a:rPr lang="en-US" sz="2800" dirty="0" smtClean="0"/>
              <a:t> </a:t>
            </a:r>
            <a:r>
              <a:rPr lang="en-US" sz="2800" dirty="0" err="1" smtClean="0"/>
              <a:t>remedium</a:t>
            </a:r>
            <a:r>
              <a:rPr lang="en-US" sz="2800" dirty="0" smtClean="0"/>
              <a:t>. </a:t>
            </a:r>
            <a:r>
              <a:rPr lang="en-US" sz="2800" dirty="0" err="1" smtClean="0"/>
              <a:t>Sengketa</a:t>
            </a:r>
            <a:r>
              <a:rPr lang="en-US" sz="2800" dirty="0" smtClean="0"/>
              <a:t> Tata Usaha Negara </a:t>
            </a:r>
            <a:r>
              <a:rPr lang="en-US" sz="2800" dirty="0" err="1" smtClean="0"/>
              <a:t>sedapat</a:t>
            </a:r>
            <a:r>
              <a:rPr lang="en-US" sz="2800" dirty="0" smtClean="0"/>
              <a:t> </a:t>
            </a:r>
            <a:r>
              <a:rPr lang="en-US" sz="2800" dirty="0" err="1" smtClean="0"/>
              <a:t>mungkin</a:t>
            </a:r>
            <a:r>
              <a:rPr lang="en-US" sz="2800" dirty="0" smtClean="0"/>
              <a:t> </a:t>
            </a:r>
            <a:r>
              <a:rPr lang="en-US" sz="2800" dirty="0" err="1" smtClean="0"/>
              <a:t>terlebih</a:t>
            </a:r>
            <a:r>
              <a:rPr lang="en-US" sz="2800" dirty="0" smtClean="0"/>
              <a:t> </a:t>
            </a:r>
            <a:r>
              <a:rPr lang="en-US" sz="2800" dirty="0" err="1" smtClean="0"/>
              <a:t>dahulu</a:t>
            </a:r>
            <a:r>
              <a:rPr lang="en-US" sz="2800" dirty="0" smtClean="0"/>
              <a:t> </a:t>
            </a:r>
            <a:r>
              <a:rPr lang="en-US" sz="2800" dirty="0" err="1" smtClean="0"/>
              <a:t>diupayakan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penyelesaiannya</a:t>
            </a:r>
            <a:r>
              <a:rPr lang="en-US" sz="2800" dirty="0" smtClean="0"/>
              <a:t> </a:t>
            </a:r>
            <a:r>
              <a:rPr lang="en-US" sz="2800" dirty="0" err="1" smtClean="0"/>
              <a:t>melalui</a:t>
            </a:r>
            <a:r>
              <a:rPr lang="en-US" sz="2800" dirty="0" smtClean="0"/>
              <a:t> </a:t>
            </a:r>
            <a:r>
              <a:rPr lang="en-US" sz="2800" dirty="0" err="1" smtClean="0"/>
              <a:t>musyawarah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mencapai</a:t>
            </a:r>
            <a:r>
              <a:rPr lang="en-US" sz="2800" dirty="0" smtClean="0"/>
              <a:t> </a:t>
            </a:r>
            <a:r>
              <a:rPr lang="en-US" sz="2800" dirty="0" err="1" smtClean="0"/>
              <a:t>mufakat</a:t>
            </a:r>
            <a:r>
              <a:rPr lang="en-US" sz="2800" dirty="0" smtClean="0"/>
              <a:t> </a:t>
            </a:r>
            <a:r>
              <a:rPr lang="en-US" sz="2800" dirty="0" err="1" smtClean="0"/>
              <a:t>bukan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konfrontatif</a:t>
            </a:r>
            <a:r>
              <a:rPr lang="en-US" sz="2800" dirty="0" smtClean="0"/>
              <a:t>.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melalui</a:t>
            </a:r>
            <a:r>
              <a:rPr lang="en-US" sz="2800" dirty="0" smtClean="0"/>
              <a:t> </a:t>
            </a:r>
            <a:r>
              <a:rPr lang="en-US" sz="2800" dirty="0" err="1" smtClean="0"/>
              <a:t>upaya</a:t>
            </a:r>
            <a:r>
              <a:rPr lang="en-US" sz="2800" dirty="0" smtClean="0"/>
              <a:t> </a:t>
            </a:r>
            <a:r>
              <a:rPr lang="en-US" sz="2800" dirty="0" err="1" smtClean="0"/>
              <a:t>administratif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diatur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pasal</a:t>
            </a:r>
            <a:r>
              <a:rPr lang="en-US" sz="2800" dirty="0" smtClean="0"/>
              <a:t> 48 UUPTUN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menunjukkan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arah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. </a:t>
            </a:r>
            <a:r>
              <a:rPr lang="en-US" sz="2800" dirty="0" err="1" smtClean="0"/>
              <a:t>Apabila</a:t>
            </a:r>
            <a:r>
              <a:rPr lang="en-US" sz="2800" dirty="0" smtClean="0"/>
              <a:t> </a:t>
            </a:r>
            <a:r>
              <a:rPr lang="en-US" sz="2800" dirty="0" err="1" smtClean="0"/>
              <a:t>musyawarah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mencapai</a:t>
            </a:r>
            <a:r>
              <a:rPr lang="en-US" sz="2800" dirty="0" smtClean="0"/>
              <a:t> </a:t>
            </a:r>
            <a:r>
              <a:rPr lang="en-US" sz="2800" dirty="0" err="1" smtClean="0"/>
              <a:t>mufakat</a:t>
            </a:r>
            <a:r>
              <a:rPr lang="en-US" sz="2800" dirty="0" smtClean="0"/>
              <a:t>,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barulah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melalui</a:t>
            </a:r>
            <a:r>
              <a:rPr lang="en-US" sz="2800" dirty="0" smtClean="0"/>
              <a:t> PTUN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85175" cy="113506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dirty="0" err="1" smtClean="0"/>
              <a:t>Asas-asas</a:t>
            </a:r>
            <a:r>
              <a:rPr lang="en-US" sz="4000" dirty="0" smtClean="0"/>
              <a:t> </a:t>
            </a:r>
            <a:r>
              <a:rPr lang="en-US" sz="4000" dirty="0" err="1" smtClean="0"/>
              <a:t>Hukum</a:t>
            </a:r>
            <a:r>
              <a:rPr lang="en-US" sz="4000" dirty="0" smtClean="0"/>
              <a:t> </a:t>
            </a:r>
            <a:r>
              <a:rPr lang="en-US" sz="4000" dirty="0" err="1" smtClean="0"/>
              <a:t>Acara</a:t>
            </a:r>
            <a:r>
              <a:rPr lang="en-US" sz="4000" dirty="0" smtClean="0"/>
              <a:t> </a:t>
            </a:r>
            <a:r>
              <a:rPr lang="en-US" sz="4000" dirty="0" err="1" smtClean="0"/>
              <a:t>Peradilan</a:t>
            </a:r>
            <a:r>
              <a:rPr lang="en-US" sz="4000" dirty="0" smtClean="0"/>
              <a:t> Tata </a:t>
            </a:r>
            <a:r>
              <a:rPr lang="en-US" sz="4000" dirty="0" err="1" smtClean="0"/>
              <a:t>usaha</a:t>
            </a:r>
            <a:r>
              <a:rPr lang="en-US" sz="4000" dirty="0" smtClean="0"/>
              <a:t> </a:t>
            </a:r>
            <a:r>
              <a:rPr lang="en-US" sz="4000" dirty="0" err="1" smtClean="0"/>
              <a:t>negara</a:t>
            </a:r>
            <a:r>
              <a:rPr lang="en-US" sz="4000" dirty="0" smtClean="0"/>
              <a:t>, </a:t>
            </a:r>
            <a:r>
              <a:rPr lang="en-US" sz="4000" dirty="0" err="1" smtClean="0"/>
              <a:t>antara</a:t>
            </a:r>
            <a:r>
              <a:rPr lang="en-US" sz="4000" dirty="0" smtClean="0"/>
              <a:t> lain:</a:t>
            </a:r>
          </a:p>
        </p:txBody>
      </p:sp>
      <p:sp>
        <p:nvSpPr>
          <p:cNvPr id="1741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566738" y="1700213"/>
            <a:ext cx="8001000" cy="4824412"/>
          </a:xfrm>
        </p:spPr>
        <p:txBody>
          <a:bodyPr/>
          <a:lstStyle/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lphaLcPeriod"/>
              <a:defRPr/>
            </a:pP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praduga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hkm</a:t>
            </a:r>
            <a:endParaRPr lang="en-US" dirty="0" smtClean="0"/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lphaLcPeriod"/>
              <a:defRPr/>
            </a:pP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pembuktian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endParaRPr lang="en-US" dirty="0" smtClean="0"/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lphaLcPeriod"/>
              <a:defRPr/>
            </a:pP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keaktifan</a:t>
            </a:r>
            <a:r>
              <a:rPr lang="en-US" dirty="0" smtClean="0"/>
              <a:t> hakim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lphaLcPeriod"/>
              <a:defRPr/>
            </a:pP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erga</a:t>
            </a:r>
            <a:r>
              <a:rPr lang="en-US" dirty="0" smtClean="0"/>
              <a:t> </a:t>
            </a:r>
            <a:r>
              <a:rPr lang="en-US" dirty="0" err="1" smtClean="0"/>
              <a:t>omnes</a:t>
            </a:r>
            <a:endParaRPr lang="en-US" dirty="0" smtClean="0"/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lphaLcPeriod"/>
              <a:defRPr/>
            </a:pPr>
            <a:r>
              <a:rPr lang="en-US" sz="2600" dirty="0" err="1" smtClean="0"/>
              <a:t>Asas</a:t>
            </a:r>
            <a:r>
              <a:rPr lang="en-US" sz="2600" dirty="0" smtClean="0"/>
              <a:t> </a:t>
            </a:r>
            <a:r>
              <a:rPr lang="en-US" sz="2600" dirty="0" err="1" smtClean="0"/>
              <a:t>peradilan</a:t>
            </a:r>
            <a:r>
              <a:rPr lang="en-US" sz="2600" dirty="0" smtClean="0"/>
              <a:t> </a:t>
            </a:r>
            <a:r>
              <a:rPr lang="en-US" sz="2600" dirty="0" err="1" smtClean="0"/>
              <a:t>cepat</a:t>
            </a:r>
            <a:r>
              <a:rPr lang="en-US" sz="2600" dirty="0" smtClean="0"/>
              <a:t>, </a:t>
            </a:r>
            <a:r>
              <a:rPr lang="en-US" sz="2600" dirty="0" err="1" smtClean="0"/>
              <a:t>murah</a:t>
            </a:r>
            <a:r>
              <a:rPr lang="en-US" sz="2600" dirty="0" smtClean="0"/>
              <a:t>, </a:t>
            </a:r>
            <a:r>
              <a:rPr lang="en-US" sz="2600" dirty="0" err="1" smtClean="0"/>
              <a:t>sederhana</a:t>
            </a:r>
            <a:endParaRPr lang="en-US" sz="2600" dirty="0" smtClean="0"/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lphaLcPeriod"/>
              <a:defRPr/>
            </a:pPr>
            <a:r>
              <a:rPr lang="en-US" sz="2600" dirty="0" err="1" smtClean="0"/>
              <a:t>Asas</a:t>
            </a:r>
            <a:r>
              <a:rPr lang="en-US" sz="2600" dirty="0" smtClean="0"/>
              <a:t> </a:t>
            </a:r>
            <a:r>
              <a:rPr lang="en-US" sz="2600" dirty="0" err="1" smtClean="0"/>
              <a:t>Musyawarah</a:t>
            </a:r>
            <a:endParaRPr lang="en-US" sz="2600" dirty="0" smtClean="0"/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lphaLcPeriod"/>
              <a:defRPr/>
            </a:pPr>
            <a:r>
              <a:rPr lang="en-US" sz="2600" dirty="0" err="1" smtClean="0"/>
              <a:t>Asas</a:t>
            </a:r>
            <a:r>
              <a:rPr lang="en-US" sz="2600" dirty="0" smtClean="0"/>
              <a:t> </a:t>
            </a:r>
            <a:r>
              <a:rPr lang="en-US" sz="2600" dirty="0" err="1" smtClean="0"/>
              <a:t>kesatuan</a:t>
            </a:r>
            <a:r>
              <a:rPr lang="en-US" sz="2600" dirty="0" smtClean="0"/>
              <a:t> </a:t>
            </a:r>
            <a:r>
              <a:rPr lang="en-US" sz="2600" dirty="0" err="1" smtClean="0"/>
              <a:t>beracara</a:t>
            </a:r>
            <a:endParaRPr lang="en-US" sz="2600" dirty="0" smtClean="0"/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lphaLcPeriod"/>
              <a:defRPr/>
            </a:pPr>
            <a:r>
              <a:rPr lang="en-US" sz="2600" dirty="0" err="1" smtClean="0"/>
              <a:t>Asas</a:t>
            </a:r>
            <a:r>
              <a:rPr lang="en-US" sz="2600" dirty="0" smtClean="0"/>
              <a:t> </a:t>
            </a:r>
            <a:r>
              <a:rPr lang="en-US" sz="2600" dirty="0" err="1" smtClean="0"/>
              <a:t>kekuasaan</a:t>
            </a:r>
            <a:r>
              <a:rPr lang="en-US" sz="2600" dirty="0" smtClean="0"/>
              <a:t> </a:t>
            </a:r>
            <a:r>
              <a:rPr lang="en-US" sz="2600" dirty="0" err="1" smtClean="0"/>
              <a:t>kehakiman</a:t>
            </a:r>
            <a:r>
              <a:rPr lang="en-US" sz="2600" dirty="0" smtClean="0"/>
              <a:t> </a:t>
            </a:r>
            <a:r>
              <a:rPr lang="en-US" sz="2600" dirty="0" err="1" smtClean="0"/>
              <a:t>yg</a:t>
            </a:r>
            <a:r>
              <a:rPr lang="en-US" sz="2600" dirty="0" smtClean="0"/>
              <a:t> </a:t>
            </a:r>
            <a:r>
              <a:rPr lang="en-US" sz="2600" dirty="0" err="1" smtClean="0"/>
              <a:t>merdeka</a:t>
            </a:r>
            <a:endParaRPr lang="en-US" sz="2600" dirty="0" smtClean="0"/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lphaLcPeriod"/>
              <a:defRPr/>
            </a:pPr>
            <a:r>
              <a:rPr lang="en-US" sz="2600" dirty="0" err="1" smtClean="0"/>
              <a:t>Asas</a:t>
            </a:r>
            <a:r>
              <a:rPr lang="en-US" sz="2600" dirty="0" smtClean="0"/>
              <a:t> </a:t>
            </a:r>
            <a:r>
              <a:rPr lang="en-US" sz="2600" dirty="0" err="1" smtClean="0"/>
              <a:t>keterbukaan</a:t>
            </a:r>
            <a:r>
              <a:rPr lang="en-US" sz="2600" dirty="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praduga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hkm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err="1" smtClean="0"/>
              <a:t>Asas</a:t>
            </a:r>
            <a:r>
              <a:rPr lang="en-US" b="1" i="1" dirty="0" smtClean="0"/>
              <a:t> </a:t>
            </a:r>
            <a:r>
              <a:rPr lang="en-US" b="1" i="1" dirty="0" err="1" smtClean="0"/>
              <a:t>Praduga</a:t>
            </a:r>
            <a:r>
              <a:rPr lang="en-US" b="1" i="1" dirty="0" smtClean="0"/>
              <a:t> </a:t>
            </a:r>
            <a:r>
              <a:rPr lang="en-US" b="1" i="1" dirty="0" err="1" smtClean="0"/>
              <a:t>rechtmatig</a:t>
            </a:r>
            <a:r>
              <a:rPr lang="en-US" dirty="0" smtClean="0"/>
              <a:t> , yang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penguasa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rechtmatig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pembatalannya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gugatan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menunda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Tata Usaha Negara yang </a:t>
            </a:r>
            <a:r>
              <a:rPr lang="en-US" dirty="0" err="1" smtClean="0"/>
              <a:t>diguga</a:t>
            </a:r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Pembuktian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err="1" smtClean="0"/>
              <a:t>Asas</a:t>
            </a:r>
            <a:r>
              <a:rPr lang="en-US" b="1" i="1" dirty="0" smtClean="0"/>
              <a:t> </a:t>
            </a:r>
            <a:r>
              <a:rPr lang="en-US" b="1" i="1" dirty="0" err="1" smtClean="0"/>
              <a:t>Pembuktian</a:t>
            </a:r>
            <a:r>
              <a:rPr lang="en-US" b="1" i="1" dirty="0" smtClean="0"/>
              <a:t> </a:t>
            </a:r>
            <a:r>
              <a:rPr lang="en-US" b="1" i="1" dirty="0" err="1" smtClean="0"/>
              <a:t>Bebas</a:t>
            </a:r>
            <a:r>
              <a:rPr lang="en-US" b="1" i="1" dirty="0" smtClean="0"/>
              <a:t> Hakim</a:t>
            </a:r>
            <a:r>
              <a:rPr lang="en-US" dirty="0" smtClean="0"/>
              <a:t> yang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beban</a:t>
            </a:r>
            <a:r>
              <a:rPr lang="en-US" dirty="0" smtClean="0"/>
              <a:t> </a:t>
            </a:r>
            <a:r>
              <a:rPr lang="en-US" dirty="0" err="1" smtClean="0"/>
              <a:t>pembuktian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1865 BW.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dianut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107 UU 5/1986,  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dibatasi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100 UU5/1986;</a:t>
            </a:r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600" smtClean="0"/>
              <a:t>Pengaturan Hukum Formal dapat digolongkan menjadi 2 cara, yaitu: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err="1" smtClean="0"/>
              <a:t>Diatur</a:t>
            </a:r>
            <a:r>
              <a:rPr lang="en-US" sz="2800" dirty="0" smtClean="0"/>
              <a:t> </a:t>
            </a:r>
            <a:r>
              <a:rPr lang="en-US" sz="2800" dirty="0" err="1" smtClean="0"/>
              <a:t>bersama</a:t>
            </a:r>
            <a:r>
              <a:rPr lang="en-US" sz="2800" dirty="0" smtClean="0"/>
              <a:t> dg </a:t>
            </a:r>
            <a:r>
              <a:rPr lang="en-US" sz="2800" dirty="0" err="1" smtClean="0"/>
              <a:t>hkm</a:t>
            </a:r>
            <a:r>
              <a:rPr lang="en-US" sz="2800" dirty="0" smtClean="0"/>
              <a:t> </a:t>
            </a:r>
            <a:r>
              <a:rPr lang="en-US" sz="2800" dirty="0" err="1" smtClean="0"/>
              <a:t>materialnya</a:t>
            </a:r>
            <a:r>
              <a:rPr lang="en-US" sz="2800" dirty="0" smtClean="0"/>
              <a:t>. </a:t>
            </a:r>
            <a:r>
              <a:rPr lang="en-US" sz="2800" dirty="0" err="1" smtClean="0"/>
              <a:t>ketentuan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mengenai</a:t>
            </a:r>
            <a:r>
              <a:rPr lang="en-US" sz="2800" dirty="0" smtClean="0"/>
              <a:t> </a:t>
            </a:r>
            <a:r>
              <a:rPr lang="en-US" sz="2800" dirty="0" err="1" smtClean="0"/>
              <a:t>prosedur</a:t>
            </a:r>
            <a:r>
              <a:rPr lang="en-US" sz="2800" dirty="0" smtClean="0"/>
              <a:t> </a:t>
            </a:r>
            <a:r>
              <a:rPr lang="en-US" sz="2800" dirty="0" err="1" smtClean="0"/>
              <a:t>berperkara</a:t>
            </a:r>
            <a:r>
              <a:rPr lang="en-US" sz="2800" dirty="0" smtClean="0"/>
              <a:t> </a:t>
            </a:r>
            <a:r>
              <a:rPr lang="en-US" sz="2800" dirty="0" err="1" smtClean="0"/>
              <a:t>diatur</a:t>
            </a:r>
            <a:r>
              <a:rPr lang="en-US" sz="2800" dirty="0" smtClean="0"/>
              <a:t> </a:t>
            </a:r>
            <a:r>
              <a:rPr lang="en-US" sz="2800" dirty="0" err="1" smtClean="0"/>
              <a:t>bersama</a:t>
            </a:r>
            <a:r>
              <a:rPr lang="en-US" sz="2800" dirty="0" smtClean="0"/>
              <a:t> dg </a:t>
            </a:r>
            <a:r>
              <a:rPr lang="en-US" sz="2800" dirty="0" err="1" smtClean="0"/>
              <a:t>hkm</a:t>
            </a:r>
            <a:r>
              <a:rPr lang="en-US" sz="2800" dirty="0" smtClean="0"/>
              <a:t> </a:t>
            </a:r>
            <a:r>
              <a:rPr lang="en-US" sz="2800" dirty="0" err="1" smtClean="0"/>
              <a:t>materialnya</a:t>
            </a:r>
            <a:r>
              <a:rPr lang="en-US" sz="2800" dirty="0" smtClean="0"/>
              <a:t>/ dg </a:t>
            </a:r>
            <a:r>
              <a:rPr lang="en-US" sz="2800" dirty="0" err="1" smtClean="0"/>
              <a:t>susunan</a:t>
            </a:r>
            <a:r>
              <a:rPr lang="en-US" sz="2800" dirty="0" smtClean="0"/>
              <a:t>, </a:t>
            </a:r>
            <a:r>
              <a:rPr lang="en-US" sz="2800" dirty="0" err="1" smtClean="0"/>
              <a:t>kompetensi</a:t>
            </a:r>
            <a:r>
              <a:rPr lang="en-US" sz="2800" dirty="0" smtClean="0"/>
              <a:t> </a:t>
            </a:r>
            <a:r>
              <a:rPr lang="en-US" sz="2800" dirty="0" err="1" smtClean="0"/>
              <a:t>badan</a:t>
            </a:r>
            <a:r>
              <a:rPr lang="en-US" sz="2800" dirty="0" smtClean="0"/>
              <a:t> </a:t>
            </a:r>
            <a:r>
              <a:rPr lang="en-US" sz="2800" dirty="0" err="1" smtClean="0"/>
              <a:t>peradilan</a:t>
            </a:r>
            <a:r>
              <a:rPr lang="en-US" sz="2800" dirty="0" smtClean="0"/>
              <a:t> </a:t>
            </a:r>
            <a:r>
              <a:rPr lang="en-US" sz="2800" dirty="0" err="1" smtClean="0"/>
              <a:t>dlm</a:t>
            </a:r>
            <a:r>
              <a:rPr lang="en-US" sz="2800" dirty="0" smtClean="0"/>
              <a:t>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UU/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lain. </a:t>
            </a:r>
          </a:p>
          <a:p>
            <a:pPr eaLnBrk="1" hangingPunct="1">
              <a:defRPr/>
            </a:pPr>
            <a:r>
              <a:rPr lang="en-US" sz="2800" dirty="0" smtClean="0"/>
              <a:t>HAPTUN </a:t>
            </a:r>
            <a:r>
              <a:rPr lang="en-US" sz="2800" dirty="0" err="1" smtClean="0"/>
              <a:t>sbg</a:t>
            </a:r>
            <a:r>
              <a:rPr lang="en-US" sz="2800" dirty="0" smtClean="0"/>
              <a:t> </a:t>
            </a:r>
            <a:r>
              <a:rPr lang="en-US" sz="2800" dirty="0" err="1" smtClean="0"/>
              <a:t>pelaksana</a:t>
            </a:r>
            <a:r>
              <a:rPr lang="en-US" sz="2800" dirty="0" smtClean="0"/>
              <a:t> </a:t>
            </a:r>
            <a:r>
              <a:rPr lang="en-US" sz="2800" dirty="0" err="1" smtClean="0"/>
              <a:t>Pasal</a:t>
            </a:r>
            <a:r>
              <a:rPr lang="en-US" sz="2800" dirty="0" smtClean="0"/>
              <a:t> 12 UU No. 14 </a:t>
            </a:r>
            <a:r>
              <a:rPr lang="en-US" sz="2800" dirty="0" err="1" smtClean="0"/>
              <a:t>Th</a:t>
            </a:r>
            <a:r>
              <a:rPr lang="en-US" sz="2800" dirty="0" smtClean="0"/>
              <a:t> 1970 PERUBAHAN </a:t>
            </a:r>
            <a:r>
              <a:rPr lang="en-US" sz="2800" dirty="0" err="1" smtClean="0"/>
              <a:t>uu</a:t>
            </a:r>
            <a:r>
              <a:rPr lang="en-US" sz="2800" dirty="0" smtClean="0"/>
              <a:t> 29 TH 2009 </a:t>
            </a:r>
            <a:r>
              <a:rPr lang="en-US" sz="2800" dirty="0" err="1" smtClean="0"/>
              <a:t>diatur</a:t>
            </a:r>
            <a:r>
              <a:rPr lang="en-US" sz="2800" dirty="0" smtClean="0"/>
              <a:t> </a:t>
            </a:r>
            <a:r>
              <a:rPr lang="en-US" sz="2800" dirty="0" err="1" smtClean="0"/>
              <a:t>bersama</a:t>
            </a:r>
            <a:r>
              <a:rPr lang="en-US" sz="2800" dirty="0" smtClean="0"/>
              <a:t> </a:t>
            </a:r>
            <a:r>
              <a:rPr lang="en-US" sz="2800" dirty="0" err="1" smtClean="0"/>
              <a:t>hkm</a:t>
            </a:r>
            <a:r>
              <a:rPr lang="en-US" sz="2800" dirty="0" smtClean="0"/>
              <a:t> </a:t>
            </a:r>
            <a:r>
              <a:rPr lang="en-US" sz="2800" dirty="0" err="1" smtClean="0"/>
              <a:t>materialnya</a:t>
            </a:r>
            <a:endParaRPr lang="en-US" sz="2800" dirty="0" smtClean="0"/>
          </a:p>
          <a:p>
            <a:pPr eaLnBrk="1" hangingPunct="1">
              <a:defRPr/>
            </a:pPr>
            <a:r>
              <a:rPr lang="en-US" sz="2800" dirty="0" err="1" smtClean="0"/>
              <a:t>Prosedur</a:t>
            </a:r>
            <a:r>
              <a:rPr lang="en-US" sz="2800" dirty="0" smtClean="0"/>
              <a:t> </a:t>
            </a:r>
            <a:r>
              <a:rPr lang="en-US" sz="2800" dirty="0" err="1" smtClean="0"/>
              <a:t>berperkara</a:t>
            </a:r>
            <a:r>
              <a:rPr lang="en-US" sz="2800" dirty="0" smtClean="0"/>
              <a:t> </a:t>
            </a:r>
            <a:r>
              <a:rPr lang="en-US" sz="2800" dirty="0" err="1" smtClean="0"/>
              <a:t>diatur</a:t>
            </a:r>
            <a:r>
              <a:rPr lang="en-US" sz="2800" dirty="0" smtClean="0"/>
              <a:t> </a:t>
            </a:r>
            <a:r>
              <a:rPr lang="en-US" sz="2800" dirty="0" err="1" smtClean="0"/>
              <a:t>tersendiri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UU/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</a:t>
            </a:r>
            <a:r>
              <a:rPr lang="en-US" sz="2800" dirty="0" err="1" smtClean="0"/>
              <a:t>lainnya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ASAS KEAKTIFAN HAKIM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err="1" smtClean="0"/>
              <a:t>keaktifan</a:t>
            </a:r>
            <a:r>
              <a:rPr lang="en-US" sz="2400" dirty="0" smtClean="0"/>
              <a:t> hakim </a:t>
            </a:r>
            <a:r>
              <a:rPr lang="en-US" sz="2400" dirty="0" err="1" smtClean="0"/>
              <a:t>dimaksudkan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mengimbangi</a:t>
            </a:r>
            <a:r>
              <a:rPr lang="en-US" sz="2400" dirty="0" smtClean="0"/>
              <a:t> </a:t>
            </a:r>
            <a:r>
              <a:rPr lang="en-US" sz="2400" dirty="0" err="1" smtClean="0"/>
              <a:t>kedudukan</a:t>
            </a:r>
            <a:r>
              <a:rPr lang="en-US" sz="2400" dirty="0" smtClean="0"/>
              <a:t> </a:t>
            </a:r>
            <a:r>
              <a:rPr lang="en-US" sz="2400" dirty="0" err="1" smtClean="0"/>
              <a:t>para</a:t>
            </a:r>
            <a:r>
              <a:rPr lang="en-US" sz="2400" dirty="0" smtClean="0"/>
              <a:t> </a:t>
            </a:r>
            <a:r>
              <a:rPr lang="en-US" sz="2400" dirty="0" err="1" smtClean="0"/>
              <a:t>pihak</a:t>
            </a:r>
            <a:r>
              <a:rPr lang="en-US" sz="2400" dirty="0" smtClean="0"/>
              <a:t> yang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seimbang</a:t>
            </a:r>
            <a:r>
              <a:rPr lang="en-US" sz="2400" dirty="0" smtClean="0"/>
              <a:t>. </a:t>
            </a:r>
            <a:r>
              <a:rPr lang="en-US" sz="2400" dirty="0" err="1" smtClean="0"/>
              <a:t>Pihak</a:t>
            </a:r>
            <a:r>
              <a:rPr lang="en-US" sz="2400" dirty="0" smtClean="0"/>
              <a:t> </a:t>
            </a:r>
            <a:r>
              <a:rPr lang="en-US" sz="2400" dirty="0" err="1" smtClean="0"/>
              <a:t>tergugat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Pejabat</a:t>
            </a:r>
            <a:r>
              <a:rPr lang="en-US" sz="2400" dirty="0" smtClean="0"/>
              <a:t> Tata Usaha Negara yang </a:t>
            </a:r>
            <a:r>
              <a:rPr lang="en-US" sz="2400" dirty="0" err="1" smtClean="0"/>
              <a:t>tentu</a:t>
            </a:r>
            <a:r>
              <a:rPr lang="en-US" sz="2400" dirty="0" smtClean="0"/>
              <a:t> </a:t>
            </a:r>
            <a:r>
              <a:rPr lang="en-US" sz="2400" dirty="0" err="1" smtClean="0"/>
              <a:t>menguasai</a:t>
            </a:r>
            <a:r>
              <a:rPr lang="en-US" sz="2400" dirty="0" smtClean="0"/>
              <a:t> </a:t>
            </a:r>
            <a:r>
              <a:rPr lang="en-US" sz="2400" dirty="0" err="1" smtClean="0"/>
              <a:t>betul</a:t>
            </a:r>
            <a:r>
              <a:rPr lang="en-US" sz="2400" dirty="0" smtClean="0"/>
              <a:t>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</a:t>
            </a:r>
            <a:r>
              <a:rPr lang="en-US" sz="2400" dirty="0" err="1" smtClean="0"/>
              <a:t>perundang-undangan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berkaitan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kewenangan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dikeluarkan</a:t>
            </a:r>
            <a:r>
              <a:rPr lang="en-US" sz="2400" dirty="0" smtClean="0"/>
              <a:t>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digugat</a:t>
            </a:r>
            <a:r>
              <a:rPr lang="en-US" sz="2400" dirty="0" smtClean="0"/>
              <a:t>, </a:t>
            </a:r>
            <a:r>
              <a:rPr lang="en-US" sz="2400" dirty="0" err="1" smtClean="0"/>
              <a:t>sedangkan</a:t>
            </a:r>
            <a:r>
              <a:rPr lang="en-US" sz="2400" dirty="0" smtClean="0"/>
              <a:t> </a:t>
            </a:r>
            <a:r>
              <a:rPr lang="en-US" sz="2400" dirty="0" err="1" smtClean="0"/>
              <a:t>pihak</a:t>
            </a:r>
            <a:r>
              <a:rPr lang="en-US" sz="2400" dirty="0" smtClean="0"/>
              <a:t> </a:t>
            </a:r>
            <a:r>
              <a:rPr lang="en-US" sz="2400" dirty="0" err="1" smtClean="0"/>
              <a:t>Penggugat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orang</a:t>
            </a:r>
            <a:r>
              <a:rPr lang="en-US" sz="2400" dirty="0" smtClean="0"/>
              <a:t> </a:t>
            </a:r>
            <a:r>
              <a:rPr lang="en-US" sz="2400" dirty="0" err="1" smtClean="0"/>
              <a:t>perorang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perdata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posisi</a:t>
            </a:r>
            <a:r>
              <a:rPr lang="en-US" sz="2400" dirty="0" smtClean="0"/>
              <a:t> </a:t>
            </a:r>
            <a:r>
              <a:rPr lang="en-US" sz="2400" dirty="0" err="1" smtClean="0"/>
              <a:t>lemah</a:t>
            </a:r>
            <a:r>
              <a:rPr lang="en-US" sz="2400" dirty="0" smtClean="0"/>
              <a:t>,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belum</a:t>
            </a:r>
            <a:r>
              <a:rPr lang="en-US" sz="2400" dirty="0" smtClean="0"/>
              <a:t> </a:t>
            </a:r>
            <a:r>
              <a:rPr lang="en-US" sz="2400" dirty="0" err="1" smtClean="0"/>
              <a:t>tentu</a:t>
            </a:r>
            <a:r>
              <a:rPr lang="en-US" sz="2400" dirty="0" smtClean="0"/>
              <a:t> </a:t>
            </a:r>
            <a:r>
              <a:rPr lang="en-US" sz="2400" dirty="0" err="1" smtClean="0"/>
              <a:t>mereka</a:t>
            </a:r>
            <a:r>
              <a:rPr lang="en-US" sz="2400" dirty="0" smtClean="0"/>
              <a:t> </a:t>
            </a:r>
            <a:r>
              <a:rPr lang="en-US" sz="2400" dirty="0" err="1" smtClean="0"/>
              <a:t>mengetahui</a:t>
            </a:r>
            <a:r>
              <a:rPr lang="en-US" sz="2400" dirty="0" smtClean="0"/>
              <a:t> </a:t>
            </a:r>
            <a:r>
              <a:rPr lang="en-US" sz="2400" dirty="0" err="1" smtClean="0"/>
              <a:t>betul</a:t>
            </a:r>
            <a:r>
              <a:rPr lang="en-US" sz="2400" dirty="0" smtClean="0"/>
              <a:t>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</a:t>
            </a:r>
            <a:r>
              <a:rPr lang="en-US" sz="2400" dirty="0" err="1" smtClean="0"/>
              <a:t>perundang-undangan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dijadikan</a:t>
            </a:r>
            <a:r>
              <a:rPr lang="en-US" sz="2400" dirty="0" smtClean="0"/>
              <a:t> </a:t>
            </a:r>
            <a:r>
              <a:rPr lang="en-US" sz="2400" dirty="0" err="1" smtClean="0"/>
              <a:t>sumber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dikeluarkannya</a:t>
            </a:r>
            <a:r>
              <a:rPr lang="en-US" sz="2400" dirty="0" smtClean="0"/>
              <a:t>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digugat</a:t>
            </a:r>
            <a:r>
              <a:rPr lang="en-US" dirty="0" smtClean="0"/>
              <a:t>;</a:t>
            </a:r>
            <a:endParaRPr lang="en-US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Erga</a:t>
            </a:r>
            <a:r>
              <a:rPr lang="en-US" dirty="0" smtClean="0"/>
              <a:t> </a:t>
            </a:r>
            <a:r>
              <a:rPr lang="en-US" dirty="0" err="1" smtClean="0"/>
              <a:t>Omnes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Sengkata</a:t>
            </a:r>
            <a:r>
              <a:rPr lang="en-US" dirty="0" smtClean="0"/>
              <a:t> TUN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diranah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public, yang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pengadilan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mengikat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bersengketa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mengikat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Asas</a:t>
            </a:r>
            <a:r>
              <a:rPr lang="en-US" sz="3600" dirty="0" smtClean="0"/>
              <a:t> </a:t>
            </a:r>
            <a:r>
              <a:rPr lang="en-US" sz="3600" dirty="0" err="1" smtClean="0"/>
              <a:t>Peradilan</a:t>
            </a:r>
            <a:r>
              <a:rPr lang="en-US" sz="3600" dirty="0" smtClean="0"/>
              <a:t> </a:t>
            </a:r>
            <a:r>
              <a:rPr lang="en-US" sz="3600" dirty="0" err="1" smtClean="0"/>
              <a:t>Cepat</a:t>
            </a:r>
            <a:r>
              <a:rPr lang="en-US" sz="3600" dirty="0" smtClean="0"/>
              <a:t>, </a:t>
            </a:r>
            <a:r>
              <a:rPr lang="en-US" sz="3600" dirty="0" err="1" smtClean="0"/>
              <a:t>biaya</a:t>
            </a:r>
            <a:r>
              <a:rPr lang="en-US" sz="3600" dirty="0" smtClean="0"/>
              <a:t> </a:t>
            </a:r>
            <a:r>
              <a:rPr lang="en-US" sz="3600" dirty="0" err="1" smtClean="0"/>
              <a:t>ringan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Sederhana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Sederhana</a:t>
            </a:r>
            <a:r>
              <a:rPr lang="en-US" sz="2800" dirty="0" smtClean="0"/>
              <a:t> </a:t>
            </a:r>
            <a:r>
              <a:rPr lang="en-US" sz="2800" dirty="0" err="1" smtClean="0"/>
              <a:t>mengandung</a:t>
            </a:r>
            <a:r>
              <a:rPr lang="en-US" sz="2800" dirty="0" smtClean="0"/>
              <a:t> </a:t>
            </a:r>
            <a:r>
              <a:rPr lang="en-US" sz="2800" dirty="0" err="1" smtClean="0"/>
              <a:t>arti</a:t>
            </a:r>
            <a:r>
              <a:rPr lang="en-US" sz="2800" dirty="0" smtClean="0"/>
              <a:t> </a:t>
            </a:r>
            <a:r>
              <a:rPr lang="en-US" sz="2800" dirty="0" err="1" smtClean="0"/>
              <a:t>pemeriksaan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perkara</a:t>
            </a:r>
            <a:r>
              <a:rPr lang="en-US" sz="2800" dirty="0" smtClean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cara</a:t>
            </a:r>
            <a:r>
              <a:rPr lang="en-US" sz="2800" dirty="0" smtClean="0"/>
              <a:t> yang </a:t>
            </a:r>
            <a:r>
              <a:rPr lang="en-US" sz="2800" dirty="0" err="1" smtClean="0"/>
              <a:t>efisien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efektif</a:t>
            </a:r>
            <a:r>
              <a:rPr lang="en-US" sz="2800" dirty="0" smtClean="0"/>
              <a:t>. </a:t>
            </a:r>
            <a:r>
              <a:rPr lang="en-US" sz="2800" dirty="0" err="1" smtClean="0"/>
              <a:t>Asas</a:t>
            </a:r>
            <a:r>
              <a:rPr lang="en-US" sz="2800" dirty="0" smtClean="0"/>
              <a:t> </a:t>
            </a:r>
            <a:r>
              <a:rPr lang="en-US" sz="2800" dirty="0" err="1" smtClean="0"/>
              <a:t>cepat</a:t>
            </a:r>
            <a:r>
              <a:rPr lang="en-US" sz="2800" dirty="0" smtClean="0"/>
              <a:t>, </a:t>
            </a:r>
            <a:r>
              <a:rPr lang="en-US" sz="2800" dirty="0" err="1" smtClean="0"/>
              <a:t>asas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universal, </a:t>
            </a:r>
            <a:r>
              <a:rPr lang="en-US" sz="2800" dirty="0" err="1" smtClean="0"/>
              <a:t>berkaitan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waktu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berlarut-larut</a:t>
            </a:r>
            <a:r>
              <a:rPr lang="en-US" sz="2800" dirty="0" smtClean="0"/>
              <a:t>. </a:t>
            </a:r>
            <a:r>
              <a:rPr lang="en-US" sz="2800" dirty="0" err="1" smtClean="0"/>
              <a:t>Asas</a:t>
            </a:r>
            <a:r>
              <a:rPr lang="en-US" sz="2800" dirty="0" smtClean="0"/>
              <a:t> </a:t>
            </a:r>
            <a:r>
              <a:rPr lang="en-US" sz="2800" dirty="0" err="1" smtClean="0"/>
              <a:t>cepat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terkenal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adagium</a:t>
            </a:r>
            <a:r>
              <a:rPr lang="en-US" sz="2800" dirty="0" smtClean="0"/>
              <a:t> </a:t>
            </a:r>
            <a:r>
              <a:rPr lang="en-US" sz="2800" i="1" dirty="0" smtClean="0"/>
              <a:t>justice delayed justice denied, </a:t>
            </a:r>
            <a:r>
              <a:rPr lang="en-US" sz="2800" dirty="0" err="1" smtClean="0"/>
              <a:t>bermaknaproses</a:t>
            </a:r>
            <a:r>
              <a:rPr lang="en-US" sz="2800" dirty="0" smtClean="0"/>
              <a:t> </a:t>
            </a:r>
            <a:r>
              <a:rPr lang="en-US" sz="2800" dirty="0" err="1" smtClean="0"/>
              <a:t>peradilan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lambat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memberi</a:t>
            </a:r>
            <a:r>
              <a:rPr lang="en-US" sz="2800" dirty="0" smtClean="0"/>
              <a:t> </a:t>
            </a:r>
            <a:r>
              <a:rPr lang="en-US" sz="2800" dirty="0" err="1" smtClean="0"/>
              <a:t>keadilan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pihak.Asas</a:t>
            </a:r>
            <a:r>
              <a:rPr lang="en-US" sz="2800" dirty="0" smtClean="0"/>
              <a:t> </a:t>
            </a: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 smtClean="0"/>
              <a:t>ringan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mengandung</a:t>
            </a:r>
            <a:r>
              <a:rPr lang="en-US" sz="2800" dirty="0" smtClean="0"/>
              <a:t> </a:t>
            </a:r>
            <a:r>
              <a:rPr lang="en-US" sz="2800" dirty="0" err="1" smtClean="0"/>
              <a:t>arti</a:t>
            </a:r>
            <a:r>
              <a:rPr lang="en-US" sz="2800" dirty="0" smtClean="0"/>
              <a:t> </a:t>
            </a: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 smtClean="0"/>
              <a:t>perkara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dijangkau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Beracara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4667264"/>
          </a:xfrm>
        </p:spPr>
        <p:txBody>
          <a:bodyPr/>
          <a:lstStyle/>
          <a:p>
            <a:r>
              <a:rPr lang="id-ID" sz="2000" dirty="0" smtClean="0"/>
              <a:t>Kesatuan beracara karena sistem peradilan yang bertingkat yaitu tingkat pertama, banding dan kasasi. Karena ada tingkatan pengadilan tersebut,  maka dalam beracara di pengadilan </a:t>
            </a:r>
            <a:r>
              <a:rPr lang="id-ID" sz="2000" i="1" dirty="0" smtClean="0"/>
              <a:t>judex faxtie</a:t>
            </a:r>
            <a:r>
              <a:rPr lang="id-ID" sz="2000" dirty="0" smtClean="0"/>
              <a:t> (pengadilan tingkat pertama dan banding), maupun kasasi pada Mahkamah Agung sebagai puncak piramida peradilan di Indonesia terdapat satu kesatuan beracara. </a:t>
            </a:r>
          </a:p>
          <a:p>
            <a:r>
              <a:rPr lang="id-ID" sz="2000" dirty="0" smtClean="0"/>
              <a:t>S.F. Marbun mengemukakan bahwa hukum acara merupakan sarana untuk menegakan hukum mateiil yang menggambarkan proses atau prosedur yang dapat ditempuh dalam proses peradilan. Ketiadaan kesatuan beracara dapat menggoyahkan sendi – sendi kepastian hukum, merugikan masyarakat pencari keadilan dan dapat menimbulkan kesulitan bagi penegakan hukum (S.F. Marbun, 1997:194). Dengan asas tesebut, proses d pengadilan tingkat pertama (PTUN) juga merupakan proses yang dilakukan oleh pengadilan tingkat banding, kecuali dalam hal tertentu Pengadilan Tinggi menganggap perlu melakukan pemeriksaan ulang atau tambahan, baru hal itu dilakukan. </a:t>
            </a:r>
            <a:endParaRPr lang="id-ID" sz="2000" dirty="0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</TotalTime>
  <Words>740</Words>
  <Application>Microsoft Office PowerPoint</Application>
  <PresentationFormat>On-screen Show (4:3)</PresentationFormat>
  <Paragraphs>38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Opulent</vt:lpstr>
      <vt:lpstr>HUKUM PERADILAN TATA USAHA NEGARA </vt:lpstr>
      <vt:lpstr>Asas-asas Hukum Acara Peradilan Tata usaha negara, antara lain:</vt:lpstr>
      <vt:lpstr>Asas praduga sah menurut hkm </vt:lpstr>
      <vt:lpstr>Asas Pembuktian Bebas</vt:lpstr>
      <vt:lpstr>Pengaturan Hukum Formal dapat digolongkan menjadi 2 cara, yaitu:</vt:lpstr>
      <vt:lpstr>ASAS KEAKTIFAN HAKIM</vt:lpstr>
      <vt:lpstr>Asas Erga Omnes </vt:lpstr>
      <vt:lpstr>Asas Peradilan Cepat, biaya ringan dan Sederhana </vt:lpstr>
      <vt:lpstr>Asas Kesatuan Beracara</vt:lpstr>
      <vt:lpstr>Asas kekuasaan kehakiman yang merdeka</vt:lpstr>
      <vt:lpstr>Asas Keterbukaan</vt:lpstr>
      <vt:lpstr>Asas Musyawarah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PERADILAN TATA USAHA NEGARA Materi 3</dc:title>
  <dc:creator>Admin</dc:creator>
  <cp:lastModifiedBy>USER</cp:lastModifiedBy>
  <cp:revision>3</cp:revision>
  <dcterms:created xsi:type="dcterms:W3CDTF">2020-09-27T17:17:05Z</dcterms:created>
  <dcterms:modified xsi:type="dcterms:W3CDTF">2020-11-05T06:40:55Z</dcterms:modified>
</cp:coreProperties>
</file>