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8"/>
  </p:notesMasterIdLst>
  <p:sldIdLst>
    <p:sldId id="256" r:id="rId2"/>
    <p:sldId id="267" r:id="rId3"/>
    <p:sldId id="268" r:id="rId4"/>
    <p:sldId id="283" r:id="rId5"/>
    <p:sldId id="284" r:id="rId6"/>
    <p:sldId id="285" r:id="rId7"/>
    <p:sldId id="286" r:id="rId8"/>
    <p:sldId id="257" r:id="rId9"/>
    <p:sldId id="259" r:id="rId10"/>
    <p:sldId id="261" r:id="rId11"/>
    <p:sldId id="258" r:id="rId12"/>
    <p:sldId id="262" r:id="rId13"/>
    <p:sldId id="263" r:id="rId14"/>
    <p:sldId id="264" r:id="rId15"/>
    <p:sldId id="265" r:id="rId16"/>
    <p:sldId id="266" r:id="rId17"/>
    <p:sldId id="287" r:id="rId18"/>
    <p:sldId id="288" r:id="rId19"/>
    <p:sldId id="289" r:id="rId20"/>
    <p:sldId id="290" r:id="rId21"/>
    <p:sldId id="291" r:id="rId22"/>
    <p:sldId id="292" r:id="rId23"/>
    <p:sldId id="293" r:id="rId24"/>
    <p:sldId id="294" r:id="rId25"/>
    <p:sldId id="295" r:id="rId26"/>
    <p:sldId id="296" r:id="rId2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856D"/>
    <a:srgbClr val="FF2549"/>
    <a:srgbClr val="003635"/>
    <a:srgbClr val="005856"/>
    <a:srgbClr val="9EFF29"/>
    <a:srgbClr val="007033"/>
    <a:srgbClr val="5EEC3C"/>
    <a:srgbClr val="F1C88B"/>
    <a:srgbClr val="FE9202"/>
    <a:srgbClr val="1D3A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p:scale>
          <a:sx n="87" d="100"/>
          <a:sy n="87" d="100"/>
        </p:scale>
        <p:origin x="-876" y="-174"/>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D18E60-4300-4729-A0D7-6AB984C3922D}" type="datetimeFigureOut">
              <a:rPr lang="en-US" smtClean="0"/>
              <a:pPr/>
              <a:t>11/13/2020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533E96-F078-4B3D-A8F4-F1AF21EBC357}" type="slidenum">
              <a:rPr lang="en-US" smtClean="0"/>
              <a:pPr/>
              <a:t>‹#›</a:t>
            </a:fld>
            <a:endParaRPr lang="en-US"/>
          </a:p>
        </p:txBody>
      </p:sp>
    </p:spTree>
    <p:extLst>
      <p:ext uri="{BB962C8B-B14F-4D97-AF65-F5344CB8AC3E}">
        <p14:creationId xmlns="" xmlns:p14="http://schemas.microsoft.com/office/powerpoint/2010/main" val="2844300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93838" y="553075"/>
            <a:ext cx="7989723" cy="855398"/>
          </a:xfrm>
          <a:noFill/>
          <a:effectLst>
            <a:outerShdw blurRad="50800" dist="38100" dir="2700000" algn="tl" rotWithShape="0">
              <a:prstClr val="black">
                <a:alpha val="40000"/>
              </a:prstClr>
            </a:outerShdw>
          </a:effectLst>
        </p:spPr>
        <p:txBody>
          <a:bodyPr>
            <a:normAutofit/>
          </a:bodyPr>
          <a:lstStyle>
            <a:lvl1pPr algn="ctr">
              <a:defRPr sz="3600">
                <a:solidFill>
                  <a:schemeClr val="bg1"/>
                </a:solidFill>
              </a:defRPr>
            </a:lvl1pPr>
          </a:lstStyle>
          <a:p>
            <a:r>
              <a:rPr lang="en-US" dirty="0"/>
              <a:t>Click to edit </a:t>
            </a:r>
            <a:r>
              <a:rPr lang="en-US" dirty="0" smtClean="0"/>
              <a:t>Master </a:t>
            </a:r>
            <a:r>
              <a:rPr lang="en-US" dirty="0"/>
              <a:t>title style</a:t>
            </a:r>
          </a:p>
        </p:txBody>
      </p:sp>
      <p:sp>
        <p:nvSpPr>
          <p:cNvPr id="3" name="Subtitle 2"/>
          <p:cNvSpPr>
            <a:spLocks noGrp="1"/>
          </p:cNvSpPr>
          <p:nvPr>
            <p:ph type="subTitle" idx="1"/>
          </p:nvPr>
        </p:nvSpPr>
        <p:spPr>
          <a:xfrm>
            <a:off x="579093" y="1415854"/>
            <a:ext cx="7975483" cy="685791"/>
          </a:xfrm>
        </p:spPr>
        <p:txBody>
          <a:bodyPr>
            <a:normAutofit/>
          </a:bodyPr>
          <a:lstStyle>
            <a:lvl1pPr marL="0" indent="0" algn="ctr">
              <a:buNone/>
              <a:defRPr sz="2800" b="0" i="0">
                <a:solidFill>
                  <a:srgbClr val="00B0F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r>
              <a:rPr lang="en-US" dirty="0" smtClean="0"/>
              <a:t>Master </a:t>
            </a:r>
            <a:r>
              <a:rPr lang="en-US" dirty="0"/>
              <a:t>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11/13/2020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pic>
        <p:nvPicPr>
          <p:cNvPr id="7" name="Picture 6" descr="E:\websites\free-power-point-templates\2012\logos.png">
            <a:extLst>
              <a:ext uri="{FF2B5EF4-FFF2-40B4-BE49-F238E27FC236}">
                <a16:creationId xmlns:a16="http://schemas.microsoft.com/office/drawing/2014/main" xmlns="" id="{08B89D22-1D6E-450B-881F-4D2A4C527F72}"/>
              </a:ext>
            </a:extLst>
          </p:cNvPr>
          <p:cNvPicPr>
            <a:picLocks noChangeAspect="1" noChangeArrowheads="1"/>
          </p:cNvPicPr>
          <p:nvPr userDrawn="1"/>
        </p:nvPicPr>
        <p:blipFill>
          <a:blip r:embed="rId2">
            <a:extLst>
              <a:ext uri="{28A0092B-C50C-407E-A947-70E740481C1C}">
                <a14:useLocalDpi xmlns="" xmlns:a14="http://schemas.microsoft.com/office/drawing/2010/main" val="0"/>
              </a:ext>
            </a:extLst>
          </a:blip>
          <a:stretch>
            <a:fillRect/>
          </a:stretch>
        </p:blipFill>
        <p:spPr bwMode="auto">
          <a:xfrm>
            <a:off x="3808475" y="2326213"/>
            <a:ext cx="1463784" cy="526961"/>
          </a:xfrm>
          <a:prstGeom prst="rect">
            <a:avLst/>
          </a:prstGeom>
          <a:noFill/>
          <a:ln>
            <a:noFill/>
          </a:ln>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1035496"/>
            <a:ext cx="8246070" cy="763526"/>
          </a:xfrm>
        </p:spPr>
        <p:txBody>
          <a:bodyPr>
            <a:normAutofit/>
          </a:bodyPr>
          <a:lstStyle>
            <a:lvl1pPr algn="ctr">
              <a:defRPr sz="3600" baseline="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821426"/>
            <a:ext cx="8246070" cy="3040896"/>
          </a:xfrm>
        </p:spPr>
        <p:txBody>
          <a:bodyPr/>
          <a:lstStyle>
            <a:lvl1pPr algn="ctr">
              <a:defRPr sz="2800">
                <a:solidFill>
                  <a:schemeClr val="bg1"/>
                </a:solidFill>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8320" y="310672"/>
            <a:ext cx="6284320" cy="725349"/>
          </a:xfrm>
        </p:spPr>
        <p:txBody>
          <a:bodyPr>
            <a:normAutofit/>
          </a:bodyPr>
          <a:lstStyle>
            <a:lvl1pPr algn="l">
              <a:defRPr sz="360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320" y="1074197"/>
            <a:ext cx="6284320" cy="3511061"/>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11/13/2020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11/13/2020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5317" y="1171296"/>
            <a:ext cx="8093365" cy="763525"/>
          </a:xfrm>
        </p:spPr>
        <p:txBody>
          <a:bodyPr>
            <a:normAutofit/>
          </a:bodyPr>
          <a:lstStyle>
            <a:lvl1pPr algn="ctr">
              <a:defRPr sz="3600" baseline="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928357"/>
            <a:ext cx="4040188"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2400754"/>
            <a:ext cx="4040188" cy="2276294"/>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928357"/>
            <a:ext cx="4041775"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2400754"/>
            <a:ext cx="4041775" cy="2276294"/>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11/13/2020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11/13/2020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11/13/2020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11/13/2020</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
        <p:nvSpPr>
          <p:cNvPr id="7" name="TextBox 6">
            <a:extLst>
              <a:ext uri="{FF2B5EF4-FFF2-40B4-BE49-F238E27FC236}">
                <a16:creationId xmlns:a16="http://schemas.microsoft.com/office/drawing/2014/main" xmlns="" id="{11E867DF-3DCA-4725-94F0-F2B6BD747A82}"/>
              </a:ext>
            </a:extLst>
          </p:cNvPr>
          <p:cNvSpPr txBox="1"/>
          <p:nvPr userDrawn="1"/>
        </p:nvSpPr>
        <p:spPr>
          <a:xfrm>
            <a:off x="-9150" y="5213747"/>
            <a:ext cx="8389625" cy="523220"/>
          </a:xfrm>
          <a:prstGeom prst="rect">
            <a:avLst/>
          </a:prstGeom>
          <a:noFill/>
        </p:spPr>
        <p:txBody>
          <a:bodyPr wrap="square" rtlCol="0">
            <a:spAutoFit/>
          </a:bodyPr>
          <a:lstStyle/>
          <a:p>
            <a:r>
              <a:rPr lang="en-US" sz="1400" dirty="0">
                <a:solidFill>
                  <a:schemeClr val="bg1">
                    <a:lumMod val="65000"/>
                  </a:schemeClr>
                </a:solidFill>
              </a:rPr>
              <a:t>This presentation uses a free template provided by FPPT.com</a:t>
            </a:r>
          </a:p>
          <a:p>
            <a:r>
              <a:rPr lang="en-US" sz="1400" dirty="0">
                <a:solidFill>
                  <a:schemeClr val="bg1">
                    <a:lumMod val="65000"/>
                  </a:schemeClr>
                </a:solidFill>
              </a:rPr>
              <a:t>www.free-power-point-templates.com</a:t>
            </a:r>
          </a:p>
        </p:txBody>
      </p:sp>
    </p:spTree>
    <p:extLst>
      <p:ext uri="{BB962C8B-B14F-4D97-AF65-F5344CB8AC3E}">
        <p14:creationId xmlns=""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412954"/>
            <a:ext cx="7119257" cy="2558846"/>
          </a:xfrm>
        </p:spPr>
        <p:txBody>
          <a:bodyPr>
            <a:normAutofit/>
          </a:bodyPr>
          <a:lstStyle/>
          <a:p>
            <a:r>
              <a:rPr lang="id-ID" sz="4000" dirty="0" smtClean="0"/>
              <a:t>Hak dan Kewajiban Warga Negara dan Negara</a:t>
            </a:r>
            <a:endParaRPr lang="en-US" sz="4000" dirty="0"/>
          </a:p>
        </p:txBody>
      </p:sp>
    </p:spTree>
    <p:extLst>
      <p:ext uri="{BB962C8B-B14F-4D97-AF65-F5344CB8AC3E}">
        <p14:creationId xmlns="" xmlns:p14="http://schemas.microsoft.com/office/powerpoint/2010/main"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Hak-Hak Warga Negara</a:t>
            </a:r>
            <a:endParaRPr lang="id-ID" dirty="0"/>
          </a:p>
        </p:txBody>
      </p:sp>
      <p:sp>
        <p:nvSpPr>
          <p:cNvPr id="3" name="Content Placeholder 2"/>
          <p:cNvSpPr>
            <a:spLocks noGrp="1"/>
          </p:cNvSpPr>
          <p:nvPr>
            <p:ph idx="1"/>
          </p:nvPr>
        </p:nvSpPr>
        <p:spPr/>
        <p:txBody>
          <a:bodyPr>
            <a:normAutofit fontScale="92500"/>
          </a:bodyPr>
          <a:lstStyle/>
          <a:p>
            <a:r>
              <a:rPr lang="id-ID" dirty="0" smtClean="0"/>
              <a:t>Pasal 27 (2)     : setiap warga negara berhak atas pekerjaan dan penghidupan yang layak bagi kemanusiaan.</a:t>
            </a:r>
          </a:p>
          <a:p>
            <a:r>
              <a:rPr lang="id-ID" dirty="0" smtClean="0"/>
              <a:t>Pasal 29 (2)     : setiap Warga negara memiliki kemerdekaan untuk memeluk agamanya.</a:t>
            </a:r>
          </a:p>
          <a:p>
            <a:r>
              <a:rPr lang="id-ID" dirty="0" smtClean="0"/>
              <a:t>Pasal 31 (1)     : setiap warga Negara berhak mendapatkan pengajaran. </a:t>
            </a:r>
          </a:p>
          <a:p>
            <a:endParaRPr lang="id-ID"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id-ID" dirty="0" smtClean="0"/>
              <a:t>Asas-Asas Kewarganegaran</a:t>
            </a:r>
            <a:endParaRPr lang="en-US" dirty="0"/>
          </a:p>
        </p:txBody>
      </p:sp>
      <p:sp>
        <p:nvSpPr>
          <p:cNvPr id="6" name="Content Placeholder 5"/>
          <p:cNvSpPr>
            <a:spLocks noGrp="1"/>
          </p:cNvSpPr>
          <p:nvPr>
            <p:ph sz="half" idx="2"/>
          </p:nvPr>
        </p:nvSpPr>
        <p:spPr/>
        <p:txBody>
          <a:bodyPr>
            <a:normAutofit fontScale="85000" lnSpcReduction="20000"/>
          </a:bodyPr>
          <a:lstStyle/>
          <a:p>
            <a:pPr>
              <a:buNone/>
            </a:pPr>
            <a:r>
              <a:rPr lang="id-ID" dirty="0" smtClean="0"/>
              <a:t>a.       Asas Ius Soli: artinya kewarganegaraan sesorang ditentukan oleh Negara tempat kelahirannya</a:t>
            </a:r>
          </a:p>
          <a:p>
            <a:pPr>
              <a:buNone/>
            </a:pPr>
            <a:r>
              <a:rPr lang="id-ID" dirty="0" smtClean="0"/>
              <a:t>b.      Asas Ius Sanguinis: artinya kewarganegaraan seseorang ditentukan oleh kewarganegaraan orang tuanya.</a:t>
            </a:r>
          </a:p>
          <a:p>
            <a:pPr>
              <a:buNone/>
            </a:pPr>
            <a:endParaRPr lang="en-US" dirty="0"/>
          </a:p>
        </p:txBody>
      </p:sp>
      <p:sp>
        <p:nvSpPr>
          <p:cNvPr id="8" name="Content Placeholder 7"/>
          <p:cNvSpPr>
            <a:spLocks noGrp="1"/>
          </p:cNvSpPr>
          <p:nvPr>
            <p:ph sz="quarter" idx="4"/>
          </p:nvPr>
        </p:nvSpPr>
        <p:spPr/>
        <p:txBody>
          <a:bodyPr>
            <a:normAutofit/>
          </a:bodyPr>
          <a:lstStyle/>
          <a:p>
            <a:r>
              <a:rPr lang="id-ID" dirty="0" smtClean="0"/>
              <a:t>Asas Perkawinan</a:t>
            </a:r>
          </a:p>
          <a:p>
            <a:r>
              <a:rPr lang="id-ID" dirty="0" smtClean="0"/>
              <a:t>Naturalisasi</a:t>
            </a:r>
          </a:p>
        </p:txBody>
      </p:sp>
    </p:spTree>
    <p:extLst>
      <p:ext uri="{BB962C8B-B14F-4D97-AF65-F5344CB8AC3E}">
        <p14:creationId xmlns="" xmlns:p14="http://schemas.microsoft.com/office/powerpoint/2010/main" val="4170783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Problem Status Kewarganegaran</a:t>
            </a:r>
            <a:endParaRPr lang="id-ID" dirty="0"/>
          </a:p>
        </p:txBody>
      </p:sp>
      <p:sp>
        <p:nvSpPr>
          <p:cNvPr id="3" name="Content Placeholder 2"/>
          <p:cNvSpPr>
            <a:spLocks noGrp="1"/>
          </p:cNvSpPr>
          <p:nvPr>
            <p:ph idx="1"/>
          </p:nvPr>
        </p:nvSpPr>
        <p:spPr/>
        <p:txBody>
          <a:bodyPr/>
          <a:lstStyle/>
          <a:p>
            <a:r>
              <a:rPr lang="id-ID" dirty="0" smtClean="0"/>
              <a:t>Bipatride: artinya seseorang memiliki dua kewarganegaraan.</a:t>
            </a:r>
          </a:p>
          <a:p>
            <a:r>
              <a:rPr lang="id-ID" dirty="0" smtClean="0"/>
              <a:t>Apartride: artinya seseorang tidak memiliki kewarganegaraan.</a:t>
            </a:r>
            <a:endParaRPr lang="en-US" dirty="0" smtClean="0"/>
          </a:p>
          <a:p>
            <a:pPr>
              <a:buNone/>
            </a:pPr>
            <a:endParaRPr lang="id-ID"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2" y="1915885"/>
            <a:ext cx="8116888" cy="3080657"/>
          </a:xfrm>
        </p:spPr>
        <p:txBody>
          <a:bodyPr>
            <a:normAutofit fontScale="90000"/>
          </a:bodyPr>
          <a:lstStyle/>
          <a:p>
            <a:pPr lvl="0"/>
            <a:r>
              <a:rPr lang="id-ID" sz="2000" cap="none" dirty="0" smtClean="0">
                <a:solidFill>
                  <a:schemeClr val="bg1"/>
                </a:solidFill>
              </a:rPr>
              <a:t>1. Negara menjamin kemerdekaan tiap-tiap penduduk memeluk agamanya</a:t>
            </a:r>
            <a:br>
              <a:rPr lang="id-ID" sz="2000" cap="none" dirty="0" smtClean="0">
                <a:solidFill>
                  <a:schemeClr val="bg1"/>
                </a:solidFill>
              </a:rPr>
            </a:br>
            <a:r>
              <a:rPr lang="id-ID" sz="2000" cap="none" dirty="0" smtClean="0">
                <a:solidFill>
                  <a:schemeClr val="bg1"/>
                </a:solidFill>
              </a:rPr>
              <a:t>2. Negara atau pemerintah wajib membiayai pendidikan khususnya pendidikan dasar</a:t>
            </a:r>
            <a:br>
              <a:rPr lang="id-ID" sz="2000" cap="none" dirty="0" smtClean="0">
                <a:solidFill>
                  <a:schemeClr val="bg1"/>
                </a:solidFill>
              </a:rPr>
            </a:br>
            <a:r>
              <a:rPr lang="id-ID" sz="2000" cap="none" dirty="0" smtClean="0">
                <a:solidFill>
                  <a:schemeClr val="bg1"/>
                </a:solidFill>
              </a:rPr>
              <a:t>3. Pemerintah berkewajiban mengusahakan dan menyelenggarakan satu sistem pendidikan nasional</a:t>
            </a:r>
            <a:br>
              <a:rPr lang="id-ID" sz="2000" cap="none" dirty="0" smtClean="0">
                <a:solidFill>
                  <a:schemeClr val="bg1"/>
                </a:solidFill>
              </a:rPr>
            </a:br>
            <a:r>
              <a:rPr lang="id-ID" sz="2000" cap="none" dirty="0" smtClean="0">
                <a:solidFill>
                  <a:schemeClr val="bg1"/>
                </a:solidFill>
              </a:rPr>
              <a:t>4. Negara memprioritaskan anggaran pendidikan sekurang-kurangnya 20 % dari anggaran belanja negara dan belanja daerah</a:t>
            </a:r>
            <a:br>
              <a:rPr lang="id-ID" sz="2000" cap="none" dirty="0" smtClean="0">
                <a:solidFill>
                  <a:schemeClr val="bg1"/>
                </a:solidFill>
              </a:rPr>
            </a:br>
            <a:r>
              <a:rPr lang="id-ID" sz="2000" cap="none" dirty="0" smtClean="0">
                <a:solidFill>
                  <a:schemeClr val="bg1"/>
                </a:solidFill>
              </a:rPr>
              <a:t>5. Pemerintah memajukan ilmu pengetahuan dan  teknologi dengan menjunjung tinggi nilai-nilai agama dan persatuan bangsa untuk kemajuan peradaban serta kesejahteraan umat manusia</a:t>
            </a:r>
            <a:r>
              <a:rPr lang="id-ID" sz="2400" dirty="0" smtClean="0"/>
              <a:t/>
            </a:r>
            <a:br>
              <a:rPr lang="id-ID" sz="2400" dirty="0" smtClean="0"/>
            </a:br>
            <a:endParaRPr lang="id-ID" sz="2400" dirty="0"/>
          </a:p>
        </p:txBody>
      </p:sp>
      <p:sp>
        <p:nvSpPr>
          <p:cNvPr id="3" name="Text Placeholder 2"/>
          <p:cNvSpPr>
            <a:spLocks noGrp="1"/>
          </p:cNvSpPr>
          <p:nvPr>
            <p:ph type="body" idx="1"/>
          </p:nvPr>
        </p:nvSpPr>
        <p:spPr>
          <a:xfrm>
            <a:off x="221570" y="1222093"/>
            <a:ext cx="7772400" cy="672021"/>
          </a:xfrm>
        </p:spPr>
        <p:txBody>
          <a:bodyPr>
            <a:normAutofit/>
          </a:bodyPr>
          <a:lstStyle/>
          <a:p>
            <a:r>
              <a:rPr lang="id-ID" sz="2800" dirty="0" smtClean="0">
                <a:solidFill>
                  <a:schemeClr val="bg1"/>
                </a:solidFill>
                <a:latin typeface="Algerian" pitchFamily="82" charset="0"/>
              </a:rPr>
              <a:t>TUGAS DAN TANGGUNGJAWAB NEGARA</a:t>
            </a:r>
            <a:endParaRPr lang="id-ID" sz="2800" dirty="0">
              <a:solidFill>
                <a:schemeClr val="bg1"/>
              </a:solidFill>
              <a:latin typeface="Algerian" pitchFamily="82"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Fungsi Negara</a:t>
            </a:r>
            <a:endParaRPr lang="id-ID" dirty="0"/>
          </a:p>
        </p:txBody>
      </p:sp>
      <p:sp>
        <p:nvSpPr>
          <p:cNvPr id="3" name="Content Placeholder 2"/>
          <p:cNvSpPr>
            <a:spLocks noGrp="1"/>
          </p:cNvSpPr>
          <p:nvPr>
            <p:ph idx="1"/>
          </p:nvPr>
        </p:nvSpPr>
        <p:spPr/>
        <p:txBody>
          <a:bodyPr/>
          <a:lstStyle/>
          <a:p>
            <a:pPr lvl="0"/>
            <a:r>
              <a:rPr lang="id-ID" dirty="0" smtClean="0"/>
              <a:t>Fungsi pertahanan dan keamanan</a:t>
            </a:r>
          </a:p>
          <a:p>
            <a:pPr lvl="0"/>
            <a:r>
              <a:rPr lang="id-ID" dirty="0" smtClean="0"/>
              <a:t>Fungsi pengaturan dan ketertiban</a:t>
            </a:r>
          </a:p>
          <a:p>
            <a:pPr lvl="0"/>
            <a:r>
              <a:rPr lang="id-ID" dirty="0" smtClean="0"/>
              <a:t>Fungsi kesejahteraan dan kemakmuran</a:t>
            </a:r>
          </a:p>
          <a:p>
            <a:pPr lvl="0"/>
            <a:r>
              <a:rPr lang="id-ID" dirty="0" smtClean="0"/>
              <a:t>Fungsi keadilan menurut hak dan kewajiban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Sifat Negara</a:t>
            </a:r>
            <a:endParaRPr lang="id-ID" dirty="0"/>
          </a:p>
        </p:txBody>
      </p:sp>
      <p:sp>
        <p:nvSpPr>
          <p:cNvPr id="3" name="Content Placeholder 2"/>
          <p:cNvSpPr>
            <a:spLocks noGrp="1"/>
          </p:cNvSpPr>
          <p:nvPr>
            <p:ph idx="1"/>
          </p:nvPr>
        </p:nvSpPr>
        <p:spPr/>
        <p:txBody>
          <a:bodyPr/>
          <a:lstStyle/>
          <a:p>
            <a:pPr lvl="0"/>
            <a:r>
              <a:rPr lang="id-ID" dirty="0" smtClean="0"/>
              <a:t>Sifat memaksa</a:t>
            </a:r>
          </a:p>
          <a:p>
            <a:pPr lvl="0"/>
            <a:r>
              <a:rPr lang="id-ID" dirty="0" smtClean="0"/>
              <a:t>Sifat monopoli</a:t>
            </a:r>
          </a:p>
          <a:p>
            <a:pPr lvl="0"/>
            <a:r>
              <a:rPr lang="id-ID" dirty="0" smtClean="0"/>
              <a:t>Sifat totalitas</a:t>
            </a:r>
          </a:p>
          <a:p>
            <a:pPr>
              <a:buNone/>
            </a:pPr>
            <a:endParaRPr lang="id-ID"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Syarat Berdirinya Negara</a:t>
            </a:r>
            <a:endParaRPr lang="id-ID" dirty="0"/>
          </a:p>
        </p:txBody>
      </p:sp>
      <p:sp>
        <p:nvSpPr>
          <p:cNvPr id="3" name="Content Placeholder 2"/>
          <p:cNvSpPr>
            <a:spLocks noGrp="1"/>
          </p:cNvSpPr>
          <p:nvPr>
            <p:ph idx="1"/>
          </p:nvPr>
        </p:nvSpPr>
        <p:spPr/>
        <p:txBody>
          <a:bodyPr>
            <a:normAutofit fontScale="92500" lnSpcReduction="20000"/>
          </a:bodyPr>
          <a:lstStyle/>
          <a:p>
            <a:pPr lvl="0"/>
            <a:r>
              <a:rPr lang="id-ID" sz="2400" dirty="0" smtClean="0"/>
              <a:t>Penduduk, yaitu semua orang yang berdomisili dan menyatakan diri ingin bersatu</a:t>
            </a:r>
          </a:p>
          <a:p>
            <a:pPr lvl="0"/>
            <a:r>
              <a:rPr lang="id-ID" sz="2400" dirty="0" smtClean="0"/>
              <a:t>Wilayah, yaitu batas teritorial yang jelas atas darat dan laut serta udara di atasnya.</a:t>
            </a:r>
          </a:p>
          <a:p>
            <a:pPr lvl="0"/>
            <a:r>
              <a:rPr lang="id-ID" sz="2400" dirty="0" smtClean="0"/>
              <a:t>Pemerintah, yaitu organisasi utama yang bertindak menyelenggarakan kekuasaan, fungsi-fungsi dan kebijakan mencapai tujuan.</a:t>
            </a:r>
          </a:p>
          <a:p>
            <a:pPr lvl="0"/>
            <a:r>
              <a:rPr lang="id-ID" sz="2400" dirty="0" smtClean="0"/>
              <a:t>Kedaulatan, yaitu supremasi wewenang secara merdeka dan bebas dari dominasi negara lain dan negara memperoleh pengakuan dunia internasional.</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
            <a:ext cx="6836229" cy="4822371"/>
          </a:xfrm>
        </p:spPr>
        <p:txBody>
          <a:bodyPr>
            <a:noAutofit/>
          </a:bodyPr>
          <a:lstStyle/>
          <a:p>
            <a:pPr algn="just"/>
            <a:r>
              <a:rPr lang="id-ID" sz="2400" dirty="0" smtClean="0"/>
              <a:t>Mengakui hak manusia tidak sama dengan menolak masyarakat atau mengganti masyarakat itu dengan suatu kumpulan individuindividu tanpa hubungan satu sama lain. Yang ditolak dengan menerima hak-hak manusia adalah </a:t>
            </a:r>
            <a:r>
              <a:rPr lang="id-ID" sz="2400" i="1" dirty="0" smtClean="0"/>
              <a:t>totaliterisme, yakni pandangan bahwa negara mempunyai kuasa </a:t>
            </a:r>
            <a:r>
              <a:rPr lang="id-ID" sz="2400" dirty="0" smtClean="0"/>
              <a:t>absolut terhadap warganya. Paham ini sempat dianut oleh negara Fasis Jerman </a:t>
            </a:r>
            <a:r>
              <a:rPr lang="it-IT" sz="2400" dirty="0" smtClean="0"/>
              <a:t>dibawah Hitler dan Italia dibawah Musolini, di mana negara mempunyai kuasa</a:t>
            </a:r>
            <a:r>
              <a:rPr lang="id-ID" sz="2400" dirty="0" smtClean="0"/>
              <a:t> absolut terhadap seluruh warga negaranya, serta Jepang pada masa Teno Heika, yang menempatkan Kaisar sebagai pemilik kuasa absolut terhadap rakyatnya</a:t>
            </a:r>
            <a:endParaRPr lang="id-ID"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320" y="566057"/>
            <a:ext cx="6284320" cy="4321629"/>
          </a:xfrm>
        </p:spPr>
        <p:txBody>
          <a:bodyPr>
            <a:normAutofit lnSpcReduction="10000"/>
          </a:bodyPr>
          <a:lstStyle/>
          <a:p>
            <a:pPr algn="just"/>
            <a:r>
              <a:rPr lang="id-ID" dirty="0" smtClean="0"/>
              <a:t>Yang perlu diusung dalam kehidupan sosial dan politik Indonesia adalah menyeimbangkan dalam menuntut hak dan menunaikan kewajiban yang melekat padanya. Yang menjadi persoalan adalah rumusan aturan dasar dalam UUD NRI Tahun 1945 yang menjamin hak-hak dasar warganegara, sebagian besar tidak dibarengi dengan aturan dasar yang menuntut kewajiban-kewajiban yang harus</a:t>
            </a:r>
            <a:endParaRPr lang="id-ID"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320" y="740229"/>
            <a:ext cx="6284320" cy="3845029"/>
          </a:xfrm>
        </p:spPr>
        <p:txBody>
          <a:bodyPr>
            <a:normAutofit fontScale="92500" lnSpcReduction="10000"/>
          </a:bodyPr>
          <a:lstStyle/>
          <a:p>
            <a:pPr algn="just"/>
            <a:r>
              <a:rPr lang="id-ID" dirty="0" smtClean="0"/>
              <a:t>Pergerakan budaya rupa-rupanya mengikuti dinamika kehidupan sosial politik di mana tatkala hegemoni kaum kolonial mulai dipertanyakan keabsahannya maka terjadilah perlawanan kaum tertindas di mana-mana menuntut hak-haknya yang dirampas. Maka sejak itulah konsep hak mulai lebih mengemuka dan menggantikan konsep kewajiban yang mulai meredup.</a:t>
            </a: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6" y="1317171"/>
            <a:ext cx="8246070" cy="3545151"/>
          </a:xfrm>
        </p:spPr>
        <p:txBody>
          <a:bodyPr/>
          <a:lstStyle/>
          <a:p>
            <a:pPr algn="just">
              <a:buNone/>
            </a:pPr>
            <a:r>
              <a:rPr lang="id-ID" dirty="0" smtClean="0"/>
              <a:t>    Warga negara memiliki hak dan kewajiban terhadap negara, sebaliknya pula negara memiliki hak dan kewajiban terhadap </a:t>
            </a:r>
            <a:r>
              <a:rPr lang="es-ES" dirty="0" err="1" smtClean="0"/>
              <a:t>warga</a:t>
            </a:r>
            <a:r>
              <a:rPr lang="es-ES" dirty="0" smtClean="0"/>
              <a:t> negara. </a:t>
            </a:r>
            <a:r>
              <a:rPr lang="es-ES" dirty="0" err="1" smtClean="0"/>
              <a:t>Hak</a:t>
            </a:r>
            <a:r>
              <a:rPr lang="es-ES" dirty="0" smtClean="0"/>
              <a:t> dan </a:t>
            </a:r>
            <a:r>
              <a:rPr lang="es-ES" dirty="0" err="1" smtClean="0"/>
              <a:t>kewajiban</a:t>
            </a:r>
            <a:r>
              <a:rPr lang="id-ID" dirty="0" smtClean="0"/>
              <a:t> warga negara merupakan isi konstitusi </a:t>
            </a:r>
            <a:r>
              <a:rPr lang="es-ES" dirty="0" smtClean="0"/>
              <a:t>negara </a:t>
            </a:r>
            <a:r>
              <a:rPr lang="es-ES" dirty="0" err="1" smtClean="0"/>
              <a:t>perihal</a:t>
            </a:r>
            <a:r>
              <a:rPr lang="es-ES" dirty="0" smtClean="0"/>
              <a:t> </a:t>
            </a:r>
            <a:r>
              <a:rPr lang="es-ES" dirty="0" err="1" smtClean="0"/>
              <a:t>hubungan</a:t>
            </a:r>
            <a:r>
              <a:rPr lang="es-ES" dirty="0" smtClean="0"/>
              <a:t> antara </a:t>
            </a:r>
            <a:r>
              <a:rPr lang="es-ES" dirty="0" err="1" smtClean="0"/>
              <a:t>warga</a:t>
            </a:r>
            <a:r>
              <a:rPr lang="id-ID" dirty="0" smtClean="0"/>
              <a:t> negara dengan negara.</a:t>
            </a:r>
          </a:p>
          <a:p>
            <a:pPr algn="just"/>
            <a:endParaRPr lang="id-ID"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id-ID" dirty="0" smtClean="0"/>
              <a:t>Dewasa ini kita menyaksikan fenomena yang anomali di mana orang-orang menuntut hak dengan sangat gigih </a:t>
            </a:r>
            <a:r>
              <a:rPr lang="sv-SE" dirty="0" smtClean="0"/>
              <a:t>dan jika perlu dilakukan dengan kekerasan,</a:t>
            </a:r>
            <a:r>
              <a:rPr lang="id-ID" dirty="0" smtClean="0"/>
              <a:t> </a:t>
            </a:r>
            <a:r>
              <a:rPr lang="fi-FI" dirty="0" smtClean="0"/>
              <a:t>namun pada saat tiba giliran untuk menunaikan</a:t>
            </a:r>
            <a:r>
              <a:rPr lang="id-ID" dirty="0" smtClean="0"/>
              <a:t> </a:t>
            </a:r>
            <a:r>
              <a:rPr lang="fi-FI" dirty="0" smtClean="0"/>
              <a:t>kewajiban mereka itu tampaknya kehilangan</a:t>
            </a:r>
            <a:r>
              <a:rPr lang="id-ID" dirty="0" smtClean="0"/>
              <a:t> gairah.</a:t>
            </a:r>
            <a:endParaRPr lang="id-ID"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Sumber Historis</a:t>
            </a:r>
            <a:endParaRPr lang="id-ID" dirty="0"/>
          </a:p>
        </p:txBody>
      </p:sp>
      <p:sp>
        <p:nvSpPr>
          <p:cNvPr id="3" name="Content Placeholder 2"/>
          <p:cNvSpPr>
            <a:spLocks noGrp="1"/>
          </p:cNvSpPr>
          <p:nvPr>
            <p:ph idx="1"/>
          </p:nvPr>
        </p:nvSpPr>
        <p:spPr/>
        <p:txBody>
          <a:bodyPr>
            <a:normAutofit fontScale="85000" lnSpcReduction="20000"/>
          </a:bodyPr>
          <a:lstStyle/>
          <a:p>
            <a:pPr algn="just"/>
            <a:r>
              <a:rPr lang="fi-FI" dirty="0" smtClean="0"/>
              <a:t>Secara historis perjuangan menegakkan hak asasi manusia terjadi di dunia</a:t>
            </a:r>
            <a:r>
              <a:rPr lang="id-ID" dirty="0" smtClean="0"/>
              <a:t> Barat (Eropa). Adalah John Locke, seorang filsuf Inggris pada abad ke-17, yang </a:t>
            </a:r>
            <a:r>
              <a:rPr lang="sv-SE" dirty="0" smtClean="0"/>
              <a:t>pertama kali merumuskan adanya hak alamiah (</a:t>
            </a:r>
            <a:r>
              <a:rPr lang="sv-SE" i="1" dirty="0" smtClean="0"/>
              <a:t>natural rights) yang melekat pada</a:t>
            </a:r>
            <a:r>
              <a:rPr lang="id-ID" i="1" dirty="0" smtClean="0"/>
              <a:t> </a:t>
            </a:r>
            <a:r>
              <a:rPr lang="id-ID" dirty="0" smtClean="0"/>
              <a:t>setiap diri manusia, yaitu hak atas hidup, hak kebebasan, dan hak milik. Perkembangan </a:t>
            </a:r>
            <a:r>
              <a:rPr lang="fi-FI" dirty="0" smtClean="0"/>
              <a:t>demokrasi dan hak asasi manusia.</a:t>
            </a:r>
            <a:r>
              <a:rPr lang="id-ID" dirty="0" smtClean="0"/>
              <a:t> ditandai adanya tiga peristiwa penting di dunia </a:t>
            </a:r>
            <a:r>
              <a:rPr lang="it-IT" dirty="0" smtClean="0"/>
              <a:t>Barat, yaitu Magna Charta, Revolusi Amerika, dan Revolusi Perancis.</a:t>
            </a:r>
            <a:endParaRPr lang="id-ID"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20000"/>
          </a:bodyPr>
          <a:lstStyle/>
          <a:p>
            <a:pPr algn="just"/>
            <a:r>
              <a:rPr lang="it-IT" dirty="0" smtClean="0"/>
              <a:t>Hak asasi manusia kini sudah diakui seluruh dunia dan bersifat universal,</a:t>
            </a:r>
            <a:r>
              <a:rPr lang="id-ID" dirty="0" smtClean="0"/>
              <a:t> </a:t>
            </a:r>
            <a:r>
              <a:rPr lang="sv-SE" dirty="0" smtClean="0"/>
              <a:t>meliputi berbagai bidang kehidupan manusia dan tidak lagi menjadi milik negara</a:t>
            </a:r>
            <a:r>
              <a:rPr lang="id-ID" dirty="0" smtClean="0"/>
              <a:t> Barat. Sekarang ini, hak asasi manusia telah menjadi isu kontemporer di dunia. PBB pada tanggal 10 Desember 1948 mencanangkan </a:t>
            </a:r>
            <a:r>
              <a:rPr lang="id-ID" i="1" dirty="0" smtClean="0"/>
              <a:t>Universal Declaration of Human Rights (Deklarasi Universal Hak Asasi Manusia).</a:t>
            </a:r>
            <a:endParaRPr lang="id-ID"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320" y="827313"/>
            <a:ext cx="6284320" cy="4005943"/>
          </a:xfrm>
        </p:spPr>
        <p:txBody>
          <a:bodyPr>
            <a:normAutofit fontScale="70000" lnSpcReduction="20000"/>
          </a:bodyPr>
          <a:lstStyle/>
          <a:p>
            <a:pPr algn="just"/>
            <a:r>
              <a:rPr lang="id-ID" dirty="0" smtClean="0"/>
              <a:t>Di Barat ada tradisi menjunjung tinggi kebebasan dan individualis, sedang di dunia Timur, konsep tanggung jawab dan komunitas lebih dominan. Konsep kewajiban berfungsi sebagai penyeimbang antara kebebasan dan tanggung jawab. Hak lebih terkait dengan kebebasan, sedang kewajiban terkait dengan tanggung jawab. Tanggung jawab merupakan sikap moral berfungsi sebagai kendala </a:t>
            </a:r>
            <a:r>
              <a:rPr lang="sv-SE" dirty="0" smtClean="0"/>
              <a:t>alamiah dan sukarela terhadap kebebasan yang dimiliki orang lain. Dalam setiap</a:t>
            </a:r>
            <a:r>
              <a:rPr lang="id-ID" dirty="0" smtClean="0"/>
              <a:t> masyarakat tiada kebebasan tanpa pembatasan. Maka dari itu lebih banyak kebebasan yang kita nikmati, lebih banyak pula tanggung jawab terhadap orang lain maupun diri sendiri. Lebih banyak bakat yang kita miliki lebih besar tanggung jawab kita untuk mengembangkannya.</a:t>
            </a:r>
            <a:endParaRPr lang="id-ID"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smtClean="0"/>
              <a:t>Sumber Sosiologis</a:t>
            </a:r>
            <a:br>
              <a:rPr lang="id-ID" b="1" dirty="0" smtClean="0"/>
            </a:br>
            <a:endParaRPr lang="id-ID" dirty="0"/>
          </a:p>
        </p:txBody>
      </p:sp>
      <p:sp>
        <p:nvSpPr>
          <p:cNvPr id="3" name="Content Placeholder 2"/>
          <p:cNvSpPr>
            <a:spLocks noGrp="1"/>
          </p:cNvSpPr>
          <p:nvPr>
            <p:ph idx="1"/>
          </p:nvPr>
        </p:nvSpPr>
        <p:spPr/>
        <p:txBody>
          <a:bodyPr>
            <a:normAutofit fontScale="70000" lnSpcReduction="20000"/>
          </a:bodyPr>
          <a:lstStyle/>
          <a:p>
            <a:pPr algn="just"/>
            <a:r>
              <a:rPr lang="id-ID" dirty="0" smtClean="0"/>
              <a:t>Akhir-akhir ini kita menyaksikan berbagai gejolak dalam masyarakat yang sangat memprihatinkan, yakni munculnya karakter buruk yang ditandai kondisi </a:t>
            </a:r>
            <a:r>
              <a:rPr lang="sv-SE" dirty="0" smtClean="0"/>
              <a:t>kehidupan sosial budaya kita yang berubah sedemikian drastis dan fantastis.</a:t>
            </a:r>
            <a:r>
              <a:rPr lang="id-ID" dirty="0" smtClean="0"/>
              <a:t> Bangsa yang sebelumnya dikenal penyabar, ramah, penuh sopan santun, dan pandai berbasa-basi sekonyong-konyong menjadi pemarah, suka mencaci, pendendam, perang antar kampung dan suku dengan tingkat kekejaman yang </a:t>
            </a:r>
            <a:r>
              <a:rPr lang="sv-SE" dirty="0" smtClean="0"/>
              <a:t>sangat biadab. Bahkan yang lebih tragis, anak-anak kita yang masih duduk di</a:t>
            </a:r>
            <a:r>
              <a:rPr lang="id-ID" dirty="0" smtClean="0"/>
              <a:t> bangku sekolah pun sudah dapat saling menyakiti.</a:t>
            </a:r>
            <a:endParaRPr lang="id-ID"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Sumber Politik</a:t>
            </a:r>
            <a:endParaRPr lang="id-ID" dirty="0"/>
          </a:p>
        </p:txBody>
      </p:sp>
      <p:sp>
        <p:nvSpPr>
          <p:cNvPr id="3" name="Content Placeholder 2"/>
          <p:cNvSpPr>
            <a:spLocks noGrp="1"/>
          </p:cNvSpPr>
          <p:nvPr>
            <p:ph idx="1"/>
          </p:nvPr>
        </p:nvSpPr>
        <p:spPr/>
        <p:txBody>
          <a:bodyPr>
            <a:normAutofit fontScale="85000" lnSpcReduction="10000"/>
          </a:bodyPr>
          <a:lstStyle/>
          <a:p>
            <a:pPr algn="just"/>
            <a:r>
              <a:rPr lang="id-ID" dirty="0" smtClean="0"/>
              <a:t>Sumber politik yang mendasari dinamika kewajiban dan hak negara dan </a:t>
            </a:r>
            <a:r>
              <a:rPr lang="es-ES" dirty="0" err="1" smtClean="0"/>
              <a:t>warganegara</a:t>
            </a:r>
            <a:r>
              <a:rPr lang="es-ES" dirty="0" smtClean="0"/>
              <a:t> Indonesia </a:t>
            </a:r>
            <a:r>
              <a:rPr lang="es-ES" dirty="0" err="1" smtClean="0"/>
              <a:t>adalah</a:t>
            </a:r>
            <a:r>
              <a:rPr lang="es-ES" dirty="0" smtClean="0"/>
              <a:t> </a:t>
            </a:r>
            <a:r>
              <a:rPr lang="es-ES" dirty="0" err="1" smtClean="0"/>
              <a:t>proses</a:t>
            </a:r>
            <a:r>
              <a:rPr lang="es-ES" dirty="0" smtClean="0"/>
              <a:t> dan </a:t>
            </a:r>
            <a:r>
              <a:rPr lang="es-ES" dirty="0" err="1" smtClean="0"/>
              <a:t>hasil</a:t>
            </a:r>
            <a:r>
              <a:rPr lang="es-ES" dirty="0" smtClean="0"/>
              <a:t> </a:t>
            </a:r>
            <a:r>
              <a:rPr lang="es-ES" dirty="0" err="1" smtClean="0"/>
              <a:t>perubahan</a:t>
            </a:r>
            <a:r>
              <a:rPr lang="es-ES" dirty="0" smtClean="0"/>
              <a:t> UUD NRI 1945 yang</a:t>
            </a:r>
            <a:r>
              <a:rPr lang="id-ID" dirty="0" smtClean="0"/>
              <a:t> terjadi pada era reformasi. Pada awal era reformasi (pertengahan 1998), muncul </a:t>
            </a:r>
            <a:r>
              <a:rPr lang="fi-FI" dirty="0" smtClean="0"/>
              <a:t>berbagai tuntutan reformasi di masyarakat. Tuntutan tersebut disampaikan oleh</a:t>
            </a:r>
            <a:r>
              <a:rPr lang="id-ID" dirty="0" smtClean="0"/>
              <a:t> berbagai komponen bangsa, terutama oleh mahasiswa dan pemuda.</a:t>
            </a:r>
            <a:endParaRPr lang="id-ID"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70000" lnSpcReduction="20000"/>
          </a:bodyPr>
          <a:lstStyle/>
          <a:p>
            <a:pPr algn="just"/>
            <a:r>
              <a:rPr lang="id-ID" dirty="0" smtClean="0"/>
              <a:t>T</a:t>
            </a:r>
            <a:r>
              <a:rPr lang="fi-FI" dirty="0" smtClean="0"/>
              <a:t>untutan perubahan UUD NRI 1945 menjadi</a:t>
            </a:r>
            <a:r>
              <a:rPr lang="id-ID" dirty="0" smtClean="0"/>
              <a:t> kebutuhan bersama bangsa Indonesia. Berdasarkan hal itu MPR hasil Pemilu 1999, </a:t>
            </a:r>
            <a:r>
              <a:rPr lang="da-DK" dirty="0" smtClean="0"/>
              <a:t>sesuai dengan kewenangannya yang diatur dalam Pasal 3 dan Pasal 37 UUD NRI</a:t>
            </a:r>
            <a:r>
              <a:rPr lang="id-ID" dirty="0" smtClean="0"/>
              <a:t> </a:t>
            </a:r>
            <a:r>
              <a:rPr lang="sv-SE" dirty="0" smtClean="0"/>
              <a:t>1945 melakukan perubahan secara bertahap dan sistematis dalam empat kali</a:t>
            </a:r>
            <a:r>
              <a:rPr lang="id-ID" dirty="0" smtClean="0"/>
              <a:t> perubahan, yakni (1) Perubahan Pertama, pada Sidang Umum MPR 1999; (2) Perubahan Kedua, pada Sidang Tahunan MPR 2000; (3) Perubahan Ketiga, pada </a:t>
            </a:r>
            <a:r>
              <a:rPr lang="sv-SE" dirty="0" smtClean="0"/>
              <a:t>Sidang Tahunan MPR 2001; dan (4) Perubahan Keempat, pada Sidang Tahunan</a:t>
            </a:r>
            <a:r>
              <a:rPr lang="id-ID" dirty="0" smtClean="0"/>
              <a:t> MPR 2002. Dari empat kali perubahan tesebut dihasilkan berbagai aturan dasaryang baru, termasuk ihwal hak dan kewajiban asasi manusia yang diatur dalam </a:t>
            </a:r>
            <a:r>
              <a:rPr lang="pt-BR" dirty="0" smtClean="0"/>
              <a:t>pasal 28 A sampai dengan 28 J.</a:t>
            </a:r>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943" y="1197429"/>
            <a:ext cx="8654143" cy="3777342"/>
          </a:xfrm>
        </p:spPr>
        <p:txBody>
          <a:bodyPr>
            <a:normAutofit/>
          </a:bodyPr>
          <a:lstStyle/>
          <a:p>
            <a:pPr algn="just"/>
            <a:r>
              <a:rPr lang="id-ID" sz="3200" dirty="0" smtClean="0"/>
              <a:t>Sebagai warga negara, bentuk keterikatan kita terhadap negara adalah adanya hak dan kewajiban secara timbal balik (</a:t>
            </a:r>
            <a:r>
              <a:rPr lang="id-ID" sz="3200" i="1" dirty="0" smtClean="0"/>
              <a:t>resiprokalitas).</a:t>
            </a:r>
          </a:p>
          <a:p>
            <a:pPr algn="just"/>
            <a:r>
              <a:rPr lang="id-ID" sz="3200" dirty="0" smtClean="0"/>
              <a:t>Harmoni antara hak dan kewajiban warga negara di Indonesia yang berdasar pada </a:t>
            </a:r>
            <a:r>
              <a:rPr lang="sv-SE" sz="3200" dirty="0" smtClean="0"/>
              <a:t>ide kedaulatan rakyat yang bersumber pada sila IV Pancasila.</a:t>
            </a:r>
            <a:endParaRPr lang="id-ID" sz="3200" dirty="0" smtClean="0"/>
          </a:p>
          <a:p>
            <a:pPr algn="just"/>
            <a:endParaRPr lang="id-ID"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6" y="1513114"/>
            <a:ext cx="8246070" cy="3349208"/>
          </a:xfrm>
        </p:spPr>
        <p:txBody>
          <a:bodyPr>
            <a:normAutofit fontScale="92500" lnSpcReduction="20000"/>
          </a:bodyPr>
          <a:lstStyle/>
          <a:p>
            <a:pPr algn="just"/>
            <a:r>
              <a:rPr lang="pl-PL" dirty="0" smtClean="0"/>
              <a:t>Dalam tradisi budaya Indonesia semenjak dahulu, tatkala wilayah</a:t>
            </a:r>
            <a:r>
              <a:rPr lang="id-ID" dirty="0" smtClean="0"/>
              <a:t> Nusantara ini diperintah raja-raja, kita lebih mengenal konsep kewajiban dibandingkan konsep hak. Konsep kewajiban selalu menjadi landasan aksiologis dalam hubungan rakyat dan penguasa. Rakyat wajib patuh kepada titah raja tanpa </a:t>
            </a:r>
            <a:r>
              <a:rPr lang="id-ID" i="1" dirty="0" smtClean="0"/>
              <a:t>reserve sebagai bentuk penghambaan total. Keadaan yang sama berlangsung </a:t>
            </a:r>
            <a:r>
              <a:rPr lang="id-ID" dirty="0" smtClean="0"/>
              <a:t>tatkala masa penjajahan di Nusantara, baik pada masa penjajahan Belanda yang demikian lama maupun masa pendudukan Jepang yang relatif singkat.</a:t>
            </a:r>
            <a:endParaRPr lang="id-ID"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6" y="1589314"/>
            <a:ext cx="8246070" cy="3273008"/>
          </a:xfrm>
        </p:spPr>
        <p:txBody>
          <a:bodyPr>
            <a:normAutofit/>
          </a:bodyPr>
          <a:lstStyle/>
          <a:p>
            <a:pPr algn="just"/>
            <a:r>
              <a:rPr lang="id-ID" dirty="0" smtClean="0"/>
              <a:t>Lambat laun terbentuklah mekanisme mengalahkan diri dalam tradisi budaya nusantara. Bahkan dalam tradisi Jawa, alasan kewajiban mengalahkan hak telah terpateri sedemikian kuat. Mereka masih asing terhadap diskursus hak. Istilah kewajiban jauh lebih akrab dalam dinamika kebudayaan mereka.</a:t>
            </a:r>
            <a:endParaRPr lang="id-ID"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algn="just"/>
            <a:r>
              <a:rPr lang="id-ID" dirty="0" smtClean="0"/>
              <a:t>Walaupun demikian dalam sejarah Jawa selalu saja muncul </a:t>
            </a:r>
            <a:r>
              <a:rPr lang="fi-FI" dirty="0" smtClean="0"/>
              <a:t>pemberontakan-pemberontakan petani, perjuangan-perjuangan kemerdekaan atau</a:t>
            </a:r>
            <a:r>
              <a:rPr lang="id-ID" dirty="0" smtClean="0"/>
              <a:t> protes-protes dari </a:t>
            </a:r>
            <a:r>
              <a:rPr lang="id-ID" i="1" dirty="0" smtClean="0"/>
              <a:t>wong cilik melawan petinggi-petinggi mereka maupun tuantuan </a:t>
            </a:r>
            <a:r>
              <a:rPr lang="id-ID" dirty="0" smtClean="0"/>
              <a:t>kolonial (Hardiman, 2011)</a:t>
            </a:r>
            <a:endParaRPr lang="id-ID"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6" y="1306286"/>
            <a:ext cx="8246070" cy="3556036"/>
          </a:xfrm>
        </p:spPr>
        <p:txBody>
          <a:bodyPr>
            <a:normAutofit fontScale="70000" lnSpcReduction="20000"/>
          </a:bodyPr>
          <a:lstStyle/>
          <a:p>
            <a:pPr algn="just"/>
            <a:r>
              <a:rPr lang="id-ID" dirty="0" smtClean="0"/>
              <a:t>Perjuangan melawan imperialisme adalah bukti nyata bahwa sejarah </a:t>
            </a:r>
            <a:r>
              <a:rPr lang="sv-SE" dirty="0" smtClean="0"/>
              <a:t>kebudayaan kita tidak hanya berkutat pada ranah kewajiban</a:t>
            </a:r>
            <a:r>
              <a:rPr lang="sv-SE" i="1" dirty="0" smtClean="0"/>
              <a:t>. Para pejuang</a:t>
            </a:r>
            <a:r>
              <a:rPr lang="id-ID" i="1" dirty="0" smtClean="0"/>
              <a:t> </a:t>
            </a:r>
            <a:r>
              <a:rPr lang="id-ID" dirty="0" smtClean="0"/>
              <a:t>kemerdekaan melawan kaum penjajah tak lain karena hak-hak pribumi dirampas dan dijarah. Situasi perjuangan merebut kemerdekaan yang sambung </a:t>
            </a:r>
            <a:r>
              <a:rPr lang="sv-SE" dirty="0" smtClean="0"/>
              <a:t>menyambung dan tanpa henti, sejak perjuangan yang bersifat kedaerahan,</a:t>
            </a:r>
            <a:r>
              <a:rPr lang="id-ID" dirty="0" smtClean="0"/>
              <a:t> </a:t>
            </a:r>
            <a:r>
              <a:rPr lang="sv-SE" dirty="0" smtClean="0"/>
              <a:t>dilanjutkan perjuangan menggunakan organisasi modern, dan akhirnya perang</a:t>
            </a:r>
            <a:r>
              <a:rPr lang="id-ID" dirty="0" smtClean="0"/>
              <a:t> kemerdekaan memungkinkan kita sekarang ini lebih paham akan budaya hak daripada kewajiban. Akibatnya tumbuhlah mentalitas yang gemar menuntut hak dan jika perlu dilakukan dengan berbagai cara termasuk dengan kekerasan, akan tetapi ketika dituntut untuk menunaikan kewajiban malah tidak mau.</a:t>
            </a:r>
            <a:endParaRPr lang="id-ID"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Pengertian Hak, Kewajiban, dan Warga Negara</a:t>
            </a:r>
            <a:endParaRPr lang="en-US" dirty="0"/>
          </a:p>
        </p:txBody>
      </p:sp>
      <p:sp>
        <p:nvSpPr>
          <p:cNvPr id="3" name="Content Placeholder 2"/>
          <p:cNvSpPr>
            <a:spLocks noGrp="1"/>
          </p:cNvSpPr>
          <p:nvPr>
            <p:ph idx="1"/>
          </p:nvPr>
        </p:nvSpPr>
        <p:spPr/>
        <p:txBody>
          <a:bodyPr>
            <a:normAutofit fontScale="85000" lnSpcReduction="20000"/>
          </a:bodyPr>
          <a:lstStyle/>
          <a:p>
            <a:pPr>
              <a:buNone/>
            </a:pPr>
            <a:endParaRPr lang="id-ID" dirty="0" smtClean="0"/>
          </a:p>
          <a:p>
            <a:pPr>
              <a:buNone/>
            </a:pPr>
            <a:r>
              <a:rPr lang="id-ID" dirty="0" smtClean="0"/>
              <a:t>a.  </a:t>
            </a:r>
            <a:r>
              <a:rPr lang="id-ID" sz="2600" dirty="0" smtClean="0"/>
              <a:t>Hak Warga Negara adalah kuasa atas sesuatu yang patut dimiliki warga Negara dari Negara.</a:t>
            </a:r>
          </a:p>
          <a:p>
            <a:pPr>
              <a:buNone/>
            </a:pPr>
            <a:r>
              <a:rPr lang="id-ID" sz="2600" dirty="0" smtClean="0"/>
              <a:t>b. Kewajiban warga Negara adalah kuasa atas sesuatu yang patut dilaksanakan/diberikan warga Negara kepada Negara.</a:t>
            </a:r>
          </a:p>
          <a:p>
            <a:pPr>
              <a:buNone/>
            </a:pPr>
            <a:r>
              <a:rPr lang="id-ID" sz="2600" dirty="0" smtClean="0"/>
              <a:t>c.  Warga adalah keluarga atau anggota masyarakat.</a:t>
            </a:r>
          </a:p>
          <a:p>
            <a:pPr>
              <a:buNone/>
            </a:pPr>
            <a:r>
              <a:rPr lang="id-ID" sz="2600" dirty="0" smtClean="0"/>
              <a:t>d.   Negara adalah daerah dengan masyarakatnya yang teratur dan berada dibawah pemerintahan yang diakui oleh rakyatnya.</a:t>
            </a:r>
          </a:p>
          <a:p>
            <a:pPr>
              <a:buNone/>
            </a:pPr>
            <a:r>
              <a:rPr lang="id-ID" sz="2600" dirty="0" smtClean="0"/>
              <a:t>e. Warga Negara adalah rakyat dari suatu Negara.</a:t>
            </a:r>
          </a:p>
          <a:p>
            <a:pPr>
              <a:buNone/>
            </a:pPr>
            <a:endParaRPr lang="en-US" dirty="0"/>
          </a:p>
          <a:p>
            <a:endParaRPr lang="en-US" dirty="0"/>
          </a:p>
        </p:txBody>
      </p:sp>
    </p:spTree>
    <p:extLst>
      <p:ext uri="{BB962C8B-B14F-4D97-AF65-F5344CB8AC3E}">
        <p14:creationId xmlns="" xmlns:p14="http://schemas.microsoft.com/office/powerpoint/2010/main" val="4103309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id-ID" dirty="0" smtClean="0"/>
              <a:t>Kewajiban Utama Warga Negara</a:t>
            </a:r>
            <a:endParaRPr lang="en-US" dirty="0"/>
          </a:p>
        </p:txBody>
      </p:sp>
      <p:sp>
        <p:nvSpPr>
          <p:cNvPr id="5" name="Content Placeholder 4"/>
          <p:cNvSpPr>
            <a:spLocks noGrp="1"/>
          </p:cNvSpPr>
          <p:nvPr>
            <p:ph idx="1"/>
          </p:nvPr>
        </p:nvSpPr>
        <p:spPr>
          <a:xfrm>
            <a:off x="448320" y="1074197"/>
            <a:ext cx="6387909" cy="4069303"/>
          </a:xfrm>
        </p:spPr>
        <p:txBody>
          <a:bodyPr>
            <a:normAutofit fontScale="25000" lnSpcReduction="20000"/>
          </a:bodyPr>
          <a:lstStyle/>
          <a:p>
            <a:pPr>
              <a:buNone/>
            </a:pPr>
            <a:r>
              <a:rPr lang="id-ID" sz="7200" dirty="0" smtClean="0"/>
              <a:t>A. Membela Negara :</a:t>
            </a:r>
          </a:p>
          <a:p>
            <a:pPr>
              <a:buNone/>
            </a:pPr>
            <a:r>
              <a:rPr lang="id-ID" sz="7200" dirty="0" smtClean="0"/>
              <a:t>	-          Sebagai rasa cinta tanah air</a:t>
            </a:r>
          </a:p>
          <a:p>
            <a:pPr>
              <a:buNone/>
            </a:pPr>
            <a:r>
              <a:rPr lang="id-ID" sz="7200" dirty="0" smtClean="0"/>
              <a:t>	-          Menjaga citra/nama baik Negara</a:t>
            </a:r>
          </a:p>
          <a:p>
            <a:pPr>
              <a:buNone/>
            </a:pPr>
            <a:r>
              <a:rPr lang="id-ID" sz="7200" dirty="0" smtClean="0"/>
              <a:t>	-          Menjaga keutuhan NKRI</a:t>
            </a:r>
          </a:p>
          <a:p>
            <a:pPr>
              <a:buNone/>
            </a:pPr>
            <a:r>
              <a:rPr lang="id-ID" sz="7200" dirty="0" smtClean="0"/>
              <a:t>B. Menghormati Negara meliputi :</a:t>
            </a:r>
          </a:p>
          <a:p>
            <a:pPr>
              <a:buNone/>
            </a:pPr>
            <a:r>
              <a:rPr lang="id-ID" sz="7200" dirty="0" smtClean="0"/>
              <a:t>	1.      Hormat kepada Bendera Negara sebagai lambing tertinggi 	Negara.</a:t>
            </a:r>
          </a:p>
          <a:p>
            <a:pPr>
              <a:buNone/>
            </a:pPr>
            <a:r>
              <a:rPr lang="id-ID" sz="7200" dirty="0" smtClean="0"/>
              <a:t>	2.      Hormat kepada Kepala Negara sebagai Presiden dan 	Pejabat Tertinggi Negara.</a:t>
            </a:r>
          </a:p>
          <a:p>
            <a:pPr>
              <a:buNone/>
            </a:pPr>
            <a:r>
              <a:rPr lang="id-ID" sz="7200" dirty="0" smtClean="0"/>
              <a:t>	3.      Hornat kepada Lagu Kebangsaan Negara sebagai lagu 	kebanggaan bangsa dan negara.</a:t>
            </a:r>
          </a:p>
          <a:p>
            <a:pPr>
              <a:buNone/>
            </a:pPr>
            <a:r>
              <a:rPr lang="id-ID" sz="7200" dirty="0" smtClean="0"/>
              <a:t>	4.      Hormat kepada pejabat negara, terhadap Kepala Desa 	sampai dengan Presiden.</a:t>
            </a:r>
          </a:p>
          <a:p>
            <a:pPr>
              <a:buNone/>
            </a:pPr>
            <a:r>
              <a:rPr lang="id-ID" sz="7200" dirty="0" smtClean="0"/>
              <a:t>C. Mentaati Hukum, perundang-undangan dan segala peraturan yang berlaku (membayar pajak, mentaati peraturan lalulintas, dan lain sebagainya).</a:t>
            </a:r>
          </a:p>
          <a:p>
            <a:pPr>
              <a:buNone/>
            </a:pPr>
            <a:endParaRPr lang="en-US" dirty="0"/>
          </a:p>
        </p:txBody>
      </p:sp>
    </p:spTree>
    <p:extLst>
      <p:ext uri="{BB962C8B-B14F-4D97-AF65-F5344CB8AC3E}">
        <p14:creationId xmlns="" xmlns:p14="http://schemas.microsoft.com/office/powerpoint/2010/main" val="11016338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1226</Words>
  <Application>Microsoft Office PowerPoint</Application>
  <PresentationFormat>On-screen Show (16:9)</PresentationFormat>
  <Paragraphs>67</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Hak dan Kewajiban Warga Negara dan Negara</vt:lpstr>
      <vt:lpstr>Slide 2</vt:lpstr>
      <vt:lpstr>Slide 3</vt:lpstr>
      <vt:lpstr>Slide 4</vt:lpstr>
      <vt:lpstr>Slide 5</vt:lpstr>
      <vt:lpstr>Slide 6</vt:lpstr>
      <vt:lpstr>Slide 7</vt:lpstr>
      <vt:lpstr>Pengertian Hak, Kewajiban, dan Warga Negara</vt:lpstr>
      <vt:lpstr>Kewajiban Utama Warga Negara</vt:lpstr>
      <vt:lpstr>Hak-Hak Warga Negara</vt:lpstr>
      <vt:lpstr>Asas-Asas Kewarganegaran</vt:lpstr>
      <vt:lpstr>Problem Status Kewarganegaran</vt:lpstr>
      <vt:lpstr>1. Negara menjamin kemerdekaan tiap-tiap penduduk memeluk agamanya 2. Negara atau pemerintah wajib membiayai pendidikan khususnya pendidikan dasar 3. Pemerintah berkewajiban mengusahakan dan menyelenggarakan satu sistem pendidikan nasional 4. Negara memprioritaskan anggaran pendidikan sekurang-kurangnya 20 % dari anggaran belanja negara dan belanja daerah 5. Pemerintah memajukan ilmu pengetahuan dan  teknologi dengan menjunjung tinggi nilai-nilai agama dan persatuan bangsa untuk kemajuan peradaban serta kesejahteraan umat manusia </vt:lpstr>
      <vt:lpstr>Fungsi Negara</vt:lpstr>
      <vt:lpstr>Sifat Negara</vt:lpstr>
      <vt:lpstr>Syarat Berdirinya Negara</vt:lpstr>
      <vt:lpstr>Slide 17</vt:lpstr>
      <vt:lpstr>Slide 18</vt:lpstr>
      <vt:lpstr>Slide 19</vt:lpstr>
      <vt:lpstr>Slide 20</vt:lpstr>
      <vt:lpstr>Sumber Historis</vt:lpstr>
      <vt:lpstr>Slide 22</vt:lpstr>
      <vt:lpstr>Slide 23</vt:lpstr>
      <vt:lpstr>Sumber Sosiologis </vt:lpstr>
      <vt:lpstr>Sumber Politik</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2017-08-01T15:40:51Z</dcterms:created>
  <dcterms:modified xsi:type="dcterms:W3CDTF">2020-11-12T22:45:20Z</dcterms:modified>
</cp:coreProperties>
</file>