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78" r:id="rId5"/>
    <p:sldId id="279" r:id="rId6"/>
    <p:sldId id="285" r:id="rId7"/>
    <p:sldId id="289" r:id="rId8"/>
    <p:sldId id="288" r:id="rId9"/>
    <p:sldId id="287" r:id="rId10"/>
    <p:sldId id="286" r:id="rId11"/>
    <p:sldId id="271" r:id="rId12"/>
    <p:sldId id="290" r:id="rId13"/>
    <p:sldId id="276" r:id="rId14"/>
    <p:sldId id="291" r:id="rId15"/>
    <p:sldId id="292" r:id="rId16"/>
    <p:sldId id="281" r:id="rId17"/>
    <p:sldId id="293" r:id="rId18"/>
    <p:sldId id="294" r:id="rId19"/>
    <p:sldId id="295" r:id="rId20"/>
    <p:sldId id="296" r:id="rId21"/>
    <p:sldId id="257" r:id="rId22"/>
    <p:sldId id="297" r:id="rId23"/>
    <p:sldId id="298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A6A6A6"/>
    <a:srgbClr val="595959"/>
    <a:srgbClr val="FFFF00"/>
    <a:srgbClr val="586EA6"/>
    <a:srgbClr val="81BCC7"/>
    <a:srgbClr val="80BBCA"/>
    <a:srgbClr val="92BECA"/>
    <a:srgbClr val="90BB23"/>
    <a:srgbClr val="40BAD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703" autoAdjust="0"/>
  </p:normalViewPr>
  <p:slideViewPr>
    <p:cSldViewPr snapToGrid="0">
      <p:cViewPr varScale="1">
        <p:scale>
          <a:sx n="75" d="100"/>
          <a:sy n="75" d="100"/>
        </p:scale>
        <p:origin x="-54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F50F1F77-0FDD-4CEF-8CE3-6596D7ED62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F17D54E-8100-4872-8AF0-39F3727FB2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1BDF1-0C23-4D6E-BDB6-D83614E7CB3F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89D969E-2A1B-455E-95FB-AB399A2DE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A070D06-6511-4CAC-8503-A52685CE16A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22E74-4A44-4A58-9D54-EB108DAECA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8855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8F17-591D-4FAE-B71A-8A081249D769}" type="datetimeFigureOut">
              <a:rPr lang="en-US" smtClean="0"/>
              <a:pPr/>
              <a:t>10/16/2020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F6859-042C-4B80-873A-544528B0A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282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>
          <a:gsLst>
            <a:gs pos="0">
              <a:schemeClr val="bg1">
                <a:lumMod val="75000"/>
              </a:schemeClr>
            </a:gs>
            <a:gs pos="28000">
              <a:schemeClr val="tx1">
                <a:lumMod val="50000"/>
                <a:lumOff val="50000"/>
              </a:schemeClr>
            </a:gs>
            <a:gs pos="98000">
              <a:schemeClr val="tx1">
                <a:lumMod val="75000"/>
                <a:lumOff val="2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3EA8470-A4B0-4D85-98ED-0A822041BAB0}"/>
              </a:ext>
            </a:extLst>
          </p:cNvPr>
          <p:cNvSpPr/>
          <p:nvPr userDrawn="1"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EA180598-73E8-41A4-A29B-4E29C2791D7E}"/>
              </a:ext>
            </a:extLst>
          </p:cNvPr>
          <p:cNvSpPr/>
          <p:nvPr userDrawn="1"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4C24467-2B73-4438-AD75-4AE0A86FA910}"/>
              </a:ext>
            </a:extLst>
          </p:cNvPr>
          <p:cNvSpPr/>
          <p:nvPr userDrawn="1"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2622" y="1298448"/>
            <a:ext cx="7187529" cy="2922551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2622" y="4876090"/>
            <a:ext cx="7187529" cy="9144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3719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D1906FD-7264-467E-8A95-6A1598BBAE1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69"/>
            <a:ext cx="4213601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1D9479BE-4889-4C54-8C9E-50648BC0238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684769"/>
            <a:ext cx="4731990" cy="521833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="" xmlns:a16="http://schemas.microsoft.com/office/drawing/2014/main" id="{8CBEFBB2-2C32-4339-A0D7-FE21D732939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3225243"/>
            <a:ext cx="473199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9D350AFD-FA04-40B5-BB0C-750B91312F9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783974" y="3225243"/>
            <a:ext cx="4213601" cy="2764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26811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378439C3-2539-4484-8848-B8140826D7D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83974" y="2684769"/>
            <a:ext cx="4235826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="" xmlns:a16="http://schemas.microsoft.com/office/drawing/2014/main" id="{AC8FBFBF-CD25-4076-8A61-06DD30C0489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684768"/>
            <a:ext cx="4731991" cy="330454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723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864110"/>
            <a:ext cx="2947482" cy="1822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="" xmlns:a16="http://schemas.microsoft.com/office/drawing/2014/main" id="{E54FB1F0-6244-4B59-A42E-7B0515D37C8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52920" y="2686640"/>
            <a:ext cx="2947481" cy="324418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="" xmlns:a16="http://schemas.microsoft.com/office/drawing/2014/main" id="{52A72E56-7D9E-4CDE-9E60-7770E79CF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69268" y="864111"/>
            <a:ext cx="7486120" cy="5066714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7940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630838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630837" y="2526525"/>
            <a:ext cx="10574682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="" xmlns:a16="http://schemas.microsoft.com/office/drawing/2014/main" id="{465B3165-6F10-4D0F-9BC8-B4C451444D6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2466" y="2684770"/>
            <a:ext cx="1259814" cy="33045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="" xmlns:a16="http://schemas.microsoft.com/office/drawing/2014/main" id="{C0EC084C-1181-4416-B55B-179995FCEE9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783974" y="2684770"/>
            <a:ext cx="9120217" cy="33045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6095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346007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5AA5E670-4D55-43E7-A5BE-FE9C8096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332163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chemeClr val="tx1">
              <a:lumMod val="6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496248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390160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Top"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52B1BB7-5686-45D5-B55F-9490788630D1}"/>
              </a:ext>
            </a:extLst>
          </p:cNvPr>
          <p:cNvSpPr/>
          <p:nvPr userDrawn="1"/>
        </p:nvSpPr>
        <p:spPr>
          <a:xfrm>
            <a:off x="-1" y="2526525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3DCC77D-E83C-469F-89CD-6BA43360ABC8}"/>
              </a:ext>
            </a:extLst>
          </p:cNvPr>
          <p:cNvSpPr/>
          <p:nvPr userDrawn="1"/>
        </p:nvSpPr>
        <p:spPr>
          <a:xfrm>
            <a:off x="0" y="758952"/>
            <a:ext cx="10905976" cy="16593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26324FCD-DB02-475A-A176-06E8E5A5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974" y="868680"/>
            <a:ext cx="8590084" cy="143490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9177FE1-3E6C-4964-8ECF-7A59B762B0E4}"/>
              </a:ext>
            </a:extLst>
          </p:cNvPr>
          <p:cNvSpPr/>
          <p:nvPr userDrawn="1"/>
        </p:nvSpPr>
        <p:spPr>
          <a:xfrm>
            <a:off x="11014533" y="759506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6428E5B-816F-4CA0-B9A7-CB6107D35533}"/>
              </a:ext>
            </a:extLst>
          </p:cNvPr>
          <p:cNvSpPr/>
          <p:nvPr userDrawn="1"/>
        </p:nvSpPr>
        <p:spPr>
          <a:xfrm>
            <a:off x="1287810" y="2526525"/>
            <a:ext cx="1090597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F0772FB0-32ED-4DB8-9F56-587A5BEF3F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83974" y="2684770"/>
            <a:ext cx="9120216" cy="3304549"/>
          </a:xfrm>
        </p:spPr>
        <p:txBody>
          <a:bodyPr anchor="ctr" anchorCtr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 cap="none" spc="0" baseline="0">
                <a:solidFill>
                  <a:schemeClr val="bg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solidFill>
                  <a:schemeClr val="bg2"/>
                </a:solidFill>
              </a:defRPr>
            </a:lvl2pPr>
            <a:lvl3pPr marL="1200150" indent="-285750"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="" xmlns:a16="http://schemas.microsoft.com/office/drawing/2014/main" id="{4BB7DCFF-990A-4D13-AADC-AD1B3BAB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231619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90D47E-B3B8-440E-9F42-8E8BF157EBFB}"/>
              </a:ext>
            </a:extLst>
          </p:cNvPr>
          <p:cNvSpPr/>
          <p:nvPr userDrawn="1"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3566" y="2345167"/>
            <a:ext cx="2947482" cy="33763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1F71A73-3F86-47BC-8F23-CF55E86418C3}"/>
              </a:ext>
            </a:extLst>
          </p:cNvPr>
          <p:cNvSpPr/>
          <p:nvPr userDrawn="1"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1134" y="860611"/>
            <a:ext cx="7315200" cy="5120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5CA5BF5-DE7F-4460-817D-AE1BAC336C92}"/>
              </a:ext>
            </a:extLst>
          </p:cNvPr>
          <p:cNvSpPr/>
          <p:nvPr userDrawn="1"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341733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and 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B40D05C-B196-4463-8AF0-FECF8B476CA5}"/>
              </a:ext>
            </a:extLst>
          </p:cNvPr>
          <p:cNvSpPr/>
          <p:nvPr userDrawn="1"/>
        </p:nvSpPr>
        <p:spPr>
          <a:xfrm>
            <a:off x="3705041" y="763792"/>
            <a:ext cx="7857285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6EBED2C-F3CC-43CD-9D5D-53C48DD4A17C}"/>
              </a:ext>
            </a:extLst>
          </p:cNvPr>
          <p:cNvSpPr/>
          <p:nvPr userDrawn="1"/>
        </p:nvSpPr>
        <p:spPr>
          <a:xfrm>
            <a:off x="11804486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D2988879-231C-4C2A-8B72-7EC0AB5CA21B}"/>
              </a:ext>
            </a:extLst>
          </p:cNvPr>
          <p:cNvSpPr/>
          <p:nvPr userDrawn="1"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19" y="2043953"/>
            <a:ext cx="2947482" cy="36810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69268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3A6C3BCD-F202-467A-ABBA-F38FC298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71F6AA6-44A2-4F03-9FFE-66D0E2F0C92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740240" y="864108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81AAA51A-AC54-4EAF-98E6-2A338021A4D3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869268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7525DB2A-A40E-4DE5-8DA6-5FB847C0F0D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740240" y="3481577"/>
            <a:ext cx="3618054" cy="244924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038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_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-1" y="2526525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3200401" y="2526525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0" y="758952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54" y="2637691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1815866" y="2526524"/>
            <a:ext cx="376134" cy="3567951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7275" y="263842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3909546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s Title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5B57C12-8635-490F-AC5E-880EE5EFB9F2}"/>
              </a:ext>
            </a:extLst>
          </p:cNvPr>
          <p:cNvSpPr/>
          <p:nvPr userDrawn="1"/>
        </p:nvSpPr>
        <p:spPr>
          <a:xfrm>
            <a:off x="527125" y="2524913"/>
            <a:ext cx="8481645" cy="3563377"/>
          </a:xfrm>
          <a:prstGeom prst="rect">
            <a:avLst/>
          </a:prstGeom>
          <a:solidFill>
            <a:schemeClr val="tx1">
              <a:alpha val="8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5CCA687-AB7D-4035-849A-4D9F7C0401C1}"/>
              </a:ext>
            </a:extLst>
          </p:cNvPr>
          <p:cNvSpPr/>
          <p:nvPr userDrawn="1"/>
        </p:nvSpPr>
        <p:spPr>
          <a:xfrm>
            <a:off x="9118064" y="2524912"/>
            <a:ext cx="3068514" cy="356337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BF4D011-4812-426A-AF72-052AC843FFB5}"/>
              </a:ext>
            </a:extLst>
          </p:cNvPr>
          <p:cNvSpPr/>
          <p:nvPr userDrawn="1"/>
        </p:nvSpPr>
        <p:spPr>
          <a:xfrm>
            <a:off x="9118063" y="765851"/>
            <a:ext cx="3068515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5933F083-BCA0-42F4-BB66-81AD5A4DA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5958" y="2641544"/>
            <a:ext cx="2431210" cy="33470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40193E2-84B1-4994-8F97-4A2EBCE6D1A5}"/>
              </a:ext>
            </a:extLst>
          </p:cNvPr>
          <p:cNvSpPr/>
          <p:nvPr userDrawn="1"/>
        </p:nvSpPr>
        <p:spPr>
          <a:xfrm>
            <a:off x="15348" y="2531097"/>
            <a:ext cx="376134" cy="356795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569071-305C-4C40-87F4-0EE8553B66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203" y="2633375"/>
            <a:ext cx="8091488" cy="3346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C8501626-512F-4A26-9857-5FC55FC399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66022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_by_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4FEA5CF-263B-4BE3-8A0F-4F64C91A3E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B9B4BDF-0731-43A1-9FA4-B813CCABFFBD}"/>
              </a:ext>
            </a:extLst>
          </p:cNvPr>
          <p:cNvSpPr/>
          <p:nvPr userDrawn="1"/>
        </p:nvSpPr>
        <p:spPr>
          <a:xfrm>
            <a:off x="0" y="2661238"/>
            <a:ext cx="4044464" cy="313131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4E936B2-F67D-47E2-B4EF-BFB09DFAE723}"/>
              </a:ext>
            </a:extLst>
          </p:cNvPr>
          <p:cNvSpPr/>
          <p:nvPr userDrawn="1"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D99AE2-0582-4909-A290-DE0718ED189B}"/>
              </a:ext>
            </a:extLst>
          </p:cNvPr>
          <p:cNvSpPr/>
          <p:nvPr userDrawn="1"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A0F68EA6-727E-4DCD-8AC2-A483CE5A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95380"/>
            <a:ext cx="3369512" cy="2880230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z="3000" noProof="0" smtClean="0"/>
              <a:t>Click to edit Master title style</a:t>
            </a:r>
            <a:endParaRPr lang="en-US" sz="3000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FC504EF3-1237-4467-9FD5-E0E43C1BA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29197" y="1206481"/>
            <a:ext cx="4079631" cy="446912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4" name="Date Placeholder 3">
            <a:extLst>
              <a:ext uri="{FF2B5EF4-FFF2-40B4-BE49-F238E27FC236}">
                <a16:creationId xmlns="" xmlns:a16="http://schemas.microsoft.com/office/drawing/2014/main" id="{668056DE-DA3F-41EF-A93F-C50A4A789D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</p:spPr>
        <p:txBody>
          <a:bodyPr/>
          <a:lstStyle/>
          <a:p>
            <a:r>
              <a:rPr lang="en-US" noProof="0" dirty="0"/>
              <a:t>7/14/2018</a:t>
            </a:r>
          </a:p>
        </p:txBody>
      </p:sp>
    </p:spTree>
    <p:extLst>
      <p:ext uri="{BB962C8B-B14F-4D97-AF65-F5344CB8AC3E}">
        <p14:creationId xmlns="" xmlns:p14="http://schemas.microsoft.com/office/powerpoint/2010/main" val="1018146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7/14/2018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n-US" noProof="0" dirty="0"/>
          </a:p>
          <a:p>
            <a:r>
              <a:rPr lang="en-US" noProof="0" dirty="0"/>
              <a:t> Add a footer 	</a:t>
            </a:r>
          </a:p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fld id="{2F5601C1-348E-4149-A60A-012B14EBE97F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="" xmlns:p14="http://schemas.microsoft.com/office/powerpoint/2010/main" val="2624100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2" r:id="rId4"/>
    <p:sldLayoutId id="2147483676" r:id="rId5"/>
    <p:sldLayoutId id="2147483677" r:id="rId6"/>
    <p:sldLayoutId id="2147483673" r:id="rId7"/>
    <p:sldLayoutId id="2147483678" r:id="rId8"/>
    <p:sldLayoutId id="2147483674" r:id="rId9"/>
    <p:sldLayoutId id="2147483682" r:id="rId10"/>
    <p:sldLayoutId id="2147483684" r:id="rId11"/>
    <p:sldLayoutId id="2147483680" r:id="rId12"/>
    <p:sldLayoutId id="2147483683" r:id="rId13"/>
    <p:sldLayoutId id="2147483679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13.pn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o.microsoft.com/fwlink/?linkid=2007348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svg"/><Relationship Id="rId5" Type="http://schemas.openxmlformats.org/officeDocument/2006/relationships/image" Target="../media/image17.png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blackGray">
      <p:bgPr>
        <a:gradFill flip="none" rotWithShape="1">
          <a:gsLst>
            <a:gs pos="0">
              <a:schemeClr val="tx1">
                <a:lumMod val="50000"/>
              </a:schemeClr>
            </a:gs>
            <a:gs pos="49000">
              <a:schemeClr val="tx1">
                <a:lumMod val="50000"/>
              </a:schemeClr>
            </a:gs>
            <a:gs pos="97000">
              <a:schemeClr val="bg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B9AC2C2-8572-458B-92E0-FCFC56DAF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61998"/>
            <a:ext cx="3200400" cy="53340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Graphic 4" descr="Group">
            <a:extLst>
              <a:ext uri="{FF2B5EF4-FFF2-40B4-BE49-F238E27FC236}">
                <a16:creationId xmlns="" xmlns:a16="http://schemas.microsoft.com/office/drawing/2014/main" id="{AEE3CC4A-1C1A-47EE-A13F-126EC5A99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808200" y="2636998"/>
            <a:ext cx="1584000" cy="1584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02B5859-9D6F-46C0-ABF0-023C6B7412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761997"/>
            <a:ext cx="8902126" cy="38322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1E24A-B45F-4E84-817F-A0D105887F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2622" y="876300"/>
            <a:ext cx="7821678" cy="20574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Pancasila sebagai Nilai Pengembangan Ilmu</a:t>
            </a:r>
            <a:endParaRPr lang="en-ZA" sz="60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C9E9A52-DC4D-4073-B101-9B4108DAAD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289874" y="4668819"/>
            <a:ext cx="8902126" cy="14271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DCF22D-34B9-4165-8498-9B48279F64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mtClean="0"/>
              <a:t>FEBRA  ANJAR </a:t>
            </a:r>
            <a:r>
              <a:rPr lang="id-ID" dirty="0" smtClean="0"/>
              <a:t>KUSUMA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49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erican Football">
            <a:extLst>
              <a:ext uri="{FF2B5EF4-FFF2-40B4-BE49-F238E27FC236}">
                <a16:creationId xmlns=""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decorative element">
            <a:extLst>
              <a:ext uri="{FF2B5EF4-FFF2-40B4-BE49-F238E27FC236}">
                <a16:creationId xmlns="" xmlns:a16="http://schemas.microsoft.com/office/drawing/2014/main" id="{69755E60-DD88-4108-B6A9-36F81B3B45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 smtClean="0"/>
              <a:t>Pertama, kerusakan lingkungan yang ditimbulkan oleh iptek, </a:t>
            </a:r>
            <a:r>
              <a:rPr lang="id-ID" sz="3200" dirty="0" smtClean="0"/>
              <a:t>baik dengan </a:t>
            </a:r>
            <a:r>
              <a:rPr lang="id-ID" sz="3200" dirty="0" smtClean="0"/>
              <a:t>dalih percepatan pembangunan daerah tertinggal maupun </a:t>
            </a:r>
            <a:r>
              <a:rPr lang="id-ID" sz="3200" dirty="0" smtClean="0"/>
              <a:t>upaya peningkatan </a:t>
            </a:r>
            <a:r>
              <a:rPr lang="id-ID" sz="3200" dirty="0" smtClean="0"/>
              <a:t>kesejahteraan masyarakat perlu mendapat perhatian yang serius.</a:t>
            </a:r>
            <a:endParaRPr lang="ko-KR" altLang="en-US" sz="3200" dirty="0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="" xmlns:a16="http://schemas.microsoft.com/office/drawing/2014/main" id="{3167DE73-867A-4482-9B26-9ACB84A18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ennis">
            <a:extLst>
              <a:ext uri="{FF2B5EF4-FFF2-40B4-BE49-F238E27FC236}">
                <a16:creationId xmlns=""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080807" y="1194078"/>
            <a:ext cx="914400" cy="914400"/>
          </a:xfrm>
          <a:prstGeom prst="rect">
            <a:avLst/>
          </a:prstGeom>
        </p:spPr>
      </p:pic>
      <p:pic>
        <p:nvPicPr>
          <p:cNvPr id="8" name="Graphic 7" descr="Football">
            <a:extLst>
              <a:ext uri="{FF2B5EF4-FFF2-40B4-BE49-F238E27FC236}">
                <a16:creationId xmlns=""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272443" y="1280478"/>
            <a:ext cx="684000" cy="684000"/>
          </a:xfrm>
          <a:prstGeom prst="rect">
            <a:avLst/>
          </a:prstGeom>
        </p:spPr>
      </p:pic>
      <p:pic>
        <p:nvPicPr>
          <p:cNvPr id="6" name="Graphic 5" descr="Baseball">
            <a:extLst>
              <a:ext uri="{FF2B5EF4-FFF2-40B4-BE49-F238E27FC236}">
                <a16:creationId xmlns=""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1050621" y="1136478"/>
            <a:ext cx="972000" cy="9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00" y="2345167"/>
            <a:ext cx="3441700" cy="2772933"/>
          </a:xfrm>
        </p:spPr>
        <p:txBody>
          <a:bodyPr>
            <a:normAutofit/>
          </a:bodyPr>
          <a:lstStyle/>
          <a:p>
            <a:r>
              <a:rPr lang="id-ID" sz="3200" dirty="0" smtClean="0"/>
              <a:t>Alasan </a:t>
            </a:r>
            <a:r>
              <a:rPr lang="id-ID" sz="3200" dirty="0" smtClean="0"/>
              <a:t>Pancasila diperlukan sebagai dasar nilai</a:t>
            </a:r>
            <a:br>
              <a:rPr lang="id-ID" sz="3200" dirty="0" smtClean="0"/>
            </a:br>
            <a:r>
              <a:rPr lang="id-ID" sz="3200" dirty="0" smtClean="0"/>
              <a:t>pengembangan </a:t>
            </a:r>
            <a:r>
              <a:rPr lang="id-ID" sz="3200" dirty="0" smtClean="0"/>
              <a:t>iptek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erican Football">
            <a:extLst>
              <a:ext uri="{FF2B5EF4-FFF2-40B4-BE49-F238E27FC236}">
                <a16:creationId xmlns=""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decorative element">
            <a:extLst>
              <a:ext uri="{FF2B5EF4-FFF2-40B4-BE49-F238E27FC236}">
                <a16:creationId xmlns="" xmlns:a16="http://schemas.microsoft.com/office/drawing/2014/main" id="{69755E60-DD88-4108-B6A9-36F81B3B45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 smtClean="0"/>
              <a:t>Kedua, penjabaran sila-sila Pancasila sebagai dasar nilai </a:t>
            </a:r>
            <a:r>
              <a:rPr lang="id-ID" sz="3200" dirty="0" smtClean="0"/>
              <a:t>pengembangan iptek </a:t>
            </a:r>
            <a:r>
              <a:rPr lang="id-ID" sz="3200" dirty="0" smtClean="0"/>
              <a:t>dapat menjadi sarana untuk mengontrol dan mengendalikan kemajuan </a:t>
            </a:r>
            <a:r>
              <a:rPr lang="id-ID" sz="3200" dirty="0" smtClean="0"/>
              <a:t>iptek yang </a:t>
            </a:r>
            <a:r>
              <a:rPr lang="id-ID" sz="3200" dirty="0" smtClean="0"/>
              <a:t>berpengaruh pada cara berpikir dan bertindak masyarakat yang </a:t>
            </a:r>
            <a:r>
              <a:rPr lang="id-ID" sz="3200" dirty="0" smtClean="0"/>
              <a:t>cenderung pragmatis</a:t>
            </a:r>
            <a:r>
              <a:rPr lang="id-ID" sz="3200" dirty="0" smtClean="0"/>
              <a:t>.</a:t>
            </a:r>
            <a:endParaRPr lang="ko-KR" altLang="en-US" sz="3200" dirty="0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="" xmlns:a16="http://schemas.microsoft.com/office/drawing/2014/main" id="{3167DE73-867A-4482-9B26-9ACB84A18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ennis">
            <a:extLst>
              <a:ext uri="{FF2B5EF4-FFF2-40B4-BE49-F238E27FC236}">
                <a16:creationId xmlns=""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080807" y="1194078"/>
            <a:ext cx="914400" cy="914400"/>
          </a:xfrm>
          <a:prstGeom prst="rect">
            <a:avLst/>
          </a:prstGeom>
        </p:spPr>
      </p:pic>
      <p:pic>
        <p:nvPicPr>
          <p:cNvPr id="8" name="Graphic 7" descr="Football">
            <a:extLst>
              <a:ext uri="{FF2B5EF4-FFF2-40B4-BE49-F238E27FC236}">
                <a16:creationId xmlns=""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272443" y="1280478"/>
            <a:ext cx="684000" cy="684000"/>
          </a:xfrm>
          <a:prstGeom prst="rect">
            <a:avLst/>
          </a:prstGeom>
        </p:spPr>
      </p:pic>
      <p:pic>
        <p:nvPicPr>
          <p:cNvPr id="6" name="Graphic 5" descr="Baseball">
            <a:extLst>
              <a:ext uri="{FF2B5EF4-FFF2-40B4-BE49-F238E27FC236}">
                <a16:creationId xmlns=""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1050621" y="1136478"/>
            <a:ext cx="972000" cy="9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00" y="2345167"/>
            <a:ext cx="3441700" cy="2772933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merican Football">
            <a:extLst>
              <a:ext uri="{FF2B5EF4-FFF2-40B4-BE49-F238E27FC236}">
                <a16:creationId xmlns="" xmlns:a16="http://schemas.microsoft.com/office/drawing/2014/main" id="{34BB2F13-A1DB-4A58-A077-30CBBB004C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FFA9DEA-6DA7-47B8-9126-900AA2C7FF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" y="753035"/>
            <a:ext cx="494852" cy="5335793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 descr="decorative element">
            <a:extLst>
              <a:ext uri="{FF2B5EF4-FFF2-40B4-BE49-F238E27FC236}">
                <a16:creationId xmlns="" xmlns:a16="http://schemas.microsoft.com/office/drawing/2014/main" id="{69755E60-DD88-4108-B6A9-36F81B3B45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73233" y="761103"/>
            <a:ext cx="8065158" cy="5335793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B173B27-6D09-4FDA-9BC7-A8DBA15EC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 smtClean="0"/>
              <a:t>Ketiga, nilai-nilai kearifan lokal yang menjadi simbol kehidupan </a:t>
            </a:r>
            <a:r>
              <a:rPr lang="id-ID" sz="3200" dirty="0" smtClean="0"/>
              <a:t>di berbagai </a:t>
            </a:r>
            <a:r>
              <a:rPr lang="id-ID" sz="3200" dirty="0" smtClean="0"/>
              <a:t>daerah mulai digantikan dengan gaya hidup global</a:t>
            </a:r>
            <a:endParaRPr lang="ko-KR" altLang="en-US" sz="3200" dirty="0"/>
          </a:p>
        </p:txBody>
      </p:sp>
      <p:sp>
        <p:nvSpPr>
          <p:cNvPr id="15" name="Rectangle 14" descr="decorative element">
            <a:extLst>
              <a:ext uri="{FF2B5EF4-FFF2-40B4-BE49-F238E27FC236}">
                <a16:creationId xmlns="" xmlns:a16="http://schemas.microsoft.com/office/drawing/2014/main" id="{3167DE73-867A-4482-9B26-9ACB84A18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8722615" y="761103"/>
            <a:ext cx="3469385" cy="533579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 descr="Tennis">
            <a:extLst>
              <a:ext uri="{FF2B5EF4-FFF2-40B4-BE49-F238E27FC236}">
                <a16:creationId xmlns="" xmlns:a16="http://schemas.microsoft.com/office/drawing/2014/main" id="{F1F594C5-977D-47AE-B1DD-12F0A36B0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080807" y="1194078"/>
            <a:ext cx="914400" cy="914400"/>
          </a:xfrm>
          <a:prstGeom prst="rect">
            <a:avLst/>
          </a:prstGeom>
        </p:spPr>
      </p:pic>
      <p:pic>
        <p:nvPicPr>
          <p:cNvPr id="8" name="Graphic 7" descr="Football">
            <a:extLst>
              <a:ext uri="{FF2B5EF4-FFF2-40B4-BE49-F238E27FC236}">
                <a16:creationId xmlns="" xmlns:a16="http://schemas.microsoft.com/office/drawing/2014/main" id="{BD8F5AD1-682C-4C6E-A664-A96BC19BD6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0272443" y="1280478"/>
            <a:ext cx="684000" cy="684000"/>
          </a:xfrm>
          <a:prstGeom prst="rect">
            <a:avLst/>
          </a:prstGeom>
        </p:spPr>
      </p:pic>
      <p:pic>
        <p:nvPicPr>
          <p:cNvPr id="6" name="Graphic 5" descr="Baseball">
            <a:extLst>
              <a:ext uri="{FF2B5EF4-FFF2-40B4-BE49-F238E27FC236}">
                <a16:creationId xmlns="" xmlns:a16="http://schemas.microsoft.com/office/drawing/2014/main" id="{17FB4975-5066-4F81-9E32-9761741A37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11050621" y="1136478"/>
            <a:ext cx="972000" cy="972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="" xmlns:a16="http://schemas.microsoft.com/office/drawing/2014/main" id="{524F7F27-FFB4-4E44-9022-7FDE5C41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0300" y="2345167"/>
            <a:ext cx="3441700" cy="2772933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41260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Sumber Historis Pancasila sebagai Dasar Nilai Pengembangan Ilmu</a:t>
            </a:r>
            <a:endParaRPr lang="ko-KR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676357-176C-4DE1-876E-8D97359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45000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2332" cy="5079492"/>
          </a:xfrm>
        </p:spPr>
        <p:txBody>
          <a:bodyPr>
            <a:normAutofit/>
          </a:bodyPr>
          <a:lstStyle/>
          <a:p>
            <a:pPr algn="just"/>
            <a:r>
              <a:rPr lang="id-ID" sz="2400" dirty="0" smtClean="0"/>
              <a:t>Sumber historis Pancasila sebagai dasar nilai pengembangan ilmu </a:t>
            </a:r>
            <a:r>
              <a:rPr lang="id-ID" sz="2400" dirty="0" smtClean="0"/>
              <a:t>di Indonesia </a:t>
            </a:r>
            <a:r>
              <a:rPr lang="id-ID" sz="2400" dirty="0" smtClean="0"/>
              <a:t>dapat ditelusuri pada awalnya dalam dokumen negara, </a:t>
            </a:r>
            <a:r>
              <a:rPr lang="id-ID" sz="2400" dirty="0" smtClean="0"/>
              <a:t>yaitu </a:t>
            </a:r>
            <a:r>
              <a:rPr lang="id-ID" sz="2400" dirty="0" smtClean="0"/>
              <a:t>Pembukaan Undang-undang Dasar </a:t>
            </a:r>
            <a:r>
              <a:rPr lang="id-ID" sz="2400" dirty="0" smtClean="0"/>
              <a:t>1945 </a:t>
            </a:r>
            <a:r>
              <a:rPr lang="id-ID" sz="2400" dirty="0" smtClean="0"/>
              <a:t>Alinea </a:t>
            </a:r>
            <a:r>
              <a:rPr lang="id-ID" sz="2400" dirty="0" smtClean="0"/>
              <a:t>keempat. Proses mencerrdaskan </a:t>
            </a:r>
            <a:r>
              <a:rPr lang="id-ID" sz="2400" dirty="0" smtClean="0"/>
              <a:t>kehidupan bangsa yang terlepas dari nilai-nilai </a:t>
            </a:r>
            <a:r>
              <a:rPr lang="id-ID" sz="2400" dirty="0" smtClean="0"/>
              <a:t>sipiritualitas, kemanusiaan</a:t>
            </a:r>
            <a:r>
              <a:rPr lang="id-ID" sz="2400" dirty="0" smtClean="0"/>
              <a:t>, solidaritas kebangsaan, musyawarah, dan keadilan </a:t>
            </a:r>
            <a:r>
              <a:rPr lang="id-ID" sz="2400" dirty="0" smtClean="0"/>
              <a:t>merupakan </a:t>
            </a:r>
            <a:r>
              <a:rPr lang="sv-SE" sz="2400" dirty="0" smtClean="0"/>
              <a:t>pencederaan </a:t>
            </a:r>
            <a:r>
              <a:rPr lang="sv-SE" sz="2400" dirty="0" smtClean="0"/>
              <a:t>terhadap amanat Pembukaan Undang-undang Dasar 1945 </a:t>
            </a:r>
            <a:r>
              <a:rPr lang="sv-SE" sz="2400" dirty="0" smtClean="0"/>
              <a:t>yang</a:t>
            </a:r>
            <a:r>
              <a:rPr lang="id-ID" sz="2400" dirty="0" smtClean="0"/>
              <a:t> merupakan </a:t>
            </a:r>
            <a:r>
              <a:rPr lang="id-ID" sz="2400" dirty="0" smtClean="0"/>
              <a:t>dokumen sejarah bangsa Indonesia.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676357-176C-4DE1-876E-8D97359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45000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2332" cy="507949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Pancasila </a:t>
            </a:r>
            <a:r>
              <a:rPr lang="pt-BR" sz="2400" dirty="0" smtClean="0"/>
              <a:t>sebagai dasar pengembangan ilmu belum banyak </a:t>
            </a:r>
            <a:r>
              <a:rPr lang="pt-BR" sz="2400" dirty="0" smtClean="0"/>
              <a:t>dibicarakan</a:t>
            </a:r>
            <a:r>
              <a:rPr lang="id-ID" sz="2400" dirty="0" smtClean="0"/>
              <a:t> pada </a:t>
            </a:r>
            <a:r>
              <a:rPr lang="id-ID" sz="2400" dirty="0" smtClean="0"/>
              <a:t>awal kemerdekaan bangsa Indonesia. Hal ini dapat dimaklumi, </a:t>
            </a:r>
            <a:r>
              <a:rPr lang="id-ID" sz="2400" dirty="0" smtClean="0"/>
              <a:t>mengingat para </a:t>
            </a:r>
            <a:r>
              <a:rPr lang="id-ID" sz="2400" dirty="0" smtClean="0"/>
              <a:t>pendiri negara yang juga termasuk cerdik cendekia atau intelektual </a:t>
            </a:r>
            <a:r>
              <a:rPr lang="id-ID" sz="2400" dirty="0" smtClean="0"/>
              <a:t>bangsa Indonesia </a:t>
            </a:r>
            <a:r>
              <a:rPr lang="id-ID" sz="2400" dirty="0" smtClean="0"/>
              <a:t>pada masa itu mencurahkan tenaga dan pemikirannya </a:t>
            </a:r>
            <a:r>
              <a:rPr lang="id-ID" sz="2400" dirty="0" smtClean="0"/>
              <a:t>untuk membangun </a:t>
            </a:r>
            <a:r>
              <a:rPr lang="id-ID" sz="2400" dirty="0" smtClean="0"/>
              <a:t>bangsa dan negara. Para intelektual merangkap sebagai </a:t>
            </a:r>
            <a:r>
              <a:rPr lang="id-ID" sz="2400" dirty="0" smtClean="0"/>
              <a:t>pejuang </a:t>
            </a:r>
            <a:r>
              <a:rPr lang="es-ES" sz="2400" dirty="0" err="1" smtClean="0"/>
              <a:t>bangsa</a:t>
            </a:r>
            <a:r>
              <a:rPr lang="es-ES" sz="2400" dirty="0" smtClean="0"/>
              <a:t> </a:t>
            </a:r>
            <a:r>
              <a:rPr lang="es-ES" sz="2400" dirty="0" err="1" smtClean="0"/>
              <a:t>masih</a:t>
            </a:r>
            <a:r>
              <a:rPr lang="es-ES" sz="2400" dirty="0" smtClean="0"/>
              <a:t> </a:t>
            </a:r>
            <a:r>
              <a:rPr lang="es-ES" sz="2400" dirty="0" err="1" smtClean="0"/>
              <a:t>disibukkan</a:t>
            </a:r>
            <a:r>
              <a:rPr lang="es-ES" sz="2400" dirty="0" smtClean="0"/>
              <a:t> pada </a:t>
            </a:r>
            <a:r>
              <a:rPr lang="es-ES" sz="2400" dirty="0" err="1" smtClean="0"/>
              <a:t>upaya</a:t>
            </a:r>
            <a:r>
              <a:rPr lang="es-ES" sz="2400" dirty="0" smtClean="0"/>
              <a:t> </a:t>
            </a:r>
            <a:r>
              <a:rPr lang="es-ES" sz="2400" dirty="0" err="1" smtClean="0"/>
              <a:t>pembenahan</a:t>
            </a:r>
            <a:r>
              <a:rPr lang="es-ES" sz="2400" dirty="0" smtClean="0"/>
              <a:t> dan </a:t>
            </a:r>
            <a:r>
              <a:rPr lang="es-ES" sz="2400" dirty="0" err="1" smtClean="0"/>
              <a:t>penataan</a:t>
            </a:r>
            <a:r>
              <a:rPr lang="es-ES" sz="2400" dirty="0" smtClean="0"/>
              <a:t> negara </a:t>
            </a:r>
            <a:r>
              <a:rPr lang="es-ES" sz="2400" dirty="0" smtClean="0"/>
              <a:t>yang</a:t>
            </a:r>
            <a:r>
              <a:rPr lang="id-ID" sz="2400" dirty="0" smtClean="0"/>
              <a:t> baru </a:t>
            </a:r>
            <a:r>
              <a:rPr lang="id-ID" sz="2400" dirty="0" smtClean="0"/>
              <a:t>saja terbebas dari penjajahan. Penjajahan tidak hanya menguras </a:t>
            </a:r>
            <a:r>
              <a:rPr lang="id-ID" sz="2400" dirty="0" smtClean="0"/>
              <a:t>sumber daya </a:t>
            </a:r>
            <a:r>
              <a:rPr lang="id-ID" sz="2400" dirty="0" smtClean="0"/>
              <a:t>alam negara Indonesia, tetapi juga menjadikan bagian terbesar dari </a:t>
            </a:r>
            <a:r>
              <a:rPr lang="id-ID" sz="2400" dirty="0" smtClean="0"/>
              <a:t>rakyat Indonesia </a:t>
            </a:r>
            <a:r>
              <a:rPr lang="id-ID" sz="2400" dirty="0" smtClean="0"/>
              <a:t>berada dalam kemiskinan dan </a:t>
            </a:r>
            <a:r>
              <a:rPr lang="id-ID" sz="2400" dirty="0" smtClean="0"/>
              <a:t>kebodohan.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Sumber </a:t>
            </a:r>
            <a:r>
              <a:rPr lang="id-ID" sz="2800" b="1" dirty="0" smtClean="0"/>
              <a:t>sosiologis </a:t>
            </a:r>
            <a:r>
              <a:rPr lang="id-ID" sz="2800" b="1" dirty="0" smtClean="0"/>
              <a:t>Pancasila sebagai Dasar Nilai Pengembangan Ilmu</a:t>
            </a:r>
            <a:endParaRPr lang="ko-KR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676357-176C-4DE1-876E-8D97359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45000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2332" cy="5079492"/>
          </a:xfrm>
        </p:spPr>
        <p:txBody>
          <a:bodyPr>
            <a:normAutofit/>
          </a:bodyPr>
          <a:lstStyle/>
          <a:p>
            <a:r>
              <a:rPr lang="id-ID" sz="2400" dirty="0" smtClean="0"/>
              <a:t>Sumber politis Pancasila sebagai dasar nilai pengembangan ilmu </a:t>
            </a:r>
            <a:r>
              <a:rPr lang="id-ID" sz="2400" dirty="0" smtClean="0"/>
              <a:t>di Indonesia </a:t>
            </a:r>
            <a:r>
              <a:rPr lang="id-ID" sz="2400" dirty="0" smtClean="0"/>
              <a:t>dapat dirunut ke dalam berbagai kebijakan yang dilakukan oleh </a:t>
            </a:r>
            <a:r>
              <a:rPr lang="id-ID" sz="2400" dirty="0" smtClean="0"/>
              <a:t>para penyelenggara </a:t>
            </a:r>
            <a:r>
              <a:rPr lang="id-ID" sz="2400" dirty="0" smtClean="0"/>
              <a:t>negara. Dokumen pada masa Orde Lama yang </a:t>
            </a:r>
            <a:r>
              <a:rPr lang="id-ID" sz="2400" dirty="0" smtClean="0"/>
              <a:t>meletakkan </a:t>
            </a:r>
            <a:r>
              <a:rPr lang="pt-BR" sz="2400" dirty="0" smtClean="0"/>
              <a:t>Pancasila </a:t>
            </a:r>
            <a:r>
              <a:rPr lang="pt-BR" sz="2400" dirty="0" smtClean="0"/>
              <a:t>sebagai dasar nilai pengembangan atau orientasi </a:t>
            </a:r>
            <a:r>
              <a:rPr lang="pt-BR" sz="2400" dirty="0" smtClean="0"/>
              <a:t>ilmu</a:t>
            </a:r>
            <a:r>
              <a:rPr lang="id-ID" sz="2400" dirty="0" smtClean="0"/>
              <a:t>,</a:t>
            </a:r>
            <a:r>
              <a:rPr lang="id-ID" sz="2400" dirty="0" smtClean="0"/>
              <a:t> Z</a:t>
            </a:r>
            <a:r>
              <a:rPr lang="fi-FI" sz="2400" dirty="0" smtClean="0"/>
              <a:t>aman </a:t>
            </a:r>
            <a:r>
              <a:rPr lang="fi-FI" sz="2400" dirty="0" smtClean="0"/>
              <a:t>Orde Baru, meskipun </a:t>
            </a:r>
            <a:r>
              <a:rPr lang="fi-FI" sz="2400" dirty="0" smtClean="0"/>
              <a:t>Pancasila</a:t>
            </a:r>
            <a:r>
              <a:rPr lang="id-ID" sz="2400" dirty="0" smtClean="0"/>
              <a:t> </a:t>
            </a:r>
            <a:r>
              <a:rPr lang="fi-FI" sz="2400" dirty="0" smtClean="0"/>
              <a:t>diterapkan </a:t>
            </a:r>
            <a:r>
              <a:rPr lang="fi-FI" sz="2400" dirty="0" smtClean="0"/>
              <a:t>sebagai satu-satunya asas organisasi politik dan </a:t>
            </a:r>
            <a:r>
              <a:rPr lang="fi-FI" sz="2400" dirty="0" smtClean="0"/>
              <a:t>kemasyarakatan</a:t>
            </a:r>
            <a:r>
              <a:rPr lang="id-ID" sz="2400" dirty="0" smtClean="0"/>
              <a:t> </a:t>
            </a:r>
            <a:r>
              <a:rPr lang="id-ID" sz="2400" dirty="0" smtClean="0"/>
              <a:t>tetapi penegasan tentang Pancasila sebagai dasar nilai pengembangan ilmu </a:t>
            </a:r>
            <a:r>
              <a:rPr lang="id-ID" sz="2400" dirty="0" smtClean="0"/>
              <a:t>di Indonesia </a:t>
            </a:r>
            <a:r>
              <a:rPr lang="id-ID" sz="2400" dirty="0" smtClean="0"/>
              <a:t>belum diungkapkan secara tegas. Penekanannya hanya pada </a:t>
            </a:r>
            <a:r>
              <a:rPr lang="id-ID" sz="2400" dirty="0" smtClean="0"/>
              <a:t>iptek harus </a:t>
            </a:r>
            <a:r>
              <a:rPr lang="id-ID" sz="2400" dirty="0" smtClean="0"/>
              <a:t>diabdikan kepada manusia dan kemanusiaan sehingga dapat </a:t>
            </a:r>
            <a:r>
              <a:rPr lang="id-ID" sz="2400" dirty="0" smtClean="0"/>
              <a:t>memberi </a:t>
            </a:r>
            <a:r>
              <a:rPr lang="fi-FI" sz="2400" dirty="0" smtClean="0"/>
              <a:t>jalan </a:t>
            </a:r>
            <a:r>
              <a:rPr lang="fi-FI" sz="2400" dirty="0" smtClean="0"/>
              <a:t>bagi peningkatan martabat manusia dan kemanusiaan.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800" b="1" dirty="0" smtClean="0"/>
              <a:t>Sumber </a:t>
            </a:r>
            <a:r>
              <a:rPr lang="id-ID" sz="2800" b="1" dirty="0" smtClean="0"/>
              <a:t>Politis </a:t>
            </a:r>
            <a:r>
              <a:rPr lang="id-ID" sz="2800" b="1" dirty="0" smtClean="0"/>
              <a:t>Pancasila sebagai Dasar Nilai Pengembangan Ilmu</a:t>
            </a:r>
            <a:endParaRPr lang="ko-KR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676357-176C-4DE1-876E-8D97359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45000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2332" cy="5079492"/>
          </a:xfrm>
        </p:spPr>
        <p:txBody>
          <a:bodyPr>
            <a:normAutofit/>
          </a:bodyPr>
          <a:lstStyle/>
          <a:p>
            <a:r>
              <a:rPr lang="id-ID" sz="2400" dirty="0" smtClean="0"/>
              <a:t>Pada era Reformasi, Presiden Susilo Bambang Yudhoyono </a:t>
            </a:r>
            <a:r>
              <a:rPr lang="id-ID" sz="2400" dirty="0" smtClean="0"/>
              <a:t>dalam sambutan </a:t>
            </a:r>
            <a:r>
              <a:rPr lang="id-ID" sz="2400" dirty="0" smtClean="0"/>
              <a:t>pada acara silaturrahim dengan Akademi Ilmu Pengetahuan </a:t>
            </a:r>
            <a:r>
              <a:rPr lang="id-ID" sz="2400" dirty="0" smtClean="0"/>
              <a:t>Indonesia (AIPI</a:t>
            </a:r>
            <a:r>
              <a:rPr lang="id-ID" sz="2400" dirty="0" smtClean="0"/>
              <a:t>) dan masyarakat ilmiah, 20 Januari 2010 di Serpong</a:t>
            </a:r>
            <a:r>
              <a:rPr lang="id-ID" sz="2400" dirty="0" smtClean="0"/>
              <a:t>.</a:t>
            </a:r>
          </a:p>
          <a:p>
            <a:r>
              <a:rPr lang="id-ID" sz="2400" dirty="0" smtClean="0"/>
              <a:t>Habibie dalam pidato 1 Juni 2011 menegaskan bahwa </a:t>
            </a:r>
            <a:r>
              <a:rPr lang="id-ID" sz="2400" dirty="0" smtClean="0"/>
              <a:t>penjabaran Pancasila </a:t>
            </a:r>
            <a:r>
              <a:rPr lang="id-ID" sz="2400" dirty="0" smtClean="0"/>
              <a:t>sebagai dasar nilai dalam berbagai kebijakan penyelenggaraan </a:t>
            </a:r>
            <a:r>
              <a:rPr lang="id-ID" sz="2400" dirty="0" smtClean="0"/>
              <a:t>negara merupakan </a:t>
            </a:r>
            <a:r>
              <a:rPr lang="id-ID" sz="2400" dirty="0" smtClean="0"/>
              <a:t>suatu upaya untuk mengaktualisasikan Pancasila dalam kehidupan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awing">
            <a:extLst>
              <a:ext uri="{FF2B5EF4-FFF2-40B4-BE49-F238E27FC236}">
                <a16:creationId xmlns="" xmlns:a16="http://schemas.microsoft.com/office/drawing/2014/main" id="{7547BCE0-C8B2-437B-B9CE-55425ED9D0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48CA27-0046-4900-9619-D4E7432ED5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Palette">
            <a:extLst>
              <a:ext uri="{FF2B5EF4-FFF2-40B4-BE49-F238E27FC236}">
                <a16:creationId xmlns="" xmlns:a16="http://schemas.microsoft.com/office/drawing/2014/main" id="{50E721DD-00C1-49EC-9501-324CE84F4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302473" y="1226809"/>
            <a:ext cx="684000" cy="684000"/>
          </a:xfrm>
          <a:prstGeom prst="rect">
            <a:avLst/>
          </a:prstGeom>
        </p:spPr>
      </p:pic>
      <p:pic>
        <p:nvPicPr>
          <p:cNvPr id="12" name="Graphic 11" descr="Small paint brush">
            <a:extLst>
              <a:ext uri="{FF2B5EF4-FFF2-40B4-BE49-F238E27FC236}">
                <a16:creationId xmlns="" xmlns:a16="http://schemas.microsoft.com/office/drawing/2014/main" id="{A511E791-3AEF-4700-B363-6D17889C23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240011" y="1091421"/>
            <a:ext cx="684000" cy="684000"/>
          </a:xfrm>
          <a:prstGeom prst="rect">
            <a:avLst/>
          </a:prstGeom>
        </p:spPr>
      </p:pic>
      <p:pic>
        <p:nvPicPr>
          <p:cNvPr id="13" name="Graphic 12" descr="Guitar">
            <a:extLst>
              <a:ext uri="{FF2B5EF4-FFF2-40B4-BE49-F238E27FC236}">
                <a16:creationId xmlns="" xmlns:a16="http://schemas.microsoft.com/office/drawing/2014/main" id="{7CECE67B-0810-4206-A70A-217C0C214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 bwMode="black">
          <a:xfrm>
            <a:off x="2181920" y="974722"/>
            <a:ext cx="914400" cy="91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55E1DD-C687-4417-B564-2A87A52A6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ko-KR" alt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0676357-176C-4DE1-876E-8D973595CA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31755" y="745000"/>
            <a:ext cx="8162014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B4169B-E0AC-417E-989B-E40DC3491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662332" cy="50794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d-ID" sz="2400" dirty="0" smtClean="0"/>
              <a:t>Pancasila sebagai pengembangan ilmu belum dibicarakan secara </a:t>
            </a:r>
            <a:r>
              <a:rPr lang="id-ID" sz="2400" dirty="0" smtClean="0"/>
              <a:t>eksplisit </a:t>
            </a:r>
            <a:r>
              <a:rPr lang="pt-BR" sz="2400" dirty="0" smtClean="0"/>
              <a:t>oleh </a:t>
            </a:r>
            <a:r>
              <a:rPr lang="pt-BR" sz="2400" dirty="0" smtClean="0"/>
              <a:t>para penyelenggara negara sejak Orde Lama sampai era Reformasi. </a:t>
            </a:r>
            <a:r>
              <a:rPr lang="pt-BR" sz="2400" dirty="0" smtClean="0"/>
              <a:t>Para</a:t>
            </a:r>
            <a:r>
              <a:rPr lang="id-ID" sz="2400" dirty="0" smtClean="0"/>
              <a:t> penyelenggara </a:t>
            </a:r>
            <a:r>
              <a:rPr lang="id-ID" sz="2400" dirty="0" smtClean="0"/>
              <a:t>negara pada umumnya hanya menyinggung masalah </a:t>
            </a:r>
            <a:r>
              <a:rPr lang="id-ID" sz="2400" dirty="0" smtClean="0"/>
              <a:t>pentingnya </a:t>
            </a:r>
            <a:r>
              <a:rPr lang="fi-FI" sz="2400" dirty="0" smtClean="0"/>
              <a:t>keterkaitan </a:t>
            </a:r>
            <a:r>
              <a:rPr lang="fi-FI" sz="2400" dirty="0" smtClean="0"/>
              <a:t>antara pengembangan ilmu dan dimensi kemanusiaan (</a:t>
            </a:r>
            <a:r>
              <a:rPr lang="fi-FI" sz="2400" i="1" dirty="0" smtClean="0"/>
              <a:t>humanism</a:t>
            </a:r>
            <a:r>
              <a:rPr lang="fi-FI" sz="2400" i="1" dirty="0" smtClean="0"/>
              <a:t>).</a:t>
            </a:r>
            <a:r>
              <a:rPr lang="id-ID" sz="2400" i="1" dirty="0" smtClean="0"/>
              <a:t> </a:t>
            </a:r>
            <a:r>
              <a:rPr lang="id-ID" sz="2400" dirty="0" smtClean="0"/>
              <a:t>Kajian </a:t>
            </a:r>
            <a:r>
              <a:rPr lang="id-ID" sz="2400" dirty="0" smtClean="0"/>
              <a:t>tentang Pancasila sebagai dasar nilai pengembangan ilmu baru </a:t>
            </a:r>
            <a:r>
              <a:rPr lang="id-ID" sz="2400" dirty="0" smtClean="0"/>
              <a:t>mendapat perhatian </a:t>
            </a:r>
            <a:r>
              <a:rPr lang="id-ID" sz="2400" dirty="0" smtClean="0"/>
              <a:t>yang lebih khusus dan eksplisit oleh kaum intelektual di </a:t>
            </a:r>
            <a:r>
              <a:rPr lang="id-ID" sz="2400" dirty="0" smtClean="0"/>
              <a:t>beberapa perguruan </a:t>
            </a:r>
            <a:r>
              <a:rPr lang="id-ID" sz="2400" dirty="0" smtClean="0"/>
              <a:t>tinggi, khususnya Universitas Gadjah Mada yang </a:t>
            </a:r>
            <a:r>
              <a:rPr lang="id-ID" sz="2400" dirty="0" smtClean="0"/>
              <a:t>menyelenggarakan Seminar </a:t>
            </a:r>
            <a:r>
              <a:rPr lang="id-ID" sz="2400" dirty="0" smtClean="0"/>
              <a:t>Nasional tentang Pancasila sebagai pengembangan ilmu, 1987 </a:t>
            </a:r>
            <a:r>
              <a:rPr lang="id-ID" sz="2400" dirty="0" smtClean="0"/>
              <a:t>dan Simposium </a:t>
            </a:r>
            <a:r>
              <a:rPr lang="id-ID" sz="2400" dirty="0" smtClean="0"/>
              <a:t>dan Sarasehan Nasional tentang Pancasila sebagai Paradigma </a:t>
            </a:r>
            <a:r>
              <a:rPr lang="id-ID" sz="2400" dirty="0" smtClean="0"/>
              <a:t>Ilmu Pengetahuan </a:t>
            </a:r>
            <a:r>
              <a:rPr lang="id-ID" sz="2400" dirty="0" smtClean="0"/>
              <a:t>dan Pembangunan Nasioanl, 2006. Namun pada kurun waktu </a:t>
            </a:r>
            <a:r>
              <a:rPr lang="id-ID" sz="2400" dirty="0" smtClean="0"/>
              <a:t>akhir-akhir ini</a:t>
            </a:r>
            <a:r>
              <a:rPr lang="id-ID" sz="2400" dirty="0" smtClean="0"/>
              <a:t>, belum ada lagi suatu upaya untuk mengaktualisasikan </a:t>
            </a:r>
            <a:r>
              <a:rPr lang="id-ID" sz="2400" dirty="0" smtClean="0"/>
              <a:t>nilai-nilai Pancasila </a:t>
            </a:r>
            <a:r>
              <a:rPr lang="id-ID" sz="2400" dirty="0" smtClean="0"/>
              <a:t>dalam kaitan dengan pengembangan Iptek di Indonesia.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C7DA1A2-9BDF-4155-8D43-85CEACD190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777896" y="745000"/>
            <a:ext cx="432000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1038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T</a:t>
            </a:r>
            <a:r>
              <a:rPr lang="pt-BR" dirty="0" smtClean="0"/>
              <a:t>antangan </a:t>
            </a:r>
            <a:r>
              <a:rPr lang="pt-BR" dirty="0" smtClean="0"/>
              <a:t>terhadap Pancasila sebagai dasar</a:t>
            </a:r>
            <a:br>
              <a:rPr lang="pt-BR" dirty="0" smtClean="0"/>
            </a:br>
            <a:r>
              <a:rPr lang="id-ID" dirty="0" smtClean="0"/>
              <a:t>pengembangan iptek di Indonesia</a:t>
            </a:r>
            <a:endParaRPr lang="en-US" b="1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371600" y="2459504"/>
            <a:ext cx="10223499" cy="4157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id-ID" sz="2400" dirty="0" smtClean="0">
              <a:solidFill>
                <a:schemeClr val="bg2"/>
              </a:solidFill>
            </a:endParaRPr>
          </a:p>
          <a:p>
            <a:pPr algn="just"/>
            <a:r>
              <a:rPr lang="id-ID" sz="2400" dirty="0" smtClean="0">
                <a:solidFill>
                  <a:schemeClr val="bg2"/>
                </a:solidFill>
              </a:rPr>
              <a:t>A. Kapitalisme </a:t>
            </a:r>
            <a:r>
              <a:rPr lang="id-ID" sz="2400" dirty="0" smtClean="0">
                <a:solidFill>
                  <a:schemeClr val="bg2"/>
                </a:solidFill>
              </a:rPr>
              <a:t>yang sebagai menguasai perekonomian dunia, </a:t>
            </a:r>
            <a:r>
              <a:rPr lang="id-ID" sz="2400" dirty="0" smtClean="0">
                <a:solidFill>
                  <a:schemeClr val="bg2"/>
                </a:solidFill>
              </a:rPr>
              <a:t>termasuk Indonesia</a:t>
            </a:r>
            <a:r>
              <a:rPr lang="id-ID" sz="2400" dirty="0" smtClean="0">
                <a:solidFill>
                  <a:schemeClr val="bg2"/>
                </a:solidFill>
              </a:rPr>
              <a:t>. Akibatnya, ruang bagi penerapan nilai-nilai Pancasila </a:t>
            </a:r>
            <a:r>
              <a:rPr lang="id-ID" sz="2400" dirty="0" smtClean="0">
                <a:solidFill>
                  <a:schemeClr val="bg2"/>
                </a:solidFill>
              </a:rPr>
              <a:t>sebagai dasar </a:t>
            </a:r>
            <a:r>
              <a:rPr lang="id-ID" sz="2400" dirty="0" smtClean="0">
                <a:solidFill>
                  <a:schemeClr val="bg2"/>
                </a:solidFill>
              </a:rPr>
              <a:t>pengembangan ilmu menjadi terbatas. Upaya bagi </a:t>
            </a:r>
            <a:r>
              <a:rPr lang="id-ID" sz="2400" dirty="0" smtClean="0">
                <a:solidFill>
                  <a:schemeClr val="bg2"/>
                </a:solidFill>
              </a:rPr>
              <a:t>pengembangan sitem </a:t>
            </a:r>
            <a:r>
              <a:rPr lang="id-ID" sz="2400" dirty="0" smtClean="0">
                <a:solidFill>
                  <a:schemeClr val="bg2"/>
                </a:solidFill>
              </a:rPr>
              <a:t>ekonomi Pancasila yang pernah dirintis Prof. Mubyarto pada </a:t>
            </a:r>
            <a:r>
              <a:rPr lang="id-ID" sz="2400" dirty="0" smtClean="0">
                <a:solidFill>
                  <a:schemeClr val="bg2"/>
                </a:solidFill>
              </a:rPr>
              <a:t>1980- an </a:t>
            </a:r>
            <a:r>
              <a:rPr lang="id-ID" sz="2400" dirty="0" smtClean="0">
                <a:solidFill>
                  <a:schemeClr val="bg2"/>
                </a:solidFill>
              </a:rPr>
              <a:t>belum menemukan wujud nyata yang dapat diandalkan </a:t>
            </a:r>
            <a:r>
              <a:rPr lang="id-ID" sz="2400" dirty="0" smtClean="0">
                <a:solidFill>
                  <a:schemeClr val="bg2"/>
                </a:solidFill>
              </a:rPr>
              <a:t>untuk menangkal </a:t>
            </a:r>
            <a:r>
              <a:rPr lang="id-ID" sz="2400" dirty="0" smtClean="0">
                <a:solidFill>
                  <a:schemeClr val="bg2"/>
                </a:solidFill>
              </a:rPr>
              <a:t>dan menyaingi sistem ekonomi yang berorientasi </a:t>
            </a:r>
            <a:r>
              <a:rPr lang="id-ID" sz="2400" dirty="0" smtClean="0">
                <a:solidFill>
                  <a:schemeClr val="bg2"/>
                </a:solidFill>
              </a:rPr>
              <a:t>pada pemilik </a:t>
            </a:r>
            <a:r>
              <a:rPr lang="id-ID" sz="2400" dirty="0" smtClean="0">
                <a:solidFill>
                  <a:schemeClr val="bg2"/>
                </a:solidFill>
              </a:rPr>
              <a:t>modal besar.</a:t>
            </a:r>
            <a:endParaRPr lang="ko-KR" altLang="en-US" sz="2400" b="1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371600" y="2459504"/>
            <a:ext cx="10223499" cy="4157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id-ID" sz="2400" dirty="0" smtClean="0">
              <a:solidFill>
                <a:schemeClr val="bg2"/>
              </a:solidFill>
            </a:endParaRPr>
          </a:p>
          <a:p>
            <a:pPr algn="just"/>
            <a:r>
              <a:rPr lang="id-ID" sz="2400" dirty="0" smtClean="0">
                <a:solidFill>
                  <a:schemeClr val="bg2"/>
                </a:solidFill>
              </a:rPr>
              <a:t>B. Globalisasi </a:t>
            </a:r>
            <a:r>
              <a:rPr lang="id-ID" sz="2400" dirty="0" smtClean="0">
                <a:solidFill>
                  <a:schemeClr val="bg2"/>
                </a:solidFill>
              </a:rPr>
              <a:t>yang menyebabkan lemahnya daya saing bangsa </a:t>
            </a:r>
            <a:r>
              <a:rPr lang="id-ID" sz="2400" dirty="0" smtClean="0">
                <a:solidFill>
                  <a:schemeClr val="bg2"/>
                </a:solidFill>
              </a:rPr>
              <a:t>Indonesia dalam </a:t>
            </a:r>
            <a:r>
              <a:rPr lang="id-ID" sz="2400" dirty="0" smtClean="0">
                <a:solidFill>
                  <a:schemeClr val="bg2"/>
                </a:solidFill>
              </a:rPr>
              <a:t>pengembangan iptek sehingga Indonesia lebih </a:t>
            </a:r>
            <a:r>
              <a:rPr lang="id-ID" sz="2400" dirty="0" smtClean="0">
                <a:solidFill>
                  <a:schemeClr val="bg2"/>
                </a:solidFill>
              </a:rPr>
              <a:t>berkedudukan sebagai </a:t>
            </a:r>
            <a:r>
              <a:rPr lang="id-ID" sz="2400" dirty="0" smtClean="0">
                <a:solidFill>
                  <a:schemeClr val="bg2"/>
                </a:solidFill>
              </a:rPr>
              <a:t>konsumen daripada produsen dibandingkan dengan </a:t>
            </a:r>
            <a:r>
              <a:rPr lang="id-ID" sz="2400" dirty="0" smtClean="0">
                <a:solidFill>
                  <a:schemeClr val="bg2"/>
                </a:solidFill>
              </a:rPr>
              <a:t>negaranegara lain.</a:t>
            </a:r>
          </a:p>
          <a:p>
            <a:pPr algn="just"/>
            <a:endParaRPr lang="id-ID" sz="2400" dirty="0" smtClean="0">
              <a:solidFill>
                <a:schemeClr val="bg2"/>
              </a:solidFill>
            </a:endParaRPr>
          </a:p>
          <a:p>
            <a:pPr algn="just"/>
            <a:r>
              <a:rPr lang="id-ID" sz="2400" dirty="0" smtClean="0">
                <a:solidFill>
                  <a:schemeClr val="bg2"/>
                </a:solidFill>
              </a:rPr>
              <a:t>C. Konsumerisme </a:t>
            </a:r>
            <a:r>
              <a:rPr lang="id-ID" sz="2400" dirty="0" smtClean="0">
                <a:solidFill>
                  <a:schemeClr val="bg2"/>
                </a:solidFill>
              </a:rPr>
              <a:t>menyebabkan negara Indonesia menjadi pasar bagi </a:t>
            </a:r>
            <a:r>
              <a:rPr lang="id-ID" sz="2400" dirty="0" smtClean="0">
                <a:solidFill>
                  <a:schemeClr val="bg2"/>
                </a:solidFill>
              </a:rPr>
              <a:t>produk teknologi </a:t>
            </a:r>
            <a:r>
              <a:rPr lang="id-ID" sz="2400" dirty="0" smtClean="0">
                <a:solidFill>
                  <a:schemeClr val="bg2"/>
                </a:solidFill>
              </a:rPr>
              <a:t>negara lain yang lebih maju ipteknya. Pancasila </a:t>
            </a:r>
            <a:r>
              <a:rPr lang="id-ID" sz="2400" dirty="0" smtClean="0">
                <a:solidFill>
                  <a:schemeClr val="bg2"/>
                </a:solidFill>
              </a:rPr>
              <a:t>sebagai pengembangan </a:t>
            </a:r>
            <a:r>
              <a:rPr lang="id-ID" sz="2400" dirty="0" smtClean="0">
                <a:solidFill>
                  <a:schemeClr val="bg2"/>
                </a:solidFill>
              </a:rPr>
              <a:t>ilmu baru pada taraf wacana yang belum berada </a:t>
            </a:r>
            <a:r>
              <a:rPr lang="id-ID" sz="2400" dirty="0" smtClean="0">
                <a:solidFill>
                  <a:schemeClr val="bg2"/>
                </a:solidFill>
              </a:rPr>
              <a:t>pada tingkat </a:t>
            </a:r>
            <a:r>
              <a:rPr lang="id-ID" sz="2400" dirty="0" smtClean="0">
                <a:solidFill>
                  <a:schemeClr val="bg2"/>
                </a:solidFill>
              </a:rPr>
              <a:t>aplikasi kebijakan negara.</a:t>
            </a:r>
            <a:endParaRPr lang="ko-KR" altLang="en-US" sz="2400" b="1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400" dirty="0" smtClean="0"/>
              <a:t>Pengembangan iptek tidak dapat terlepas dari situasi </a:t>
            </a:r>
            <a:r>
              <a:rPr lang="id-ID" sz="2400" dirty="0" smtClean="0"/>
              <a:t>yang melingkupinya</a:t>
            </a:r>
            <a:r>
              <a:rPr lang="id-ID" sz="2400" dirty="0" smtClean="0"/>
              <a:t>, artinya iptek selalu berkembang dalam suatu ruang </a:t>
            </a:r>
            <a:r>
              <a:rPr lang="id-ID" sz="2400" dirty="0" smtClean="0"/>
              <a:t>budaya. Perkembangan </a:t>
            </a:r>
            <a:r>
              <a:rPr lang="id-ID" sz="2400" dirty="0" smtClean="0"/>
              <a:t>iptek pada gilirannya bersentuhan dengan nilai-nilai budaya </a:t>
            </a:r>
            <a:r>
              <a:rPr lang="id-ID" sz="2400" dirty="0" smtClean="0"/>
              <a:t>dan agama </a:t>
            </a:r>
            <a:r>
              <a:rPr lang="id-ID" sz="2400" dirty="0" smtClean="0"/>
              <a:t>sehingga di satu pihak dibutuhkan semangat objektivitas, di pihak </a:t>
            </a:r>
            <a:r>
              <a:rPr lang="id-ID" sz="2400" dirty="0" smtClean="0"/>
              <a:t>lain iptek </a:t>
            </a:r>
            <a:r>
              <a:rPr lang="id-ID" sz="2400" dirty="0" smtClean="0"/>
              <a:t>perlu mempertimbangkan nilai-nilai budaya dan agama </a:t>
            </a:r>
            <a:r>
              <a:rPr lang="id-ID" sz="2400" dirty="0" smtClean="0"/>
              <a:t>dalam pengembangannya </a:t>
            </a:r>
            <a:r>
              <a:rPr lang="id-ID" sz="2400" dirty="0" smtClean="0"/>
              <a:t>agar tidak merugikan umat manusia.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=""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371600" y="2459504"/>
            <a:ext cx="10223499" cy="41571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endParaRPr lang="id-ID" sz="2400" dirty="0" smtClean="0">
              <a:solidFill>
                <a:schemeClr val="bg2"/>
              </a:solidFill>
            </a:endParaRPr>
          </a:p>
          <a:p>
            <a:pPr algn="just"/>
            <a:endParaRPr lang="id-ID" sz="2400" dirty="0" smtClean="0">
              <a:solidFill>
                <a:schemeClr val="bg2"/>
              </a:solidFill>
            </a:endParaRPr>
          </a:p>
          <a:p>
            <a:pPr algn="just"/>
            <a:r>
              <a:rPr lang="id-ID" sz="2400" dirty="0" smtClean="0">
                <a:solidFill>
                  <a:schemeClr val="bg2"/>
                </a:solidFill>
              </a:rPr>
              <a:t>D. Pragmatisme yang berorientasi pada tiga ciri yaitu workability (keberhasilan), satisfaction (kepuasaan) dan result (hasil) mewarnai perilaku kehidupan sebagian besar masyarakat Indonesia.</a:t>
            </a:r>
            <a:endParaRPr lang="ko-KR" altLang="en-US" sz="2400" b="1" dirty="0">
              <a:solidFill>
                <a:schemeClr val="bg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5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Favorite Thing">
            <a:extLst>
              <a:ext uri="{FF2B5EF4-FFF2-40B4-BE49-F238E27FC236}">
                <a16:creationId xmlns="" xmlns:a16="http://schemas.microsoft.com/office/drawing/2014/main" id="{E8C3BF66-9CD4-482A-BB4C-A0D9E1AED6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B5D7FCC-6784-4309-A6DA-FB93FC3994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2" y="1065451"/>
            <a:ext cx="4044465" cy="1478849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 descr="Ribbon">
            <a:extLst>
              <a:ext uri="{FF2B5EF4-FFF2-40B4-BE49-F238E27FC236}">
                <a16:creationId xmlns="" xmlns:a16="http://schemas.microsoft.com/office/drawing/2014/main" id="{F3A682B2-2A4F-40CF-A5D4-23B59FE1B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912634" y="1356709"/>
            <a:ext cx="914400" cy="914400"/>
          </a:xfrm>
          <a:prstGeom prst="rect">
            <a:avLst/>
          </a:prstGeom>
        </p:spPr>
      </p:pic>
      <p:pic>
        <p:nvPicPr>
          <p:cNvPr id="11" name="Graphic 10" descr="Medal">
            <a:extLst>
              <a:ext uri="{FF2B5EF4-FFF2-40B4-BE49-F238E27FC236}">
                <a16:creationId xmlns="" xmlns:a16="http://schemas.microsoft.com/office/drawing/2014/main" id="{D11CC12B-4F40-40A6-B56C-A0BCC7916B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2022232" y="1356709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A7D7ED5-BC69-4567-82E2-DB14956ED7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628900"/>
            <a:ext cx="4044464" cy="316364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0FE91DC-10A5-43FD-B16D-6E5471B51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76" y="2786588"/>
            <a:ext cx="3369512" cy="2880230"/>
          </a:xfrm>
        </p:spPr>
        <p:txBody>
          <a:bodyPr>
            <a:normAutofit/>
          </a:bodyPr>
          <a:lstStyle/>
          <a:p>
            <a:pPr algn="ctr"/>
            <a:r>
              <a:rPr lang="id-ID" sz="4000" b="1" dirty="0" smtClean="0"/>
              <a:t>Terima Kasih</a:t>
            </a:r>
            <a:endParaRPr lang="en-US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B60A726-F56F-4317-A567-B40D40A116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7746025" y="1065452"/>
            <a:ext cx="4445977" cy="472709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0DEE54-ADE0-4E7E-A56E-22CBED38C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84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3225800"/>
            <a:ext cx="2947482" cy="977900"/>
          </a:xfrm>
        </p:spPr>
        <p:txBody>
          <a:bodyPr>
            <a:noAutofit/>
          </a:bodyPr>
          <a:lstStyle/>
          <a:p>
            <a:r>
              <a:rPr lang="id-ID" sz="4000" dirty="0" smtClean="0">
                <a:solidFill>
                  <a:schemeClr val="bg1"/>
                </a:solidFill>
              </a:rPr>
              <a:t>Relasi antara iptek dan nilai budaya, serta </a:t>
            </a:r>
            <a:r>
              <a:rPr lang="id-ID" sz="4000" dirty="0" smtClean="0">
                <a:solidFill>
                  <a:schemeClr val="bg1"/>
                </a:solidFill>
              </a:rPr>
              <a:t>agama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rmAutofit/>
          </a:bodyPr>
          <a:lstStyle/>
          <a:p>
            <a:pPr algn="just"/>
            <a:r>
              <a:rPr lang="id-ID" sz="3600" dirty="0" smtClean="0"/>
              <a:t>Pertama, iptek yang gayut dengan </a:t>
            </a:r>
            <a:r>
              <a:rPr lang="id-ID" sz="3600" dirty="0" smtClean="0"/>
              <a:t>nilai budaya </a:t>
            </a:r>
            <a:r>
              <a:rPr lang="id-ID" sz="3600" dirty="0" smtClean="0"/>
              <a:t>dan agama sehingga pengembangan iptek harus senantiasa didasarkan </a:t>
            </a:r>
            <a:r>
              <a:rPr lang="id-ID" sz="3600" dirty="0" smtClean="0"/>
              <a:t>atas sikap </a:t>
            </a:r>
            <a:r>
              <a:rPr lang="id-ID" sz="3600" dirty="0" smtClean="0"/>
              <a:t>human-religius.</a:t>
            </a:r>
            <a:endParaRPr lang="ko-KR" altLang="en-US" sz="3600" dirty="0"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Relasi antara iptek dan nilai budaya, serta agama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rmAutofit/>
          </a:bodyPr>
          <a:lstStyle/>
          <a:p>
            <a:pPr algn="just"/>
            <a:r>
              <a:rPr lang="id-ID" sz="3200" dirty="0" smtClean="0"/>
              <a:t>Kedua, iptek yang lepas sama sekali dari norma budaya </a:t>
            </a:r>
            <a:r>
              <a:rPr lang="id-ID" sz="3200" dirty="0" smtClean="0"/>
              <a:t>dan agama </a:t>
            </a:r>
            <a:r>
              <a:rPr lang="id-ID" sz="3200" dirty="0" smtClean="0"/>
              <a:t>sehingga terjadi sekularisasi yang berakibat pada kemajuan iptek </a:t>
            </a:r>
            <a:r>
              <a:rPr lang="id-ID" sz="3200" dirty="0" smtClean="0"/>
              <a:t>tanpa dikawal </a:t>
            </a:r>
            <a:r>
              <a:rPr lang="id-ID" sz="3200" dirty="0" smtClean="0"/>
              <a:t>dan diwarnai nilai human-religius. Hal ini terjadi karena </a:t>
            </a:r>
            <a:r>
              <a:rPr lang="id-ID" sz="3200" dirty="0" smtClean="0"/>
              <a:t>sekelompok ilmuwan </a:t>
            </a:r>
            <a:r>
              <a:rPr lang="id-ID" sz="3200" dirty="0" smtClean="0"/>
              <a:t>yang meyakini bahwa iptek memiliki hukum-hukum sendiri yang </a:t>
            </a:r>
            <a:r>
              <a:rPr lang="id-ID" sz="3200" dirty="0" smtClean="0"/>
              <a:t>lepas dan </a:t>
            </a:r>
            <a:r>
              <a:rPr lang="id-ID" sz="3200" dirty="0" smtClean="0"/>
              <a:t>tidak perlu diintervensi nilai-nilai dari luar.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Relasi antara iptek dan nilai budaya, serta agama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rmAutofit/>
          </a:bodyPr>
          <a:lstStyle/>
          <a:p>
            <a:pPr algn="just"/>
            <a:r>
              <a:rPr lang="id-ID" sz="3200" dirty="0" smtClean="0"/>
              <a:t>Ketiga, iptek yang </a:t>
            </a:r>
            <a:r>
              <a:rPr lang="id-ID" sz="3200" dirty="0" smtClean="0"/>
              <a:t>menempatkan </a:t>
            </a:r>
            <a:r>
              <a:rPr lang="id-ID" sz="3200" dirty="0" smtClean="0"/>
              <a:t>nilai agama dan budaya sebagai mitra dialog di saat diperlukan. Dalam hal ini, </a:t>
            </a:r>
            <a:r>
              <a:rPr lang="id-ID" sz="3200" dirty="0" smtClean="0"/>
              <a:t>ada sebagian </a:t>
            </a:r>
            <a:r>
              <a:rPr lang="id-ID" sz="3200" dirty="0" smtClean="0"/>
              <a:t>ilmuwan yang beranggapan bahwa iptek memang memiliki </a:t>
            </a:r>
            <a:r>
              <a:rPr lang="id-ID" sz="3200" dirty="0" smtClean="0"/>
              <a:t>hukum tersendiri </a:t>
            </a:r>
            <a:r>
              <a:rPr lang="id-ID" sz="3200" dirty="0" smtClean="0"/>
              <a:t>(faktor internal), tetapi di pihak lain diperlukan faktor eksternal (</a:t>
            </a:r>
            <a:r>
              <a:rPr lang="id-ID" sz="3200" dirty="0" smtClean="0"/>
              <a:t>budaya, ideologi</a:t>
            </a:r>
            <a:r>
              <a:rPr lang="id-ID" sz="3200" dirty="0" smtClean="0"/>
              <a:t>, dan agama) untuk bertukar pikiran, meskipun tidak dalam arti </a:t>
            </a:r>
            <a:r>
              <a:rPr lang="id-ID" sz="3200" dirty="0" smtClean="0"/>
              <a:t>saling bergantung </a:t>
            </a:r>
            <a:r>
              <a:rPr lang="id-ID" sz="3200" dirty="0" smtClean="0"/>
              <a:t>secara ketat.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d-ID" sz="2800" dirty="0" smtClean="0"/>
              <a:t>  Pancasila </a:t>
            </a:r>
            <a:r>
              <a:rPr lang="id-ID" sz="2800" dirty="0" smtClean="0"/>
              <a:t>sebagai ideologi negara merupakan kristalisasi nilai-nilai </a:t>
            </a:r>
            <a:r>
              <a:rPr lang="id-ID" sz="2800" dirty="0" smtClean="0"/>
              <a:t>budaya </a:t>
            </a:r>
            <a:r>
              <a:rPr lang="it-IT" sz="2800" dirty="0" smtClean="0"/>
              <a:t>dan </a:t>
            </a:r>
            <a:r>
              <a:rPr lang="it-IT" sz="2800" dirty="0" smtClean="0"/>
              <a:t>agama dari bangsa Indonesia. Pancasila sebagai ideologi bangsa </a:t>
            </a:r>
            <a:r>
              <a:rPr lang="it-IT" sz="2800" dirty="0" smtClean="0"/>
              <a:t>Indonesia</a:t>
            </a:r>
            <a:r>
              <a:rPr lang="id-ID" sz="2800" dirty="0" smtClean="0"/>
              <a:t> mengakomodir </a:t>
            </a:r>
            <a:r>
              <a:rPr lang="id-ID" sz="2800" dirty="0" smtClean="0"/>
              <a:t>seluruh aktivitas kehidupan bermasyarakat, berbangsa, </a:t>
            </a:r>
            <a:r>
              <a:rPr lang="id-ID" sz="2800" dirty="0" smtClean="0"/>
              <a:t>dan bernegara</a:t>
            </a:r>
            <a:r>
              <a:rPr lang="id-ID" sz="2800" dirty="0" smtClean="0"/>
              <a:t>, demikian pula halnya dalam aktivitas ilmiah. Oleh karena </a:t>
            </a:r>
            <a:r>
              <a:rPr lang="id-ID" sz="2800" dirty="0" smtClean="0"/>
              <a:t>itu, perumusan </a:t>
            </a:r>
            <a:r>
              <a:rPr lang="id-ID" sz="2800" dirty="0" smtClean="0"/>
              <a:t>Pancasila sebagai paradigma ilmu bagi aktivitas ilmiah di </a:t>
            </a:r>
            <a:r>
              <a:rPr lang="id-ID" sz="2800" dirty="0" smtClean="0"/>
              <a:t>Indonesia merupakan </a:t>
            </a:r>
            <a:r>
              <a:rPr lang="id-ID" sz="2800" dirty="0" smtClean="0"/>
              <a:t>sesuatu yang bersifat niscaya</a:t>
            </a:r>
            <a:r>
              <a:rPr lang="id-ID" sz="2800" dirty="0" smtClean="0"/>
              <a:t>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My classmate">
            <a:extLst>
              <a:ext uri="{FF2B5EF4-FFF2-40B4-BE49-F238E27FC236}">
                <a16:creationId xmlns="" xmlns:a16="http://schemas.microsoft.com/office/drawing/2014/main" id="{0A94A0BB-65D4-460A-947F-D0BC651C25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D0034B7-EAC9-429D-9600-C58561D805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45000"/>
            <a:ext cx="3430043" cy="5330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Graphic 30" descr="User">
            <a:extLst>
              <a:ext uri="{FF2B5EF4-FFF2-40B4-BE49-F238E27FC236}">
                <a16:creationId xmlns="" xmlns:a16="http://schemas.microsoft.com/office/drawing/2014/main" id="{C5DE759E-5FE0-4AB8-8C08-13F153FB15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719790" y="1064515"/>
            <a:ext cx="828000" cy="828000"/>
          </a:xfrm>
          <a:prstGeom prst="rect">
            <a:avLst/>
          </a:prstGeom>
        </p:spPr>
      </p:pic>
      <p:pic>
        <p:nvPicPr>
          <p:cNvPr id="32" name="Graphic 31" descr="Employee Badge">
            <a:extLst>
              <a:ext uri="{FF2B5EF4-FFF2-40B4-BE49-F238E27FC236}">
                <a16:creationId xmlns="" xmlns:a16="http://schemas.microsoft.com/office/drawing/2014/main" id="{74BB7C29-050F-4AB3-935E-0F5B4C841E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 bwMode="black">
          <a:xfrm>
            <a:off x="1801328" y="1064515"/>
            <a:ext cx="828000" cy="82800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="" xmlns:a16="http://schemas.microsoft.com/office/drawing/2014/main" id="{B8A93A84-6089-431C-96E2-45FCA3C17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6F6C7-60D9-41AC-8781-68FDD4F329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3543300" y="745000"/>
            <a:ext cx="8168053" cy="5335255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="" xmlns:a16="http://schemas.microsoft.com/office/drawing/2014/main" id="{589616E0-5389-47D2-94BD-AC8874702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7502777" cy="512064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d-ID" sz="2800" dirty="0" smtClean="0"/>
              <a:t>  Pengembangan </a:t>
            </a:r>
            <a:r>
              <a:rPr lang="id-ID" sz="2800" dirty="0" smtClean="0"/>
              <a:t>ilmu </a:t>
            </a:r>
            <a:r>
              <a:rPr lang="id-ID" sz="2800" dirty="0" smtClean="0"/>
              <a:t>yang terlepas </a:t>
            </a:r>
            <a:r>
              <a:rPr lang="id-ID" sz="2800" dirty="0" smtClean="0"/>
              <a:t>dari nilai ideologi bangsa, justru dapat mengakibatkan </a:t>
            </a:r>
            <a:r>
              <a:rPr lang="id-ID" sz="2800" dirty="0" smtClean="0"/>
              <a:t>sekularisme, seperti </a:t>
            </a:r>
            <a:r>
              <a:rPr lang="id-ID" sz="2800" dirty="0" smtClean="0"/>
              <a:t>yang terjadi pada zaman </a:t>
            </a:r>
            <a:r>
              <a:rPr lang="id-ID" sz="2800" i="1" dirty="0" smtClean="0"/>
              <a:t>Renaissance di Eropa. Bangsa Indonesia </a:t>
            </a:r>
            <a:r>
              <a:rPr lang="id-ID" sz="2800" i="1" dirty="0" smtClean="0"/>
              <a:t>memiliki </a:t>
            </a:r>
            <a:r>
              <a:rPr lang="id-ID" sz="2800" dirty="0" smtClean="0"/>
              <a:t>akar </a:t>
            </a:r>
            <a:r>
              <a:rPr lang="id-ID" sz="2800" dirty="0" smtClean="0"/>
              <a:t>budaya dan religi yang kuat dan tumbuh sejak lama dalam </a:t>
            </a:r>
            <a:r>
              <a:rPr lang="id-ID" sz="2800" dirty="0" smtClean="0"/>
              <a:t>kehidupan masyarakat </a:t>
            </a:r>
            <a:r>
              <a:rPr lang="id-ID" sz="2800" dirty="0" smtClean="0"/>
              <a:t>sehingga manakala pengembangan ilmu tidak berakar pada </a:t>
            </a:r>
            <a:r>
              <a:rPr lang="id-ID" sz="2800" dirty="0" smtClean="0"/>
              <a:t>ideologi </a:t>
            </a:r>
            <a:r>
              <a:rPr lang="id-ID" sz="2800" dirty="0" smtClean="0"/>
              <a:t>bangsa, sama halnya dengan membiarkan ilmu berkembang tanpa arah </a:t>
            </a:r>
            <a:r>
              <a:rPr lang="id-ID" sz="2800" dirty="0" smtClean="0"/>
              <a:t>dan orientasi </a:t>
            </a:r>
            <a:r>
              <a:rPr lang="id-ID" sz="2800" dirty="0" smtClean="0"/>
              <a:t>yang jelas.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Adobe Garamond Pro" panose="02020502060506020403" pitchFamily="18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5898461-1DBF-4823-B0CE-25F935F9EE5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815244" y="745000"/>
            <a:ext cx="384668" cy="534490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0" dirty="0"/>
          </a:p>
        </p:txBody>
      </p:sp>
    </p:spTree>
    <p:extLst>
      <p:ext uri="{BB962C8B-B14F-4D97-AF65-F5344CB8AC3E}">
        <p14:creationId xmlns="" xmlns:p14="http://schemas.microsoft.com/office/powerpoint/2010/main" val="132697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black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=""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=""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</a:t>
            </a:r>
            <a:r>
              <a:rPr lang="pt-BR" dirty="0" smtClean="0"/>
              <a:t>emahaman </a:t>
            </a:r>
            <a:r>
              <a:rPr lang="id-ID" dirty="0" smtClean="0"/>
              <a:t>bahwa Pancasila </a:t>
            </a:r>
            <a:r>
              <a:rPr lang="id-ID" dirty="0" smtClean="0"/>
              <a:t>sebagai dasar nilai </a:t>
            </a:r>
            <a:r>
              <a:rPr lang="id-ID" dirty="0" smtClean="0"/>
              <a:t>pengembangan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C77D2E-3E79-4AAE-90F1-AFD7CBEBF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5672BB-0EC4-4BB1-85FA-3C94DFAEA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anchor="ctr" anchorCtr="0">
            <a:noAutofit/>
          </a:bodyPr>
          <a:lstStyle/>
          <a:p>
            <a:pPr algn="just"/>
            <a:r>
              <a:rPr lang="id-ID" sz="2800" dirty="0" smtClean="0"/>
              <a:t>Pertama, bahwa setiap </a:t>
            </a:r>
            <a:r>
              <a:rPr lang="id-ID" sz="2800" dirty="0" smtClean="0"/>
              <a:t>ilmu pengetahuan </a:t>
            </a:r>
            <a:r>
              <a:rPr lang="id-ID" sz="2800" dirty="0" smtClean="0"/>
              <a:t>dan teknologi (iptek) yang dikembangkan di Indonesia </a:t>
            </a:r>
            <a:r>
              <a:rPr lang="id-ID" sz="2800" dirty="0" smtClean="0"/>
              <a:t>haruslah tidak </a:t>
            </a:r>
            <a:r>
              <a:rPr lang="id-ID" sz="2800" dirty="0" smtClean="0"/>
              <a:t>bertentangan dengan nilai-nilai yang terkandung dalam Pancasila</a:t>
            </a:r>
            <a:r>
              <a:rPr lang="id-ID" sz="2800" dirty="0" smtClean="0"/>
              <a:t>.</a:t>
            </a:r>
          </a:p>
          <a:p>
            <a:pPr algn="just"/>
            <a:r>
              <a:rPr lang="id-ID" sz="2800" dirty="0" smtClean="0"/>
              <a:t>Kedua, bahwa </a:t>
            </a:r>
            <a:r>
              <a:rPr lang="id-ID" sz="2800" dirty="0" smtClean="0"/>
              <a:t>setiap iptek yang dikembangkan di Indonesia harus menyertakan </a:t>
            </a:r>
            <a:r>
              <a:rPr lang="id-ID" sz="2800" dirty="0" smtClean="0"/>
              <a:t>nilai-nilai Pancasila </a:t>
            </a:r>
            <a:r>
              <a:rPr lang="id-ID" sz="2800" dirty="0" smtClean="0"/>
              <a:t>sebagai faktor internal pengembangan iptek itu sendiri.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1255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ch Path">
            <a:extLst>
              <a:ext uri="{FF2B5EF4-FFF2-40B4-BE49-F238E27FC236}">
                <a16:creationId xmlns="" xmlns:a16="http://schemas.microsoft.com/office/drawing/2014/main" id="{678185C0-DBCC-4DE6-A63E-AB724A380C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F5689E-A2C8-44A6-AD5C-615D7DB0C7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758952"/>
            <a:ext cx="10905976" cy="1659371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Map with pin">
            <a:extLst>
              <a:ext uri="{FF2B5EF4-FFF2-40B4-BE49-F238E27FC236}">
                <a16:creationId xmlns="" xmlns:a16="http://schemas.microsoft.com/office/drawing/2014/main" id="{B5BFEE4A-0589-4596-9878-04FE26EF2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128030" y="1128933"/>
            <a:ext cx="914400" cy="914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="" xmlns:a16="http://schemas.microsoft.com/office/drawing/2014/main" id="{354390DD-75CF-41BA-AA03-813FD55BF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P</a:t>
            </a:r>
            <a:r>
              <a:rPr lang="pt-BR" dirty="0" smtClean="0"/>
              <a:t>emahaman </a:t>
            </a:r>
            <a:r>
              <a:rPr lang="id-ID" dirty="0" smtClean="0"/>
              <a:t>bahwa Pancasila </a:t>
            </a:r>
            <a:r>
              <a:rPr lang="id-ID" dirty="0" smtClean="0"/>
              <a:t>sebagai dasar nilai </a:t>
            </a:r>
            <a:r>
              <a:rPr lang="id-ID" dirty="0" smtClean="0"/>
              <a:t>pengembangan</a:t>
            </a:r>
            <a:endParaRPr lang="en-US" b="1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9C77D2E-3E79-4AAE-90F1-AFD7CBEBF0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1014533" y="748748"/>
            <a:ext cx="1170462" cy="1659371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A5672BB-0EC4-4BB1-85FA-3C94DFAEA1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2505009"/>
            <a:ext cx="1170462" cy="3563377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B570B85-11CA-4C90-9E8B-150CB8FE5A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1287810" y="2505009"/>
            <a:ext cx="10905975" cy="3563377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6C76433-70AC-461F-87D0-7DEF2F393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3974" y="2663254"/>
            <a:ext cx="9120216" cy="3304549"/>
          </a:xfrm>
        </p:spPr>
        <p:txBody>
          <a:bodyPr anchor="ctr" anchorCtr="0">
            <a:noAutofit/>
          </a:bodyPr>
          <a:lstStyle/>
          <a:p>
            <a:pPr algn="just"/>
            <a:r>
              <a:rPr lang="id-ID" sz="2400" dirty="0" smtClean="0"/>
              <a:t>Ketiga, bahwa </a:t>
            </a:r>
            <a:r>
              <a:rPr lang="id-ID" sz="2400" dirty="0" smtClean="0"/>
              <a:t>nilai-nilai Pancasila berperan sebagai rambu normatif bagi </a:t>
            </a:r>
            <a:r>
              <a:rPr lang="id-ID" sz="2400" dirty="0" smtClean="0"/>
              <a:t>pengembangan iptek </a:t>
            </a:r>
            <a:r>
              <a:rPr lang="id-ID" sz="2400" dirty="0" smtClean="0"/>
              <a:t>di Indonesia, artinya mampu mengendalikan iptek agar tidak keluar </a:t>
            </a:r>
            <a:r>
              <a:rPr lang="id-ID" sz="2400" dirty="0" smtClean="0"/>
              <a:t>dari cara </a:t>
            </a:r>
            <a:r>
              <a:rPr lang="id-ID" sz="2400" dirty="0" smtClean="0"/>
              <a:t>berpikir dan cara bertindak bangsa Indonesia</a:t>
            </a:r>
            <a:r>
              <a:rPr lang="id-ID" sz="2400" dirty="0" smtClean="0"/>
              <a:t>.</a:t>
            </a:r>
          </a:p>
          <a:p>
            <a:pPr algn="just"/>
            <a:r>
              <a:rPr lang="id-ID" sz="2400" dirty="0" smtClean="0"/>
              <a:t>Keempat, bahwa </a:t>
            </a:r>
            <a:r>
              <a:rPr lang="id-ID" sz="2400" dirty="0" smtClean="0"/>
              <a:t>setiap pengembangan </a:t>
            </a:r>
            <a:r>
              <a:rPr lang="id-ID" sz="2400" dirty="0" smtClean="0"/>
              <a:t>iptek harus berakar dari budaya dan ideologi bangsa </a:t>
            </a:r>
            <a:r>
              <a:rPr lang="id-ID" sz="2400" dirty="0" smtClean="0"/>
              <a:t>Indonesia </a:t>
            </a:r>
            <a:r>
              <a:rPr lang="id-ID" sz="2400" dirty="0" smtClean="0"/>
              <a:t>sendiri atau yang lebih dikenal dengan istilah indegenisasi ilmu (</a:t>
            </a:r>
            <a:r>
              <a:rPr lang="id-ID" sz="2400" dirty="0" smtClean="0"/>
              <a:t>mempribumian ilmu</a:t>
            </a:r>
            <a:r>
              <a:rPr lang="id-ID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255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Custom 18">
      <a:dk1>
        <a:srgbClr val="FFFFFF"/>
      </a:dk1>
      <a:lt1>
        <a:sysClr val="window" lastClr="FFFFFF"/>
      </a:lt1>
      <a:dk2>
        <a:srgbClr val="454545"/>
      </a:dk2>
      <a:lt2>
        <a:srgbClr val="595959"/>
      </a:lt2>
      <a:accent1>
        <a:srgbClr val="586EA6"/>
      </a:accent1>
      <a:accent2>
        <a:srgbClr val="B71E42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TF00915908_Getting to know your classmate_RVA_v3.potx" id="{3AB90CC0-EE9A-4719-A10E-2B9C37D95451}" vid="{F0D04700-138B-4F65-8F40-43A8301C62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3F4922-B139-402E-9C20-CC7FB72E5B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225736-1374-4CAC-8B19-47C9871FFC7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1A50BC3-FC9F-491A-A65B-E638982E34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Getting to know your classmate</Template>
  <TotalTime>0</TotalTime>
  <Words>1146</Words>
  <Application>Microsoft Office PowerPoint</Application>
  <PresentationFormat>Custom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Frame</vt:lpstr>
      <vt:lpstr>Pancasila sebagai Nilai Pengembangan Ilmu</vt:lpstr>
      <vt:lpstr>Slide 2</vt:lpstr>
      <vt:lpstr>Relasi antara iptek dan nilai budaya, serta agama</vt:lpstr>
      <vt:lpstr>Relasi antara iptek dan nilai budaya, serta agama</vt:lpstr>
      <vt:lpstr>Relasi antara iptek dan nilai budaya, serta agama</vt:lpstr>
      <vt:lpstr>Slide 6</vt:lpstr>
      <vt:lpstr>Slide 7</vt:lpstr>
      <vt:lpstr>Pemahaman bahwa Pancasila sebagai dasar nilai pengembangan</vt:lpstr>
      <vt:lpstr>Pemahaman bahwa Pancasila sebagai dasar nilai pengembangan</vt:lpstr>
      <vt:lpstr>Alasan Pancasila diperlukan sebagai dasar nilai pengembangan iptek</vt:lpstr>
      <vt:lpstr>Slide 11</vt:lpstr>
      <vt:lpstr>Slide 12</vt:lpstr>
      <vt:lpstr>Sumber Historis Pancasila sebagai Dasar Nilai Pengembangan Ilmu</vt:lpstr>
      <vt:lpstr>Slide 14</vt:lpstr>
      <vt:lpstr>Sumber sosiologis Pancasila sebagai Dasar Nilai Pengembangan Ilmu</vt:lpstr>
      <vt:lpstr>Sumber Politis Pancasila sebagai Dasar Nilai Pengembangan Ilmu</vt:lpstr>
      <vt:lpstr>Slide 17</vt:lpstr>
      <vt:lpstr>Tantangan terhadap Pancasila sebagai dasar pengembangan iptek di Indonesia</vt:lpstr>
      <vt:lpstr>Slide 19</vt:lpstr>
      <vt:lpstr>Slide 20</vt:lpstr>
      <vt:lpstr>Terima Kasih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2020-08-29T12:11:30Z</dcterms:created>
  <dcterms:modified xsi:type="dcterms:W3CDTF">2020-10-16T09:33:01Z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