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6" r:id="rId13"/>
    <p:sldId id="266" r:id="rId14"/>
    <p:sldId id="267" r:id="rId15"/>
    <p:sldId id="268" r:id="rId16"/>
    <p:sldId id="269" r:id="rId17"/>
    <p:sldId id="270" r:id="rId18"/>
    <p:sldId id="278" r:id="rId19"/>
    <p:sldId id="279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53" autoAdjust="0"/>
    <p:restoredTop sz="94660"/>
  </p:normalViewPr>
  <p:slideViewPr>
    <p:cSldViewPr snapToGrid="0">
      <p:cViewPr varScale="1">
        <p:scale>
          <a:sx n="77" d="100"/>
          <a:sy n="77" d="100"/>
        </p:scale>
        <p:origin x="3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534B8-6726-4942-BA06-548323D4E46A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7E3D5-7BE3-484C-B465-10F176BCEA5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7490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7E3D5-7BE3-484C-B465-10F176BCEA54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7871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7E3D5-7BE3-484C-B465-10F176BCEA54}" type="slidenum">
              <a:rPr lang="en-ID" smtClean="0"/>
              <a:t>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9309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7E3D5-7BE3-484C-B465-10F176BCEA54}" type="slidenum">
              <a:rPr lang="en-ID" smtClean="0"/>
              <a:t>16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505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E949-6961-B9AF-D23F-32B00CA07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07453-B8C7-6BE5-1ED0-055231FD2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488EC-9F13-4F11-F30C-CD7AF20B8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BE5D3-9D75-063B-F3D3-456B212B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4740A-596A-3A0D-62D2-5676ED49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472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402ED-3123-F2DB-A665-BBDE6BC52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B2229-B666-2A3B-82F1-03C3EE3A5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A42C6-14D1-65E8-FDC9-CBFD7B8C1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F03E-DCBA-BA94-56E0-AEABA170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D53B6-273D-2521-4812-495DFCB49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507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A9A7A-C1CD-2361-A881-B263860D5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5C46E0-2B29-F02D-9B20-3348398FC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A88DF-2081-40EB-8174-0B83E3A2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99BDE-1EBD-E139-2CC0-962A8E7B9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4D8E0-5DBF-1F48-892B-5A97AA276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298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C969-FD38-6DAD-A8C9-A3635A47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8EE70-B1C5-005A-DEE5-8D346C1DF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F8309-6374-B844-D776-6A15227D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E582F-BF78-3F29-5631-C56F3D65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AAEA1-80CB-0FF1-8F38-8E3CD048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2531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1CEC0-2687-50E2-ACC4-2C8055AF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3425E-BBF2-1CDB-0AC9-B454D4E79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6074C-4F4D-0510-6D47-76C8E2222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A2CB6-38F8-9026-0D83-9D6336C3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F0505-891F-F906-783F-894ADA8E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732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D44D9-CC97-AEE5-04DD-CB7005E3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E837B-28E0-B94B-E43B-F4113B4A23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57752-F329-C871-7272-0060D59DE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926A28-C1B5-6284-7F02-177B8D42F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99C4F-0DCD-6509-545E-13BEA8060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36B25-779F-AB24-143D-9B1F01AF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831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23D8-464A-314C-53F6-4E5C2558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C4A4E-B7C1-EBC0-6ED0-F818AE1DE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4777F-CC53-934C-5F6D-BD2000DF1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2C9D76-52FE-F4A0-46F6-2B277103E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44215-ED2A-8843-E1BB-F5C29C7FD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B7CE18-64AA-AC57-A0DF-E7EEC452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22E314-2E0A-EA25-6B99-578559B7B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E4CB8B-3BE3-C2A0-FB3B-88A75F2F3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383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A8232-18D2-2F3C-98B0-B3F1C645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8DCF60-8519-7F35-6313-0B3114BB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FC4BD-1068-3DC2-E7CB-68A2890F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CB070-121F-D7D5-5ECB-AC23A7F0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241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3A0D50-1B19-9F71-E4D6-4B3258657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77DC56-AC03-07AC-3E0A-81DD58D3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63779-6F65-81CA-787C-DA4B38A25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198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C7B12-6651-F828-E559-851729AF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A62AD-F476-9B80-CB94-9DF34BD91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02998-7E3C-1EDC-3006-4B379E9F9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34931-91E5-BFAD-D158-003641ABE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3AC01-3715-BD1A-E2BA-B4910CD0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353BC-B832-52F4-68CA-3584D12D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496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60DE9-C27D-04A1-C58D-FB92282C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60547-E5C3-A01E-A2EF-FBB85F34C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98302-0E56-8CE3-5D5D-A20FE982C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CCE32-0010-5E08-3B21-A9D6DE79B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50D93-E480-EBAA-36FA-38682910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D4A33-509E-9A77-9199-00C9F9AC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429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73767A-E706-4418-412E-4DFF87C6A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675D-E28A-D99B-F6A0-D8B06F629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6D1A2-0CCA-45B5-F9B5-EF79C7A9E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7A8D0-AB80-4953-8249-4FBA152CFEF7}" type="datetimeFigureOut">
              <a:rPr lang="en-ID" smtClean="0"/>
              <a:t>17/04/2024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AB6AF-FB88-8941-BDF4-09744D8A3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288F8-8EA3-F183-4022-371DEDB37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CE0D8-5E2D-4B89-B40A-D9078870F3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372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99B7D-3642-46B4-C688-80058CBB4C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UJI VALIDITAS &amp; UJI REABILITAS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2E1C7-DE47-E3AF-3B30-B8BE37B3D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IDA BUDIARTY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19426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826C9-60D0-2593-9438-0C8832BA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Validitas</a:t>
            </a:r>
            <a:r>
              <a:rPr lang="en-US" dirty="0"/>
              <a:t> </a:t>
            </a:r>
            <a:endParaRPr lang="en-ID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C5324CC-2754-304A-074E-561A461309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243" y="1564640"/>
            <a:ext cx="9591261" cy="467713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55298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C82CA-FFD0-3BDD-4B27-2D19D6B6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336"/>
          </a:xfrm>
        </p:spPr>
        <p:txBody>
          <a:bodyPr>
            <a:normAutofit fontScale="90000"/>
          </a:bodyPr>
          <a:lstStyle/>
          <a:p>
            <a:r>
              <a:rPr lang="en-US" dirty="0"/>
              <a:t>UJI RELIABILITAS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E6F3D-0A48-11D7-A56D-7A4888E97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366"/>
            <a:ext cx="10515600" cy="5685182"/>
          </a:xfrm>
        </p:spPr>
        <p:txBody>
          <a:bodyPr>
            <a:normAutofit fontScale="47500" lnSpcReduction="20000"/>
          </a:bodyPr>
          <a:lstStyle/>
          <a:p>
            <a:pPr algn="l" fontAlgn="base"/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berasal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kata reliability.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Pengertian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reliability (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 adalah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keajegan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Walizer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1987).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Sugiharto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Situnjak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(2006)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menyatakan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bahwa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pada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pengertian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bahwa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instrumen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memperoleh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informasi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dipercaya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sebagai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pengumpulan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data dan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mampu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mengungkap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informasi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sebenarnya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dilapangan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l" fontAlgn="base"/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Ghozali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(2009)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menyatakan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bahwa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merupakan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indikator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peubah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konstruk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dikatakan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reliabel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handal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jawaban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seseorang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terhadap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pernyataan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stabil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waktu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waktu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test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merujuk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pada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derajat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stabilitas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konsistensi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daya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prediksi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dan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akurasi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memiliki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tinggi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menghasilkan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data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reliabel</a:t>
            </a:r>
            <a:endParaRPr lang="en-ID" sz="4600" b="0" i="0" dirty="0">
              <a:solidFill>
                <a:srgbClr val="5E5E5E"/>
              </a:solidFill>
              <a:effectLst/>
              <a:latin typeface="Open Sans" panose="020B0606030504020204" pitchFamily="34" charset="0"/>
            </a:endParaRPr>
          </a:p>
          <a:p>
            <a:pPr algn="l" fontAlgn="base"/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Masri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Singarimbun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realibilitas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indeks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sejauh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mana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dipercaya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diandalkan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Bila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dipakai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dua kali –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gejala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diperoleh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relative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maka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reliable.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kata lain,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realibitas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konsistensi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di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gejala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4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4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58592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D0FF-D97A-780B-B9ED-8390812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7205"/>
          </a:xfrm>
        </p:spPr>
        <p:txBody>
          <a:bodyPr/>
          <a:lstStyle/>
          <a:p>
            <a:r>
              <a:rPr lang="en-US" dirty="0"/>
              <a:t>UJI RELIABILITAS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0F36A-1185-BD16-6CAC-1F774A138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417"/>
            <a:ext cx="10515600" cy="4775546"/>
          </a:xfrm>
        </p:spPr>
        <p:txBody>
          <a:bodyPr>
            <a:normAutofit fontScale="85000" lnSpcReduction="10000"/>
          </a:bodyPr>
          <a:lstStyle/>
          <a:p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Sumadi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Suryabrata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(2004: 28)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sejauhmana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dipercaya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Hasil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harus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reliabel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artian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harus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memiliki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tingkat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konsistensi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kemantapan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keandalan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adalah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konsistensi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serangkaian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serangkaian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Hal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berupa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ulang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 akan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memberikan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lebih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subjektif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apakah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dua orang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penilai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memberikan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mirip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antar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penilai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).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Artinya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diandalkan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akan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secara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tapi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belum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tentu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apa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seharusnya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sejauh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mana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tetap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setelah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dilakukan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berulang-ulang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terhadap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subjek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kondisi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dianggap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diandalkan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bila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memberikan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sama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bisa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diandalkan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bila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berulang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itu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memberikan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26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berbeda-beda</a:t>
            </a:r>
            <a:r>
              <a:rPr lang="en-ID" sz="26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n-ID" sz="2400" b="0" i="0" dirty="0">
              <a:solidFill>
                <a:srgbClr val="5E5E5E"/>
              </a:solidFill>
              <a:effectLst/>
              <a:latin typeface="Open Sans" panose="020B0606030504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10771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3DEE-B50D-1D6B-0FBD-A387B0AF2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UJI RELIABILITAS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52154-E7B4-944E-D96B-D1775899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/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Tinggi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rendahnya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secara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empirik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ditunjukan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oleh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angka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disebut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nilai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koefisien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tinggi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ditunjukan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nilai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</a:t>
            </a:r>
            <a:r>
              <a:rPr lang="en-ID" sz="3800" b="0" i="0" baseline="-2500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xx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mendekati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angka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1.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Kesepakatan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secara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umum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dianggap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sudah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cukup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memuaskan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3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bernilai</a:t>
            </a:r>
            <a:r>
              <a:rPr lang="en-ID" sz="3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≥ 0,700.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12572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473D-93E8-5F43-4E43-351AF621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997"/>
          </a:xfrm>
        </p:spPr>
        <p:txBody>
          <a:bodyPr/>
          <a:lstStyle/>
          <a:p>
            <a:r>
              <a:rPr lang="en-US" dirty="0" err="1"/>
              <a:t>Rumus</a:t>
            </a:r>
            <a:r>
              <a:rPr lang="en-US" dirty="0"/>
              <a:t> Alpha Cronbach’s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12106E-4B94-A5CA-4D1D-5CEFAB2B6C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637" y="2245091"/>
            <a:ext cx="8513610" cy="334948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EBB0E79-F71C-316F-AB58-02CBF847AA3A}"/>
              </a:ext>
            </a:extLst>
          </p:cNvPr>
          <p:cNvSpPr txBox="1"/>
          <p:nvPr/>
        </p:nvSpPr>
        <p:spPr>
          <a:xfrm>
            <a:off x="1120637" y="1263422"/>
            <a:ext cx="9981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Pengujian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instrumen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menggunakan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rumus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Alpha Cronbach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karena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instrumen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penelitian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berbentuk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angket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skala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bertingkat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Rumus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Alpha Cronbach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sebagai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sz="1800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berikut</a:t>
            </a:r>
            <a:r>
              <a:rPr lang="en-ID" sz="1800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32801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B2807-898C-E3D3-0F04-56054D5F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Kesimpulan Hasil </a:t>
            </a:r>
            <a:r>
              <a:rPr lang="en-US" dirty="0" err="1"/>
              <a:t>Pengujian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A5E34-B9E9-45D7-DB0C-4F1191A6E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/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diperoleh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nilai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Alpha &gt; 0.7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artinya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mencukupi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en-ID" b="0" i="1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sufficient reliability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sementara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nilai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Alpha &gt; 0.80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mempunyai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arti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seluruh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reliabel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seluruh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secara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konsisten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memiliki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ada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pula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memaknakannya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sebagai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berikut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:</a:t>
            </a:r>
          </a:p>
          <a:p>
            <a:pPr algn="l" fontAlgn="base"/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nlai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Aalpha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&gt; 0.90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sempurna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Jika alpha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antara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0.70 – 0.90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tinggi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Jika alpha 0.50 – 0.70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moderat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Jika alpha &lt; 0.50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reliabilitas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rendah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Jika alpha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rendah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kemungkinan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beberapa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reliabel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42291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EF3A8-C417-08E8-6EF3-04591F68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Reabilitas</a:t>
            </a:r>
            <a:endParaRPr lang="en-ID" dirty="0"/>
          </a:p>
        </p:txBody>
      </p:sp>
      <p:pic>
        <p:nvPicPr>
          <p:cNvPr id="5122" name="Picture 2" descr="spss9">
            <a:extLst>
              <a:ext uri="{FF2B5EF4-FFF2-40B4-BE49-F238E27FC236}">
                <a16:creationId xmlns:a16="http://schemas.microsoft.com/office/drawing/2014/main" id="{79843626-A074-CF17-3D91-FDA8CFB23B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405" y="1368657"/>
            <a:ext cx="5049078" cy="47906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416C60-54E5-54BD-C171-2EA93364C1AE}"/>
              </a:ext>
            </a:extLst>
          </p:cNvPr>
          <p:cNvSpPr txBox="1"/>
          <p:nvPr/>
        </p:nvSpPr>
        <p:spPr>
          <a:xfrm>
            <a:off x="964096" y="1808922"/>
            <a:ext cx="70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</a:t>
            </a:r>
            <a:r>
              <a:rPr lang="en-US" sz="2400" dirty="0" err="1"/>
              <a:t>Klik</a:t>
            </a:r>
            <a:r>
              <a:rPr lang="en-US" sz="2400" dirty="0"/>
              <a:t> Analyze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Scale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Reability</a:t>
            </a:r>
            <a:r>
              <a:rPr lang="en-US" sz="2400" dirty="0">
                <a:sym typeface="Wingdings" panose="05000000000000000000" pitchFamily="2" charset="2"/>
              </a:rPr>
              <a:t> Analyze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FC984D-B7E8-8AA4-E422-84ABF62FE3CA}"/>
              </a:ext>
            </a:extLst>
          </p:cNvPr>
          <p:cNvSpPr txBox="1"/>
          <p:nvPr/>
        </p:nvSpPr>
        <p:spPr>
          <a:xfrm>
            <a:off x="964096" y="2228671"/>
            <a:ext cx="587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Masukkan </a:t>
            </a:r>
            <a:r>
              <a:rPr lang="en-US" sz="2400" dirty="0" err="1"/>
              <a:t>seluruh</a:t>
            </a:r>
            <a:r>
              <a:rPr lang="en-US" sz="2400" dirty="0"/>
              <a:t> Variable X </a:t>
            </a:r>
            <a:r>
              <a:rPr lang="en-US" sz="2400" dirty="0" err="1"/>
              <a:t>ke</a:t>
            </a:r>
            <a:r>
              <a:rPr lang="en-US" sz="2400" dirty="0"/>
              <a:t> Items</a:t>
            </a:r>
          </a:p>
          <a:p>
            <a:r>
              <a:rPr lang="en-US" sz="2400" dirty="0"/>
              <a:t>3. </a:t>
            </a:r>
            <a:r>
              <a:rPr lang="en-US" sz="2400" dirty="0" err="1"/>
              <a:t>Pastikan</a:t>
            </a:r>
            <a:r>
              <a:rPr lang="en-US" sz="2400" dirty="0"/>
              <a:t> pada model </a:t>
            </a:r>
            <a:r>
              <a:rPr lang="en-US" sz="2400" dirty="0" err="1"/>
              <a:t>terpilih</a:t>
            </a:r>
            <a:r>
              <a:rPr lang="en-US" sz="2400" dirty="0"/>
              <a:t> Alpha</a:t>
            </a:r>
          </a:p>
          <a:p>
            <a:r>
              <a:rPr lang="en-US" sz="2400" dirty="0"/>
              <a:t>4. Ok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496656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BC2FE-1AF3-FCF1-FC2A-32230F7EF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Hasil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Reabilitas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Cronbach’s Alpha</a:t>
            </a:r>
            <a:endParaRPr lang="en-ID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8FF6715-19DE-4E17-969C-98FC6B5921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715" y="2297627"/>
            <a:ext cx="8053181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E5783B-9E1F-0F3A-2C20-96DA1412EC6D}"/>
              </a:ext>
            </a:extLst>
          </p:cNvPr>
          <p:cNvSpPr txBox="1"/>
          <p:nvPr/>
        </p:nvSpPr>
        <p:spPr>
          <a:xfrm>
            <a:off x="1597714" y="4139504"/>
            <a:ext cx="8053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Diperoleh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Nilai Cronbach Alpha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sebesar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0.981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bahwa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ke-11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pernyataan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cukup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reliabel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41791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44DB0-407F-F915-6D05-CA106C51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r>
              <a:rPr lang="en-US" dirty="0"/>
              <a:t>CARA MEMBUAT KUESIONER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FE90-2C0E-8488-820B-B04A4602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47656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400" dirty="0" err="1">
                <a:solidFill>
                  <a:srgbClr val="000000"/>
                </a:solidFill>
                <a:latin typeface="Helvetica-FF"/>
              </a:rPr>
              <a:t>M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embuat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tidak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hanya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sekedar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membuat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,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namun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ada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hal-hal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penting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yang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perlu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diperhatikan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,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diantaranya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:</a:t>
            </a:r>
          </a:p>
          <a:p>
            <a:pPr marL="0" indent="0">
              <a:buNone/>
            </a:pP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1.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Tentukan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Tujuan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Penelitian</a:t>
            </a:r>
            <a:br>
              <a:rPr lang="en-ID" sz="2400" dirty="0"/>
            </a:br>
            <a:r>
              <a:rPr lang="en-ID" sz="2400" dirty="0"/>
              <a:t>	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Tujuan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penelitian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akan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membantu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peneliti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untuk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menentukan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jenis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yang akan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diberikan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kepada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responden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. Jadi,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sebelum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membuat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,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tentukan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dulu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tujuan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penelitian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dan juga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apa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	yang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ingin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diketahui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dari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responden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.</a:t>
            </a:r>
            <a:br>
              <a:rPr lang="en-ID" sz="2400" dirty="0"/>
            </a:b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2.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Tentukan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Populasi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Target</a:t>
            </a:r>
            <a:br>
              <a:rPr lang="en-ID" sz="2400" dirty="0"/>
            </a:br>
            <a:r>
              <a:rPr lang="en-ID" sz="2400" dirty="0"/>
              <a:t>	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Selanjutnya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,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pilih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siapa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saja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target yang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menjadi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responden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/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sampel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. Jika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populasi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target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diketahui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,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maka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pembuatan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jenis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dan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bahasa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yang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digunakan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akan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lebih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mudah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.</a:t>
            </a:r>
            <a:br>
              <a:rPr lang="en-ID" sz="2400" dirty="0"/>
            </a:b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3. Buat Daftar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br>
              <a:rPr lang="en-ID" sz="2400" dirty="0"/>
            </a:br>
            <a:r>
              <a:rPr lang="en-ID" sz="2400" dirty="0"/>
              <a:t>	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Langkah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ketiga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yaitu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membuat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daftar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.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Pilihan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	yang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relevan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dengan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tujuan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penelitian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serta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mudah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dipahami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Helvetica-FF"/>
              </a:rPr>
              <a:t>responden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Helvetica-FF"/>
              </a:rPr>
              <a:t>.</a:t>
            </a:r>
            <a:br>
              <a:rPr lang="en-ID" sz="2400" dirty="0"/>
            </a:b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445063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1ED9-5437-5783-F1B4-72D32BAA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/>
          <a:lstStyle/>
          <a:p>
            <a:r>
              <a:rPr lang="en-US" dirty="0"/>
              <a:t>CARA MEMBUAT KUESIONER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ACB9-6878-803D-A1E8-B145F2B25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4.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Tentukan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Jenis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br>
              <a:rPr lang="en-ID" sz="2800" dirty="0"/>
            </a:br>
            <a:r>
              <a:rPr lang="en-ID" sz="2800" dirty="0"/>
              <a:t>	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Pilihlah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jenis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yang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sesuai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dengan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tujuan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penelitian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dan juga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populasi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target. Adapun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beberapa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jenis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yang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dapat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di</a:t>
            </a:r>
            <a:r>
              <a:rPr lang="en-ID" dirty="0" err="1">
                <a:solidFill>
                  <a:srgbClr val="000000"/>
                </a:solidFill>
                <a:latin typeface="Helvetica-FF"/>
              </a:rPr>
              <a:t>gunakan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yaitu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bentuk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	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terbuka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,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tertutup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, 	Skala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likert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dan lain-lain.</a:t>
            </a:r>
            <a:br>
              <a:rPr lang="en-ID" sz="2800" dirty="0"/>
            </a:b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5.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Urutkan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secara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Logis</a:t>
            </a:r>
            <a:br>
              <a:rPr lang="en-ID" sz="2800" dirty="0"/>
            </a:br>
            <a:r>
              <a:rPr lang="en-ID" sz="2800" dirty="0"/>
              <a:t>	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Langkah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berikutnya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,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susun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dengan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logis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dan 	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mudah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diikuti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responden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.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Mulailah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dengan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pertanyaan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mudah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, 	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lalu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bertahap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ke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yang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lebih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kompleks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dan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terperinci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.</a:t>
            </a:r>
            <a:br>
              <a:rPr lang="en-ID" sz="2800" dirty="0"/>
            </a:b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6. Uji Coba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br>
              <a:rPr lang="en-ID" sz="2800" dirty="0"/>
            </a:br>
            <a:r>
              <a:rPr lang="en-ID" sz="2800" dirty="0"/>
              <a:t>	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Lakukan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uji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coba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ke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beberapa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orang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terlebih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dahulu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. 	Cara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ini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dapat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dilakukan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untuk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memastikan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bahwa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kuesioner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	yang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kamu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buat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sudah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dirancang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dengan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 </a:t>
            </a:r>
            <a:r>
              <a:rPr lang="en-ID" sz="2800" b="0" i="0" dirty="0" err="1">
                <a:solidFill>
                  <a:srgbClr val="000000"/>
                </a:solidFill>
                <a:effectLst/>
                <a:latin typeface="Helvetica-FF"/>
              </a:rPr>
              <a:t>baik</a:t>
            </a:r>
            <a:r>
              <a:rPr lang="en-ID" sz="2800" b="0" i="0" dirty="0">
                <a:solidFill>
                  <a:srgbClr val="000000"/>
                </a:solidFill>
                <a:effectLst/>
                <a:latin typeface="Helvetica-FF"/>
              </a:rPr>
              <a:t>.</a:t>
            </a:r>
            <a:br>
              <a:rPr lang="en-ID" sz="2800" dirty="0"/>
            </a:br>
            <a:br>
              <a:rPr lang="en-ID" sz="2800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1763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14616-E329-B436-1D3D-5E303E64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UJI VALIDITAS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FC0B-502F-9CF1-D9E9-814FF1B44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fontAlgn="base"/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berasal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kata</a:t>
            </a:r>
            <a:r>
              <a:rPr lang="en-ID" b="0" i="1" dirty="0">
                <a:solidFill>
                  <a:srgbClr val="5E5E5E"/>
                </a:solidFill>
                <a:effectLst/>
                <a:latin typeface="inherit"/>
              </a:rPr>
              <a:t> validity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 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mempunyai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arti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sejauh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mana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ketepatan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kecermatan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melakukam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fungsi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(Azwar 1986).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Selain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bahwa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variabel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memang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benar-benar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variabel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hendak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diteliti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oleh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(Cooper dan Schindler, 2014).</a:t>
            </a:r>
          </a:p>
          <a:p>
            <a:pPr algn="l" fontAlgn="base"/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Sedangkan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menurut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Sugiharto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Sitinjak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(2006),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berhubungan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peubah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apa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seharusnya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menyatakan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derajat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ketepatan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terhadap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sebenarnya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Uji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uji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sejauh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mana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apa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Ghozali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(2009)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menyatakan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bahwa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uji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 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valid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tidaknya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dikatakan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valid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pertanyaan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pada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mampu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mengungkapkan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akan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oleh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63228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C4CE5-4405-F46E-5D7E-2E5CE396C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THANK YOU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0634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DEE10-C8A4-6AD4-45B0-B2F4CBA80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Uji </a:t>
            </a:r>
            <a:r>
              <a:rPr lang="en-US" dirty="0" err="1"/>
              <a:t>Validitas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8E1B3-A4DD-DF26-3E05-7F799B918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560" y="153098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algn="l" fontAlgn="base"/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dikatakan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memiliki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tinggi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menjalankan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fungsi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memberikan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 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tepat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akurat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sesuai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maksud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dikenakannya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menghasilkan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data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relevan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tujuan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diadakannya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dikatakan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sebagai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memiliki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rendah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 fontAlgn="base"/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Sisi lain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pengertian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aspek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kecermatan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alat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valid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menjalankan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fungsi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ukurnya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secara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tepat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juga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memiliki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kecermatan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tinggi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Arti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kecermatan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disini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dapat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mendeteksi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perbedaan-perbedaan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kecil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ada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pada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atribut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 fontAlgn="base"/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pengujian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terhadap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kuesioner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dibedakan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menjadi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2,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yaitu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ID" b="1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bila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disusun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lebih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antara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lain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ada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kesamaan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Pengukuran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cara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mengkorelasikan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antara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penjumlahan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(total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keseluruhan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93791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CCB0F-897F-68BA-87D7-0E1F586D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PENGUJIAN VALIDITAS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93F3-A8A6-544A-88A6-E2F17DC39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467" y="140229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melakukan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uji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program SPSS.  Teknik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pengujian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sering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para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peneliti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uji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adalah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ID" b="1" i="1" dirty="0">
                <a:solidFill>
                  <a:srgbClr val="5E5E5E"/>
                </a:solidFill>
                <a:effectLst/>
                <a:latin typeface="inherit"/>
              </a:rPr>
              <a:t>Bivariate Pearson</a:t>
            </a:r>
            <a:r>
              <a:rPr lang="en-ID" b="1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Produk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Momen Pearson).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Analisis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cara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mengkorelasikan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masing-masing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total.</a:t>
            </a:r>
          </a:p>
          <a:p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 total adalah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penjumlahan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keseluruhan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item. Item-item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pertanyaan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signifikan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menunjukkan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item-item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tersebut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mampu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memberikan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dukungan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mengungkap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apa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ingin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diungkap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(à Valid). Jika r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hitung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≥ r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tabel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(uji 2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sig. </a:t>
            </a:r>
            <a:r>
              <a:rPr lang="el-GR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α</a:t>
            </a:r>
            <a:r>
              <a:rPr lang="en-US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=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0,05)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maka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instrumen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item-item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pertanyaan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signifikan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terhadap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 (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dinyatakan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valid). Langkah-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langkah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pengujian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ini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yaitu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: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335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AE6ED-600B-7F92-6397-EDD49EB34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PENGUJIAN VALIDITAS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0BB98-D324-FA71-74C7-74AFD779A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748" y="1507573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algn="l" fontAlgn="base"/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ditunjukkan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adanya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dukungan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terhadap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total (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total),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perhitungan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dilakukan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cara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mengkorelasikan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antara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 item. Bila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kita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lebih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berarti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pengujian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cara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mengkorelasikan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antara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kemudian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dilanjutkan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mengkorelasikan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antara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dengan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(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penjumlahan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beberapa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faktor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).</a:t>
            </a:r>
          </a:p>
          <a:p>
            <a:pPr algn="l" fontAlgn="base"/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Dari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hasil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perhitungan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akan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didapat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koefisien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yang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mengukur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tingkat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validitas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dan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untuk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menentukan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apakah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layak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tidak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Dalam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penentuan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layak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atau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tidaknya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yang akan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digunakan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biasanya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dilakukan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uji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signifikansi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koefisien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pada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taraf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signifikansi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0,05,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artinya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suatu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item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dianggap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valid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jika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berkorelasi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signifikan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terhadap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ID" b="0" i="0" dirty="0" err="1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skor</a:t>
            </a:r>
            <a:r>
              <a:rPr lang="en-ID" b="0" i="0" dirty="0">
                <a:solidFill>
                  <a:srgbClr val="5E5E5E"/>
                </a:solidFill>
                <a:effectLst/>
                <a:latin typeface="Open Sans" panose="020B0606030504020204" pitchFamily="34" charset="0"/>
              </a:rPr>
              <a:t> total.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494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34D28-C383-4DAA-64C5-9CFFAA444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997"/>
          </a:xfrm>
        </p:spPr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Validitas</a:t>
            </a:r>
            <a:endParaRPr lang="en-ID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30BF25F-47A0-72F0-E9B6-1FCFB0C2F2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129" y="2686995"/>
            <a:ext cx="8969445" cy="380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9CD7CD-BEE7-51FF-3833-B23B36D0FD88}"/>
              </a:ext>
            </a:extLst>
          </p:cNvPr>
          <p:cNvSpPr txBox="1"/>
          <p:nvPr/>
        </p:nvSpPr>
        <p:spPr>
          <a:xfrm>
            <a:off x="1023730" y="1502869"/>
            <a:ext cx="8647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Masukkan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skor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lembar</a:t>
            </a:r>
            <a:r>
              <a:rPr lang="en-US" sz="2400" dirty="0"/>
              <a:t> data SPSS.   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dibawah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data score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11 </a:t>
            </a:r>
            <a:r>
              <a:rPr lang="en-US" sz="2400" dirty="0" err="1"/>
              <a:t>pertanyaan</a:t>
            </a:r>
            <a:r>
              <a:rPr lang="en-US" sz="2400" dirty="0"/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54861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40E6-B3A4-8EA5-46F9-952E74B3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Validitas</a:t>
            </a:r>
            <a:endParaRPr lang="en-ID" dirty="0"/>
          </a:p>
        </p:txBody>
      </p:sp>
      <p:pic>
        <p:nvPicPr>
          <p:cNvPr id="2050" name="Picture 2" descr="spss1">
            <a:extLst>
              <a:ext uri="{FF2B5EF4-FFF2-40B4-BE49-F238E27FC236}">
                <a16:creationId xmlns:a16="http://schemas.microsoft.com/office/drawing/2014/main" id="{A13633E9-E181-2CC9-DB3B-E24DDB4BA3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0" y="2065791"/>
            <a:ext cx="7778496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A36981-8B01-CAC9-4833-2E47DF06B3C6}"/>
              </a:ext>
            </a:extLst>
          </p:cNvPr>
          <p:cNvSpPr txBox="1"/>
          <p:nvPr/>
        </p:nvSpPr>
        <p:spPr>
          <a:xfrm>
            <a:off x="838200" y="1420359"/>
            <a:ext cx="8428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</a:t>
            </a:r>
            <a:r>
              <a:rPr lang="en-US" sz="2400" dirty="0" err="1"/>
              <a:t>Klik</a:t>
            </a:r>
            <a:r>
              <a:rPr lang="en-US" sz="2400" dirty="0"/>
              <a:t> Analyze </a:t>
            </a:r>
            <a:r>
              <a:rPr lang="en-US" sz="2400" dirty="0">
                <a:sym typeface="Wingdings" panose="05000000000000000000" pitchFamily="2" charset="2"/>
              </a:rPr>
              <a:t> Correlate  Bivariate (</a:t>
            </a:r>
            <a:r>
              <a:rPr lang="en-US" sz="2400" dirty="0" err="1">
                <a:sym typeface="Wingdings" panose="05000000000000000000" pitchFamily="2" charset="2"/>
              </a:rPr>
              <a:t>gambar</a:t>
            </a:r>
            <a:r>
              <a:rPr lang="en-US" sz="2400" dirty="0">
                <a:sym typeface="Wingdings" panose="05000000000000000000" pitchFamily="2" charset="2"/>
              </a:rPr>
              <a:t>/output SPSS) 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56959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D5008-7D16-E57B-08DE-D24324385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Validitas</a:t>
            </a:r>
            <a:endParaRPr lang="en-ID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367EBD9-741F-4D0E-1731-F067D17873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" t="4141" r="7959" b="6833"/>
          <a:stretch/>
        </p:blipFill>
        <p:spPr bwMode="auto">
          <a:xfrm>
            <a:off x="3138336" y="1934813"/>
            <a:ext cx="7810500" cy="38859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1425B7-ECEC-823D-A287-67CD30A39C7F}"/>
              </a:ext>
            </a:extLst>
          </p:cNvPr>
          <p:cNvSpPr txBox="1"/>
          <p:nvPr/>
        </p:nvSpPr>
        <p:spPr>
          <a:xfrm>
            <a:off x="838200" y="1430609"/>
            <a:ext cx="8319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item variable X </a:t>
            </a:r>
            <a:r>
              <a:rPr lang="en-US" dirty="0" err="1"/>
              <a:t>ke</a:t>
            </a:r>
            <a:r>
              <a:rPr lang="en-US" dirty="0"/>
              <a:t> Variables.</a:t>
            </a:r>
          </a:p>
          <a:p>
            <a:r>
              <a:rPr lang="en-US" dirty="0"/>
              <a:t>4. </a:t>
            </a:r>
            <a:r>
              <a:rPr lang="en-US" dirty="0" err="1"/>
              <a:t>Klik</a:t>
            </a:r>
            <a:r>
              <a:rPr lang="en-US" dirty="0"/>
              <a:t> Pearson</a:t>
            </a:r>
          </a:p>
          <a:p>
            <a:r>
              <a:rPr lang="en-US" dirty="0"/>
              <a:t>5. </a:t>
            </a:r>
            <a:r>
              <a:rPr lang="en-US" dirty="0" err="1"/>
              <a:t>Klik</a:t>
            </a:r>
            <a:r>
              <a:rPr lang="en-US" dirty="0"/>
              <a:t> OK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85934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A03E6-8E7E-CA28-E802-42EE58C8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7895"/>
          </a:xfrm>
        </p:spPr>
        <p:txBody>
          <a:bodyPr/>
          <a:lstStyle/>
          <a:p>
            <a:r>
              <a:rPr lang="en-US" dirty="0"/>
              <a:t>Hasil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Validitas</a:t>
            </a:r>
            <a:endParaRPr lang="en-ID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59EC8CB9-172A-87CF-ACAE-9E5B85AA7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425" y="1449871"/>
            <a:ext cx="656457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59CF4D-9BD9-0647-2878-43B809215665}"/>
              </a:ext>
            </a:extLst>
          </p:cNvPr>
          <p:cNvSpPr txBox="1"/>
          <p:nvPr/>
        </p:nvSpPr>
        <p:spPr>
          <a:xfrm>
            <a:off x="1182425" y="4517958"/>
            <a:ext cx="784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Dari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r </a:t>
            </a:r>
            <a:r>
              <a:rPr lang="en-US" dirty="0" err="1"/>
              <a:t>hitung</a:t>
            </a:r>
            <a:r>
              <a:rPr lang="en-US" dirty="0"/>
              <a:t> &gt; r table </a:t>
            </a:r>
            <a:r>
              <a:rPr lang="en-US" dirty="0" err="1"/>
              <a:t>berdasarkan</a:t>
            </a:r>
            <a:r>
              <a:rPr lang="en-US" dirty="0"/>
              <a:t> uji </a:t>
            </a:r>
            <a:r>
              <a:rPr lang="en-US" dirty="0" err="1"/>
              <a:t>signifikansi</a:t>
            </a:r>
            <a:r>
              <a:rPr lang="en-US" dirty="0"/>
              <a:t> 0,05 </a:t>
            </a:r>
            <a:r>
              <a:rPr lang="en-US" dirty="0" err="1"/>
              <a:t>artinya</a:t>
            </a:r>
            <a:r>
              <a:rPr lang="en-US" dirty="0"/>
              <a:t> item-item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valid.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837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1481</Words>
  <Application>Microsoft Office PowerPoint</Application>
  <PresentationFormat>Widescreen</PresentationFormat>
  <Paragraphs>59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Helvetica-FF</vt:lpstr>
      <vt:lpstr>inherit</vt:lpstr>
      <vt:lpstr>Open Sans</vt:lpstr>
      <vt:lpstr>Wingdings</vt:lpstr>
      <vt:lpstr>Office Theme</vt:lpstr>
      <vt:lpstr>UJI VALIDITAS &amp; UJI REABILITAS</vt:lpstr>
      <vt:lpstr>UJI VALIDITAS </vt:lpstr>
      <vt:lpstr>Uji Validitas </vt:lpstr>
      <vt:lpstr>PENGUJIAN VALIDITAS</vt:lpstr>
      <vt:lpstr>PENGUJIAN VALIDITAS</vt:lpstr>
      <vt:lpstr>Langkah Pengujian Validitas</vt:lpstr>
      <vt:lpstr>Langkah Pengujian Validitas</vt:lpstr>
      <vt:lpstr>Langkah Pengujian Validitas</vt:lpstr>
      <vt:lpstr>Hasil Pengujian Validitas</vt:lpstr>
      <vt:lpstr>Pengujian Validitas </vt:lpstr>
      <vt:lpstr>UJI RELIABILITAS</vt:lpstr>
      <vt:lpstr>UJI RELIABILITAS</vt:lpstr>
      <vt:lpstr>UJI RELIABILITAS</vt:lpstr>
      <vt:lpstr>Rumus Alpha Cronbach’s</vt:lpstr>
      <vt:lpstr>Kesimpulan Hasil Pengujian </vt:lpstr>
      <vt:lpstr>Langkah Pengujian Reabilitas</vt:lpstr>
      <vt:lpstr>Hasil Pengujian Reabilitas dengan Cronbach’s Alpha</vt:lpstr>
      <vt:lpstr>CARA MEMBUAT KUESIONER</vt:lpstr>
      <vt:lpstr>CARA MEMBUAT KUESIONER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ida budiarti</dc:creator>
  <cp:lastModifiedBy>ida budiarti</cp:lastModifiedBy>
  <cp:revision>8</cp:revision>
  <dcterms:created xsi:type="dcterms:W3CDTF">2024-04-16T22:17:43Z</dcterms:created>
  <dcterms:modified xsi:type="dcterms:W3CDTF">2024-04-17T04:37:54Z</dcterms:modified>
</cp:coreProperties>
</file>