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58" r:id="rId4"/>
    <p:sldId id="260" r:id="rId5"/>
    <p:sldId id="261" r:id="rId6"/>
    <p:sldId id="262" r:id="rId7"/>
    <p:sldId id="263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50"/>
    <p:restoredTop sz="94631"/>
  </p:normalViewPr>
  <p:slideViewPr>
    <p:cSldViewPr snapToGrid="0" snapToObjects="1">
      <p:cViewPr varScale="1">
        <p:scale>
          <a:sx n="92" d="100"/>
          <a:sy n="92" d="100"/>
        </p:scale>
        <p:origin x="976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007533" y="0"/>
            <a:ext cx="7934348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8941881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611808" y="3428998"/>
            <a:ext cx="5518066" cy="2268559"/>
          </a:xfrm>
        </p:spPr>
        <p:txBody>
          <a:bodyPr anchor="t">
            <a:normAutofit/>
          </a:bodyPr>
          <a:lstStyle>
            <a:lvl1pPr algn="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72274" y="2268786"/>
            <a:ext cx="5357600" cy="1160213"/>
          </a:xfrm>
        </p:spPr>
        <p:txBody>
          <a:bodyPr tIns="0" anchor="b">
            <a:normAutofit/>
          </a:bodyPr>
          <a:lstStyle>
            <a:lvl1pPr marL="0" indent="0" algn="r">
              <a:buNone/>
              <a:defRPr sz="1800" b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28A516-BCE5-044C-ADF6-974FE1D515B0}" type="datetimeFigureOut">
              <a:rPr lang="en-JP" smtClean="0"/>
              <a:t>2020/10/15</a:t>
            </a:fld>
            <a:endParaRPr lang="en-JP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JP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rIns="45720"/>
          <a:lstStyle/>
          <a:p>
            <a:fld id="{E0E8E2C0-5A6B-CC4F-B7D1-6D47EFDAA0A5}" type="slidenum">
              <a:rPr lang="en-JP" smtClean="0"/>
              <a:t>‹#›</a:t>
            </a:fld>
            <a:endParaRPr lang="en-JP"/>
          </a:p>
        </p:txBody>
      </p:sp>
      <p:sp>
        <p:nvSpPr>
          <p:cNvPr id="13" name="TextBox 12"/>
          <p:cNvSpPr txBox="1"/>
          <p:nvPr/>
        </p:nvSpPr>
        <p:spPr>
          <a:xfrm>
            <a:off x="2191282" y="3262852"/>
            <a:ext cx="4156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4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24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397643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extBox 8"/>
          <p:cNvSpPr txBox="1"/>
          <p:nvPr/>
        </p:nvSpPr>
        <p:spPr>
          <a:xfrm>
            <a:off x="2194236" y="641225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11808" y="808056"/>
            <a:ext cx="7954091" cy="107722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28A516-BCE5-044C-ADF6-974FE1D515B0}" type="datetimeFigureOut">
              <a:rPr lang="en-JP" smtClean="0"/>
              <a:t>2020/10/15</a:t>
            </a:fld>
            <a:endParaRPr lang="en-JP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JP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E8E2C0-5A6B-CC4F-B7D1-6D47EFDAA0A5}" type="slidenum">
              <a:rPr lang="en-JP" smtClean="0"/>
              <a:t>‹#›</a:t>
            </a:fld>
            <a:endParaRPr lang="en-JP"/>
          </a:p>
        </p:txBody>
      </p:sp>
    </p:spTree>
    <p:extLst>
      <p:ext uri="{BB962C8B-B14F-4D97-AF65-F5344CB8AC3E}">
        <p14:creationId xmlns:p14="http://schemas.microsoft.com/office/powerpoint/2010/main" val="25304034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" name="Rectangle 15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extBox 8"/>
          <p:cNvSpPr txBox="1"/>
          <p:nvPr/>
        </p:nvSpPr>
        <p:spPr>
          <a:xfrm rot="5400000">
            <a:off x="10337141" y="416061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39380" y="805818"/>
            <a:ext cx="1326519" cy="5244126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608751" y="970410"/>
            <a:ext cx="6466903" cy="507953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28A516-BCE5-044C-ADF6-974FE1D515B0}" type="datetimeFigureOut">
              <a:rPr lang="en-JP" smtClean="0"/>
              <a:t>2020/10/15</a:t>
            </a:fld>
            <a:endParaRPr lang="en-JP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JP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E8E2C0-5A6B-CC4F-B7D1-6D47EFDAA0A5}" type="slidenum">
              <a:rPr lang="en-JP" smtClean="0"/>
              <a:t>‹#›</a:t>
            </a:fld>
            <a:endParaRPr lang="en-JP"/>
          </a:p>
        </p:txBody>
      </p:sp>
    </p:spTree>
    <p:extLst>
      <p:ext uri="{BB962C8B-B14F-4D97-AF65-F5344CB8AC3E}">
        <p14:creationId xmlns:p14="http://schemas.microsoft.com/office/powerpoint/2010/main" val="31843390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angle 28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28A516-BCE5-044C-ADF6-974FE1D515B0}" type="datetimeFigureOut">
              <a:rPr lang="en-JP" smtClean="0"/>
              <a:t>2020/10/15</a:t>
            </a:fld>
            <a:endParaRPr lang="en-JP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JP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E8E2C0-5A6B-CC4F-B7D1-6D47EFDAA0A5}" type="slidenum">
              <a:rPr lang="en-JP" smtClean="0"/>
              <a:t>‹#›</a:t>
            </a:fld>
            <a:endParaRPr lang="en-JP"/>
          </a:p>
        </p:txBody>
      </p:sp>
      <p:sp>
        <p:nvSpPr>
          <p:cNvPr id="7" name="TextBox 6"/>
          <p:cNvSpPr txBox="1"/>
          <p:nvPr/>
        </p:nvSpPr>
        <p:spPr>
          <a:xfrm>
            <a:off x="2194943" y="641225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976711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5" name="Rectangle 24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TextBox 10"/>
          <p:cNvSpPr txBox="1"/>
          <p:nvPr/>
        </p:nvSpPr>
        <p:spPr>
          <a:xfrm>
            <a:off x="2191843" y="2962586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9873" y="3147254"/>
            <a:ext cx="7956560" cy="1424746"/>
          </a:xfrm>
        </p:spPr>
        <p:txBody>
          <a:bodyPr anchor="t">
            <a:normAutofit/>
          </a:bodyPr>
          <a:lstStyle>
            <a:lvl1pPr algn="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773968" y="2268786"/>
            <a:ext cx="7791931" cy="878468"/>
          </a:xfrm>
        </p:spPr>
        <p:txBody>
          <a:bodyPr tIns="0" anchor="b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28A516-BCE5-044C-ADF6-974FE1D515B0}" type="datetimeFigureOut">
              <a:rPr lang="en-JP" smtClean="0"/>
              <a:t>2020/10/15</a:t>
            </a:fld>
            <a:endParaRPr lang="en-JP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JP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E8E2C0-5A6B-CC4F-B7D1-6D47EFDAA0A5}" type="slidenum">
              <a:rPr lang="en-JP" smtClean="0"/>
              <a:t>‹#›</a:t>
            </a:fld>
            <a:endParaRPr lang="en-JP"/>
          </a:p>
        </p:txBody>
      </p:sp>
    </p:spTree>
    <p:extLst>
      <p:ext uri="{BB962C8B-B14F-4D97-AF65-F5344CB8AC3E}">
        <p14:creationId xmlns:p14="http://schemas.microsoft.com/office/powerpoint/2010/main" val="32186915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7" name="Rectangle 26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9873" y="805817"/>
            <a:ext cx="7950984" cy="10817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605374" y="2052116"/>
            <a:ext cx="3891960" cy="399782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66636" y="2052114"/>
            <a:ext cx="3894222" cy="399782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28A516-BCE5-044C-ADF6-974FE1D515B0}" type="datetimeFigureOut">
              <a:rPr lang="en-JP" smtClean="0"/>
              <a:t>2020/10/15</a:t>
            </a:fld>
            <a:endParaRPr lang="en-JP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JP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E8E2C0-5A6B-CC4F-B7D1-6D47EFDAA0A5}" type="slidenum">
              <a:rPr lang="en-JP" smtClean="0"/>
              <a:t>‹#›</a:t>
            </a:fld>
            <a:endParaRPr lang="en-JP"/>
          </a:p>
        </p:txBody>
      </p:sp>
      <p:sp>
        <p:nvSpPr>
          <p:cNvPr id="10" name="TextBox 9"/>
          <p:cNvSpPr txBox="1"/>
          <p:nvPr/>
        </p:nvSpPr>
        <p:spPr>
          <a:xfrm>
            <a:off x="2196172" y="641223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488462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1" name="Rectangle 20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TextBox 11"/>
          <p:cNvSpPr txBox="1"/>
          <p:nvPr/>
        </p:nvSpPr>
        <p:spPr>
          <a:xfrm>
            <a:off x="2193650" y="636424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9873" y="805818"/>
            <a:ext cx="7956560" cy="107834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09285" y="2052115"/>
            <a:ext cx="3896467" cy="713818"/>
          </a:xfrm>
        </p:spPr>
        <p:txBody>
          <a:bodyPr anchor="b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none" baseline="0">
                <a:solidFill>
                  <a:schemeClr val="accent6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09285" y="2851331"/>
            <a:ext cx="3893623" cy="307143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66634" y="2052115"/>
            <a:ext cx="3899798" cy="713818"/>
          </a:xfrm>
        </p:spPr>
        <p:txBody>
          <a:bodyPr anchor="b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none" baseline="0">
                <a:solidFill>
                  <a:schemeClr val="accent6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66635" y="2851331"/>
            <a:ext cx="3899798" cy="307143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28A516-BCE5-044C-ADF6-974FE1D515B0}" type="datetimeFigureOut">
              <a:rPr lang="en-JP" smtClean="0"/>
              <a:t>2020/10/15</a:t>
            </a:fld>
            <a:endParaRPr lang="en-JP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JP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E8E2C0-5A6B-CC4F-B7D1-6D47EFDAA0A5}" type="slidenum">
              <a:rPr lang="en-JP" smtClean="0"/>
              <a:t>‹#›</a:t>
            </a:fld>
            <a:endParaRPr lang="en-JP"/>
          </a:p>
        </p:txBody>
      </p:sp>
    </p:spTree>
    <p:extLst>
      <p:ext uri="{BB962C8B-B14F-4D97-AF65-F5344CB8AC3E}">
        <p14:creationId xmlns:p14="http://schemas.microsoft.com/office/powerpoint/2010/main" val="1575868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" name="Rectangle 13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28A516-BCE5-044C-ADF6-974FE1D515B0}" type="datetimeFigureOut">
              <a:rPr lang="en-JP" smtClean="0"/>
              <a:t>2020/10/15</a:t>
            </a:fld>
            <a:endParaRPr lang="en-JP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JP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E8E2C0-5A6B-CC4F-B7D1-6D47EFDAA0A5}" type="slidenum">
              <a:rPr lang="en-JP" smtClean="0"/>
              <a:t>‹#›</a:t>
            </a:fld>
            <a:endParaRPr lang="en-JP"/>
          </a:p>
        </p:txBody>
      </p:sp>
      <p:sp>
        <p:nvSpPr>
          <p:cNvPr id="8" name="TextBox 7"/>
          <p:cNvSpPr txBox="1"/>
          <p:nvPr/>
        </p:nvSpPr>
        <p:spPr>
          <a:xfrm>
            <a:off x="2196172" y="641226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962876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28A516-BCE5-044C-ADF6-974FE1D515B0}" type="datetimeFigureOut">
              <a:rPr lang="en-JP" smtClean="0"/>
              <a:t>2020/10/15</a:t>
            </a:fld>
            <a:endParaRPr lang="en-JP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JP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E8E2C0-5A6B-CC4F-B7D1-6D47EFDAA0A5}" type="slidenum">
              <a:rPr lang="en-JP" smtClean="0"/>
              <a:t>‹#›</a:t>
            </a:fld>
            <a:endParaRPr lang="en-JP"/>
          </a:p>
        </p:txBody>
      </p:sp>
    </p:spTree>
    <p:extLst>
      <p:ext uri="{BB962C8B-B14F-4D97-AF65-F5344CB8AC3E}">
        <p14:creationId xmlns:p14="http://schemas.microsoft.com/office/powerpoint/2010/main" val="33374620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6" name="Rectangle 25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TextBox 9"/>
          <p:cNvSpPr txBox="1"/>
          <p:nvPr/>
        </p:nvSpPr>
        <p:spPr>
          <a:xfrm>
            <a:off x="1554154" y="1127550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0323" y="1282451"/>
            <a:ext cx="2664361" cy="1903241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20154" y="805818"/>
            <a:ext cx="5446278" cy="5244126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0322" y="3186154"/>
            <a:ext cx="2664361" cy="2386397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28A516-BCE5-044C-ADF6-974FE1D515B0}" type="datetimeFigureOut">
              <a:rPr lang="en-JP" smtClean="0"/>
              <a:t>2020/10/15</a:t>
            </a:fld>
            <a:endParaRPr lang="en-JP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JP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E8E2C0-5A6B-CC4F-B7D1-6D47EFDAA0A5}" type="slidenum">
              <a:rPr lang="en-JP" smtClean="0"/>
              <a:t>‹#›</a:t>
            </a:fld>
            <a:endParaRPr lang="en-JP"/>
          </a:p>
        </p:txBody>
      </p:sp>
    </p:spTree>
    <p:extLst>
      <p:ext uri="{BB962C8B-B14F-4D97-AF65-F5344CB8AC3E}">
        <p14:creationId xmlns:p14="http://schemas.microsoft.com/office/powerpoint/2010/main" val="16243322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0" name="Rectangle 19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47062" y="3229"/>
            <a:ext cx="4629734" cy="6858000"/>
          </a:xfrm>
          <a:solidFill>
            <a:schemeClr val="tx1">
              <a:alpha val="10000"/>
            </a:schemeClr>
          </a:solidFill>
          <a:ln w="9525" cap="sq">
            <a:noFill/>
            <a:miter lim="800000"/>
          </a:ln>
          <a:effectLst/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1554686" y="1127550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1241" y="1282452"/>
            <a:ext cx="3970986" cy="1900473"/>
          </a:xfrm>
        </p:spPr>
        <p:txBody>
          <a:bodyPr anchor="b">
            <a:normAutofit/>
          </a:bodyPr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0322" y="3182928"/>
            <a:ext cx="3971874" cy="2386394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28A516-BCE5-044C-ADF6-974FE1D515B0}" type="datetimeFigureOut">
              <a:rPr lang="en-JP" smtClean="0"/>
              <a:t>2020/10/15</a:t>
            </a:fld>
            <a:endParaRPr lang="en-JP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JP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E8E2C0-5A6B-CC4F-B7D1-6D47EFDAA0A5}" type="slidenum">
              <a:rPr lang="en-JP" smtClean="0"/>
              <a:t>‹#›</a:t>
            </a:fld>
            <a:endParaRPr lang="en-JP"/>
          </a:p>
        </p:txBody>
      </p:sp>
    </p:spTree>
    <p:extLst>
      <p:ext uri="{BB962C8B-B14F-4D97-AF65-F5344CB8AC3E}">
        <p14:creationId xmlns:p14="http://schemas.microsoft.com/office/powerpoint/2010/main" val="23047534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17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1794" y="2105202"/>
            <a:ext cx="9360205" cy="4752798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9867" cy="685800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0" y="0"/>
            <a:ext cx="964174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611808" y="808056"/>
            <a:ext cx="7958331" cy="107722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773599" y="2052116"/>
            <a:ext cx="7796540" cy="39978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-810065" y="5270604"/>
            <a:ext cx="2662729" cy="182880"/>
          </a:xfrm>
          <a:prstGeom prst="rect">
            <a:avLst/>
          </a:prstGeom>
        </p:spPr>
        <p:txBody>
          <a:bodyPr vert="horz" lIns="91440" tIns="18288" rIns="91440" bIns="45720" rtlCol="0" anchor="t"/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fld id="{CE28A516-BCE5-044C-ADF6-974FE1D515B0}" type="datetimeFigureOut">
              <a:rPr lang="en-JP" smtClean="0"/>
              <a:t>2020/10/15</a:t>
            </a:fld>
            <a:endParaRPr lang="en-JP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-2237130" y="3661144"/>
            <a:ext cx="5885352" cy="179176"/>
          </a:xfrm>
          <a:prstGeom prst="rect">
            <a:avLst/>
          </a:prstGeom>
        </p:spPr>
        <p:txBody>
          <a:bodyPr vert="horz" lIns="91440" tIns="45720" rIns="91440" bIns="18288" rtlCol="0" anchor="b"/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JP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8407" y="164592"/>
            <a:ext cx="636727" cy="322851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E8E2C0-5A6B-CC4F-B7D1-6D47EFDAA0A5}" type="slidenum">
              <a:rPr lang="en-JP" smtClean="0"/>
              <a:t>‹#›</a:t>
            </a:fld>
            <a:endParaRPr lang="en-JP"/>
          </a:p>
        </p:txBody>
      </p:sp>
      <p:sp>
        <p:nvSpPr>
          <p:cNvPr id="57" name="Rectangle 56"/>
          <p:cNvSpPr/>
          <p:nvPr/>
        </p:nvSpPr>
        <p:spPr>
          <a:xfrm>
            <a:off x="962042" y="0"/>
            <a:ext cx="45719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34770602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3400" b="0" i="0" kern="1200" cap="none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344488" indent="-344488" algn="l" defTabSz="914400" rtl="0" eaLnBrk="1" latinLnBrk="0" hangingPunct="1">
        <a:lnSpc>
          <a:spcPct val="120000"/>
        </a:lnSpc>
        <a:spcBef>
          <a:spcPts val="10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95338" indent="-33813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800" kern="120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58888" indent="-34448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709738" indent="-33813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400" kern="120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173288" indent="-34448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642616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3108960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575304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4041648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E8A772-CE44-584E-A25D-790E5EDFD56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JP"/>
              <a:t>Ilmu Penalaran dan Logika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99E9A27-511C-304B-9B88-007A02068AA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JP"/>
          </a:p>
        </p:txBody>
      </p:sp>
    </p:spTree>
    <p:extLst>
      <p:ext uri="{BB962C8B-B14F-4D97-AF65-F5344CB8AC3E}">
        <p14:creationId xmlns:p14="http://schemas.microsoft.com/office/powerpoint/2010/main" val="11614486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09800" y="500044"/>
            <a:ext cx="7772400" cy="785817"/>
          </a:xfrm>
        </p:spPr>
        <p:txBody>
          <a:bodyPr>
            <a:noAutofit/>
          </a:bodyPr>
          <a:lstStyle/>
          <a:p>
            <a:pPr lvl="1" algn="ctr" rtl="0">
              <a:spcBef>
                <a:spcPct val="0"/>
              </a:spcBef>
            </a:pP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Ilmu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Penalaran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atau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Logika</a:t>
            </a:r>
            <a:br>
              <a:rPr lang="en-US" sz="2800" dirty="0">
                <a:latin typeface="Times New Roman" pitchFamily="18" charset="0"/>
                <a:cs typeface="Times New Roman" pitchFamily="18" charset="0"/>
              </a:rPr>
            </a:b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38348" y="1500174"/>
            <a:ext cx="7715304" cy="4786346"/>
          </a:xfrm>
        </p:spPr>
        <p:txBody>
          <a:bodyPr>
            <a:normAutofit/>
          </a:bodyPr>
          <a:lstStyle/>
          <a:p>
            <a:r>
              <a:rPr lang="en-US" i="1" dirty="0" err="1">
                <a:solidFill>
                  <a:schemeClr val="tx1"/>
                </a:solidFill>
              </a:rPr>
              <a:t>Logika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adalah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Ilmu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dan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Kecakapan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Menalar</a:t>
            </a:r>
            <a:r>
              <a:rPr lang="en-US" i="1" dirty="0">
                <a:solidFill>
                  <a:schemeClr val="tx1"/>
                </a:solidFill>
              </a:rPr>
              <a:t>; </a:t>
            </a:r>
            <a:r>
              <a:rPr lang="en-US" i="1" dirty="0" err="1">
                <a:solidFill>
                  <a:schemeClr val="tx1"/>
                </a:solidFill>
              </a:rPr>
              <a:t>Berpikir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dengan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Tepat</a:t>
            </a:r>
            <a:r>
              <a:rPr lang="en-US" dirty="0">
                <a:solidFill>
                  <a:schemeClr val="tx1"/>
                </a:solidFill>
              </a:rPr>
              <a:t> (</a:t>
            </a:r>
            <a:r>
              <a:rPr lang="en-US" i="1" dirty="0">
                <a:solidFill>
                  <a:schemeClr val="tx1"/>
                </a:solidFill>
              </a:rPr>
              <a:t>the science and art of correct thinking</a:t>
            </a:r>
          </a:p>
          <a:p>
            <a:endParaRPr lang="en-US" i="1" dirty="0">
              <a:solidFill>
                <a:schemeClr val="tx1"/>
              </a:solidFill>
            </a:endParaRPr>
          </a:p>
          <a:p>
            <a:r>
              <a:rPr lang="en-US" dirty="0" err="1">
                <a:solidFill>
                  <a:schemeClr val="tx1"/>
                </a:solidFill>
              </a:rPr>
              <a:t>berpikir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dimaksudkan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kegiatan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akal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untuk</a:t>
            </a:r>
            <a:r>
              <a:rPr lang="en-US" dirty="0">
                <a:solidFill>
                  <a:schemeClr val="tx1"/>
                </a:solidFill>
              </a:rPr>
              <a:t> "</a:t>
            </a:r>
            <a:r>
              <a:rPr lang="en-US" dirty="0" err="1">
                <a:solidFill>
                  <a:schemeClr val="tx1"/>
                </a:solidFill>
              </a:rPr>
              <a:t>mengolah</a:t>
            </a:r>
            <a:r>
              <a:rPr lang="en-US" dirty="0">
                <a:solidFill>
                  <a:schemeClr val="tx1"/>
                </a:solidFill>
              </a:rPr>
              <a:t>" </a:t>
            </a:r>
            <a:r>
              <a:rPr lang="en-US" dirty="0" err="1">
                <a:solidFill>
                  <a:schemeClr val="tx1"/>
                </a:solidFill>
              </a:rPr>
              <a:t>pengetahuan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>
                <a:solidFill>
                  <a:schemeClr val="tx1"/>
                </a:solidFill>
              </a:rPr>
              <a:t>telah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kita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terima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melalui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panca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indra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dan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ditunjukan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untuk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mencapai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suatu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kebenaran</a:t>
            </a:r>
            <a:endParaRPr lang="en-US" dirty="0">
              <a:solidFill>
                <a:schemeClr val="tx1"/>
              </a:solidFill>
            </a:endParaRPr>
          </a:p>
          <a:p>
            <a:endParaRPr lang="en-US" i="1" dirty="0">
              <a:solidFill>
                <a:schemeClr val="tx1"/>
              </a:solidFill>
            </a:endParaRPr>
          </a:p>
          <a:p>
            <a:r>
              <a:rPr lang="en-US" i="1" dirty="0" err="1">
                <a:solidFill>
                  <a:schemeClr val="tx1"/>
                </a:solidFill>
              </a:rPr>
              <a:t>Berpikir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dengan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tepat</a:t>
            </a:r>
            <a:r>
              <a:rPr lang="en-US" i="1" dirty="0">
                <a:solidFill>
                  <a:schemeClr val="tx1"/>
                </a:solidFill>
              </a:rPr>
              <a:t> : </a:t>
            </a:r>
            <a:r>
              <a:rPr lang="en-US" dirty="0" err="1">
                <a:solidFill>
                  <a:schemeClr val="tx1"/>
                </a:solidFill>
              </a:rPr>
              <a:t>sesuai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dengan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patokan-patokan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seperti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>
                <a:solidFill>
                  <a:schemeClr val="tx1"/>
                </a:solidFill>
              </a:rPr>
              <a:t>dikemukakan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dalam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logika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disebut</a:t>
            </a:r>
            <a:r>
              <a:rPr lang="en-US" dirty="0">
                <a:solidFill>
                  <a:schemeClr val="tx1"/>
                </a:solidFill>
              </a:rPr>
              <a:t> "</a:t>
            </a:r>
            <a:r>
              <a:rPr lang="en-US" dirty="0" err="1">
                <a:solidFill>
                  <a:schemeClr val="tx1"/>
                </a:solidFill>
              </a:rPr>
              <a:t>logis</a:t>
            </a:r>
            <a:endParaRPr lang="en-US" dirty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24311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Logika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ilmu</a:t>
            </a:r>
            <a:r>
              <a:rPr lang="en-US" dirty="0"/>
              <a:t> </a:t>
            </a:r>
            <a:r>
              <a:rPr lang="en-US" dirty="0" err="1"/>
              <a:t>merumuskan</a:t>
            </a:r>
            <a:r>
              <a:rPr lang="en-US" dirty="0"/>
              <a:t> </a:t>
            </a:r>
            <a:r>
              <a:rPr lang="en-US" dirty="0" err="1"/>
              <a:t>aturan-aturan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pemikiran</a:t>
            </a:r>
            <a:r>
              <a:rPr lang="en-US" dirty="0"/>
              <a:t> yang </a:t>
            </a:r>
            <a:r>
              <a:rPr lang="en-US" dirty="0" err="1"/>
              <a:t>tepat</a:t>
            </a:r>
            <a:endParaRPr lang="en-US" dirty="0"/>
          </a:p>
          <a:p>
            <a:r>
              <a:rPr lang="en-US" dirty="0" err="1"/>
              <a:t>kecakapan</a:t>
            </a:r>
            <a:r>
              <a:rPr lang="en-US" dirty="0"/>
              <a:t> </a:t>
            </a:r>
            <a:r>
              <a:rPr lang="en-US" dirty="0" err="1"/>
              <a:t>menerapkan</a:t>
            </a:r>
            <a:r>
              <a:rPr lang="en-US" dirty="0"/>
              <a:t> </a:t>
            </a:r>
            <a:r>
              <a:rPr lang="en-US" dirty="0" err="1"/>
              <a:t>aturan-aturan</a:t>
            </a:r>
            <a:r>
              <a:rPr lang="en-US" dirty="0"/>
              <a:t> </a:t>
            </a:r>
            <a:r>
              <a:rPr lang="en-US" dirty="0" err="1"/>
              <a:t>pemikiran</a:t>
            </a:r>
            <a:r>
              <a:rPr lang="en-US" dirty="0"/>
              <a:t> yang </a:t>
            </a:r>
            <a:r>
              <a:rPr lang="en-US" dirty="0" err="1"/>
              <a:t>tepat</a:t>
            </a:r>
            <a:r>
              <a:rPr lang="en-US" dirty="0"/>
              <a:t> </a:t>
            </a:r>
            <a:r>
              <a:rPr lang="en-US" dirty="0" err="1"/>
              <a:t>terhadap</a:t>
            </a:r>
            <a:r>
              <a:rPr lang="en-US" dirty="0"/>
              <a:t> </a:t>
            </a:r>
            <a:r>
              <a:rPr lang="en-US" dirty="0" err="1"/>
              <a:t>persoalan-persoalan</a:t>
            </a:r>
            <a:r>
              <a:rPr lang="en-US" dirty="0"/>
              <a:t> </a:t>
            </a:r>
            <a:r>
              <a:rPr lang="en-US" dirty="0" err="1"/>
              <a:t>konkret</a:t>
            </a:r>
            <a:r>
              <a:rPr lang="en-US" dirty="0"/>
              <a:t> yang </a:t>
            </a:r>
            <a:r>
              <a:rPr lang="en-US" dirty="0" err="1"/>
              <a:t>kita</a:t>
            </a:r>
            <a:r>
              <a:rPr lang="en-US" dirty="0"/>
              <a:t> </a:t>
            </a:r>
            <a:r>
              <a:rPr lang="en-US" dirty="0" err="1"/>
              <a:t>hadapi</a:t>
            </a:r>
            <a:r>
              <a:rPr lang="en-US" dirty="0"/>
              <a:t> </a:t>
            </a:r>
            <a:r>
              <a:rPr lang="en-US" dirty="0" err="1"/>
              <a:t>setiap</a:t>
            </a:r>
            <a:r>
              <a:rPr lang="en-US" dirty="0"/>
              <a:t> </a:t>
            </a:r>
            <a:r>
              <a:rPr lang="en-US" dirty="0" err="1"/>
              <a:t>hari</a:t>
            </a:r>
            <a:r>
              <a:rPr lang="en-US" dirty="0"/>
              <a:t>, </a:t>
            </a:r>
            <a:r>
              <a:rPr lang="en-US" dirty="0" err="1"/>
              <a:t>serta</a:t>
            </a:r>
            <a:r>
              <a:rPr lang="en-US" dirty="0"/>
              <a:t> </a:t>
            </a:r>
            <a:r>
              <a:rPr lang="en-US" dirty="0" err="1"/>
              <a:t>pembentukan</a:t>
            </a:r>
            <a:r>
              <a:rPr lang="en-US" dirty="0"/>
              <a:t> </a:t>
            </a:r>
            <a:r>
              <a:rPr lang="en-US" dirty="0" err="1"/>
              <a:t>sikap</a:t>
            </a:r>
            <a:r>
              <a:rPr lang="en-US" dirty="0"/>
              <a:t> </a:t>
            </a:r>
            <a:r>
              <a:rPr lang="en-US" dirty="0" err="1"/>
              <a:t>ilmiah</a:t>
            </a:r>
            <a:r>
              <a:rPr lang="en-US" dirty="0"/>
              <a:t>, </a:t>
            </a:r>
            <a:r>
              <a:rPr lang="en-US" dirty="0" err="1"/>
              <a:t>kritis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objektif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80889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n-US" b="1" dirty="0" err="1"/>
              <a:t>Objek</a:t>
            </a:r>
            <a:r>
              <a:rPr lang="en-US" b="1" dirty="0"/>
              <a:t> Material </a:t>
            </a:r>
            <a:r>
              <a:rPr lang="en-US" b="1" dirty="0" err="1"/>
              <a:t>Logika</a:t>
            </a:r>
            <a:r>
              <a:rPr lang="en-US" b="1" dirty="0"/>
              <a:t>: </a:t>
            </a:r>
            <a:r>
              <a:rPr lang="en-US" b="1" dirty="0" err="1"/>
              <a:t>Arti</a:t>
            </a:r>
            <a:r>
              <a:rPr lang="en-US" b="1" dirty="0"/>
              <a:t> </a:t>
            </a:r>
            <a:r>
              <a:rPr lang="en-US" b="1" dirty="0" err="1"/>
              <a:t>Berpikir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Objek</a:t>
            </a:r>
            <a:r>
              <a:rPr lang="en-US" dirty="0"/>
              <a:t> formal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objek</a:t>
            </a:r>
            <a:r>
              <a:rPr lang="en-US" dirty="0"/>
              <a:t> material </a:t>
            </a:r>
            <a:r>
              <a:rPr lang="en-US" dirty="0" err="1"/>
              <a:t>dipandang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sudut</a:t>
            </a:r>
            <a:r>
              <a:rPr lang="en-US" dirty="0"/>
              <a:t> </a:t>
            </a:r>
            <a:r>
              <a:rPr lang="en-US" dirty="0" err="1"/>
              <a:t>tertentu</a:t>
            </a:r>
            <a:r>
              <a:rPr lang="en-US" dirty="0"/>
              <a:t>. </a:t>
            </a:r>
          </a:p>
          <a:p>
            <a:r>
              <a:rPr lang="en-US" dirty="0" err="1"/>
              <a:t>Objek</a:t>
            </a:r>
            <a:r>
              <a:rPr lang="en-US" dirty="0"/>
              <a:t> material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Logika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kegiatan</a:t>
            </a:r>
            <a:r>
              <a:rPr lang="en-US" dirty="0"/>
              <a:t> </a:t>
            </a:r>
            <a:r>
              <a:rPr lang="en-US" dirty="0" err="1"/>
              <a:t>berpikir</a:t>
            </a:r>
            <a:r>
              <a:rPr lang="en-US" dirty="0"/>
              <a:t>, yang </a:t>
            </a:r>
            <a:r>
              <a:rPr lang="en-US" dirty="0" err="1"/>
              <a:t>dipelajari</a:t>
            </a:r>
            <a:r>
              <a:rPr lang="en-US" dirty="0"/>
              <a:t> </a:t>
            </a:r>
            <a:r>
              <a:rPr lang="en-US" dirty="0" err="1"/>
              <a:t>juga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Epistemologi</a:t>
            </a:r>
            <a:r>
              <a:rPr lang="en-US" dirty="0"/>
              <a:t>, </a:t>
            </a:r>
            <a:r>
              <a:rPr lang="en-US" dirty="0" err="1"/>
              <a:t>Psikologi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Antropologi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63814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dirty="0" err="1"/>
              <a:t>Faktor-faktor</a:t>
            </a:r>
            <a:r>
              <a:rPr lang="en-US" sz="3200" dirty="0"/>
              <a:t> yang </a:t>
            </a:r>
            <a:r>
              <a:rPr lang="en-US" sz="3200" dirty="0" err="1"/>
              <a:t>akan</a:t>
            </a:r>
            <a:r>
              <a:rPr lang="en-US" sz="3200" dirty="0"/>
              <a:t> </a:t>
            </a:r>
            <a:r>
              <a:rPr lang="en-US" sz="3200" dirty="0" err="1"/>
              <a:t>memaksa</a:t>
            </a:r>
            <a:r>
              <a:rPr lang="en-US" sz="3200" dirty="0"/>
              <a:t> </a:t>
            </a:r>
            <a:r>
              <a:rPr lang="en-US" sz="3200" dirty="0" err="1"/>
              <a:t>manusia</a:t>
            </a:r>
            <a:r>
              <a:rPr lang="en-US" sz="3200" dirty="0"/>
              <a:t> </a:t>
            </a:r>
            <a:r>
              <a:rPr lang="en-US" sz="3200" dirty="0" err="1"/>
              <a:t>untuk</a:t>
            </a:r>
            <a:r>
              <a:rPr lang="en-US" sz="3200" dirty="0"/>
              <a:t> </a:t>
            </a:r>
            <a:r>
              <a:rPr lang="en-US" sz="3200" dirty="0" err="1"/>
              <a:t>berpikir</a:t>
            </a:r>
            <a:r>
              <a:rPr lang="en-US" sz="3200" dirty="0"/>
              <a:t>:</a:t>
            </a:r>
            <a:br>
              <a:rPr lang="en-US" sz="3200" dirty="0"/>
            </a:b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dirty="0" err="1"/>
              <a:t>Jika</a:t>
            </a:r>
            <a:r>
              <a:rPr lang="en-US" dirty="0"/>
              <a:t> </a:t>
            </a:r>
            <a:r>
              <a:rPr lang="en-US" dirty="0" err="1"/>
              <a:t>pernyataan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pendiriannya</a:t>
            </a:r>
            <a:r>
              <a:rPr lang="en-US" dirty="0"/>
              <a:t> </a:t>
            </a:r>
            <a:r>
              <a:rPr lang="en-US" dirty="0" err="1"/>
              <a:t>dibantah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orang</a:t>
            </a:r>
            <a:r>
              <a:rPr lang="en-US" dirty="0"/>
              <a:t> lain (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dirinya</a:t>
            </a:r>
            <a:r>
              <a:rPr lang="en-US" dirty="0"/>
              <a:t> </a:t>
            </a:r>
            <a:r>
              <a:rPr lang="en-US" dirty="0" err="1"/>
              <a:t>sendiri</a:t>
            </a:r>
            <a:r>
              <a:rPr lang="en-US" dirty="0"/>
              <a:t>); </a:t>
            </a:r>
          </a:p>
          <a:p>
            <a:pPr lvl="0"/>
            <a:r>
              <a:rPr lang="en-US" dirty="0" err="1"/>
              <a:t>Jika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lingkungannya</a:t>
            </a:r>
            <a:r>
              <a:rPr lang="en-US" dirty="0"/>
              <a:t> </a:t>
            </a:r>
            <a:r>
              <a:rPr lang="en-US" dirty="0" err="1"/>
              <a:t>terjadi</a:t>
            </a:r>
            <a:r>
              <a:rPr lang="en-US" dirty="0"/>
              <a:t> </a:t>
            </a:r>
            <a:r>
              <a:rPr lang="en-US" dirty="0" err="1"/>
              <a:t>perubahan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mendadak</a:t>
            </a:r>
            <a:r>
              <a:rPr lang="en-US" dirty="0"/>
              <a:t>,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terjadi</a:t>
            </a:r>
            <a:r>
              <a:rPr lang="en-US" dirty="0"/>
              <a:t> </a:t>
            </a:r>
            <a:r>
              <a:rPr lang="en-US" dirty="0" err="1"/>
              <a:t>peristiwa</a:t>
            </a:r>
            <a:r>
              <a:rPr lang="en-US" dirty="0"/>
              <a:t> yang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diharapkan</a:t>
            </a:r>
            <a:r>
              <a:rPr lang="en-US" dirty="0"/>
              <a:t>;</a:t>
            </a:r>
          </a:p>
          <a:p>
            <a:pPr lvl="0"/>
            <a:r>
              <a:rPr lang="en-US" dirty="0" err="1"/>
              <a:t>Jika</a:t>
            </a:r>
            <a:r>
              <a:rPr lang="en-US" dirty="0"/>
              <a:t> </a:t>
            </a:r>
            <a:r>
              <a:rPr lang="en-US" dirty="0" err="1"/>
              <a:t>ia</a:t>
            </a:r>
            <a:r>
              <a:rPr lang="en-US" dirty="0"/>
              <a:t> </a:t>
            </a:r>
            <a:r>
              <a:rPr lang="en-US" dirty="0" err="1"/>
              <a:t>ditanya</a:t>
            </a:r>
            <a:r>
              <a:rPr lang="en-US" dirty="0"/>
              <a:t>;</a:t>
            </a:r>
          </a:p>
          <a:p>
            <a:pPr lvl="0"/>
            <a:r>
              <a:rPr lang="en-US" dirty="0" err="1"/>
              <a:t>Dorongan</a:t>
            </a:r>
            <a:r>
              <a:rPr lang="en-US" dirty="0"/>
              <a:t> rasa </a:t>
            </a:r>
            <a:r>
              <a:rPr lang="en-US" dirty="0" err="1"/>
              <a:t>ingin</a:t>
            </a:r>
            <a:r>
              <a:rPr lang="en-US" dirty="0"/>
              <a:t> </a:t>
            </a:r>
            <a:r>
              <a:rPr lang="en-US" dirty="0" err="1"/>
              <a:t>tahu</a:t>
            </a:r>
            <a:r>
              <a:rPr lang="en-US" dirty="0"/>
              <a:t> (</a:t>
            </a:r>
            <a:r>
              <a:rPr lang="en-US" i="1" dirty="0"/>
              <a:t>curiosity, </a:t>
            </a:r>
            <a:r>
              <a:rPr lang="en-US" i="1" dirty="0" err="1"/>
              <a:t>nieuwsgierigheid</a:t>
            </a:r>
            <a:r>
              <a:rPr lang="en-US" dirty="0"/>
              <a:t>).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01105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274638"/>
            <a:ext cx="8229600" cy="868346"/>
          </a:xfrm>
        </p:spPr>
        <p:txBody>
          <a:bodyPr>
            <a:normAutofit/>
          </a:bodyPr>
          <a:lstStyle/>
          <a:p>
            <a:pPr lvl="1" algn="ctr" rtl="0">
              <a:spcBef>
                <a:spcPct val="0"/>
              </a:spcBef>
            </a:pPr>
            <a:r>
              <a:rPr lang="en-US" sz="2400" b="1" dirty="0" err="1"/>
              <a:t>Menguji</a:t>
            </a:r>
            <a:r>
              <a:rPr lang="en-US" sz="2400" b="1" dirty="0"/>
              <a:t> </a:t>
            </a:r>
            <a:r>
              <a:rPr lang="en-US" sz="2400" b="1" dirty="0" err="1"/>
              <a:t>Suatu</a:t>
            </a:r>
            <a:r>
              <a:rPr lang="en-US" sz="2400" b="1" dirty="0"/>
              <a:t> </a:t>
            </a:r>
            <a:r>
              <a:rPr lang="en-US" sz="2400" b="1" dirty="0" err="1"/>
              <a:t>Penalaran</a:t>
            </a:r>
            <a:r>
              <a:rPr lang="en-US" sz="2400" b="1" dirty="0"/>
              <a:t> </a:t>
            </a:r>
            <a:r>
              <a:rPr lang="en-US" sz="2400" b="1" dirty="0" err="1"/>
              <a:t>atau</a:t>
            </a:r>
            <a:r>
              <a:rPr lang="en-US" sz="2400" b="1" dirty="0"/>
              <a:t> </a:t>
            </a:r>
            <a:r>
              <a:rPr lang="en-US" sz="2400" b="1" dirty="0" err="1"/>
              <a:t>Suatu</a:t>
            </a:r>
            <a:r>
              <a:rPr lang="en-US" sz="2400" b="1" dirty="0"/>
              <a:t> </a:t>
            </a:r>
            <a:r>
              <a:rPr lang="en-US" sz="2400" b="1" dirty="0" err="1"/>
              <a:t>Jalan</a:t>
            </a:r>
            <a:r>
              <a:rPr lang="en-US" sz="2400" b="1" dirty="0"/>
              <a:t> </a:t>
            </a:r>
            <a:r>
              <a:rPr lang="en-US" sz="2400" b="1" dirty="0" err="1"/>
              <a:t>Pikiran</a:t>
            </a:r>
            <a:br>
              <a:rPr lang="en-US" sz="2400" dirty="0"/>
            </a:b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0" y="1214423"/>
            <a:ext cx="8229600" cy="4911741"/>
          </a:xfrm>
        </p:spPr>
        <p:txBody>
          <a:bodyPr>
            <a:normAutofit/>
          </a:bodyPr>
          <a:lstStyle/>
          <a:p>
            <a:r>
              <a:rPr lang="en-US" dirty="0" err="1"/>
              <a:t>Tujuan</a:t>
            </a:r>
            <a:r>
              <a:rPr lang="en-US" dirty="0"/>
              <a:t> </a:t>
            </a:r>
            <a:r>
              <a:rPr lang="en-US" dirty="0" err="1"/>
              <a:t>pemikiran</a:t>
            </a:r>
            <a:r>
              <a:rPr lang="en-US" dirty="0"/>
              <a:t> </a:t>
            </a:r>
            <a:r>
              <a:rPr lang="en-US" dirty="0" err="1"/>
              <a:t>manusia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mencapai</a:t>
            </a:r>
            <a:r>
              <a:rPr lang="en-US" dirty="0"/>
              <a:t> </a:t>
            </a:r>
            <a:r>
              <a:rPr lang="en-US" dirty="0" err="1"/>
              <a:t>pengetahuan</a:t>
            </a:r>
            <a:r>
              <a:rPr lang="en-US" dirty="0"/>
              <a:t> yang </a:t>
            </a:r>
            <a:r>
              <a:rPr lang="en-US" dirty="0" err="1"/>
              <a:t>benar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sedapat</a:t>
            </a:r>
            <a:r>
              <a:rPr lang="en-US" dirty="0"/>
              <a:t> </a:t>
            </a:r>
            <a:r>
              <a:rPr lang="en-US" dirty="0" err="1"/>
              <a:t>mungkin</a:t>
            </a:r>
            <a:r>
              <a:rPr lang="en-US" dirty="0"/>
              <a:t> </a:t>
            </a:r>
            <a:r>
              <a:rPr lang="en-US" dirty="0" err="1"/>
              <a:t>pasti</a:t>
            </a:r>
            <a:r>
              <a:rPr lang="en-US" dirty="0"/>
              <a:t>. </a:t>
            </a:r>
          </a:p>
          <a:p>
            <a:r>
              <a:rPr lang="en-US" dirty="0" err="1"/>
              <a:t>Tetapi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kenyataannya</a:t>
            </a:r>
            <a:r>
              <a:rPr lang="en-US" dirty="0"/>
              <a:t> </a:t>
            </a:r>
            <a:r>
              <a:rPr lang="en-US" dirty="0" err="1"/>
              <a:t>hasil</a:t>
            </a:r>
            <a:r>
              <a:rPr lang="en-US" dirty="0"/>
              <a:t> </a:t>
            </a:r>
            <a:r>
              <a:rPr lang="en-US" dirty="0" err="1"/>
              <a:t>pemikiran</a:t>
            </a:r>
            <a:r>
              <a:rPr lang="en-US" dirty="0"/>
              <a:t> (=</a:t>
            </a:r>
            <a:r>
              <a:rPr lang="en-US" dirty="0" err="1"/>
              <a:t>kesimpulan</a:t>
            </a:r>
            <a:r>
              <a:rPr lang="en-US" dirty="0"/>
              <a:t>) </a:t>
            </a:r>
            <a:r>
              <a:rPr lang="en-US" dirty="0" err="1"/>
              <a:t>maupun</a:t>
            </a:r>
            <a:r>
              <a:rPr lang="en-US" dirty="0"/>
              <a:t> </a:t>
            </a:r>
            <a:r>
              <a:rPr lang="en-US" dirty="0" err="1"/>
              <a:t>alasan-alasan</a:t>
            </a:r>
            <a:r>
              <a:rPr lang="en-US" dirty="0"/>
              <a:t> yang </a:t>
            </a:r>
            <a:r>
              <a:rPr lang="en-US" dirty="0" err="1"/>
              <a:t>diajukan</a:t>
            </a:r>
            <a:r>
              <a:rPr lang="en-US" dirty="0"/>
              <a:t> </a:t>
            </a:r>
            <a:r>
              <a:rPr lang="en-US" dirty="0" err="1"/>
              <a:t>belum</a:t>
            </a:r>
            <a:r>
              <a:rPr lang="en-US" dirty="0"/>
              <a:t> </a:t>
            </a:r>
            <a:r>
              <a:rPr lang="en-US" dirty="0" err="1"/>
              <a:t>tentu</a:t>
            </a:r>
            <a:r>
              <a:rPr lang="en-US" dirty="0"/>
              <a:t> </a:t>
            </a:r>
            <a:r>
              <a:rPr lang="en-US" dirty="0" err="1"/>
              <a:t>selalu</a:t>
            </a:r>
            <a:r>
              <a:rPr lang="en-US" dirty="0"/>
              <a:t> </a:t>
            </a:r>
            <a:r>
              <a:rPr lang="en-US" dirty="0" err="1"/>
              <a:t>benar</a:t>
            </a:r>
            <a:endParaRPr lang="en-US" sz="2000" dirty="0"/>
          </a:p>
          <a:p>
            <a:r>
              <a:rPr lang="en-US" dirty="0" err="1"/>
              <a:t>Benar</a:t>
            </a:r>
            <a:r>
              <a:rPr lang="en-US" dirty="0"/>
              <a:t> = </a:t>
            </a:r>
            <a:r>
              <a:rPr lang="en-US" dirty="0" err="1"/>
              <a:t>Sesuai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kenyataan</a:t>
            </a:r>
            <a:r>
              <a:rPr lang="en-US" dirty="0"/>
              <a:t>. </a:t>
            </a:r>
            <a:r>
              <a:rPr lang="en-US" dirty="0" err="1"/>
              <a:t>Jadi</a:t>
            </a:r>
            <a:r>
              <a:rPr lang="en-US" dirty="0"/>
              <a:t>, </a:t>
            </a:r>
            <a:r>
              <a:rPr lang="en-US" dirty="0" err="1"/>
              <a:t>apabila</a:t>
            </a:r>
            <a:r>
              <a:rPr lang="en-US" dirty="0"/>
              <a:t> yang </a:t>
            </a:r>
            <a:r>
              <a:rPr lang="en-US" dirty="0" err="1"/>
              <a:t>dipikirkan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 </a:t>
            </a:r>
            <a:r>
              <a:rPr lang="en-US" dirty="0" err="1"/>
              <a:t>betul-betul</a:t>
            </a:r>
            <a:r>
              <a:rPr lang="en-US" dirty="0"/>
              <a:t> </a:t>
            </a:r>
            <a:r>
              <a:rPr lang="en-US" dirty="0" err="1"/>
              <a:t>demikian</a:t>
            </a:r>
            <a:r>
              <a:rPr lang="en-US" dirty="0"/>
              <a:t>, </a:t>
            </a:r>
            <a:r>
              <a:rPr lang="en-US" dirty="0" err="1"/>
              <a:t>cocok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realitas</a:t>
            </a:r>
            <a:r>
              <a:rPr lang="en-US" dirty="0"/>
              <a:t>. </a:t>
            </a:r>
          </a:p>
          <a:p>
            <a:r>
              <a:rPr lang="en-US" dirty="0" err="1"/>
              <a:t>Salah</a:t>
            </a:r>
            <a:r>
              <a:rPr lang="en-US" dirty="0"/>
              <a:t> =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sesuai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kenyataan</a:t>
            </a:r>
            <a:r>
              <a:rPr lang="en-US" dirty="0"/>
              <a:t>. </a:t>
            </a:r>
            <a:r>
              <a:rPr lang="en-US" dirty="0" err="1"/>
              <a:t>Jadi</a:t>
            </a:r>
            <a:r>
              <a:rPr lang="en-US" dirty="0"/>
              <a:t>. </a:t>
            </a:r>
            <a:r>
              <a:rPr lang="en-US" dirty="0" err="1"/>
              <a:t>apabila</a:t>
            </a:r>
            <a:r>
              <a:rPr lang="en-US" dirty="0"/>
              <a:t> </a:t>
            </a:r>
            <a:r>
              <a:rPr lang="en-US" dirty="0" err="1"/>
              <a:t>apa</a:t>
            </a:r>
            <a:r>
              <a:rPr lang="en-US" dirty="0"/>
              <a:t> yang </a:t>
            </a:r>
            <a:r>
              <a:rPr lang="en-US" dirty="0" err="1"/>
              <a:t>dipikirkan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dikatakan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cocok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realitas</a:t>
            </a:r>
            <a:r>
              <a:rPr lang="en-US" dirty="0"/>
              <a:t> yang </a:t>
            </a:r>
            <a:r>
              <a:rPr lang="en-US" dirty="0" err="1"/>
              <a:t>sebenarnya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2763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0" y="785795"/>
            <a:ext cx="8229600" cy="5340369"/>
          </a:xfrm>
        </p:spPr>
        <p:txBody>
          <a:bodyPr>
            <a:normAutofit/>
          </a:bodyPr>
          <a:lstStyle/>
          <a:p>
            <a:r>
              <a:rPr lang="en-US" dirty="0" err="1"/>
              <a:t>Kegiatan</a:t>
            </a:r>
            <a:r>
              <a:rPr lang="en-US" dirty="0"/>
              <a:t> </a:t>
            </a:r>
            <a:r>
              <a:rPr lang="en-US" dirty="0" err="1"/>
              <a:t>berpikir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 </a:t>
            </a:r>
            <a:r>
              <a:rPr lang="en-US" dirty="0" err="1"/>
              <a:t>berwujud</a:t>
            </a:r>
            <a:r>
              <a:rPr lang="en-US" dirty="0"/>
              <a:t> </a:t>
            </a:r>
            <a:r>
              <a:rPr lang="en-US" dirty="0" err="1"/>
              <a:t>proses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akal</a:t>
            </a:r>
            <a:r>
              <a:rPr lang="en-US" dirty="0"/>
              <a:t> </a:t>
            </a:r>
            <a:r>
              <a:rPr lang="en-US" dirty="0" err="1"/>
              <a:t>budi</a:t>
            </a:r>
            <a:r>
              <a:rPr lang="en-US" dirty="0"/>
              <a:t> yang </a:t>
            </a:r>
            <a:r>
              <a:rPr lang="en-US" dirty="0" err="1"/>
              <a:t>berupa</a:t>
            </a:r>
            <a:r>
              <a:rPr lang="en-US" dirty="0"/>
              <a:t> </a:t>
            </a:r>
            <a:r>
              <a:rPr lang="en-US" dirty="0" err="1"/>
              <a:t>gerakan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satu</a:t>
            </a:r>
            <a:r>
              <a:rPr lang="en-US" dirty="0"/>
              <a:t> </a:t>
            </a:r>
            <a:r>
              <a:rPr lang="en-US" dirty="0" err="1"/>
              <a:t>pikiran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 </a:t>
            </a:r>
            <a:r>
              <a:rPr lang="en-US" dirty="0" err="1"/>
              <a:t>pikiran</a:t>
            </a:r>
            <a:r>
              <a:rPr lang="en-US" dirty="0"/>
              <a:t> yang lain</a:t>
            </a:r>
          </a:p>
          <a:p>
            <a:r>
              <a:rPr lang="en-US" dirty="0" err="1"/>
              <a:t>Pikiran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unsur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proses</a:t>
            </a:r>
            <a:r>
              <a:rPr lang="en-US" dirty="0"/>
              <a:t> </a:t>
            </a:r>
            <a:r>
              <a:rPr lang="en-US" dirty="0" err="1"/>
              <a:t>rokhani</a:t>
            </a:r>
            <a:r>
              <a:rPr lang="en-US" dirty="0"/>
              <a:t> (</a:t>
            </a:r>
            <a:r>
              <a:rPr lang="en-US" dirty="0" err="1"/>
              <a:t>proses</a:t>
            </a:r>
            <a:r>
              <a:rPr lang="en-US" dirty="0"/>
              <a:t> </a:t>
            </a:r>
            <a:r>
              <a:rPr lang="en-US" dirty="0" err="1"/>
              <a:t>berpikir</a:t>
            </a:r>
            <a:r>
              <a:rPr lang="en-US" dirty="0"/>
              <a:t>) yang </a:t>
            </a:r>
            <a:r>
              <a:rPr lang="en-US" dirty="0" err="1"/>
              <a:t>memerlukan</a:t>
            </a:r>
            <a:r>
              <a:rPr lang="en-US" dirty="0"/>
              <a:t> </a:t>
            </a:r>
            <a:r>
              <a:rPr lang="en-US" dirty="0" err="1"/>
              <a:t>sebuah</a:t>
            </a:r>
            <a:r>
              <a:rPr lang="en-US" dirty="0"/>
              <a:t> </a:t>
            </a:r>
            <a:r>
              <a:rPr lang="en-US" dirty="0" err="1"/>
              <a:t>kalimat</a:t>
            </a:r>
            <a:r>
              <a:rPr lang="en-US" dirty="0"/>
              <a:t> yang </a:t>
            </a:r>
            <a:r>
              <a:rPr lang="en-US" dirty="0" err="1"/>
              <a:t>lengkap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menyatakannya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penuh</a:t>
            </a:r>
            <a:r>
              <a:rPr lang="en-US" dirty="0"/>
              <a:t> (</a:t>
            </a:r>
            <a:r>
              <a:rPr lang="en-US" dirty="0" err="1"/>
              <a:t>utuh</a:t>
            </a:r>
            <a:r>
              <a:rPr lang="en-US" dirty="0"/>
              <a:t>)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bermakna</a:t>
            </a:r>
            <a:r>
              <a:rPr lang="en-US" dirty="0"/>
              <a:t>. </a:t>
            </a:r>
          </a:p>
          <a:p>
            <a:r>
              <a:rPr lang="en-US" dirty="0" err="1"/>
              <a:t>Dilihat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sudut</a:t>
            </a:r>
            <a:r>
              <a:rPr lang="en-US" dirty="0"/>
              <a:t> </a:t>
            </a:r>
            <a:r>
              <a:rPr lang="en-US" dirty="0" err="1"/>
              <a:t>bentuk</a:t>
            </a:r>
            <a:r>
              <a:rPr lang="en-US" dirty="0"/>
              <a:t> </a:t>
            </a:r>
            <a:r>
              <a:rPr lang="en-US" dirty="0" err="1"/>
              <a:t>penampilannya</a:t>
            </a:r>
            <a:r>
              <a:rPr lang="en-US" dirty="0"/>
              <a:t>, </a:t>
            </a:r>
            <a:r>
              <a:rPr lang="en-US" dirty="0" err="1"/>
              <a:t>kalimat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rangkaian</a:t>
            </a:r>
            <a:r>
              <a:rPr lang="en-US" dirty="0"/>
              <a:t> </a:t>
            </a:r>
            <a:r>
              <a:rPr lang="en-US" dirty="0" err="1"/>
              <a:t>kata-kata</a:t>
            </a:r>
            <a:r>
              <a:rPr lang="en-US" dirty="0"/>
              <a:t> yang </a:t>
            </a:r>
            <a:r>
              <a:rPr lang="en-US" dirty="0" err="1"/>
              <a:t>tersusun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cara­cara </a:t>
            </a:r>
            <a:r>
              <a:rPr lang="en-US" dirty="0" err="1"/>
              <a:t>tertentu</a:t>
            </a:r>
            <a:r>
              <a:rPr lang="en-US" dirty="0"/>
              <a:t>. </a:t>
            </a:r>
          </a:p>
          <a:p>
            <a:r>
              <a:rPr lang="en-US" dirty="0" err="1"/>
              <a:t>Sebuah</a:t>
            </a:r>
            <a:r>
              <a:rPr lang="en-US" dirty="0"/>
              <a:t> </a:t>
            </a:r>
            <a:r>
              <a:rPr lang="en-US" dirty="0" err="1"/>
              <a:t>perkataan</a:t>
            </a:r>
            <a:r>
              <a:rPr lang="en-US" dirty="0"/>
              <a:t> </a:t>
            </a:r>
            <a:r>
              <a:rPr lang="en-US" dirty="0" err="1"/>
              <a:t>mengungkapkan</a:t>
            </a:r>
            <a:r>
              <a:rPr lang="en-US" dirty="0"/>
              <a:t> (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lambang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)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gagasan</a:t>
            </a:r>
            <a:r>
              <a:rPr lang="en-US" dirty="0"/>
              <a:t> (idea). </a:t>
            </a:r>
          </a:p>
        </p:txBody>
      </p:sp>
    </p:spTree>
    <p:extLst>
      <p:ext uri="{BB962C8B-B14F-4D97-AF65-F5344CB8AC3E}">
        <p14:creationId xmlns:p14="http://schemas.microsoft.com/office/powerpoint/2010/main" val="386729701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adison">
  <a:themeElements>
    <a:clrScheme name="Madison">
      <a:dk1>
        <a:sysClr val="windowText" lastClr="000000"/>
      </a:dk1>
      <a:lt1>
        <a:sysClr val="window" lastClr="FFFFFF"/>
      </a:lt1>
      <a:dk2>
        <a:srgbClr val="1F2D29"/>
      </a:dk2>
      <a:lt2>
        <a:srgbClr val="C5FAEB"/>
      </a:lt2>
      <a:accent1>
        <a:srgbClr val="A1D68B"/>
      </a:accent1>
      <a:accent2>
        <a:srgbClr val="5EC795"/>
      </a:accent2>
      <a:accent3>
        <a:srgbClr val="4DADCF"/>
      </a:accent3>
      <a:accent4>
        <a:srgbClr val="CDB756"/>
      </a:accent4>
      <a:accent5>
        <a:srgbClr val="E29C36"/>
      </a:accent5>
      <a:accent6>
        <a:srgbClr val="8EC0C1"/>
      </a:accent6>
      <a:hlink>
        <a:srgbClr val="6D9D9B"/>
      </a:hlink>
      <a:folHlink>
        <a:srgbClr val="6D8583"/>
      </a:folHlink>
    </a:clrScheme>
    <a:fontScheme name="Madison">
      <a:majorFont>
        <a:latin typeface="Arial" panose="020B06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adison">
      <a:fillStyleLst>
        <a:solidFill>
          <a:schemeClr val="phClr"/>
        </a:solidFill>
        <a:gradFill rotWithShape="1">
          <a:gsLst>
            <a:gs pos="0">
              <a:schemeClr val="phClr">
                <a:tint val="48000"/>
                <a:alpha val="88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4000"/>
                <a:satMod val="130000"/>
                <a:lumMod val="92000"/>
              </a:schemeClr>
            </a:gs>
            <a:gs pos="100000">
              <a:schemeClr val="phClr">
                <a:shade val="76000"/>
                <a:satMod val="130000"/>
                <a:lumMod val="88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blipFill rotWithShape="1"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adison" id="{025CB5FB-2DD3-45EE-B6F0-CC461540EB19}" vid="{6AC10936-2DFC-4054-9ADF-B5E2C5F8619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{7828CD2B-AF05-F740-BC16-8782D49B6E84}tf16401378</Template>
  <TotalTime>0</TotalTime>
  <Words>340</Words>
  <Application>Microsoft Macintosh PowerPoint</Application>
  <PresentationFormat>Widescreen</PresentationFormat>
  <Paragraphs>26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MS Shell Dlg 2</vt:lpstr>
      <vt:lpstr>Arial</vt:lpstr>
      <vt:lpstr>Times New Roman</vt:lpstr>
      <vt:lpstr>Wingdings</vt:lpstr>
      <vt:lpstr>Wingdings 3</vt:lpstr>
      <vt:lpstr>Madison</vt:lpstr>
      <vt:lpstr>Ilmu Penalaran dan Logika</vt:lpstr>
      <vt:lpstr>Ilmu Penalaran atau Logika </vt:lpstr>
      <vt:lpstr>PowerPoint Presentation</vt:lpstr>
      <vt:lpstr>Objek Material Logika: Arti Berpikir </vt:lpstr>
      <vt:lpstr>Faktor-faktor yang akan memaksa manusia untuk berpikir: </vt:lpstr>
      <vt:lpstr>Menguji Suatu Penalaran atau Suatu Jalan Pikiran 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Ilmu Penalaran dan Logika</dc:title>
  <dc:creator>agus triono</dc:creator>
  <cp:lastModifiedBy>agus triono</cp:lastModifiedBy>
  <cp:revision>2</cp:revision>
  <dcterms:created xsi:type="dcterms:W3CDTF">2020-10-15T02:52:53Z</dcterms:created>
  <dcterms:modified xsi:type="dcterms:W3CDTF">2020-10-15T02:53:28Z</dcterms:modified>
</cp:coreProperties>
</file>