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126BA17-C6A1-44FC-86B3-C291EC8747C2}"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126BA17-C6A1-44FC-86B3-C291EC8747C2}"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126BA17-C6A1-44FC-86B3-C291EC8747C2}"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126BA17-C6A1-44FC-86B3-C291EC8747C2}"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126BA17-C6A1-44FC-86B3-C291EC8747C2}"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126BA17-C6A1-44FC-86B3-C291EC8747C2}"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126BA17-C6A1-44FC-86B3-C291EC8747C2}"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126BA17-C6A1-44FC-86B3-C291EC8747C2}"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126BA17-C6A1-44FC-86B3-C291EC8747C2}"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126BA17-C6A1-44FC-86B3-C291EC8747C2}" type="slidenum">
              <a:rPr lang="id-ID" smtClean="0"/>
              <a:pPr/>
              <a:t>‹#›</a:t>
            </a:fld>
            <a:endParaRPr lang="id-ID"/>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0C79CE37-5731-46EA-9880-7A874AF193C2}" type="datetimeFigureOut">
              <a:rPr lang="id-ID" smtClean="0"/>
              <a:pPr/>
              <a:t>11/11/2014</a:t>
            </a:fld>
            <a:endParaRPr lang="id-ID"/>
          </a:p>
        </p:txBody>
      </p:sp>
      <p:sp>
        <p:nvSpPr>
          <p:cNvPr id="9" name="Slide Number Placeholder 8"/>
          <p:cNvSpPr>
            <a:spLocks noGrp="1"/>
          </p:cNvSpPr>
          <p:nvPr>
            <p:ph type="sldNum" sz="quarter" idx="11"/>
          </p:nvPr>
        </p:nvSpPr>
        <p:spPr/>
        <p:txBody>
          <a:bodyPr/>
          <a:lstStyle/>
          <a:p>
            <a:fld id="{2126BA17-C6A1-44FC-86B3-C291EC8747C2}" type="slidenum">
              <a:rPr lang="id-ID" smtClean="0"/>
              <a:pPr/>
              <a:t>‹#›</a:t>
            </a:fld>
            <a:endParaRPr lang="id-ID"/>
          </a:p>
        </p:txBody>
      </p:sp>
      <p:sp>
        <p:nvSpPr>
          <p:cNvPr id="10" name="Footer Placeholder 9"/>
          <p:cNvSpPr>
            <a:spLocks noGrp="1"/>
          </p:cNvSpPr>
          <p:nvPr>
            <p:ph type="ftr" sz="quarter" idx="12"/>
          </p:nvPr>
        </p:nvSpPr>
        <p:spPr/>
        <p:txBody>
          <a:bodyPr/>
          <a:lstStyle/>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126BA17-C6A1-44FC-86B3-C291EC8747C2}" type="slidenum">
              <a:rPr lang="id-ID" smtClean="0"/>
              <a:pPr/>
              <a:t>‹#›</a:t>
            </a:fld>
            <a:endParaRPr lang="id-ID"/>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id-ID"/>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0C79CE37-5731-46EA-9880-7A874AF193C2}" type="datetimeFigureOut">
              <a:rPr lang="id-ID" smtClean="0"/>
              <a:pPr/>
              <a:t>11/11/2014</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ISI GUGATAN</a:t>
            </a:r>
            <a:endParaRPr lang="id-ID" dirty="0"/>
          </a:p>
        </p:txBody>
      </p:sp>
      <p:sp>
        <p:nvSpPr>
          <p:cNvPr id="3" name="Subtitle 2"/>
          <p:cNvSpPr>
            <a:spLocks noGrp="1"/>
          </p:cNvSpPr>
          <p:nvPr>
            <p:ph type="subTitle" idx="1"/>
          </p:nvPr>
        </p:nvSpPr>
        <p:spPr/>
        <p:txBody>
          <a:bodyPr/>
          <a:lstStyle/>
          <a:p>
            <a:endParaRPr lang="id-ID" dirty="0" smtClean="0"/>
          </a:p>
        </p:txBody>
      </p:sp>
    </p:spTree>
    <p:extLst>
      <p:ext uri="{BB962C8B-B14F-4D97-AF65-F5344CB8AC3E}">
        <p14:creationId xmlns:p14="http://schemas.microsoft.com/office/powerpoint/2010/main" xmlns="" val="2040059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Isi Gugatan / Permohonan</a:t>
            </a:r>
            <a:endParaRPr lang="id-ID" dirty="0"/>
          </a:p>
        </p:txBody>
      </p:sp>
      <p:sp>
        <p:nvSpPr>
          <p:cNvPr id="3" name="Content Placeholder 2"/>
          <p:cNvSpPr>
            <a:spLocks noGrp="1"/>
          </p:cNvSpPr>
          <p:nvPr>
            <p:ph idx="1"/>
          </p:nvPr>
        </p:nvSpPr>
        <p:spPr/>
        <p:txBody>
          <a:bodyPr>
            <a:normAutofit lnSpcReduction="10000"/>
          </a:bodyPr>
          <a:lstStyle/>
          <a:p>
            <a:pPr marL="571500" indent="-457200">
              <a:buFont typeface="+mj-lt"/>
              <a:buAutoNum type="arabicPeriod"/>
            </a:pPr>
            <a:r>
              <a:rPr lang="id-ID" dirty="0" smtClean="0"/>
              <a:t>Identitas para pihak</a:t>
            </a:r>
          </a:p>
          <a:p>
            <a:pPr marL="868680" lvl="1" indent="-457200">
              <a:buFont typeface="+mj-lt"/>
              <a:buAutoNum type="arabicPeriod"/>
            </a:pPr>
            <a:r>
              <a:rPr lang="id-ID" dirty="0" smtClean="0"/>
              <a:t>Nama .... bin/binti .... (dan alias)</a:t>
            </a:r>
          </a:p>
          <a:p>
            <a:pPr marL="868680" lvl="1" indent="-457200">
              <a:buFont typeface="+mj-lt"/>
              <a:buAutoNum type="arabicPeriod"/>
            </a:pPr>
            <a:r>
              <a:rPr lang="id-ID" dirty="0" smtClean="0"/>
              <a:t>Agama </a:t>
            </a:r>
          </a:p>
          <a:p>
            <a:pPr marL="868680" lvl="1" indent="-457200">
              <a:buFont typeface="+mj-lt"/>
              <a:buAutoNum type="arabicPeriod"/>
            </a:pPr>
            <a:r>
              <a:rPr lang="id-ID" dirty="0" smtClean="0"/>
              <a:t>Pekerjaan</a:t>
            </a:r>
          </a:p>
          <a:p>
            <a:pPr marL="868680" lvl="1" indent="-457200">
              <a:buFont typeface="+mj-lt"/>
              <a:buAutoNum type="arabicPeriod"/>
            </a:pPr>
            <a:r>
              <a:rPr lang="id-ID" dirty="0" smtClean="0"/>
              <a:t>Tempat tinggal</a:t>
            </a:r>
          </a:p>
          <a:p>
            <a:pPr marL="777240" lvl="2" indent="0">
              <a:buNone/>
            </a:pPr>
            <a:r>
              <a:rPr lang="id-ID" dirty="0" smtClean="0"/>
              <a:t>Apabila tidak diketahui tempat tinggalnya, maka hendaknya ditulis: “dahulu bertempat tinggal di .........., tetapi sekarang tidak diketahui tempat tinggalnya”</a:t>
            </a:r>
          </a:p>
          <a:p>
            <a:pPr marL="868680" lvl="1" indent="-457200">
              <a:buFont typeface="+mj-lt"/>
              <a:buAutoNum type="arabicPeriod"/>
            </a:pPr>
            <a:r>
              <a:rPr lang="id-ID" dirty="0" smtClean="0"/>
              <a:t>Usia </a:t>
            </a:r>
          </a:p>
          <a:p>
            <a:pPr marL="571500" indent="-457200">
              <a:buFont typeface="+mj-lt"/>
              <a:buAutoNum type="arabicPeriod"/>
            </a:pPr>
            <a:r>
              <a:rPr lang="id-ID" dirty="0" smtClean="0"/>
              <a:t>Posita / Fundamentum Petendi</a:t>
            </a:r>
          </a:p>
          <a:p>
            <a:pPr marL="411480" lvl="1" indent="0">
              <a:buNone/>
            </a:pPr>
            <a:r>
              <a:rPr lang="id-ID" dirty="0" smtClean="0"/>
              <a:t>Penjelasan tentang keadaan peristiwa dan yang berhubungan dengan hukum untuk dijadikan dasar atau alasan gugatan. Posita terdiri dari dua hal, yaitu</a:t>
            </a:r>
          </a:p>
          <a:p>
            <a:pPr marL="868680" lvl="1" indent="-457200">
              <a:buFont typeface="+mj-lt"/>
              <a:buAutoNum type="arabicPeriod"/>
            </a:pPr>
            <a:r>
              <a:rPr lang="id-ID" dirty="0" smtClean="0"/>
              <a:t>Alasan yang berdasarkan fakta / peristiwa hukum</a:t>
            </a:r>
          </a:p>
          <a:p>
            <a:pPr marL="868680" lvl="1" indent="-457200">
              <a:buFont typeface="+mj-lt"/>
              <a:buAutoNum type="arabicPeriod"/>
            </a:pPr>
            <a:r>
              <a:rPr lang="id-ID" dirty="0" smtClean="0"/>
              <a:t>Alasan yang berdasarkan hukum</a:t>
            </a:r>
          </a:p>
        </p:txBody>
      </p:sp>
    </p:spTree>
    <p:extLst>
      <p:ext uri="{BB962C8B-B14F-4D97-AF65-F5344CB8AC3E}">
        <p14:creationId xmlns:p14="http://schemas.microsoft.com/office/powerpoint/2010/main" xmlns="" val="286960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Cont’d</a:t>
            </a:r>
            <a:endParaRPr lang="id-ID" dirty="0"/>
          </a:p>
        </p:txBody>
      </p:sp>
      <p:sp>
        <p:nvSpPr>
          <p:cNvPr id="3" name="Content Placeholder 2"/>
          <p:cNvSpPr>
            <a:spLocks noGrp="1"/>
          </p:cNvSpPr>
          <p:nvPr>
            <p:ph idx="1"/>
          </p:nvPr>
        </p:nvSpPr>
        <p:spPr/>
        <p:txBody>
          <a:bodyPr/>
          <a:lstStyle/>
          <a:p>
            <a:r>
              <a:rPr lang="id-ID" dirty="0" smtClean="0"/>
              <a:t>Petitum / tuntutan</a:t>
            </a:r>
          </a:p>
          <a:p>
            <a:pPr lvl="1"/>
            <a:r>
              <a:rPr lang="id-ID" dirty="0" smtClean="0"/>
              <a:t>Hal yang diminta agar diputuskan oleh hakim.</a:t>
            </a:r>
          </a:p>
          <a:p>
            <a:pPr lvl="1"/>
            <a:r>
              <a:rPr lang="id-ID" dirty="0" smtClean="0"/>
              <a:t>Petitum harus berdasar hukum dan didukung oleh posita</a:t>
            </a:r>
          </a:p>
          <a:p>
            <a:pPr lvl="1"/>
            <a:r>
              <a:rPr lang="id-ID" dirty="0" smtClean="0"/>
              <a:t>Posita yang tidak didukung oleh petitum, ataupun sebaliknya, mengakibatkan tuntutan tidak dapat diterima</a:t>
            </a:r>
          </a:p>
          <a:p>
            <a:pPr lvl="1"/>
            <a:r>
              <a:rPr lang="id-ID" dirty="0" smtClean="0"/>
              <a:t> </a:t>
            </a:r>
            <a:endParaRPr lang="id-ID" dirty="0"/>
          </a:p>
        </p:txBody>
      </p:sp>
    </p:spTree>
    <p:extLst>
      <p:ext uri="{BB962C8B-B14F-4D97-AF65-F5344CB8AC3E}">
        <p14:creationId xmlns:p14="http://schemas.microsoft.com/office/powerpoint/2010/main" xmlns="" val="4217592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Isi Petitum</a:t>
            </a:r>
            <a:endParaRPr lang="id-ID" dirty="0"/>
          </a:p>
        </p:txBody>
      </p:sp>
      <p:sp>
        <p:nvSpPr>
          <p:cNvPr id="3" name="Content Placeholder 2"/>
          <p:cNvSpPr>
            <a:spLocks noGrp="1"/>
          </p:cNvSpPr>
          <p:nvPr>
            <p:ph idx="1"/>
          </p:nvPr>
        </p:nvSpPr>
        <p:spPr/>
        <p:txBody>
          <a:bodyPr/>
          <a:lstStyle/>
          <a:p>
            <a:pPr marL="868680" lvl="1" indent="-457200">
              <a:buFont typeface="+mj-lt"/>
              <a:buAutoNum type="arabicPeriod"/>
            </a:pPr>
            <a:r>
              <a:rPr lang="id-ID" dirty="0" smtClean="0"/>
              <a:t>Tuntutan </a:t>
            </a:r>
            <a:r>
              <a:rPr lang="id-ID" dirty="0"/>
              <a:t>primer (</a:t>
            </a:r>
            <a:r>
              <a:rPr lang="id-ID" dirty="0" smtClean="0"/>
              <a:t>pokok)</a:t>
            </a:r>
          </a:p>
          <a:p>
            <a:pPr marL="777240" lvl="2" indent="0">
              <a:buNone/>
            </a:pPr>
            <a:r>
              <a:rPr lang="id-ID" dirty="0" smtClean="0"/>
              <a:t>Tuntutan </a:t>
            </a:r>
            <a:r>
              <a:rPr lang="id-ID" dirty="0"/>
              <a:t>pokok yang diminta oleh </a:t>
            </a:r>
            <a:r>
              <a:rPr lang="id-ID" dirty="0" smtClean="0"/>
              <a:t>Penggugat</a:t>
            </a:r>
          </a:p>
          <a:p>
            <a:pPr marL="868680" lvl="1" indent="-457200">
              <a:buFont typeface="+mj-lt"/>
              <a:buAutoNum type="arabicPeriod"/>
            </a:pPr>
            <a:r>
              <a:rPr lang="id-ID" dirty="0" smtClean="0"/>
              <a:t>Tuntutan tambahan</a:t>
            </a:r>
          </a:p>
          <a:p>
            <a:pPr marL="777240" lvl="2" indent="0">
              <a:buNone/>
            </a:pPr>
            <a:r>
              <a:rPr lang="id-ID" dirty="0" smtClean="0"/>
              <a:t>Tuntutan </a:t>
            </a:r>
            <a:r>
              <a:rPr lang="id-ID" dirty="0"/>
              <a:t>pelengkap dari tuntutan </a:t>
            </a:r>
            <a:r>
              <a:rPr lang="id-ID" dirty="0" smtClean="0"/>
              <a:t>pokok</a:t>
            </a:r>
          </a:p>
          <a:p>
            <a:pPr marL="868680" lvl="1" indent="-457200">
              <a:buFont typeface="+mj-lt"/>
              <a:buAutoNum type="arabicPeriod"/>
            </a:pPr>
            <a:r>
              <a:rPr lang="id-ID" dirty="0" smtClean="0"/>
              <a:t>Tuntutan subsider</a:t>
            </a:r>
          </a:p>
          <a:p>
            <a:pPr marL="777240" lvl="2" indent="0">
              <a:buNone/>
            </a:pPr>
            <a:r>
              <a:rPr lang="id-ID" dirty="0" smtClean="0"/>
              <a:t>sebagai </a:t>
            </a:r>
            <a:r>
              <a:rPr lang="id-ID" dirty="0"/>
              <a:t>antisipasi kemungkinan tuntutan pokok dan tuntutan tambahan tidak diterima oleh hakim. Biasanya, dengan menggunakan kalimat: </a:t>
            </a:r>
            <a:endParaRPr lang="id-ID" dirty="0" smtClean="0"/>
          </a:p>
          <a:p>
            <a:pPr marL="777240" lvl="2" indent="0">
              <a:buNone/>
            </a:pPr>
            <a:r>
              <a:rPr lang="id-ID" dirty="0" smtClean="0"/>
              <a:t>“</a:t>
            </a:r>
            <a:r>
              <a:rPr lang="id-ID" dirty="0"/>
              <a:t>agar majelis hakim mengadili menurut hukum yang seadil-adilnya</a:t>
            </a:r>
            <a:r>
              <a:rPr lang="id-ID" dirty="0" smtClean="0"/>
              <a:t>”</a:t>
            </a:r>
          </a:p>
          <a:p>
            <a:pPr marL="777240" lvl="2" indent="0">
              <a:buNone/>
            </a:pPr>
            <a:r>
              <a:rPr lang="id-ID" dirty="0" smtClean="0"/>
              <a:t>Atau</a:t>
            </a:r>
          </a:p>
          <a:p>
            <a:pPr marL="777240" lvl="2" indent="0">
              <a:buNone/>
            </a:pPr>
            <a:r>
              <a:rPr lang="id-ID" dirty="0" smtClean="0"/>
              <a:t>“ mohon putusan yang seadil-adilnya”</a:t>
            </a:r>
            <a:endParaRPr lang="id-ID" dirty="0"/>
          </a:p>
        </p:txBody>
      </p:sp>
    </p:spTree>
    <p:extLst>
      <p:ext uri="{BB962C8B-B14F-4D97-AF65-F5344CB8AC3E}">
        <p14:creationId xmlns:p14="http://schemas.microsoft.com/office/powerpoint/2010/main" xmlns="" val="3284323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Kasus</a:t>
            </a:r>
            <a:endParaRPr lang="id-ID" dirty="0"/>
          </a:p>
        </p:txBody>
      </p:sp>
      <p:sp>
        <p:nvSpPr>
          <p:cNvPr id="3" name="Content Placeholder 2"/>
          <p:cNvSpPr>
            <a:spLocks noGrp="1"/>
          </p:cNvSpPr>
          <p:nvPr>
            <p:ph idx="1"/>
          </p:nvPr>
        </p:nvSpPr>
        <p:spPr/>
        <p:txBody>
          <a:bodyPr/>
          <a:lstStyle/>
          <a:p>
            <a:r>
              <a:rPr lang="id-ID" b="1" dirty="0" smtClean="0"/>
              <a:t>Anisa ingin berpisah dari suaminya, Burhan, karena tidak tahan menerima perlakuan suaminya yang sering memukulnya. Ia pergi dari rumah tempat mereka tinggal bersama (di Kalibata) dengan membawa anak bungsu mereka ke rumah orangtuanya (di Cengkareng).  Dalam perkawinannya, mereka dikaruniai dua orang anak perempuan, yaitu Dewi (13 tahun) dan Sinta (5 tahun). </a:t>
            </a:r>
          </a:p>
          <a:p>
            <a:r>
              <a:rPr lang="id-ID" b="1" dirty="0" smtClean="0"/>
              <a:t>Pertanyaan:</a:t>
            </a:r>
            <a:endParaRPr lang="id-ID" b="1" dirty="0"/>
          </a:p>
          <a:p>
            <a:pPr marL="571500" indent="-457200">
              <a:buFont typeface="+mj-lt"/>
              <a:buAutoNum type="arabicPeriod"/>
            </a:pPr>
            <a:r>
              <a:rPr lang="id-ID" b="1" dirty="0" smtClean="0"/>
              <a:t>Fakta hukum apa saja yang harus dilengkapi dari kasus ini?</a:t>
            </a:r>
          </a:p>
          <a:p>
            <a:pPr marL="571500" indent="-457200">
              <a:buFont typeface="+mj-lt"/>
              <a:buAutoNum type="arabicPeriod"/>
            </a:pPr>
            <a:r>
              <a:rPr lang="id-ID" b="1" dirty="0" smtClean="0"/>
              <a:t>Ke Pengadilan mana Anisa harus mengajukan perceraian?</a:t>
            </a:r>
          </a:p>
          <a:p>
            <a:pPr marL="571500" indent="-457200">
              <a:buFont typeface="+mj-lt"/>
              <a:buAutoNum type="arabicPeriod"/>
            </a:pPr>
            <a:r>
              <a:rPr lang="id-ID" b="1" dirty="0" smtClean="0"/>
              <a:t>Hal-hal apa saja yang perlu diajukan dalam gugatan Anisa?</a:t>
            </a:r>
          </a:p>
        </p:txBody>
      </p:sp>
    </p:spTree>
    <p:extLst>
      <p:ext uri="{BB962C8B-B14F-4D97-AF65-F5344CB8AC3E}">
        <p14:creationId xmlns:p14="http://schemas.microsoft.com/office/powerpoint/2010/main" xmlns="" val="38575370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136</TotalTime>
  <Words>274</Words>
  <Application>Microsoft Office PowerPoint</Application>
  <PresentationFormat>On-screen Show (4:3)</PresentationFormat>
  <Paragraphs>35</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Adjacency</vt:lpstr>
      <vt:lpstr>ISI GUGATAN</vt:lpstr>
      <vt:lpstr>Isi Gugatan / Permohonan</vt:lpstr>
      <vt:lpstr>Cont’d</vt:lpstr>
      <vt:lpstr>Isi Petitum</vt:lpstr>
      <vt:lpstr>Contoh Kasus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ISI GUGATAN</dc:title>
  <dc:creator>Acer Valued Customer</dc:creator>
  <cp:lastModifiedBy>user</cp:lastModifiedBy>
  <cp:revision>6</cp:revision>
  <dcterms:created xsi:type="dcterms:W3CDTF">2012-07-18T00:49:23Z</dcterms:created>
  <dcterms:modified xsi:type="dcterms:W3CDTF">2014-11-11T02:25:04Z</dcterms:modified>
</cp:coreProperties>
</file>