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77" r:id="rId11"/>
    <p:sldId id="278" r:id="rId12"/>
    <p:sldId id="279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-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78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79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0826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91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8659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89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910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04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0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25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58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591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6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04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22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9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44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POKOK BAHASAN KE-2</a:t>
            </a:r>
          </a:p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SISTEM PERBANKAN NASIONAL</a:t>
            </a:r>
            <a:endParaRPr lang="id-ID" sz="2800" b="1" dirty="0"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rabi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Pengertian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Sistem Keuangan dan 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Keuangan Indonesia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Moneter 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Indonesia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Perbankan 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Indonesia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Umum  dan Bank Perkreditan 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Rakyat</a:t>
            </a:r>
          </a:p>
          <a:p>
            <a:pPr marL="514350" indent="-514350">
              <a:buAutoNum type="arabi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Konvensional dan Bank Syariah</a:t>
            </a:r>
          </a:p>
        </p:txBody>
      </p:sp>
    </p:spTree>
    <p:extLst>
      <p:ext uri="{BB962C8B-B14F-4D97-AF65-F5344CB8AC3E}">
        <p14:creationId xmlns:p14="http://schemas.microsoft.com/office/powerpoint/2010/main" val="315094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5. Bank Konvensional dan Bank Syariah</a:t>
            </a: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L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Konvensional: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Dilaksanakan oleh Bank Umum maupun BPR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Dasar oprasionalnya adalah sistem konvensional dengan pembagian keuntungan dengan sistem </a:t>
            </a:r>
            <a:r>
              <a:rPr lang="id-ID" sz="2800" smtClean="0">
                <a:solidFill>
                  <a:schemeClr val="tx1"/>
                </a:solidFill>
                <a:latin typeface="Arial Black" panose="020B0A04020102020204" pitchFamily="34" charset="0"/>
              </a:rPr>
              <a:t>bunga bank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lphaLcPeriod" startAt="2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Syariah: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Dilaksanakan oleh Bank Umum dan BPR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Dasar oprasionalnya adalag sistem syariah dengan prinsip bagi hasil</a:t>
            </a:r>
          </a:p>
        </p:txBody>
      </p:sp>
    </p:spTree>
    <p:extLst>
      <p:ext uri="{BB962C8B-B14F-4D97-AF65-F5344CB8AC3E}">
        <p14:creationId xmlns:p14="http://schemas.microsoft.com/office/powerpoint/2010/main" val="406415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endParaRPr lang="id-ID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8" y="229798"/>
            <a:ext cx="8727310" cy="105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SISTEM LEMBAGA KEUANGAN INDONESIA BUKAN BANK </a:t>
            </a:r>
            <a:endParaRPr lang="id-ID" sz="2800" b="1" dirty="0" smtClean="0">
              <a:latin typeface="Arial Black" panose="020B0A040201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5329" y="1504707"/>
            <a:ext cx="9323407" cy="50349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2350281" y="2039297"/>
            <a:ext cx="5382227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Kementrian</a:t>
            </a:r>
            <a:r>
              <a:rPr lang="id-ID" dirty="0" smtClean="0">
                <a:solidFill>
                  <a:schemeClr val="tx1"/>
                </a:solidFill>
              </a:rPr>
              <a:t>  </a:t>
            </a:r>
            <a:r>
              <a:rPr lang="id-ID" dirty="0">
                <a:solidFill>
                  <a:schemeClr val="tx1"/>
                </a:solidFill>
              </a:rPr>
              <a:t>K</a:t>
            </a:r>
            <a:r>
              <a:rPr lang="id-ID" dirty="0" smtClean="0">
                <a:solidFill>
                  <a:schemeClr val="tx1"/>
                </a:solidFill>
              </a:rPr>
              <a:t>euangan </a:t>
            </a:r>
            <a:endParaRPr lang="id-ID" dirty="0"/>
          </a:p>
        </p:txBody>
      </p:sp>
      <p:sp>
        <p:nvSpPr>
          <p:cNvPr id="8" name="Rounded Rectangle 7"/>
          <p:cNvSpPr/>
          <p:nvPr/>
        </p:nvSpPr>
        <p:spPr>
          <a:xfrm>
            <a:off x="2436427" y="3380844"/>
            <a:ext cx="1094875" cy="204735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Perum Pegadaian</a:t>
            </a:r>
            <a:r>
              <a:rPr lang="id-ID" b="1" dirty="0" smtClean="0">
                <a:solidFill>
                  <a:schemeClr val="tx1"/>
                </a:solidFill>
              </a:rPr>
              <a:t>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7273" y="3380844"/>
            <a:ext cx="1125007" cy="208863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Usaha Perasu ransian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63884" y="3395549"/>
            <a:ext cx="1234605" cy="223179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2"/>
                </a:solidFill>
              </a:rPr>
              <a:t>Perusahaan Penjaminan</a:t>
            </a:r>
            <a:endParaRPr lang="id-ID" b="1" dirty="0">
              <a:solidFill>
                <a:schemeClr val="tx2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521056" y="3390728"/>
            <a:ext cx="1154741" cy="2087577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Pasar Modal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02078" y="3357657"/>
            <a:ext cx="1196114" cy="210838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Dana Pensiun</a:t>
            </a:r>
            <a:r>
              <a:rPr lang="id-ID" b="1" dirty="0" smtClean="0">
                <a:solidFill>
                  <a:schemeClr val="tx1"/>
                </a:solidFill>
              </a:rPr>
              <a:t>  </a:t>
            </a:r>
            <a:endParaRPr lang="id-ID" b="1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507067" y="2845987"/>
            <a:ext cx="7286212" cy="1056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7041267" y="2894848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096340" y="2641180"/>
            <a:ext cx="1930" cy="74954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507067" y="2894847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793278" y="2894848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022921" y="2846369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5161348" y="1118887"/>
            <a:ext cx="35684" cy="102957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725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endParaRPr lang="id-ID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8" y="229798"/>
            <a:ext cx="8727310" cy="105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PERBEDAAN </a:t>
            </a:r>
            <a:r>
              <a:rPr lang="id-ID" sz="2800" b="1" dirty="0" smtClean="0">
                <a:latin typeface="Arial Black" panose="020B0A04020102020204" pitchFamily="34" charset="0"/>
              </a:rPr>
              <a:t> LEMBAGA KEUANGAN BANK DAN LKBB </a:t>
            </a:r>
            <a:endParaRPr lang="id-ID" sz="2800" b="1" dirty="0" smtClean="0">
              <a:latin typeface="Arial Black" panose="020B0A04020102020204" pitchFamily="34" charset="0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20051"/>
              </p:ext>
            </p:extLst>
          </p:nvPr>
        </p:nvGraphicFramePr>
        <p:xfrm>
          <a:off x="989690" y="1822785"/>
          <a:ext cx="8127999" cy="604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/>
                <a:gridCol w="2709333"/>
                <a:gridCol w="270933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KEGIATAN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BANK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LKBB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PENGHIMPUNAN DANA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id-ID" dirty="0" smtClean="0"/>
                        <a:t>Secara Langsung: berupa  simpanan dana masyarakat  (tabungan, deposito dan giro)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id-ID" dirty="0" smtClean="0"/>
                        <a:t>Secara tidak langsung dari masyarakat berupa : kertas berharga, penyertaan, pinjaman kredit dan lembaga lain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Hanya secara tidak langsung dari masyarakatterutama melalui kertas berharga atau penyertaan , pinjaman/ kredit atau lembaga lain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PENYALURAN DANA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id-ID" dirty="0" smtClean="0"/>
                        <a:t>Utk tujuan modal kerja, investasi dan konsumsi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id-ID" dirty="0" smtClean="0"/>
                        <a:t>Kpd badan usaha dan industri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id-ID" dirty="0" smtClean="0"/>
                        <a:t>Utk jangka pendek, menengah dan panjang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arenR"/>
                      </a:pPr>
                      <a:r>
                        <a:rPr lang="id-ID" baseline="0" dirty="0" smtClean="0"/>
                        <a:t>Terutamautk tujuan investasi</a:t>
                      </a:r>
                    </a:p>
                    <a:p>
                      <a:pPr marL="342900" indent="-342900">
                        <a:buAutoNum type="arabicParenR"/>
                      </a:pPr>
                      <a:endParaRPr lang="id-ID" baseline="0" dirty="0" smtClean="0"/>
                    </a:p>
                    <a:p>
                      <a:pPr marL="342900" indent="-342900">
                        <a:buAutoNum type="arabicParenR"/>
                      </a:pPr>
                      <a:r>
                        <a:rPr lang="id-ID" baseline="0" dirty="0" smtClean="0"/>
                        <a:t>Terutama utk badan usaha</a:t>
                      </a:r>
                    </a:p>
                    <a:p>
                      <a:pPr marL="342900" indent="-342900">
                        <a:buAutoNum type="arabicParenR"/>
                      </a:pPr>
                      <a:r>
                        <a:rPr lang="id-ID" baseline="0" dirty="0" smtClean="0"/>
                        <a:t>Terutamautk jangka menengah panjang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49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Round Diagonal Corner Rectangle 5"/>
          <p:cNvSpPr/>
          <p:nvPr/>
        </p:nvSpPr>
        <p:spPr>
          <a:xfrm>
            <a:off x="416690" y="138897"/>
            <a:ext cx="9873204" cy="6111432"/>
          </a:xfrm>
          <a:prstGeom prst="round2Diag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25475" lvl="0" indent="-625475"/>
            <a:r>
              <a:rPr lang="id-ID" sz="2400" dirty="0">
                <a:solidFill>
                  <a:schemeClr val="tx1"/>
                </a:solidFill>
                <a:latin typeface="Arial Black" panose="020B0A04020102020204" pitchFamily="34" charset="0"/>
              </a:rPr>
              <a:t> </a:t>
            </a:r>
            <a:r>
              <a:rPr lang="id-ID" sz="2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i="1" dirty="0" smtClean="0">
              <a:solidFill>
                <a:schemeClr val="tx1"/>
              </a:solidFill>
              <a:latin typeface="Bahnschrift SemiBold" panose="020B0502040204020203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625475" lvl="0" indent="-625475">
              <a:tabLst>
                <a:tab pos="531813" algn="l"/>
              </a:tabLst>
            </a:pPr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>
              <a:tabLst>
                <a:tab pos="531813" algn="l"/>
              </a:tabLst>
            </a:pPr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ctr"/>
            <a:r>
              <a:rPr lang="id-ID" sz="32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SEKIAN TERIMAKASIH</a:t>
            </a: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/>
            <a:endParaRPr lang="id-ID" sz="2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9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1.  PENGERTIAN SISTEM KEUANGAN DAN SISTEM KEUANGAN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a. Pengertian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Sistem 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Keuangan: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Tatanan dlm perekonomian suatu negara;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Yg memegang peranan menyediakan fasilitas jasa di bidang keuangan;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Oleh lembaga keuangan dan lembaga2 penunjang lainnya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lphaLcPeriod" startAt="2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keuangan Indonesia: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Perbankan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keuangan lembaga bukan bank </a:t>
            </a:r>
          </a:p>
        </p:txBody>
      </p:sp>
    </p:spTree>
    <p:extLst>
      <p:ext uri="{BB962C8B-B14F-4D97-AF65-F5344CB8AC3E}">
        <p14:creationId xmlns:p14="http://schemas.microsoft.com/office/powerpoint/2010/main" val="32519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486137" y="127322"/>
            <a:ext cx="9676435" cy="64355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1)  Lembaga keuangan bank: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Berdasarkan per-UU dpt menghimpun dana masyarakat dlm bentuk simpanan  atau bentuk lainnya; (</a:t>
            </a:r>
            <a:r>
              <a:rPr lang="id-ID" sz="28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depository financial institutions )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Menyalurkan kpd masyarakat dlm bentuk kredit atau bentuk lainnya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Memberikan jasa dlm lalu lintas pembayaran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Terdiri dari Bank Umum dan BPR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2) Sistem keuangan bukan bank: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Tdk dpt secara langsung  menghimpun dana masyarakat dlm bentuk simpanan;</a:t>
            </a:r>
          </a:p>
          <a:p>
            <a:pPr marL="457200" indent="-457200">
              <a:buFontTx/>
              <a:buChar char="-"/>
            </a:pPr>
            <a:r>
              <a:rPr lang="id-ID" sz="2800" i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Non depository financial  institutions</a:t>
            </a:r>
          </a:p>
        </p:txBody>
      </p:sp>
    </p:spTree>
    <p:extLst>
      <p:ext uri="{BB962C8B-B14F-4D97-AF65-F5344CB8AC3E}">
        <p14:creationId xmlns:p14="http://schemas.microsoft.com/office/powerpoint/2010/main" val="1323497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8" y="230314"/>
            <a:ext cx="8727310" cy="83455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BAGAN SISTEM KEUANGAN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35329" y="1504707"/>
            <a:ext cx="9323407" cy="50349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06997" y="1828800"/>
            <a:ext cx="2430684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8" name="Rounded Rectangle 7"/>
          <p:cNvSpPr/>
          <p:nvPr/>
        </p:nvSpPr>
        <p:spPr>
          <a:xfrm>
            <a:off x="3437681" y="3749891"/>
            <a:ext cx="2430684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Otoritas Moneter 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33378" y="3767452"/>
            <a:ext cx="2430684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Sistem Perbankan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616482" y="1874947"/>
            <a:ext cx="2458069" cy="78392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>
                <a:solidFill>
                  <a:schemeClr val="tx2"/>
                </a:solidFill>
              </a:rPr>
              <a:t>Sistem </a:t>
            </a:r>
            <a:r>
              <a:rPr lang="id-ID" b="1" dirty="0" smtClean="0">
                <a:solidFill>
                  <a:schemeClr val="tx2"/>
                </a:solidFill>
              </a:rPr>
              <a:t>Keuangan Lembaga Bukan Bank</a:t>
            </a:r>
            <a:endParaRPr lang="id-ID" b="1" dirty="0">
              <a:solidFill>
                <a:schemeClr val="tx2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755379" y="3721260"/>
            <a:ext cx="2430684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Kementrian Keuangan 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742481" y="5396586"/>
            <a:ext cx="2430684" cy="60188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Bank Indonesia  </a:t>
            </a:r>
            <a:endParaRPr lang="id-ID" b="1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 flipV="1">
            <a:off x="2048720" y="1260461"/>
            <a:ext cx="5555847" cy="1275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691835" y="2971494"/>
            <a:ext cx="2775993" cy="28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048720" y="1260461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604567" y="1305245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469758" y="2971494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691835" y="2971494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7743463" y="2709716"/>
            <a:ext cx="1931" cy="10577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467828" y="4369335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2930325" y="2430683"/>
            <a:ext cx="0" cy="52355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826643" y="1064871"/>
            <a:ext cx="0" cy="26177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111171" y="1991222"/>
            <a:ext cx="2152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chemeClr val="tx2"/>
                </a:solidFill>
              </a:rPr>
              <a:t>Sistem Moneter</a:t>
            </a:r>
            <a:endParaRPr lang="id-ID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590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2.  SISTEM MONETER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L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moneter&gt;&gt;&gt;dijalankan oleh otoritas perbankan;</a:t>
            </a:r>
          </a:p>
          <a:p>
            <a:endParaRPr lang="id-ID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lphaLcPeriod" startAt="2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Sistem keuangan bukan bank&gt;&gt;dijalankan oleh lembaga keuangan bukan bank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0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538222" y="243068"/>
            <a:ext cx="9317620" cy="62966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FUNGSI SISTEM MONETER: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Penyelenggara lalu lintas pembayaran yg efisien;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Melaksanakan fungsiintermediasi: &gt;&gt;antara unit defisit dg unit surplus;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Menjaga kestabilan tingkat bunga yg dilaksanakan oleh otoritas moneter (Bank Indonesia)</a:t>
            </a:r>
          </a:p>
          <a:p>
            <a:endParaRPr lang="id-ID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Catatan:</a:t>
            </a:r>
          </a:p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Fungsi yg berbeda ttp tdk dpt dipisahkan dan mrpkn satu kesatuan 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44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>
                <a:latin typeface="Arial Black" panose="020B0A04020102020204" pitchFamily="34" charset="0"/>
              </a:rPr>
              <a:t>3</a:t>
            </a:r>
            <a:r>
              <a:rPr lang="id-ID" sz="2800" b="1" dirty="0" smtClean="0">
                <a:latin typeface="Arial Black" panose="020B0A04020102020204" pitchFamily="34" charset="0"/>
              </a:rPr>
              <a:t>.  SISTEM PERBANKAN INDONESIA</a:t>
            </a: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LcPeriod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Dari sudut fungsinya bank dibedakan: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Umum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Perkreditan Rakyat (BPR)</a:t>
            </a:r>
          </a:p>
          <a:p>
            <a:endParaRPr lang="id-ID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lphaLcPeriod" startAt="2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Dari sudut oprasionalnya bank dpt menjalankan kegiatan berdasarkan: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konvensional&gt;&gt;BU dan BPR konvensional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Syari’ah&gt;&gt; BU dan BPR Syari’ah</a:t>
            </a:r>
          </a:p>
          <a:p>
            <a:pPr marL="514350" indent="-514350">
              <a:buAutoNum type="arabicParenR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Atau BU dan BPR yg menjalankan dg prinsip konvensional dan prinsip syari’ah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6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Rectangle 3"/>
          <p:cNvSpPr/>
          <p:nvPr/>
        </p:nvSpPr>
        <p:spPr>
          <a:xfrm>
            <a:off x="833377" y="230314"/>
            <a:ext cx="8727311" cy="12628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833378" y="425904"/>
            <a:ext cx="84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 smtClean="0">
                <a:latin typeface="Arial Black" panose="020B0A04020102020204" pitchFamily="34" charset="0"/>
              </a:rPr>
              <a:t>4.  Bank Umum dan BPR</a:t>
            </a:r>
          </a:p>
        </p:txBody>
      </p:sp>
      <p:sp>
        <p:nvSpPr>
          <p:cNvPr id="7" name="Rectangle 6"/>
          <p:cNvSpPr/>
          <p:nvPr/>
        </p:nvSpPr>
        <p:spPr>
          <a:xfrm>
            <a:off x="538222" y="1688724"/>
            <a:ext cx="9317620" cy="485097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a.  Dari </a:t>
            </a: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sudut kepemilikan, BU terdiri dari</a:t>
            </a: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:</a:t>
            </a:r>
          </a:p>
          <a:p>
            <a:endParaRPr lang="id-ID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Umum Milik Negara</a:t>
            </a: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Pembangunan Daerah</a:t>
            </a: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Umum Koperasi</a:t>
            </a: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Umum Sentral; Nasional</a:t>
            </a: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Umum Asing</a:t>
            </a:r>
          </a:p>
          <a:p>
            <a:pPr marL="514350" indent="-514350">
              <a:buAutoNum type="arabicParenR"/>
            </a:pPr>
            <a:r>
              <a:rPr lang="id-ID" sz="2800" dirty="0">
                <a:solidFill>
                  <a:schemeClr val="tx1"/>
                </a:solidFill>
                <a:latin typeface="Arial Black" panose="020B0A04020102020204" pitchFamily="34" charset="0"/>
              </a:rPr>
              <a:t>Bank Campuran</a:t>
            </a:r>
          </a:p>
        </p:txBody>
      </p:sp>
    </p:spTree>
    <p:extLst>
      <p:ext uri="{BB962C8B-B14F-4D97-AF65-F5344CB8AC3E}">
        <p14:creationId xmlns:p14="http://schemas.microsoft.com/office/powerpoint/2010/main" val="164944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50282"/>
            <a:ext cx="7766936" cy="1646302"/>
          </a:xfrm>
        </p:spPr>
        <p:txBody>
          <a:bodyPr/>
          <a:lstStyle/>
          <a:p>
            <a:pPr lvl="0" algn="l"/>
            <a:r>
              <a:rPr lang="id-ID" sz="2800" dirty="0"/>
              <a:t>Pengertian Sistem Keuangan dan Sistem Keuangan Indonesia</a:t>
            </a:r>
            <a:br>
              <a:rPr lang="id-ID" sz="2800" dirty="0"/>
            </a:br>
            <a:r>
              <a:rPr lang="id-ID" sz="2800" dirty="0"/>
              <a:t>Sistem Moneter Indonesia</a:t>
            </a:r>
            <a:br>
              <a:rPr lang="id-ID" sz="2800" dirty="0"/>
            </a:br>
            <a:r>
              <a:rPr lang="id-ID" sz="2800" dirty="0"/>
              <a:t>Sistem Perbankan Indonesia</a:t>
            </a:r>
            <a:br>
              <a:rPr lang="id-ID" sz="2800" dirty="0"/>
            </a:br>
            <a:r>
              <a:rPr lang="id-ID" sz="2800" dirty="0"/>
              <a:t>Bank Umum  dan Bank Perkreditan Rakyat</a:t>
            </a:r>
            <a:br>
              <a:rPr lang="id-ID" sz="2800" dirty="0"/>
            </a:br>
            <a:r>
              <a:rPr lang="id-ID" sz="2800" dirty="0"/>
              <a:t>Bank Konvensional dan Bank Syariah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01884" y="0"/>
            <a:ext cx="9253958" cy="65396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endParaRPr lang="id-ID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b.  BPR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Bank yg khusus melayani masyarakat kecil yg membutuhkan bantuan dana di desa2 atau pasar2;</a:t>
            </a:r>
          </a:p>
          <a:p>
            <a:pPr marL="457200" indent="-457200">
              <a:buFontTx/>
              <a:buChar char="-"/>
            </a:pPr>
            <a:r>
              <a:rPr lang="id-ID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Dpt menghimpun dana masyarakat dlm bentuk simpanan (tabungan)</a:t>
            </a:r>
          </a:p>
          <a:p>
            <a:endParaRPr lang="id-ID" sz="28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7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279</TotalTime>
  <Words>584</Words>
  <Application>Microsoft Office PowerPoint</Application>
  <PresentationFormat>Widescreen</PresentationFormat>
  <Paragraphs>140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Bahnschrift SemiBold</vt:lpstr>
      <vt:lpstr>Trebuchet MS</vt:lpstr>
      <vt:lpstr>Wingdings 3</vt:lpstr>
      <vt:lpstr>Facet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Pengertian Sistem Keuangan dan Sistem Keuangan Indonesia Sistem Moneter Indonesia Sistem Perbankan Indonesia Bank Umum  dan Bank Perkreditan Rakyat Bank Konvensional dan Bank Syariah</vt:lpstr>
      <vt:lpstr>PowerPoint Presentation</vt:lpstr>
      <vt:lpstr>PowerPoint Presentation</vt:lpstr>
      <vt:lpstr>5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30</cp:revision>
  <dcterms:created xsi:type="dcterms:W3CDTF">2020-08-04T13:01:11Z</dcterms:created>
  <dcterms:modified xsi:type="dcterms:W3CDTF">2020-08-05T05:19:46Z</dcterms:modified>
</cp:coreProperties>
</file>