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0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2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7890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7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3518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16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60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6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0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6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8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4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0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A7E0-6571-4AE0-BB33-76382E6ABD74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0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AKTOR/STAKEHOLDERS KEBIJAKAN PUBLIK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Perkuliahan</a:t>
            </a:r>
            <a:r>
              <a:rPr lang="en-US" dirty="0"/>
              <a:t> ke-4</a:t>
            </a:r>
          </a:p>
          <a:p>
            <a:r>
              <a:rPr lang="en-US" dirty="0"/>
              <a:t>DR. NOVITA TRESIANA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9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d. Election Related Participants (</a:t>
            </a:r>
            <a:r>
              <a:rPr lang="en-US" b="1" dirty="0" err="1"/>
              <a:t>Partai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98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.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meraih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Winarno</a:t>
            </a:r>
            <a:r>
              <a:rPr lang="en-US" dirty="0"/>
              <a:t> (2012: 133)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modern, </a:t>
            </a:r>
            <a:r>
              <a:rPr lang="en-US" dirty="0" err="1"/>
              <a:t>partai-partai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“</a:t>
            </a:r>
            <a:r>
              <a:rPr lang="en-US" dirty="0" err="1"/>
              <a:t>agregasi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”,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tuntutan-tuntutan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kelompok-kelompok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alternatif-alternatif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menggalang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melontarkan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agenda setting.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dirty="0" err="1"/>
              <a:t>Kusumanegara</a:t>
            </a:r>
            <a:r>
              <a:rPr lang="en-US" dirty="0"/>
              <a:t>, 2010).</a:t>
            </a:r>
          </a:p>
        </p:txBody>
      </p:sp>
    </p:spTree>
    <p:extLst>
      <p:ext uri="{BB962C8B-B14F-4D97-AF65-F5344CB8AC3E}">
        <p14:creationId xmlns:p14="http://schemas.microsoft.com/office/powerpoint/2010/main" val="372566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b="1" dirty="0"/>
              <a:t>. Non Government Organization (NGO)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NGO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,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proses </a:t>
            </a:r>
            <a:r>
              <a:rPr lang="en-US" dirty="0" err="1"/>
              <a:t>advokasi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NGO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keseluruhan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agenda setting,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monitoring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NGO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input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pilihan-pilihan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NGO </a:t>
            </a:r>
            <a:r>
              <a:rPr lang="en-US" dirty="0" err="1"/>
              <a:t>sebelumnya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NGO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input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monitoring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, NGO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review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NGO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media </a:t>
            </a:r>
            <a:r>
              <a:rPr lang="en-US" dirty="0" err="1"/>
              <a:t>antara</a:t>
            </a:r>
            <a:r>
              <a:rPr lang="en-US" dirty="0"/>
              <a:t> roses di mana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terdampak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558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f. Private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Private Sector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Keterlibatan</a:t>
            </a:r>
            <a:r>
              <a:rPr lang="en-US" dirty="0"/>
              <a:t> private sector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sebagi</a:t>
            </a:r>
            <a:r>
              <a:rPr lang="en-US" dirty="0"/>
              <a:t> Public-Private Partnership.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dilibatkanya</a:t>
            </a:r>
            <a:r>
              <a:rPr lang="en-US" dirty="0"/>
              <a:t> private sector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. </a:t>
            </a:r>
            <a:r>
              <a:rPr lang="en-US" dirty="0" err="1"/>
              <a:t>Keterbatasan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. </a:t>
            </a:r>
            <a:r>
              <a:rPr lang="en-US" dirty="0" err="1"/>
              <a:t>Menurut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9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 ITU AKTOR?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455"/>
            <a:ext cx="10515600" cy="5140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kebijakannya</a:t>
            </a:r>
            <a:r>
              <a:rPr lang="en-US" dirty="0"/>
              <a:t> paling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3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yang </a:t>
            </a:r>
            <a:r>
              <a:rPr lang="en-US" dirty="0" err="1"/>
              <a:t>sifatya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kaitannya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kebijakannya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turunan</a:t>
            </a:r>
            <a:r>
              <a:rPr lang="en-US" dirty="0"/>
              <a:t> (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implementatif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atasnya</a:t>
            </a:r>
            <a:r>
              <a:rPr lang="en-US" dirty="0"/>
              <a:t> (</a:t>
            </a:r>
            <a:r>
              <a:rPr lang="en-US" dirty="0" err="1"/>
              <a:t>makro</a:t>
            </a:r>
            <a:r>
              <a:rPr lang="en-US" dirty="0"/>
              <a:t>). </a:t>
            </a:r>
          </a:p>
          <a:p>
            <a:pPr marL="514350" indent="-514350">
              <a:buAutoNum type="arabicPeriod"/>
            </a:pPr>
            <a:r>
              <a:rPr lang="en-US" dirty="0"/>
              <a:t>Nasional,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kebijakannya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penggarisan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pPr marL="514350" indent="-514350">
              <a:buAutoNum type="arabicPeriod"/>
            </a:pP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</a:t>
            </a:r>
            <a:r>
              <a:rPr lang="en-US" dirty="0" err="1"/>
              <a:t>antar-negara</a:t>
            </a:r>
            <a:r>
              <a:rPr lang="en-US" dirty="0"/>
              <a:t>). </a:t>
            </a:r>
            <a:r>
              <a:rPr lang="en-US" dirty="0" err="1"/>
              <a:t>Isu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global.</a:t>
            </a:r>
          </a:p>
        </p:txBody>
      </p:sp>
    </p:spTree>
    <p:extLst>
      <p:ext uri="{BB962C8B-B14F-4D97-AF65-F5344CB8AC3E}">
        <p14:creationId xmlns:p14="http://schemas.microsoft.com/office/powerpoint/2010/main" val="84571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Arial Black" panose="020B0A04020102020204" pitchFamily="34" charset="0"/>
              </a:rPr>
              <a:t>AKTOR DALAM KEBIJAKAN PUBLIK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09736"/>
            <a:ext cx="10852052" cy="498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6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1. Government (</a:t>
            </a:r>
            <a:r>
              <a:rPr lang="en-US" sz="4000" b="1" dirty="0" err="1"/>
              <a:t>pemerintah</a:t>
            </a:r>
            <a:r>
              <a:rPr lang="en-US" sz="4000" b="1" dirty="0"/>
              <a:t>)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aktor</a:t>
            </a:r>
            <a:r>
              <a:rPr lang="en-US" sz="2800" dirty="0"/>
              <a:t>,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pemeran</a:t>
            </a:r>
            <a:r>
              <a:rPr lang="en-US" sz="2800" dirty="0"/>
              <a:t> </a:t>
            </a:r>
            <a:r>
              <a:rPr lang="en-US" sz="2800" dirty="0" err="1"/>
              <a:t>strategis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 err="1"/>
              <a:t>Aktor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kelompok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dirty="0" err="1"/>
              <a:t>Administrasi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kepresidenan</a:t>
            </a:r>
            <a:r>
              <a:rPr lang="en-US" dirty="0"/>
              <a:t> (</a:t>
            </a:r>
            <a:r>
              <a:rPr lang="en-US" dirty="0" err="1"/>
              <a:t>eksekutif</a:t>
            </a:r>
            <a:r>
              <a:rPr lang="en-US" dirty="0"/>
              <a:t>),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, Wakil </a:t>
            </a:r>
            <a:r>
              <a:rPr lang="en-US" dirty="0" err="1"/>
              <a:t>Presiden</a:t>
            </a:r>
            <a:r>
              <a:rPr lang="en-US" dirty="0"/>
              <a:t>, </a:t>
            </a:r>
            <a:r>
              <a:rPr lang="en-US" dirty="0" err="1"/>
              <a:t>Kabinet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teras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policy maker </a:t>
            </a:r>
            <a:r>
              <a:rPr lang="en-US" dirty="0" err="1"/>
              <a:t>tertinggi</a:t>
            </a:r>
            <a:r>
              <a:rPr lang="en-US" dirty="0"/>
              <a:t> (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).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kepresidenan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rekrutmen</a:t>
            </a:r>
            <a:r>
              <a:rPr lang="en-US" dirty="0"/>
              <a:t> para policy maker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(</a:t>
            </a:r>
            <a:r>
              <a:rPr lang="en-US" dirty="0" err="1"/>
              <a:t>Kusumanegara</a:t>
            </a:r>
            <a:r>
              <a:rPr lang="en-US" dirty="0"/>
              <a:t>, 2010)</a:t>
            </a:r>
          </a:p>
          <a:p>
            <a:pPr marL="0" indent="0">
              <a:buNone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resources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dana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kewenangannya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rumpun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.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power </a:t>
            </a:r>
            <a:r>
              <a:rPr lang="en-US" dirty="0" err="1"/>
              <a:t>dan</a:t>
            </a:r>
            <a:r>
              <a:rPr lang="en-US" dirty="0"/>
              <a:t> resources-</a:t>
            </a:r>
            <a:r>
              <a:rPr lang="en-US" dirty="0" err="1"/>
              <a:t>nya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807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220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B. </a:t>
            </a:r>
            <a:r>
              <a:rPr lang="en-US" sz="5400" b="1" dirty="0" err="1"/>
              <a:t>Birokrat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3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ADALAH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formal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hierarkis</a:t>
            </a:r>
            <a:r>
              <a:rPr lang="en-US" dirty="0"/>
              <a:t> (</a:t>
            </a:r>
            <a:r>
              <a:rPr lang="en-US" dirty="0" err="1"/>
              <a:t>birokrasi</a:t>
            </a:r>
            <a:r>
              <a:rPr lang="en-US" dirty="0"/>
              <a:t>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perspektifnya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formal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birokrat</a:t>
            </a:r>
            <a:r>
              <a:rPr lang="en-US" dirty="0"/>
              <a:t>. </a:t>
            </a:r>
            <a:r>
              <a:rPr lang="en-US" dirty="0" err="1"/>
              <a:t>Birokrat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masa </a:t>
            </a:r>
            <a:r>
              <a:rPr lang="en-US" dirty="0" err="1"/>
              <a:t>kerja</a:t>
            </a:r>
            <a:r>
              <a:rPr lang="en-US" dirty="0"/>
              <a:t>),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dirty="0" err="1"/>
              <a:t>Kusumanegara</a:t>
            </a:r>
            <a:r>
              <a:rPr lang="en-US" dirty="0"/>
              <a:t>, 2010).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birokrat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strategisnya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birokrat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terlegalisasi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618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c. </a:t>
            </a:r>
            <a:r>
              <a:rPr lang="en-US" sz="5400" b="1" dirty="0" err="1"/>
              <a:t>Parlemen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Parlemen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diabaikan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politiknya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Parlemen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modal </a:t>
            </a:r>
            <a:r>
              <a:rPr lang="en-US" dirty="0" err="1"/>
              <a:t>representativitas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Kusumanegara</a:t>
            </a:r>
            <a:r>
              <a:rPr lang="en-US" dirty="0"/>
              <a:t>, 2010). </a:t>
            </a:r>
            <a:r>
              <a:rPr lang="en-US" dirty="0" err="1"/>
              <a:t>Parlemen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ideal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manifestasi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urgensinya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“</a:t>
            </a:r>
            <a:r>
              <a:rPr lang="en-US" dirty="0" err="1"/>
              <a:t>penyambung</a:t>
            </a:r>
            <a:r>
              <a:rPr lang="en-US" dirty="0"/>
              <a:t> </a:t>
            </a:r>
            <a:r>
              <a:rPr lang="en-US" dirty="0" err="1"/>
              <a:t>lidah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5970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Selanjutnya</a:t>
            </a:r>
            <a:r>
              <a:rPr lang="en-US" sz="2400" b="1" dirty="0"/>
              <a:t>, Outside Government Actors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aktor</a:t>
            </a:r>
            <a:r>
              <a:rPr lang="en-US" sz="2400" b="1" dirty="0"/>
              <a:t> di </a:t>
            </a:r>
            <a:r>
              <a:rPr lang="en-US" sz="2400" b="1" dirty="0" err="1"/>
              <a:t>luar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yang </a:t>
            </a:r>
            <a:r>
              <a:rPr lang="en-US" sz="2400" b="1" dirty="0" err="1"/>
              <a:t>memiliki</a:t>
            </a:r>
            <a:r>
              <a:rPr lang="en-US" sz="2400" b="1" dirty="0"/>
              <a:t> </a:t>
            </a:r>
            <a:r>
              <a:rPr lang="en-US" sz="2400" b="1" dirty="0" err="1"/>
              <a:t>peran</a:t>
            </a:r>
            <a:r>
              <a:rPr lang="en-US" sz="2400" b="1" dirty="0"/>
              <a:t> </a:t>
            </a:r>
            <a:r>
              <a:rPr lang="en-US" sz="2400" b="1" dirty="0" err="1"/>
              <a:t>penting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proses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. </a:t>
            </a:r>
            <a:r>
              <a:rPr lang="en-US" sz="2400" b="1" dirty="0" err="1"/>
              <a:t>Kelompok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terdiri</a:t>
            </a:r>
            <a:r>
              <a:rPr lang="en-US" sz="2400" b="1" dirty="0"/>
              <a:t> </a:t>
            </a:r>
            <a:r>
              <a:rPr lang="en-US" sz="2400" b="1" dirty="0" err="1"/>
              <a:t>atas</a:t>
            </a:r>
            <a:r>
              <a:rPr lang="en-US" sz="2400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/>
              <a:t>Interest Group,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/</a:t>
            </a:r>
            <a:r>
              <a:rPr lang="en-US" dirty="0" err="1"/>
              <a:t>konsen</a:t>
            </a:r>
            <a:r>
              <a:rPr lang="en-US" dirty="0"/>
              <a:t>,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melalukan</a:t>
            </a:r>
            <a:r>
              <a:rPr lang="en-US" dirty="0"/>
              <a:t> </a:t>
            </a:r>
            <a:r>
              <a:rPr lang="en-US" dirty="0" err="1"/>
              <a:t>lobi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(Martini, 2012). </a:t>
            </a:r>
            <a:r>
              <a:rPr lang="en-US" dirty="0" err="1"/>
              <a:t>Jenis</a:t>
            </a:r>
            <a:r>
              <a:rPr lang="en-US" dirty="0"/>
              <a:t> interest group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pula yang </a:t>
            </a:r>
            <a:r>
              <a:rPr lang="en-US" dirty="0" err="1"/>
              <a:t>permanen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interest group yang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pula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interest group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, </a:t>
            </a:r>
            <a:r>
              <a:rPr lang="en-US" dirty="0" err="1"/>
              <a:t>yudisial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,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(www.pearsonhighered. com).</a:t>
            </a:r>
          </a:p>
          <a:p>
            <a:pPr marL="0" indent="0">
              <a:buNone/>
            </a:pPr>
            <a:r>
              <a:rPr lang="en-US" dirty="0"/>
              <a:t>Interest Group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), </a:t>
            </a:r>
            <a:r>
              <a:rPr lang="en-US" dirty="0" err="1"/>
              <a:t>profesional</a:t>
            </a:r>
            <a:r>
              <a:rPr lang="en-US" dirty="0"/>
              <a:t> (professional group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), public interest (</a:t>
            </a:r>
            <a:r>
              <a:rPr lang="en-US" dirty="0" err="1"/>
              <a:t>pemerhati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pemerhati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lain-lain). Interest group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,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akuntabel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society. </a:t>
            </a:r>
            <a:r>
              <a:rPr lang="en-US" dirty="0" err="1"/>
              <a:t>Lobi-lobi</a:t>
            </a:r>
            <a:r>
              <a:rPr lang="en-US" dirty="0"/>
              <a:t>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interest group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conflict of interest (Martini, 2012).</a:t>
            </a:r>
          </a:p>
        </p:txBody>
      </p:sp>
    </p:spTree>
    <p:extLst>
      <p:ext uri="{BB962C8B-B14F-4D97-AF65-F5344CB8AC3E}">
        <p14:creationId xmlns:p14="http://schemas.microsoft.com/office/powerpoint/2010/main" val="365785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b. Academics, Researcher, Consultant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analis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data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academics, researcher, consultant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data-data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77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257"/>
          </a:xfrm>
        </p:spPr>
        <p:txBody>
          <a:bodyPr>
            <a:noAutofit/>
          </a:bodyPr>
          <a:lstStyle/>
          <a:p>
            <a:r>
              <a:rPr lang="en-US" sz="4800" b="1" dirty="0"/>
              <a:t>c.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media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menghegemoni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konsen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Bahasa Indonesia, media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majalah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film poster, </a:t>
            </a:r>
            <a:r>
              <a:rPr lang="en-US" dirty="0" err="1"/>
              <a:t>spanduk</a:t>
            </a:r>
            <a:r>
              <a:rPr lang="en-US" dirty="0"/>
              <a:t> (</a:t>
            </a:r>
            <a:r>
              <a:rPr lang="en-US" dirty="0" err="1"/>
              <a:t>kbbi</a:t>
            </a:r>
            <a:r>
              <a:rPr lang="en-US" dirty="0"/>
              <a:t>. web.id).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diklasifikasikan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; </a:t>
            </a:r>
            <a:r>
              <a:rPr lang="en-US" dirty="0" err="1"/>
              <a:t>pertama</a:t>
            </a:r>
            <a:r>
              <a:rPr lang="en-US" dirty="0"/>
              <a:t>, media </a:t>
            </a:r>
            <a:r>
              <a:rPr lang="en-US" dirty="0" err="1"/>
              <a:t>tradisional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, radio,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 </a:t>
            </a:r>
            <a:r>
              <a:rPr lang="en-US" dirty="0" err="1"/>
              <a:t>Kedua</a:t>
            </a:r>
            <a:r>
              <a:rPr lang="en-US" dirty="0"/>
              <a:t>, social media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media digital, </a:t>
            </a:r>
            <a:r>
              <a:rPr lang="en-US" dirty="0" err="1"/>
              <a:t>komputerisasi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media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 Media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governance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checks and balances</a:t>
            </a:r>
          </a:p>
        </p:txBody>
      </p:sp>
    </p:spTree>
    <p:extLst>
      <p:ext uri="{BB962C8B-B14F-4D97-AF65-F5344CB8AC3E}">
        <p14:creationId xmlns:p14="http://schemas.microsoft.com/office/powerpoint/2010/main" val="3906633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1233</Words>
  <Application>Microsoft Office PowerPoint</Application>
  <PresentationFormat>Widescreen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Trebuchet MS</vt:lpstr>
      <vt:lpstr>Wingdings</vt:lpstr>
      <vt:lpstr>Wingdings 3</vt:lpstr>
      <vt:lpstr>Facet</vt:lpstr>
      <vt:lpstr>AKTOR/STAKEHOLDERS KEBIJAKAN PUBLIK </vt:lpstr>
      <vt:lpstr>APA ITU AKTOR?</vt:lpstr>
      <vt:lpstr>AKTOR DALAM KEBIJAKAN PUBLIK</vt:lpstr>
      <vt:lpstr>1. Government (pemerintah) sebagai aktor, merupakan pemeran strategis dalam proses kebijakan publik.  Aktor dalam kelompok ini terdiri atas:</vt:lpstr>
      <vt:lpstr>B. Birokrat</vt:lpstr>
      <vt:lpstr>c. Parlemen</vt:lpstr>
      <vt:lpstr>2. Selanjutnya, Outside Government Actors merupakan aktor di luar pemerintah yang memiliki peran penting dalam proses kebijakan publik. Kelompok ini terdiri atas:</vt:lpstr>
      <vt:lpstr>b. Academics, Researcher, Consultant</vt:lpstr>
      <vt:lpstr>c. Media</vt:lpstr>
      <vt:lpstr>d. Election Related Participants (Partai Politik)</vt:lpstr>
      <vt:lpstr>e. Non Government Organization (NGO)</vt:lpstr>
      <vt:lpstr>f. Private Sector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AKTOR-AKTOR KEBIJAKAN </dc:title>
  <dc:creator>hp</dc:creator>
  <cp:lastModifiedBy>novita tresiana</cp:lastModifiedBy>
  <cp:revision>10</cp:revision>
  <dcterms:created xsi:type="dcterms:W3CDTF">2021-03-11T01:42:31Z</dcterms:created>
  <dcterms:modified xsi:type="dcterms:W3CDTF">2023-03-26T12:27:37Z</dcterms:modified>
</cp:coreProperties>
</file>