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9" r:id="rId3"/>
    <p:sldId id="269" r:id="rId4"/>
    <p:sldId id="268" r:id="rId5"/>
    <p:sldId id="267" r:id="rId6"/>
    <p:sldId id="266" r:id="rId7"/>
    <p:sldId id="263" r:id="rId8"/>
    <p:sldId id="265" r:id="rId9"/>
    <p:sldId id="260" r:id="rId10"/>
    <p:sldId id="270" r:id="rId11"/>
    <p:sldId id="271" r:id="rId12"/>
    <p:sldId id="272" r:id="rId13"/>
    <p:sldId id="273" r:id="rId14"/>
    <p:sldId id="274" r:id="rId15"/>
    <p:sldId id="275" r:id="rId16"/>
    <p:sldId id="276" r:id="rId17"/>
  </p:sldIdLst>
  <p:sldSz cx="9144000" cy="6858000" type="screen4x3"/>
  <p:notesSz cx="6881813" cy="97107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2E04"/>
    <a:srgbClr val="A14D07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51" autoAdjust="0"/>
    <p:restoredTop sz="94660"/>
  </p:normalViewPr>
  <p:slideViewPr>
    <p:cSldViewPr>
      <p:cViewPr>
        <p:scale>
          <a:sx n="76" d="100"/>
          <a:sy n="76" d="100"/>
        </p:scale>
        <p:origin x="-131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/>
            </a:lvl1pPr>
          </a:lstStyle>
          <a:p>
            <a:fld id="{3843BF9A-D9C3-4BAF-AB47-F06E5466D53C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/>
            </a:lvl1pPr>
          </a:lstStyle>
          <a:p>
            <a:fld id="{C66EB332-057F-4C7B-95A1-B0920A281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140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/>
            </a:lvl1pPr>
          </a:lstStyle>
          <a:p>
            <a:fld id="{CF27CC09-9959-4AE1-AF4F-44B2DD9CF99D}" type="datetimeFigureOut">
              <a:rPr lang="id-ID" smtClean="0"/>
              <a:pPr/>
              <a:t>21/08/2021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728663"/>
            <a:ext cx="4854575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14" tIns="47407" rIns="94814" bIns="47407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612601"/>
            <a:ext cx="5505450" cy="4369832"/>
          </a:xfrm>
          <a:prstGeom prst="rect">
            <a:avLst/>
          </a:prstGeom>
        </p:spPr>
        <p:txBody>
          <a:bodyPr vert="horz" lIns="94814" tIns="47407" rIns="94814" bIns="4740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/>
            </a:lvl1pPr>
          </a:lstStyle>
          <a:p>
            <a:fld id="{4EC773DB-65C5-431D-B2BD-F284C2DC3C1F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15158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773DB-65C5-431D-B2BD-F284C2DC3C1F}" type="slidenum">
              <a:rPr lang="id-ID" smtClean="0"/>
              <a:pPr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9198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B0E0-F313-4519-8881-29B87B176015}" type="datetimeFigureOut">
              <a:rPr lang="en-US" smtClean="0"/>
              <a:pPr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FDAF-8A66-4AD9-A341-6BC1596468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B0E0-F313-4519-8881-29B87B176015}" type="datetimeFigureOut">
              <a:rPr lang="en-US" smtClean="0"/>
              <a:pPr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FDAF-8A66-4AD9-A341-6BC1596468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B0E0-F313-4519-8881-29B87B176015}" type="datetimeFigureOut">
              <a:rPr lang="en-US" smtClean="0"/>
              <a:pPr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FDAF-8A66-4AD9-A341-6BC1596468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B0E0-F313-4519-8881-29B87B176015}" type="datetimeFigureOut">
              <a:rPr lang="en-US" smtClean="0"/>
              <a:pPr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FDAF-8A66-4AD9-A341-6BC1596468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B0E0-F313-4519-8881-29B87B176015}" type="datetimeFigureOut">
              <a:rPr lang="en-US" smtClean="0"/>
              <a:pPr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FDAF-8A66-4AD9-A341-6BC1596468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B0E0-F313-4519-8881-29B87B176015}" type="datetimeFigureOut">
              <a:rPr lang="en-US" smtClean="0"/>
              <a:pPr/>
              <a:t>8/21/2021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FDAF-8A66-4AD9-A341-6BC1596468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B0E0-F313-4519-8881-29B87B176015}" type="datetimeFigureOut">
              <a:rPr lang="en-US" smtClean="0"/>
              <a:pPr/>
              <a:t>8/21/2021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FDAF-8A66-4AD9-A341-6BC1596468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B0E0-F313-4519-8881-29B87B176015}" type="datetimeFigureOut">
              <a:rPr lang="en-US" smtClean="0"/>
              <a:pPr/>
              <a:t>8/21/2021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FDAF-8A66-4AD9-A341-6BC1596468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B0E0-F313-4519-8881-29B87B176015}" type="datetimeFigureOut">
              <a:rPr lang="en-US" smtClean="0"/>
              <a:pPr/>
              <a:t>8/21/2021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FDAF-8A66-4AD9-A341-6BC1596468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B0E0-F313-4519-8881-29B87B176015}" type="datetimeFigureOut">
              <a:rPr lang="en-US" smtClean="0"/>
              <a:pPr/>
              <a:t>8/21/2021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FDAF-8A66-4AD9-A341-6BC1596468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B0E0-F313-4519-8881-29B87B176015}" type="datetimeFigureOut">
              <a:rPr lang="en-US" smtClean="0"/>
              <a:pPr/>
              <a:t>8/21/2021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FDAF-8A66-4AD9-A341-6BC1596468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DB0E0-F313-4519-8881-29B87B176015}" type="datetimeFigureOut">
              <a:rPr lang="en-US" smtClean="0"/>
              <a:pPr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CFDAF-8A66-4AD9-A341-6BC1596468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8992" y="1244595"/>
            <a:ext cx="4986318" cy="2755909"/>
          </a:xfrm>
        </p:spPr>
        <p:txBody>
          <a:bodyPr>
            <a:normAutofit/>
          </a:bodyPr>
          <a:lstStyle/>
          <a:p>
            <a:r>
              <a:rPr lang="id-ID" dirty="0" smtClean="0">
                <a:solidFill>
                  <a:srgbClr val="602E04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Bodoni MT Black" pitchFamily="18" charset="0"/>
              </a:rPr>
              <a:t>PENDIDIKAN </a:t>
            </a:r>
            <a:r>
              <a:rPr lang="en-US" dirty="0" smtClean="0">
                <a:solidFill>
                  <a:srgbClr val="602E04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Bodoni MT Black" pitchFamily="18" charset="0"/>
              </a:rPr>
              <a:t>NILAI</a:t>
            </a:r>
            <a:r>
              <a:rPr lang="id-ID" dirty="0">
                <a:solidFill>
                  <a:srgbClr val="602E04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Bodoni MT Black" pitchFamily="18" charset="0"/>
              </a:rPr>
              <a:t> </a:t>
            </a:r>
            <a:r>
              <a:rPr lang="id-ID" dirty="0" smtClean="0">
                <a:solidFill>
                  <a:srgbClr val="602E04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Bodoni MT Black" pitchFamily="18" charset="0"/>
              </a:rPr>
              <a:t>DAN</a:t>
            </a:r>
            <a:r>
              <a:rPr lang="en-US" dirty="0" smtClean="0">
                <a:solidFill>
                  <a:srgbClr val="602E04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Bodoni MT Black" pitchFamily="18" charset="0"/>
              </a:rPr>
              <a:t> MORAL</a:t>
            </a:r>
            <a:endParaRPr lang="en-US" dirty="0">
              <a:solidFill>
                <a:srgbClr val="602E04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  <a:latin typeface="Bodoni MT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406" y="809188"/>
            <a:ext cx="4143404" cy="55721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ContrastingRigh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1.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pembinaan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moral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d-ID" dirty="0"/>
              <a:t>	</a:t>
            </a:r>
            <a:r>
              <a:rPr lang="en-US" dirty="0" err="1" smtClean="0"/>
              <a:t>Keluarga</a:t>
            </a:r>
            <a:r>
              <a:rPr lang="en-US" dirty="0" smtClean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wadah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 smtClean="0"/>
              <a:t>pembentuk</a:t>
            </a:r>
            <a:r>
              <a:rPr lang="en-US" dirty="0" smtClean="0"/>
              <a:t> </a:t>
            </a:r>
            <a:r>
              <a:rPr lang="en-US" dirty="0" err="1"/>
              <a:t>nilai</a:t>
            </a:r>
            <a:r>
              <a:rPr lang="en-US" dirty="0"/>
              <a:t> moral </a:t>
            </a:r>
            <a:r>
              <a:rPr lang="en-US" dirty="0" err="1" smtClean="0"/>
              <a:t>anak</a:t>
            </a:r>
            <a:r>
              <a:rPr lang="id-ID" dirty="0"/>
              <a:t>.</a:t>
            </a:r>
            <a:r>
              <a:rPr lang="en-US" dirty="0" smtClean="0"/>
              <a:t> </a:t>
            </a:r>
            <a:r>
              <a:rPr lang="id-ID" dirty="0" err="1"/>
              <a:t>A</a:t>
            </a:r>
            <a:r>
              <a:rPr lang="en-US" dirty="0" err="1" smtClean="0"/>
              <a:t>nak</a:t>
            </a:r>
            <a:r>
              <a:rPr lang="en-US" dirty="0" smtClean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keluarganya</a:t>
            </a:r>
            <a:r>
              <a:rPr lang="en-US" dirty="0"/>
              <a:t>. </a:t>
            </a:r>
            <a:r>
              <a:rPr lang="en-US" dirty="0" err="1"/>
              <a:t>Terputusnya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yang </a:t>
            </a:r>
            <a:r>
              <a:rPr lang="en-US" dirty="0" err="1"/>
              <a:t>harmonis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orang </a:t>
            </a:r>
            <a:r>
              <a:rPr lang="en-US" dirty="0" err="1"/>
              <a:t>tua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,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merosotnya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pembinaan</a:t>
            </a:r>
            <a:r>
              <a:rPr lang="en-US" dirty="0"/>
              <a:t> </a:t>
            </a:r>
            <a:r>
              <a:rPr lang="en-US" dirty="0" smtClean="0"/>
              <a:t>n</a:t>
            </a:r>
            <a:r>
              <a:rPr lang="id-ID" dirty="0" smtClean="0"/>
              <a:t>i</a:t>
            </a:r>
            <a:r>
              <a:rPr lang="en-US" dirty="0" err="1" smtClean="0"/>
              <a:t>lai</a:t>
            </a:r>
            <a:r>
              <a:rPr lang="en-US" dirty="0" smtClean="0"/>
              <a:t> moral</a:t>
            </a:r>
            <a:r>
              <a:rPr lang="id-ID" dirty="0" smtClean="0"/>
              <a:t>.</a:t>
            </a:r>
            <a:endParaRPr lang="en-US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265687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2.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/>
              <a:t>teman</a:t>
            </a:r>
            <a:r>
              <a:rPr lang="en-US" dirty="0"/>
              <a:t> </a:t>
            </a:r>
            <a:r>
              <a:rPr lang="en-US" dirty="0" err="1"/>
              <a:t>sebaya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pembinaan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moral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1700808"/>
            <a:ext cx="7358114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Pergaulan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teman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menambah</a:t>
            </a:r>
            <a:r>
              <a:rPr lang="en-US" dirty="0"/>
              <a:t> </a:t>
            </a:r>
            <a:r>
              <a:rPr lang="en-US" dirty="0" err="1"/>
              <a:t>perbendaharaan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yang </a:t>
            </a:r>
            <a:r>
              <a:rPr lang="en-US" dirty="0" err="1"/>
              <a:t>dimilikinya</a:t>
            </a:r>
            <a:r>
              <a:rPr lang="en-US" dirty="0"/>
              <a:t>. Kumpulan </a:t>
            </a:r>
            <a:r>
              <a:rPr lang="en-US" dirty="0" err="1"/>
              <a:t>kepercayaan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yang </a:t>
            </a:r>
            <a:r>
              <a:rPr lang="en-US" dirty="0" smtClean="0"/>
              <a:t>dap</a:t>
            </a:r>
            <a:r>
              <a:rPr lang="id-ID" dirty="0" smtClean="0"/>
              <a:t>at mendorong untuk memilih atau menolak sesuatu.</a:t>
            </a:r>
            <a:endParaRPr lang="en-US" dirty="0"/>
          </a:p>
          <a:p>
            <a:pPr algn="just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25294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3.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/>
              <a:t>figur</a:t>
            </a:r>
            <a:r>
              <a:rPr lang="en-US" dirty="0"/>
              <a:t> </a:t>
            </a:r>
            <a:r>
              <a:rPr lang="en-US" dirty="0" err="1"/>
              <a:t>otoritas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moral </a:t>
            </a:r>
            <a:r>
              <a:rPr lang="en-US" dirty="0" err="1"/>
              <a:t>individu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2000240"/>
            <a:ext cx="7500990" cy="41259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dirty="0" smtClean="0"/>
              <a:t>	</a:t>
            </a:r>
            <a:r>
              <a:rPr lang="en-US" dirty="0" err="1" smtClean="0"/>
              <a:t>Otoritasi</a:t>
            </a:r>
            <a:r>
              <a:rPr lang="en-US" dirty="0" smtClean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 smtClean="0"/>
              <a:t>keluarga</a:t>
            </a:r>
            <a:r>
              <a:rPr lang="id-ID" dirty="0"/>
              <a:t>,</a:t>
            </a:r>
            <a:r>
              <a:rPr lang="en-US" dirty="0" smtClean="0"/>
              <a:t> </a:t>
            </a:r>
            <a:r>
              <a:rPr lang="id-ID" dirty="0" err="1"/>
              <a:t>d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id-ID" dirty="0" err="1"/>
              <a:t>b</a:t>
            </a:r>
            <a:r>
              <a:rPr lang="en-US" dirty="0" err="1" smtClean="0"/>
              <a:t>erfikir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 smtClean="0"/>
              <a:t>bertindak</a:t>
            </a:r>
            <a:r>
              <a:rPr lang="id-ID" dirty="0"/>
              <a:t>.</a:t>
            </a:r>
            <a:r>
              <a:rPr lang="en-US" dirty="0" smtClean="0"/>
              <a:t>  </a:t>
            </a:r>
            <a:endParaRPr lang="en-US" dirty="0"/>
          </a:p>
          <a:p>
            <a:pPr algn="just">
              <a:buNone/>
            </a:pPr>
            <a:r>
              <a:rPr lang="en-US" dirty="0" err="1"/>
              <a:t>Misal</a:t>
            </a:r>
            <a:r>
              <a:rPr lang="en-US" dirty="0"/>
              <a:t> : Orang </a:t>
            </a:r>
            <a:r>
              <a:rPr lang="en-US" dirty="0" err="1"/>
              <a:t>dewasa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menganggap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 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kehendak</a:t>
            </a:r>
            <a:r>
              <a:rPr lang="en-US" dirty="0"/>
              <a:t> (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berfikir</a:t>
            </a:r>
            <a:r>
              <a:rPr lang="en-US" dirty="0"/>
              <a:t>)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smtClean="0"/>
              <a:t>ajar</a:t>
            </a:r>
            <a:r>
              <a:rPr lang="id-ID" dirty="0" smtClean="0"/>
              <a:t>.</a:t>
            </a:r>
            <a:endParaRPr lang="en-US" dirty="0"/>
          </a:p>
          <a:p>
            <a:pPr algn="just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31423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4. </a:t>
            </a:r>
            <a:r>
              <a:rPr lang="en-US" dirty="0" smtClean="0"/>
              <a:t>PENGARUH </a:t>
            </a:r>
            <a:r>
              <a:rPr lang="en-US" dirty="0"/>
              <a:t>MEDIA KOMUNIKASI BAGI  PERKEMBANGAN NILAI MORAL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dirty="0" smtClean="0"/>
              <a:t>	</a:t>
            </a:r>
            <a:r>
              <a:rPr lang="en-US" dirty="0" err="1" smtClean="0"/>
              <a:t>Dewasa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media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amatlah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,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kalangan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menjangkaunya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anak-anak</a:t>
            </a:r>
            <a:r>
              <a:rPr lang="en-US" dirty="0"/>
              <a:t>.  Media </a:t>
            </a:r>
            <a:r>
              <a:rPr lang="en-US" dirty="0" err="1"/>
              <a:t>komunikasi</a:t>
            </a:r>
            <a:r>
              <a:rPr lang="en-US" dirty="0"/>
              <a:t>  </a:t>
            </a:r>
            <a:r>
              <a:rPr lang="en-US" dirty="0" err="1"/>
              <a:t>menyuguhkan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yang </a:t>
            </a:r>
            <a:r>
              <a:rPr lang="en-US" dirty="0" err="1"/>
              <a:t>bervariasi</a:t>
            </a:r>
            <a:r>
              <a:rPr lang="en-US" dirty="0"/>
              <a:t>.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dihadapkan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 </a:t>
            </a:r>
            <a:r>
              <a:rPr lang="id-ID" dirty="0" smtClean="0"/>
              <a:t>dan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kebingungan</a:t>
            </a:r>
            <a:r>
              <a:rPr lang="en-US" dirty="0"/>
              <a:t>.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konstribusi</a:t>
            </a:r>
            <a:r>
              <a:rPr lang="en-US" dirty="0"/>
              <a:t> </a:t>
            </a:r>
            <a:r>
              <a:rPr lang="en-US" dirty="0" err="1"/>
              <a:t>terbesar</a:t>
            </a:r>
            <a:r>
              <a:rPr lang="en-US" dirty="0"/>
              <a:t> media-media 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membiaskan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yang </a:t>
            </a:r>
            <a:r>
              <a:rPr lang="en-US" dirty="0" err="1"/>
              <a:t>tengah</a:t>
            </a:r>
            <a:r>
              <a:rPr lang="en-US" dirty="0"/>
              <a:t> </a:t>
            </a:r>
            <a:r>
              <a:rPr lang="en-US" dirty="0" err="1"/>
              <a:t>tumbuh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anak-anak</a:t>
            </a:r>
            <a:r>
              <a:rPr lang="en-US" dirty="0"/>
              <a:t> </a:t>
            </a:r>
            <a:r>
              <a:rPr lang="en-US" dirty="0" err="1"/>
              <a:t>seputar</a:t>
            </a:r>
            <a:r>
              <a:rPr lang="en-US" dirty="0"/>
              <a:t> </a:t>
            </a:r>
            <a:r>
              <a:rPr lang="en-US" dirty="0" err="1"/>
              <a:t>mana</a:t>
            </a:r>
            <a:r>
              <a:rPr lang="en-US" dirty="0"/>
              <a:t> yang </a:t>
            </a:r>
            <a:r>
              <a:rPr lang="en-US" dirty="0" err="1"/>
              <a:t>betul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mana</a:t>
            </a:r>
            <a:r>
              <a:rPr lang="en-US" dirty="0"/>
              <a:t> yang </a:t>
            </a:r>
            <a:r>
              <a:rPr lang="en-US" dirty="0" err="1"/>
              <a:t>salah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722005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KULIAH\GAMBAR\ota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3866753" cy="38667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5.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/>
              <a:t>otak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berfikir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moral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5976" y="1772816"/>
            <a:ext cx="4536504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 smtClean="0"/>
              <a:t>	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/>
              <a:t>nilai</a:t>
            </a:r>
            <a:r>
              <a:rPr lang="en-US" dirty="0"/>
              <a:t> moral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berfikir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berorientasi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upaya-upaya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mengklarifikasi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moral,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eratnya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berfikir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moral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6323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6.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moral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2571744"/>
            <a:ext cx="7000924" cy="35544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/>
              <a:t>berpengaruh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 smtClean="0"/>
              <a:t>,</a:t>
            </a:r>
            <a:r>
              <a:rPr lang="id-ID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,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ditolak</a:t>
            </a:r>
            <a:r>
              <a:rPr lang="en-US" dirty="0"/>
              <a:t>.</a:t>
            </a:r>
          </a:p>
          <a:p>
            <a:pPr marL="514350" indent="-514350" algn="just">
              <a:buNone/>
            </a:pPr>
            <a:endParaRPr lang="en-US" dirty="0"/>
          </a:p>
          <a:p>
            <a:pPr algn="just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038597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KULIAH\GAMBAR\fiki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1916832"/>
            <a:ext cx="5580620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/>
              <a:t>Faktor-faktor</a:t>
            </a:r>
            <a:r>
              <a:rPr lang="en-US" sz="3600" dirty="0"/>
              <a:t> </a:t>
            </a:r>
            <a:r>
              <a:rPr lang="id-ID" sz="3600" dirty="0" smtClean="0"/>
              <a:t>kuatnya pengaruh i</a:t>
            </a:r>
            <a:r>
              <a:rPr lang="en-US" sz="3600" dirty="0" err="1" smtClean="0"/>
              <a:t>nformasi</a:t>
            </a:r>
            <a:r>
              <a:rPr lang="id-ID" sz="36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lphaLcPeriod"/>
            </a:pPr>
            <a:r>
              <a:rPr lang="en-US" dirty="0"/>
              <a:t>Proses input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/>
              <a:t>Siapa</a:t>
            </a:r>
            <a:r>
              <a:rPr lang="en-US" dirty="0"/>
              <a:t> yang </a:t>
            </a:r>
            <a:r>
              <a:rPr lang="en-US" dirty="0" err="1"/>
              <a:t>menyampaikan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err="1"/>
              <a:t>Keadaan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Tingkat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/>
              <a:t>konflik</a:t>
            </a:r>
            <a:endParaRPr lang="en-US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Level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individu</a:t>
            </a:r>
            <a:endParaRPr lang="en-US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Level </a:t>
            </a:r>
            <a:r>
              <a:rPr lang="en-US" dirty="0" err="1"/>
              <a:t>kesiapan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menerima</a:t>
            </a:r>
            <a:endParaRPr lang="en-US" dirty="0"/>
          </a:p>
          <a:p>
            <a:endParaRPr lang="en-US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97090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KULIAH\GAMBAR\picture4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76672"/>
            <a:ext cx="4762500" cy="3171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284984"/>
            <a:ext cx="8229600" cy="3154362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b="1" dirty="0" smtClean="0">
                <a:effectLst>
                  <a:reflection blurRad="6350" stA="55000" endA="300" endPos="45500" dir="5400000" sy="-100000" algn="bl" rotWithShape="0"/>
                </a:effectLst>
              </a:rPr>
              <a:t>A. </a:t>
            </a:r>
            <a:r>
              <a:rPr lang="en-US" sz="4800" b="1" dirty="0" err="1" smtClean="0">
                <a:effectLst>
                  <a:reflection blurRad="6350" stA="55000" endA="300" endPos="45500" dir="5400000" sy="-100000" algn="bl" rotWithShape="0"/>
                </a:effectLst>
              </a:rPr>
              <a:t>Hakikat</a:t>
            </a:r>
            <a:r>
              <a:rPr lang="en-US" sz="4800" b="1" dirty="0" smtClean="0"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 smtClean="0">
                <a:effectLst>
                  <a:reflection blurRad="6350" stA="55000" endA="300" endPos="45500" dir="5400000" sy="-100000" algn="bl" rotWithShape="0"/>
                </a:effectLst>
              </a:rPr>
              <a:t>Nilai</a:t>
            </a:r>
            <a:r>
              <a:rPr lang="en-US" sz="4800" b="1" dirty="0" smtClean="0">
                <a:effectLst>
                  <a:reflection blurRad="6350" stA="55000" endA="300" endPos="45500" dir="5400000" sy="-100000" algn="bl" rotWithShape="0"/>
                </a:effectLst>
              </a:rPr>
              <a:t> Moral </a:t>
            </a:r>
            <a:r>
              <a:rPr lang="en-US" sz="4800" b="1" dirty="0" err="1" smtClean="0">
                <a:effectLst>
                  <a:reflection blurRad="6350" stA="55000" endA="300" endPos="45500" dir="5400000" sy="-100000" algn="bl" rotWithShape="0"/>
                </a:effectLst>
              </a:rPr>
              <a:t>dalam</a:t>
            </a:r>
            <a:r>
              <a:rPr lang="en-US" sz="4800" b="1" dirty="0" smtClean="0"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 smtClean="0">
                <a:effectLst>
                  <a:reflection blurRad="6350" stA="55000" endA="300" endPos="45500" dir="5400000" sy="-100000" algn="bl" rotWithShape="0"/>
                </a:effectLst>
              </a:rPr>
              <a:t>Kehidupan</a:t>
            </a:r>
            <a:r>
              <a:rPr lang="en-US" sz="4800" b="1" dirty="0" smtClean="0"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 smtClean="0">
                <a:effectLst>
                  <a:reflection blurRad="6350" stA="55000" endA="300" endPos="45500" dir="5400000" sy="-100000" algn="bl" rotWithShape="0"/>
                </a:effectLst>
              </a:rPr>
              <a:t>Manusia</a:t>
            </a:r>
            <a:endParaRPr lang="en-US" sz="48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692696"/>
            <a:ext cx="8229600" cy="55858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AutoNum type="arabicPeriod"/>
            </a:pP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Moral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	</a:t>
            </a:r>
            <a:r>
              <a:rPr lang="id-ID" sz="2400" dirty="0" smtClean="0"/>
              <a:t>Begitu kompleksnya persoalan nilai, maka pembahasan ini difokuskan hanya pada kawasan etika. Namun etika pun memiliki makna yang bervariasi, Bertens (2001, Hlm.6) menyebutkan:</a:t>
            </a:r>
          </a:p>
          <a:p>
            <a:pPr marL="0" indent="0">
              <a:buNone/>
            </a:pPr>
            <a:endParaRPr lang="en-US" sz="2400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id-ID" sz="2400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id-ID" sz="2400" dirty="0"/>
          </a:p>
          <a:p>
            <a:pPr marL="514350" indent="-514350">
              <a:buFont typeface="Arial" pitchFamily="34" charset="0"/>
              <a:buAutoNum type="arabicPeriod"/>
            </a:pPr>
            <a:endParaRPr lang="id-ID" sz="2400" dirty="0" smtClean="0"/>
          </a:p>
          <a:p>
            <a:pPr marL="0" indent="0">
              <a:buNone/>
            </a:pPr>
            <a:r>
              <a:rPr lang="id-ID" sz="2400" dirty="0"/>
              <a:t>	</a:t>
            </a:r>
            <a:endParaRPr lang="id-ID" sz="2400" dirty="0" smtClean="0"/>
          </a:p>
          <a:p>
            <a:pPr marL="0" indent="0">
              <a:buNone/>
            </a:pPr>
            <a:endParaRPr lang="id-ID" sz="2400" dirty="0"/>
          </a:p>
          <a:p>
            <a:pPr marL="0" indent="0">
              <a:buNone/>
            </a:pPr>
            <a:r>
              <a:rPr lang="id-ID" sz="2400" dirty="0" smtClean="0"/>
              <a:t>	Ketiga pengertian etika di atas dikembangkan dalam dunia pendidikan, sehingga setiap orang memiliki orientasi serta stategi yang berbeda-beda dalam pengembangan pendidikan nilainya.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688147" y="2564531"/>
            <a:ext cx="1584176" cy="4320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ETIKA</a:t>
            </a:r>
            <a:endParaRPr lang="id-ID" sz="2800" dirty="0"/>
          </a:p>
        </p:txBody>
      </p:sp>
      <p:sp>
        <p:nvSpPr>
          <p:cNvPr id="3" name="Rounded Rectangle 2"/>
          <p:cNvSpPr/>
          <p:nvPr/>
        </p:nvSpPr>
        <p:spPr>
          <a:xfrm>
            <a:off x="337442" y="3485629"/>
            <a:ext cx="2592288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Pegangan  dalam mengatur tingkah laku</a:t>
            </a:r>
            <a:endParaRPr lang="id-ID" dirty="0"/>
          </a:p>
        </p:txBody>
      </p:sp>
      <p:sp>
        <p:nvSpPr>
          <p:cNvPr id="5" name="Rounded Rectangle 4"/>
          <p:cNvSpPr/>
          <p:nvPr/>
        </p:nvSpPr>
        <p:spPr>
          <a:xfrm>
            <a:off x="3275856" y="3485629"/>
            <a:ext cx="2592288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Kode etik</a:t>
            </a:r>
            <a:endParaRPr lang="id-ID" dirty="0"/>
          </a:p>
        </p:txBody>
      </p:sp>
      <p:sp>
        <p:nvSpPr>
          <p:cNvPr id="6" name="Rounded Rectangle 5"/>
          <p:cNvSpPr/>
          <p:nvPr/>
        </p:nvSpPr>
        <p:spPr>
          <a:xfrm>
            <a:off x="6291888" y="3485629"/>
            <a:ext cx="2592288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Filsafat moral</a:t>
            </a:r>
            <a:endParaRPr lang="id-ID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80235" y="2996579"/>
            <a:ext cx="0" cy="4890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endCxn id="6" idx="0"/>
          </p:cNvCxnSpPr>
          <p:nvPr/>
        </p:nvCxnSpPr>
        <p:spPr>
          <a:xfrm>
            <a:off x="4478733" y="3135157"/>
            <a:ext cx="3109299" cy="35047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endCxn id="3" idx="0"/>
          </p:cNvCxnSpPr>
          <p:nvPr/>
        </p:nvCxnSpPr>
        <p:spPr>
          <a:xfrm rot="10800000" flipV="1">
            <a:off x="1633587" y="3118839"/>
            <a:ext cx="2846651" cy="366789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316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7901014" cy="48068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Moral </a:t>
            </a:r>
            <a:r>
              <a:rPr lang="en-US" dirty="0" err="1" smtClean="0"/>
              <a:t>Diantara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Objektif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Subjektif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id-ID" dirty="0" smtClean="0"/>
          </a:p>
          <a:p>
            <a:pPr algn="just">
              <a:lnSpc>
                <a:spcPct val="150000"/>
              </a:lnSpc>
              <a:buNone/>
            </a:pPr>
            <a:r>
              <a:rPr lang="id-ID" dirty="0" smtClean="0"/>
              <a:t>	</a:t>
            </a:r>
            <a:r>
              <a:rPr lang="id-ID" sz="2400" dirty="0" smtClean="0"/>
              <a:t>	Manusia sebagai makhluk yang bernilai akan memaknai nilai dalam dua konteks, pertama akan memandang nilai sebagai sesuatu yang objektif, dan yang kedua sesuatu yang subjektif.</a:t>
            </a:r>
          </a:p>
          <a:p>
            <a:pPr algn="just">
              <a:lnSpc>
                <a:spcPct val="150000"/>
              </a:lnSpc>
              <a:buNone/>
            </a:pPr>
            <a:r>
              <a:rPr lang="id-ID" sz="2400" dirty="0"/>
              <a:t>	</a:t>
            </a:r>
            <a:r>
              <a:rPr lang="id-ID" sz="2400" dirty="0" smtClean="0"/>
              <a:t>	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6357982"/>
          </a:xfrm>
        </p:spPr>
        <p:txBody>
          <a:bodyPr numCol="2">
            <a:normAutofit/>
          </a:bodyPr>
          <a:lstStyle/>
          <a:p>
            <a:pPr algn="just">
              <a:buNone/>
            </a:pPr>
            <a:r>
              <a:rPr lang="en-US" sz="2800" dirty="0" smtClean="0"/>
              <a:t>3.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Diantara</a:t>
            </a:r>
            <a:r>
              <a:rPr lang="en-US" sz="2800" dirty="0" smtClean="0"/>
              <a:t> </a:t>
            </a:r>
            <a:r>
              <a:rPr lang="en-US" sz="2800" dirty="0" err="1" smtClean="0"/>
              <a:t>Kualitas</a:t>
            </a:r>
            <a:r>
              <a:rPr lang="en-US" sz="2800" dirty="0" smtClean="0"/>
              <a:t> Primer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Kualitas</a:t>
            </a:r>
            <a:r>
              <a:rPr lang="en-US" sz="2800" dirty="0" smtClean="0"/>
              <a:t> </a:t>
            </a:r>
            <a:r>
              <a:rPr lang="en-US" sz="2800" dirty="0" err="1" smtClean="0"/>
              <a:t>Sekunder</a:t>
            </a:r>
            <a:endParaRPr lang="en-US" sz="2800" dirty="0" smtClean="0"/>
          </a:p>
          <a:p>
            <a:pPr algn="just">
              <a:buNone/>
            </a:pPr>
            <a:endParaRPr lang="en-US" sz="2400" dirty="0" smtClean="0"/>
          </a:p>
          <a:p>
            <a:pPr algn="just"/>
            <a:r>
              <a:rPr lang="en-US" sz="2400" dirty="0" err="1" smtClean="0"/>
              <a:t>Kualitas</a:t>
            </a:r>
            <a:r>
              <a:rPr lang="en-US" sz="2400" dirty="0" smtClean="0"/>
              <a:t> primer: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,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bagian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eksistensi</a:t>
            </a:r>
            <a:r>
              <a:rPr lang="en-US" sz="2400" dirty="0" smtClean="0"/>
              <a:t> </a:t>
            </a:r>
            <a:r>
              <a:rPr lang="en-US" sz="2400" dirty="0" err="1" smtClean="0"/>
              <a:t>objek</a:t>
            </a:r>
            <a:r>
              <a:rPr lang="en-US" sz="2400" dirty="0" smtClean="0"/>
              <a:t>, </a:t>
            </a:r>
            <a:r>
              <a:rPr lang="en-US" sz="2400" dirty="0" err="1" smtClean="0"/>
              <a:t>objek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adanya</a:t>
            </a:r>
            <a:r>
              <a:rPr lang="en-US" sz="2400" dirty="0" smtClean="0"/>
              <a:t>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primer </a:t>
            </a:r>
            <a:r>
              <a:rPr lang="en-US" sz="2400" dirty="0" err="1" smtClean="0"/>
              <a:t>ini</a:t>
            </a:r>
            <a:r>
              <a:rPr lang="id-ID" sz="2400" dirty="0" smtClean="0"/>
              <a:t>.</a:t>
            </a:r>
            <a:endParaRPr lang="en-US" sz="2400" dirty="0" smtClean="0"/>
          </a:p>
          <a:p>
            <a:pPr algn="just"/>
            <a:r>
              <a:rPr lang="en-US" sz="2400" dirty="0" err="1" smtClean="0"/>
              <a:t>Kualitas</a:t>
            </a:r>
            <a:r>
              <a:rPr lang="en-US" sz="2400" dirty="0" smtClean="0"/>
              <a:t> </a:t>
            </a:r>
            <a:r>
              <a:rPr lang="en-US" sz="2400" dirty="0" err="1" smtClean="0"/>
              <a:t>sekunder</a:t>
            </a:r>
            <a:r>
              <a:rPr lang="en-US" sz="2400" dirty="0" smtClean="0"/>
              <a:t>: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ditangkap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pancaindra</a:t>
            </a:r>
            <a:r>
              <a:rPr lang="en-US" sz="2400" dirty="0" smtClean="0"/>
              <a:t>, </a:t>
            </a:r>
            <a:r>
              <a:rPr lang="en-US" sz="2400" dirty="0" err="1" smtClean="0"/>
              <a:t>seper</a:t>
            </a:r>
            <a:r>
              <a:rPr lang="id-ID" sz="2400" dirty="0" smtClean="0"/>
              <a:t>t</a:t>
            </a:r>
            <a:r>
              <a:rPr lang="en-US" sz="2400" dirty="0" smtClean="0"/>
              <a:t>i </a:t>
            </a:r>
            <a:r>
              <a:rPr lang="en-US" sz="2400" dirty="0" err="1" smtClean="0"/>
              <a:t>warna</a:t>
            </a:r>
            <a:r>
              <a:rPr lang="en-US" sz="2400" dirty="0" smtClean="0"/>
              <a:t>, rasa, </a:t>
            </a:r>
            <a:r>
              <a:rPr lang="en-US" sz="2400" dirty="0" err="1" smtClean="0"/>
              <a:t>bau</a:t>
            </a:r>
            <a:r>
              <a:rPr lang="en-US" sz="2400" dirty="0" smtClean="0"/>
              <a:t> </a:t>
            </a:r>
            <a:r>
              <a:rPr lang="en-US" sz="2400" dirty="0" err="1" smtClean="0"/>
              <a:t>dll</a:t>
            </a:r>
            <a:r>
              <a:rPr lang="en-US" sz="2400" dirty="0" smtClean="0"/>
              <a:t>.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terpengaruh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tingkat</a:t>
            </a:r>
            <a:r>
              <a:rPr lang="en-US" sz="2400" dirty="0" smtClean="0"/>
              <a:t> </a:t>
            </a:r>
            <a:r>
              <a:rPr lang="en-US" sz="2400" dirty="0" err="1" smtClean="0"/>
              <a:t>subjektifitas</a:t>
            </a:r>
            <a:r>
              <a:rPr lang="en-US" sz="2400" dirty="0" smtClean="0"/>
              <a:t>.</a:t>
            </a:r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bukan</a:t>
            </a:r>
            <a:r>
              <a:rPr lang="en-US" sz="2400" dirty="0" smtClean="0"/>
              <a:t>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primer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</a:t>
            </a:r>
            <a:r>
              <a:rPr lang="en-US" sz="2400" dirty="0" err="1" smtClean="0"/>
              <a:t>sekunder</a:t>
            </a:r>
            <a:r>
              <a:rPr lang="en-US" sz="2400" dirty="0" smtClean="0"/>
              <a:t>, </a:t>
            </a:r>
            <a:r>
              <a:rPr lang="en-US" sz="2400" dirty="0" err="1" smtClean="0"/>
              <a:t>sebab</a:t>
            </a:r>
            <a:r>
              <a:rPr lang="en-US" sz="2400" dirty="0" smtClean="0"/>
              <a:t>: “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menambah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memberieksistensi</a:t>
            </a:r>
            <a:r>
              <a:rPr lang="en-US" sz="2400" dirty="0" smtClean="0"/>
              <a:t> </a:t>
            </a:r>
            <a:r>
              <a:rPr lang="en-US" sz="2400" dirty="0" err="1" smtClean="0"/>
              <a:t>objek</a:t>
            </a:r>
            <a:r>
              <a:rPr lang="en-US" sz="2400" dirty="0" smtClean="0"/>
              <a:t>”.</a:t>
            </a:r>
          </a:p>
          <a:p>
            <a:pPr algn="just"/>
            <a:endParaRPr lang="en-US" sz="2400" dirty="0"/>
          </a:p>
        </p:txBody>
      </p:sp>
      <p:pic>
        <p:nvPicPr>
          <p:cNvPr id="7170" name="Picture 2" descr="J:\Font\Physics_by_angel_for_a_dream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717032"/>
            <a:ext cx="2437862" cy="26924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0719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4. </a:t>
            </a: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Menemukan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Hierarki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Pendidikan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polaritas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hierarki</a:t>
            </a:r>
            <a:r>
              <a:rPr lang="en-US" sz="2400" dirty="0" smtClean="0"/>
              <a:t>, </a:t>
            </a:r>
            <a:r>
              <a:rPr lang="en-US" sz="2400" dirty="0" err="1" smtClean="0"/>
              <a:t>karena</a:t>
            </a:r>
            <a:r>
              <a:rPr lang="en-US" sz="2400" dirty="0" smtClean="0"/>
              <a:t>:</a:t>
            </a:r>
          </a:p>
          <a:p>
            <a:pPr>
              <a:buFontTx/>
              <a:buChar char="-"/>
            </a:pP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menampilkan</a:t>
            </a:r>
            <a:r>
              <a:rPr lang="en-US" sz="2400" dirty="0" smtClean="0"/>
              <a:t> </a:t>
            </a:r>
            <a:r>
              <a:rPr lang="en-US" sz="2400" dirty="0" err="1" smtClean="0"/>
              <a:t>diri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aspek</a:t>
            </a:r>
            <a:r>
              <a:rPr lang="en-US" sz="2400" dirty="0" smtClean="0"/>
              <a:t> </a:t>
            </a:r>
            <a:r>
              <a:rPr lang="en-US" sz="2400" dirty="0" err="1" smtClean="0"/>
              <a:t>positif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aspek</a:t>
            </a:r>
            <a:r>
              <a:rPr lang="en-US" sz="2400" dirty="0" smtClean="0"/>
              <a:t> </a:t>
            </a:r>
            <a:r>
              <a:rPr lang="en-US" sz="2400" dirty="0" err="1" smtClean="0"/>
              <a:t>negatif</a:t>
            </a:r>
            <a:r>
              <a:rPr lang="en-US" sz="2400" dirty="0" smtClean="0"/>
              <a:t> yang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(</a:t>
            </a:r>
            <a:r>
              <a:rPr lang="en-US" sz="2400" dirty="0" err="1" smtClean="0"/>
              <a:t>polaritas</a:t>
            </a:r>
            <a:r>
              <a:rPr lang="en-US" sz="2400" dirty="0" smtClean="0"/>
              <a:t>)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, </a:t>
            </a:r>
            <a:r>
              <a:rPr lang="en-US" sz="2400" dirty="0" err="1" smtClean="0"/>
              <a:t>baik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buruk</a:t>
            </a:r>
            <a:r>
              <a:rPr lang="en-US" sz="2400" dirty="0" smtClean="0"/>
              <a:t>, </a:t>
            </a:r>
            <a:r>
              <a:rPr lang="en-US" sz="2400" dirty="0" err="1" smtClean="0"/>
              <a:t>keindahan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kejelekan</a:t>
            </a:r>
            <a:r>
              <a:rPr lang="en-US" sz="2400" dirty="0" smtClean="0"/>
              <a:t>.</a:t>
            </a:r>
          </a:p>
          <a:p>
            <a:pPr>
              <a:buFontTx/>
              <a:buChar char="-"/>
            </a:pP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tersusun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hierarkis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hierarki</a:t>
            </a:r>
            <a:r>
              <a:rPr lang="en-US" sz="2400" dirty="0" smtClean="0"/>
              <a:t> </a:t>
            </a:r>
            <a:r>
              <a:rPr lang="en-US" sz="2400" dirty="0" err="1" smtClean="0"/>
              <a:t>urutan</a:t>
            </a:r>
            <a:r>
              <a:rPr lang="en-US" sz="2400" dirty="0" smtClean="0"/>
              <a:t> </a:t>
            </a:r>
            <a:r>
              <a:rPr lang="en-US" sz="2400" dirty="0" err="1" smtClean="0"/>
              <a:t>pentingnya</a:t>
            </a:r>
            <a:r>
              <a:rPr lang="en-US" sz="2400" dirty="0" smtClean="0"/>
              <a:t>. </a:t>
            </a:r>
          </a:p>
          <a:p>
            <a:endParaRPr lang="en-US" sz="24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57158" y="214290"/>
            <a:ext cx="5000660" cy="591187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sz="2000" dirty="0" smtClean="0"/>
              <a:t>5. </a:t>
            </a:r>
            <a:r>
              <a:rPr lang="en-US" sz="2000" dirty="0" err="1" smtClean="0"/>
              <a:t>Pengertian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endParaRPr lang="en-US" sz="2000" dirty="0" smtClean="0"/>
          </a:p>
          <a:p>
            <a:pPr marL="514350" indent="-514350">
              <a:buNone/>
            </a:pPr>
            <a:endParaRPr lang="en-US" sz="2000" dirty="0" smtClean="0"/>
          </a:p>
          <a:p>
            <a:pPr marL="514350" indent="-514350" algn="just"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Menurut</a:t>
            </a:r>
            <a:r>
              <a:rPr lang="en-US" sz="2000" dirty="0" smtClean="0"/>
              <a:t> </a:t>
            </a:r>
            <a:r>
              <a:rPr lang="en-US" sz="2000" dirty="0" err="1" smtClean="0"/>
              <a:t>Lasyo</a:t>
            </a:r>
            <a:r>
              <a:rPr lang="en-US" sz="2000" dirty="0" smtClean="0"/>
              <a:t> (1999, hlm.9)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: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landasan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motivasi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segala</a:t>
            </a:r>
            <a:r>
              <a:rPr lang="en-US" sz="2000" dirty="0" smtClean="0"/>
              <a:t> </a:t>
            </a:r>
            <a:r>
              <a:rPr lang="en-US" sz="2000" dirty="0" err="1" smtClean="0"/>
              <a:t>tingkah</a:t>
            </a:r>
            <a:r>
              <a:rPr lang="en-US" sz="2000" dirty="0" smtClean="0"/>
              <a:t> </a:t>
            </a:r>
            <a:r>
              <a:rPr lang="en-US" sz="2000" dirty="0" err="1" smtClean="0"/>
              <a:t>laku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perbuatannya</a:t>
            </a:r>
            <a:r>
              <a:rPr lang="id-ID" sz="2000" dirty="0" smtClean="0"/>
              <a:t>.</a:t>
            </a:r>
            <a:endParaRPr lang="en-US" sz="2000" dirty="0" smtClean="0"/>
          </a:p>
          <a:p>
            <a:pPr marL="514350" indent="-514350" algn="just">
              <a:buNone/>
            </a:pPr>
            <a:endParaRPr lang="en-US" sz="2000" i="1" dirty="0" smtClean="0"/>
          </a:p>
          <a:p>
            <a:pPr marL="514350" indent="-514350" algn="just">
              <a:buNone/>
            </a:pPr>
            <a:r>
              <a:rPr lang="en-US" sz="2000" i="1" dirty="0" smtClean="0"/>
              <a:t>	</a:t>
            </a:r>
            <a:r>
              <a:rPr lang="en-US" sz="2000" dirty="0" err="1" smtClean="0"/>
              <a:t>Menurut</a:t>
            </a:r>
            <a:r>
              <a:rPr lang="en-US" sz="2000" dirty="0" smtClean="0"/>
              <a:t> Dictionary of Sociology and Related Science: </a:t>
            </a:r>
            <a:r>
              <a:rPr lang="en-US" sz="2000" i="1" dirty="0" smtClean="0"/>
              <a:t>Value,……., the believed capacity of any object to satisfy human desire, the quality of any object which causes it to be of interest to an individual or a group.</a:t>
            </a:r>
          </a:p>
          <a:p>
            <a:pPr marL="514350" indent="-514350" algn="just">
              <a:buNone/>
            </a:pPr>
            <a:endParaRPr lang="en-US" sz="2000" dirty="0" smtClean="0"/>
          </a:p>
          <a:p>
            <a:pPr marL="514350" indent="-514350" algn="just"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Menurut</a:t>
            </a:r>
            <a:r>
              <a:rPr lang="en-US" sz="2000" dirty="0" smtClean="0"/>
              <a:t> Jack R. </a:t>
            </a:r>
            <a:r>
              <a:rPr lang="en-US" sz="2000" dirty="0" err="1" smtClean="0"/>
              <a:t>Fraenkel</a:t>
            </a:r>
            <a:r>
              <a:rPr lang="en-US" sz="2000" dirty="0" smtClean="0"/>
              <a:t> (1977, hlm.6): </a:t>
            </a:r>
            <a:r>
              <a:rPr lang="en-US" sz="2000" i="1" dirty="0" smtClean="0"/>
              <a:t>A Value is an idea-a concept-about what someone thinks is important in life. </a:t>
            </a:r>
          </a:p>
          <a:p>
            <a:pPr marL="514350" indent="-514350">
              <a:buNone/>
            </a:pPr>
            <a:endParaRPr lang="en-US" sz="2000" dirty="0" smtClean="0"/>
          </a:p>
          <a:p>
            <a:pPr marL="514350" indent="-514350">
              <a:buNone/>
            </a:pPr>
            <a:endParaRPr lang="en-US" sz="2000" dirty="0" smtClean="0"/>
          </a:p>
          <a:p>
            <a:pPr marL="514350" indent="-514350">
              <a:buAutoNum type="arabicPeriod"/>
            </a:pPr>
            <a:endParaRPr lang="en-US" sz="2000" dirty="0" smtClean="0"/>
          </a:p>
          <a:p>
            <a:endParaRPr lang="en-US" sz="2000" dirty="0"/>
          </a:p>
        </p:txBody>
      </p:sp>
      <p:pic>
        <p:nvPicPr>
          <p:cNvPr id="4098" name="Picture 2" descr="J:\Font\kulo_tresno_indonesia_by_anakayamcreati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8"/>
            <a:ext cx="2743200" cy="3829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6182" y="428604"/>
            <a:ext cx="5043494" cy="57689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/>
              <a:t>6. </a:t>
            </a:r>
            <a:r>
              <a:rPr lang="en-US" sz="2400" dirty="0" err="1" smtClean="0"/>
              <a:t>Makna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bagi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endParaRPr lang="en-US" sz="2400" dirty="0" smtClean="0"/>
          </a:p>
          <a:p>
            <a:pPr algn="just"/>
            <a:endParaRPr lang="en-US" sz="2400" dirty="0" smtClean="0"/>
          </a:p>
          <a:p>
            <a:pPr algn="just">
              <a:buNone/>
            </a:pPr>
            <a:r>
              <a:rPr lang="en-US" sz="2400" dirty="0" smtClean="0"/>
              <a:t>		</a:t>
            </a:r>
            <a:r>
              <a:rPr lang="en-US" sz="2400" dirty="0" err="1" smtClean="0"/>
              <a:t>Pendefinisian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sangat</a:t>
            </a:r>
            <a:r>
              <a:rPr lang="en-US" sz="2400" dirty="0" smtClean="0"/>
              <a:t> </a:t>
            </a:r>
            <a:r>
              <a:rPr lang="en-US" sz="2400" dirty="0" err="1" smtClean="0"/>
              <a:t>bervariasi</a:t>
            </a:r>
            <a:r>
              <a:rPr lang="en-US" sz="2400" dirty="0" smtClean="0"/>
              <a:t>, </a:t>
            </a:r>
            <a:r>
              <a:rPr lang="en-US" sz="2400" dirty="0" err="1" smtClean="0"/>
              <a:t>namun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disimpulkan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pengartian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, </a:t>
            </a:r>
            <a:r>
              <a:rPr lang="en-US" sz="2400" i="1" dirty="0" err="1" smtClean="0"/>
              <a:t>Nilai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itu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penting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bagi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manusia</a:t>
            </a:r>
            <a:r>
              <a:rPr lang="id-ID" sz="2400" i="1" dirty="0" smtClean="0"/>
              <a:t>.</a:t>
            </a:r>
            <a:endParaRPr lang="en-US" sz="2400" i="1" dirty="0" smtClean="0"/>
          </a:p>
          <a:p>
            <a:pPr algn="just">
              <a:buNone/>
            </a:pPr>
            <a:r>
              <a:rPr lang="en-US" sz="2400" dirty="0" smtClean="0"/>
              <a:t>		</a:t>
            </a:r>
            <a:r>
              <a:rPr lang="en-US" sz="2400" dirty="0" err="1" smtClean="0"/>
              <a:t>Apakah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</a:t>
            </a:r>
            <a:r>
              <a:rPr lang="en-US" sz="2400" dirty="0" err="1" smtClean="0"/>
              <a:t>dipandang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mendorong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,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dianggap</a:t>
            </a:r>
            <a:r>
              <a:rPr lang="en-US" sz="2400" dirty="0" smtClean="0"/>
              <a:t> </a:t>
            </a:r>
            <a:r>
              <a:rPr lang="en-US" sz="2400" dirty="0" err="1" smtClean="0"/>
              <a:t>berada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diri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,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</a:t>
            </a:r>
            <a:r>
              <a:rPr lang="en-US" sz="2400" dirty="0" err="1" smtClean="0"/>
              <a:t>menarik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luar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objek</a:t>
            </a:r>
            <a:r>
              <a:rPr lang="en-US" sz="2400" dirty="0" smtClean="0"/>
              <a:t>,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dipandang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</a:t>
            </a:r>
            <a:r>
              <a:rPr lang="en-US" sz="2400" dirty="0" err="1" smtClean="0"/>
              <a:t>menilai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9218" name="Picture 2" descr="J:\Font\Family_by_mjjon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9"/>
            <a:ext cx="3168352" cy="2898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14402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effectLst>
                  <a:reflection blurRad="6350" stA="55000" endA="300" endPos="45500" dir="5400000" sy="-100000" algn="bl" rotWithShape="0"/>
                </a:effectLst>
              </a:rPr>
              <a:t>B. </a:t>
            </a:r>
            <a:r>
              <a:rPr lang="en-US" sz="4800" b="1" dirty="0" err="1" smtClean="0">
                <a:effectLst>
                  <a:reflection blurRad="6350" stA="55000" endA="300" endPos="45500" dir="5400000" sy="-100000" algn="bl" rotWithShape="0"/>
                </a:effectLst>
              </a:rPr>
              <a:t>Problematika</a:t>
            </a:r>
            <a:r>
              <a:rPr lang="en-US" sz="4800" b="1" dirty="0" smtClean="0"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 smtClean="0">
                <a:effectLst>
                  <a:reflection blurRad="6350" stA="55000" endA="300" endPos="45500" dir="5400000" sy="-100000" algn="bl" rotWithShape="0"/>
                </a:effectLst>
              </a:rPr>
              <a:t>Pembinaan</a:t>
            </a:r>
            <a:r>
              <a:rPr lang="en-US" sz="4800" b="1" dirty="0" smtClean="0"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 smtClean="0">
                <a:effectLst>
                  <a:reflection blurRad="6350" stA="55000" endA="300" endPos="45500" dir="5400000" sy="-100000" algn="bl" rotWithShape="0"/>
                </a:effectLst>
              </a:rPr>
              <a:t>Nilai</a:t>
            </a:r>
            <a:r>
              <a:rPr lang="en-US" sz="4800" b="1" dirty="0" smtClean="0">
                <a:effectLst>
                  <a:reflection blurRad="6350" stA="55000" endA="300" endPos="45500" dir="5400000" sy="-100000" algn="bl" rotWithShape="0"/>
                </a:effectLst>
              </a:rPr>
              <a:t> Moral</a:t>
            </a:r>
            <a:endParaRPr lang="en-US" sz="48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</TotalTime>
  <Words>276</Words>
  <Application>Microsoft Office PowerPoint</Application>
  <PresentationFormat>On-screen Show (4:3)</PresentationFormat>
  <Paragraphs>65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PENDIDIKAN NILAI DAN MORAL</vt:lpstr>
      <vt:lpstr>A. Hakikat Nilai Moral dalam Kehidupan Manusia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B. Problematika Pembinaan Nilai Moral</vt:lpstr>
      <vt:lpstr>1. Pengaruh kehidupan keluarga dalam pembinaan nilai moral </vt:lpstr>
      <vt:lpstr>2. Pengaruh teman sebaya terhadap pembinaan nilai moral</vt:lpstr>
      <vt:lpstr>3. Pengaruh figur otoritas terhadap perkembangan nilai moral individu</vt:lpstr>
      <vt:lpstr>4. PENGARUH MEDIA KOMUNIKASI BAGI  PERKEMBANGAN NILAI MORAL</vt:lpstr>
      <vt:lpstr>5. Pengaruh otak atau berfikir terhadap perkembangan nilai moral </vt:lpstr>
      <vt:lpstr>6. Pengaruh informasi terhadap perkembangan nilai moral</vt:lpstr>
      <vt:lpstr>Faktor-faktor kuatnya pengaruh informasi:</vt:lpstr>
    </vt:vector>
  </TitlesOfParts>
  <Company>Free Software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Virtual PC</dc:creator>
  <cp:lastModifiedBy>user</cp:lastModifiedBy>
  <cp:revision>73</cp:revision>
  <dcterms:created xsi:type="dcterms:W3CDTF">2009-09-25T14:45:43Z</dcterms:created>
  <dcterms:modified xsi:type="dcterms:W3CDTF">2021-08-21T07:07:20Z</dcterms:modified>
</cp:coreProperties>
</file>