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9" roundtripDataSignature="AMtx7mjGZ/LEECo3lYeST48OS+vEnZP/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8837F7E-315C-48D3-A212-2A32BFA55589}">
  <a:tblStyle styleId="{C8837F7E-315C-48D3-A212-2A32BFA55589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[1]Miriam Budiardjo, </a:t>
            </a:r>
            <a:r>
              <a:rPr i="1" lang="en-US"/>
              <a:t>Dasar-dasar Ilmu Politik</a:t>
            </a:r>
            <a:r>
              <a:rPr lang="en-US"/>
              <a:t> Jakarta: Gramedia, Cet. IX, 1985, hal. 62-63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4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5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3" name="Google Shape;73;p5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4" name="Google Shape;74;p5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5" name="Google Shape;75;p5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5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5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5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5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5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5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4" name="Google Shape;24;p4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5" name="Google Shape;25;p4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5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5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3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5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5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5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5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4" name="Google Shape;54;p5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5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0" name="Google Shape;60;p5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1" name="Google Shape;61;p5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5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5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5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5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4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457200" y="8461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NEGARA HUKUM DAN HUKUM ADMINISTRASI</a:t>
            </a:r>
            <a:endParaRPr/>
          </a:p>
        </p:txBody>
      </p:sp>
      <p:sp>
        <p:nvSpPr>
          <p:cNvPr id="89" name="Google Shape;89;p1"/>
          <p:cNvSpPr txBox="1"/>
          <p:nvPr>
            <p:ph idx="1" type="body"/>
          </p:nvPr>
        </p:nvSpPr>
        <p:spPr>
          <a:xfrm>
            <a:off x="179387" y="2336800"/>
            <a:ext cx="7921625" cy="4187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OLEH TIM PENGAJAR HAN</a:t>
            </a:r>
            <a:endParaRPr/>
          </a:p>
          <a:p>
            <a:pPr indent="-342900" lvl="0" marL="342900" marR="0" rtl="0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FAKULTAS HUKUM UNIVERSITAS LAMPUNG</a:t>
            </a:r>
            <a:endParaRPr/>
          </a:p>
          <a:p>
            <a:pPr indent="-342900" lvl="0" marL="342900" marR="0" rtl="0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2019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/>
          <p:nvPr/>
        </p:nvSpPr>
        <p:spPr>
          <a:xfrm>
            <a:off x="381000" y="533400"/>
            <a:ext cx="8229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NEGARA HUKUM INDONESIA ?</a:t>
            </a:r>
            <a:endParaRPr/>
          </a:p>
        </p:txBody>
      </p:sp>
      <p:sp>
        <p:nvSpPr>
          <p:cNvPr id="150" name="Google Shape;150;p10"/>
          <p:cNvSpPr txBox="1"/>
          <p:nvPr/>
        </p:nvSpPr>
        <p:spPr>
          <a:xfrm>
            <a:off x="457200" y="1905000"/>
            <a:ext cx="7543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63525" lvl="0" marL="26352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UUD 1945 ?</a:t>
            </a:r>
            <a:endParaRPr/>
          </a:p>
        </p:txBody>
      </p:sp>
      <p:sp>
        <p:nvSpPr>
          <p:cNvPr id="151" name="Google Shape;151;p10"/>
          <p:cNvSpPr/>
          <p:nvPr/>
        </p:nvSpPr>
        <p:spPr>
          <a:xfrm>
            <a:off x="3048000" y="1295400"/>
            <a:ext cx="2286000" cy="228600"/>
          </a:xfrm>
          <a:prstGeom prst="down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0"/>
          <p:cNvSpPr txBox="1"/>
          <p:nvPr/>
        </p:nvSpPr>
        <p:spPr>
          <a:xfrm>
            <a:off x="457200" y="2667000"/>
            <a:ext cx="7924800" cy="2062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60362" lvl="0" marL="3603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Pasal 1 ayat (3): Negara Indonesia adalah Negara hukum.</a:t>
            </a:r>
            <a:endParaRPr/>
          </a:p>
          <a:p>
            <a:pPr indent="-360362" lvl="0" marL="3603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Pasal 1 ayat (2): Kedaulatan di tangan rakyat dan dilaksanakan menurut UUD.</a:t>
            </a:r>
            <a:endParaRPr/>
          </a:p>
        </p:txBody>
      </p:sp>
      <p:sp>
        <p:nvSpPr>
          <p:cNvPr id="153" name="Google Shape;153;p10"/>
          <p:cNvSpPr txBox="1"/>
          <p:nvPr/>
        </p:nvSpPr>
        <p:spPr>
          <a:xfrm>
            <a:off x="914400" y="5410200"/>
            <a:ext cx="6705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NEGARA HUKUM DEMOKRASI</a:t>
            </a:r>
            <a:endParaRPr/>
          </a:p>
        </p:txBody>
      </p:sp>
      <p:sp>
        <p:nvSpPr>
          <p:cNvPr id="154" name="Google Shape;154;p10"/>
          <p:cNvSpPr/>
          <p:nvPr/>
        </p:nvSpPr>
        <p:spPr>
          <a:xfrm>
            <a:off x="3048000" y="4876800"/>
            <a:ext cx="2286000" cy="228600"/>
          </a:xfrm>
          <a:prstGeom prst="down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Pemerintahan</a:t>
            </a:r>
            <a:endParaRPr/>
          </a:p>
        </p:txBody>
      </p:sp>
      <p:pic>
        <p:nvPicPr>
          <p:cNvPr id="160" name="Google Shape;16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012" y="1322387"/>
            <a:ext cx="8369300" cy="496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1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562" y="854075"/>
            <a:ext cx="8528050" cy="583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152400" y="228600"/>
            <a:ext cx="8839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i="0" lang="en-US" sz="4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KONSEP NEGARA HUKUM</a:t>
            </a:r>
            <a:endParaRPr/>
          </a:p>
        </p:txBody>
      </p:sp>
      <p:pic>
        <p:nvPicPr>
          <p:cNvPr id="95" name="Google Shape;9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850" y="2852737"/>
            <a:ext cx="8607425" cy="3176587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"/>
          <p:cNvSpPr/>
          <p:nvPr/>
        </p:nvSpPr>
        <p:spPr>
          <a:xfrm>
            <a:off x="3733800" y="1295400"/>
            <a:ext cx="1752600" cy="228600"/>
          </a:xfrm>
          <a:prstGeom prst="down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990600" y="1466850"/>
            <a:ext cx="80772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eorgia"/>
              <a:buNone/>
            </a:pPr>
            <a:r>
              <a:rPr b="1" i="0" lang="en-US" sz="360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Tidak sama dengan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eorgia"/>
              <a:buNone/>
            </a:pPr>
            <a:r>
              <a:rPr b="1" i="0" lang="en-US" sz="3600" u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NEGARA KEKUASAAN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457200" y="274637"/>
            <a:ext cx="8229600" cy="777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haroni"/>
              <a:buNone/>
            </a:pPr>
            <a:r>
              <a:rPr b="0" i="0" lang="en-US" sz="3200" u="none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PRINSIP-PRINSIP NEGARA HUKUM</a:t>
            </a:r>
            <a:r>
              <a:rPr b="0" i="0" lang="en-US" sz="4400" u="none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endParaRPr/>
          </a:p>
        </p:txBody>
      </p:sp>
      <p:sp>
        <p:nvSpPr>
          <p:cNvPr id="103" name="Google Shape;103;p3"/>
          <p:cNvSpPr txBox="1"/>
          <p:nvPr>
            <p:ph idx="1" type="body"/>
          </p:nvPr>
        </p:nvSpPr>
        <p:spPr>
          <a:xfrm>
            <a:off x="457200" y="1341437"/>
            <a:ext cx="8305800" cy="4784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Pengakuan dan penghormatan terhadap HAM;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Pembatasan dan pembagian kekuasaan;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Peradilan yang bersifat independen;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Dibentuknya lembaga peradilan administrasi;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Adanya mekanisme judicial review oleh lembaga peradilan;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Dibuatnya konstitusi dan peraturan perundang-undangan yang mengatur jaminan-jaminan pelaksana prinsip-prinsip tersebut; dan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Pengakuan terhadap asas legalitas atau due process of law dalam keseluruhan sistem penyelenggaraan negara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457200" y="228600"/>
            <a:ext cx="8229600" cy="1020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haroni"/>
              <a:buNone/>
            </a:pPr>
            <a:r>
              <a:rPr b="0" i="0" lang="en-US" sz="3200" u="none">
                <a:solidFill>
                  <a:schemeClr val="dk1"/>
                </a:solidFill>
                <a:latin typeface="Aharoni"/>
                <a:ea typeface="Aharoni"/>
                <a:cs typeface="Aharoni"/>
                <a:sym typeface="Aharoni"/>
              </a:rPr>
              <a:t>PRINSIP-PRINSIP NEGARA DEMOKRASI</a:t>
            </a:r>
            <a:endParaRPr/>
          </a:p>
        </p:txBody>
      </p:sp>
      <p:sp>
        <p:nvSpPr>
          <p:cNvPr id="109" name="Google Shape;109;p4"/>
          <p:cNvSpPr txBox="1"/>
          <p:nvPr/>
        </p:nvSpPr>
        <p:spPr>
          <a:xfrm>
            <a:off x="457200" y="1466850"/>
            <a:ext cx="8077200" cy="4400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42912" lvl="0" marL="4429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Kedaulatan di tangan rakyat = lembaga perwakilan</a:t>
            </a:r>
            <a:endParaRPr/>
          </a:p>
          <a:p>
            <a:pPr indent="-442912" lvl="0" marL="4429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Pemencaran kewenangan = vertikal dan horizontal</a:t>
            </a:r>
            <a:endParaRPr/>
          </a:p>
          <a:p>
            <a:pPr indent="-442912" lvl="0" marL="4429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Ada mekanisme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 and Balances</a:t>
            </a:r>
            <a:endParaRPr/>
          </a:p>
          <a:p>
            <a:pPr indent="-442912" lvl="0" marL="4429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Adanya jaminan persamaan dan kesetaraan dalam kehidupan bersama;</a:t>
            </a:r>
            <a:endParaRPr/>
          </a:p>
          <a:p>
            <a:pPr indent="-442912" lvl="0" marL="4429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Pengakuan dan penghormatan terhadap perbedaan atau pluralitas,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en-US" sz="4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Negara Hukum Demokratis</a:t>
            </a:r>
            <a:endParaRPr/>
          </a:p>
        </p:txBody>
      </p:sp>
      <p:sp>
        <p:nvSpPr>
          <p:cNvPr id="116" name="Google Shape;116;p5"/>
          <p:cNvSpPr txBox="1"/>
          <p:nvPr>
            <p:ph idx="1" type="body"/>
          </p:nvPr>
        </p:nvSpPr>
        <p:spPr>
          <a:xfrm>
            <a:off x="152400" y="1481137"/>
            <a:ext cx="8839200" cy="4995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Negara yang menggabungkan prinsip negara hukum dan prinsip demokrasi.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Demokrasi tanpa pengaturan hukum akan kehilangan bentuk dan arah, sementara hukum tanpa demokrasi akan kehilangan makna.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Negara hukum yang demokratis: hukum dibangun dan ditegakkan menurut prinsip-prinsip demokrasi. Hukum tidak boleh dibuat, ditetapkan, ditafsirkan, dan ditegakkan dengan “tangan besi”</a:t>
            </a:r>
            <a:endParaRPr/>
          </a:p>
        </p:txBody>
      </p:sp>
      <p:sp>
        <p:nvSpPr>
          <p:cNvPr id="117" name="Google Shape;117;p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p6"/>
          <p:cNvGraphicFramePr/>
          <p:nvPr/>
        </p:nvGraphicFramePr>
        <p:xfrm>
          <a:off x="457200" y="533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{C8837F7E-315C-48D3-A212-2A32BFA55589}</a:tableStyleId>
              </a:tblPr>
              <a:tblGrid>
                <a:gridCol w="4114800"/>
                <a:gridCol w="4114800"/>
              </a:tblGrid>
              <a:tr h="854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0"/>
                        <a:buFont typeface="Calibri"/>
                        <a:buNone/>
                      </a:pPr>
                      <a:r>
                        <a:rPr b="1" i="0" lang="en-US" sz="25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NEGARA HUKUM KLASIK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0"/>
                        <a:buFont typeface="Calibri"/>
                        <a:buNone/>
                      </a:pPr>
                      <a:r>
                        <a:rPr b="1" i="0" lang="en-US" sz="25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NEGARA HUKUM MODERN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1919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asas </a:t>
                      </a:r>
                      <a:r>
                        <a:rPr b="0" i="1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“Laisez fair laissez passer” </a:t>
                      </a:r>
                      <a:r>
                        <a:rPr b="0" i="0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yaitu asas kebebasan dari semua warga negaranya dan dalam persaingan diantara mereka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1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Welfare State”, </a:t>
                      </a:r>
                      <a:r>
                        <a:rPr b="0" i="0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suatu negara yang mengutamakan kepentingan seluruh rakyat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118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Tugas Negara adalah sebagai “Penjaga Malam” (</a:t>
                      </a:r>
                      <a:r>
                        <a:rPr b="0" i="1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Nachtswakerstaat</a:t>
                      </a:r>
                      <a:r>
                        <a:rPr b="0" i="0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negara ikut campur dalam semua lapangan kehidupan masyarakat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1554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tugas pokoknya adalah menjamin dan melindungi kedudukan ekonomi dari </a:t>
                      </a:r>
                      <a:r>
                        <a:rPr b="0" i="1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rulling class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Tugas dari suatu Welfare State adalah “</a:t>
                      </a:r>
                      <a:r>
                        <a:rPr b="0" i="1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Bestuurszorg” </a:t>
                      </a:r>
                      <a:r>
                        <a:rPr b="0" i="0" lang="en-US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yaitu menyelenggarakan kesejahteraan umum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/>
          <p:nvPr>
            <p:ph type="title"/>
          </p:nvPr>
        </p:nvSpPr>
        <p:spPr>
          <a:xfrm>
            <a:off x="457200" y="274637"/>
            <a:ext cx="7620000" cy="1354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Unsur-unsur Negara Hukum:</a:t>
            </a:r>
            <a:endParaRPr/>
          </a:p>
        </p:txBody>
      </p:sp>
      <p:sp>
        <p:nvSpPr>
          <p:cNvPr id="128" name="Google Shape;128;p7"/>
          <p:cNvSpPr txBox="1"/>
          <p:nvPr>
            <p:ph idx="1" type="body"/>
          </p:nvPr>
        </p:nvSpPr>
        <p:spPr>
          <a:xfrm>
            <a:off x="457200" y="1412875"/>
            <a:ext cx="8002587" cy="4627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b="0" i="0" lang="en-US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Julius Stahl 🡪 unsur negara hukum (Rechsstaat)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Noto Sans Symbols"/>
              <a:buChar char="▣"/>
            </a:pPr>
            <a:r>
              <a:rPr b="0" i="0" lang="en-US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Perlindungan HAM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Noto Sans Symbols"/>
              <a:buChar char="▣"/>
            </a:pPr>
            <a:r>
              <a:rPr b="0" i="0" lang="en-US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Pembagian kekuasaan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Noto Sans Symbols"/>
              <a:buChar char="▣"/>
            </a:pPr>
            <a:r>
              <a:rPr b="0" i="0" lang="en-US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Pemerintahan bdsrkn UU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Noto Sans Symbols"/>
              <a:buChar char="▣"/>
            </a:pPr>
            <a:r>
              <a:rPr b="1" i="0" lang="en-US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Peradilan administrasi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1162" lvl="0" marL="547687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b="0" i="0" lang="en-US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A.V Dicey -🡪 Unsur Negara Hukum (the rule of law)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Noto Sans Symbols"/>
              <a:buChar char="❑"/>
            </a:pPr>
            <a:r>
              <a:rPr b="0" i="0" lang="en-US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Supremasi aturan-aturan Hukum (supremacy of the law)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Noto Sans Symbols"/>
              <a:buChar char="❑"/>
            </a:pPr>
            <a:r>
              <a:rPr b="0" i="0" lang="en-US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Kedudukan yang sama dalam hukum (equality before the law)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Noto Sans Symbols"/>
              <a:buChar char="❑"/>
            </a:pPr>
            <a:r>
              <a:rPr b="0" i="0" lang="en-US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Jaminan HAM oleh UU/UUD dan keputusan pengadilan</a:t>
            </a:r>
            <a:endParaRPr/>
          </a:p>
          <a:p>
            <a:pPr indent="-184150" lvl="0" marL="342900" marR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t/>
            </a:r>
            <a:endParaRPr b="0" i="0" sz="25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7"/>
          <p:cNvSpPr/>
          <p:nvPr/>
        </p:nvSpPr>
        <p:spPr>
          <a:xfrm>
            <a:off x="5364162" y="1989137"/>
            <a:ext cx="576262" cy="431800"/>
          </a:xfrm>
          <a:prstGeom prst="down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7"/>
          <p:cNvSpPr txBox="1"/>
          <p:nvPr/>
        </p:nvSpPr>
        <p:spPr>
          <a:xfrm>
            <a:off x="4500562" y="2420937"/>
            <a:ext cx="3095625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Sistem hukum kontinental (karakternya administratif)</a:t>
            </a:r>
            <a:endParaRPr/>
          </a:p>
        </p:txBody>
      </p:sp>
      <p:sp>
        <p:nvSpPr>
          <p:cNvPr id="131" name="Google Shape;131;p7"/>
          <p:cNvSpPr/>
          <p:nvPr/>
        </p:nvSpPr>
        <p:spPr>
          <a:xfrm>
            <a:off x="5219700" y="5661025"/>
            <a:ext cx="865187" cy="144462"/>
          </a:xfrm>
          <a:prstGeom prst="down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7"/>
          <p:cNvSpPr txBox="1"/>
          <p:nvPr/>
        </p:nvSpPr>
        <p:spPr>
          <a:xfrm>
            <a:off x="4643437" y="5949950"/>
            <a:ext cx="338455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Sistem hukum common law: karakternya judicial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Prinsip2 Negara Hukum</a:t>
            </a:r>
            <a:endParaRPr/>
          </a:p>
        </p:txBody>
      </p:sp>
      <p:sp>
        <p:nvSpPr>
          <p:cNvPr id="138" name="Google Shape;138;p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 Berge: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Noto Sans Symbols"/>
              <a:buChar char="▣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Asas Legalitas (</a:t>
            </a:r>
            <a:r>
              <a:rPr b="0" i="1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wetmatingheid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Noto Sans Symbols"/>
              <a:buChar char="▣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Perlindungan hukum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Noto Sans Symbols"/>
              <a:buChar char="▣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Pemerintah terikat pd hukum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Noto Sans Symbols"/>
              <a:buChar char="▣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Penegakan hukum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Noto Sans Symbols"/>
              <a:buChar char="▣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Pengawasan oleh hakim yg merdeka</a:t>
            </a:r>
            <a:endParaRPr/>
          </a:p>
          <a:p>
            <a:pPr indent="-220662" lvl="0" marL="547687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1162" lvl="0" marL="547687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0" i="1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Rechtsstaat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🡪 negara yg menempatkan hukum sbg dasar kekuasaan negara &amp; penyelenggaraan kekuasaan negara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Prinsip2 Demokratis</a:t>
            </a:r>
            <a:endParaRPr/>
          </a:p>
        </p:txBody>
      </p:sp>
      <p:sp>
        <p:nvSpPr>
          <p:cNvPr id="144" name="Google Shape;144;p9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Perwakilan politik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Pertanggungjawaban politik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Pemencaran kewenangan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Pengawasan dan kontrol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Kejujuran dan keterbukaan pemerintahan utk umum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Rakyat diberikan kemungkinan utk mengajukan keberatan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2010-05-23T14:28:12Z</dcterms:created>
  <dc:creator>Mariajose</dc:creator>
</cp:coreProperties>
</file>