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77" r:id="rId4"/>
    <p:sldMasterId id="2147483689" r:id="rId5"/>
    <p:sldMasterId id="2147483693" r:id="rId6"/>
    <p:sldMasterId id="2147483708" r:id="rId7"/>
    <p:sldMasterId id="2147483712" r:id="rId8"/>
    <p:sldMasterId id="2147483716" r:id="rId9"/>
  </p:sldMasterIdLst>
  <p:sldIdLst>
    <p:sldId id="268" r:id="rId10"/>
    <p:sldId id="269" r:id="rId11"/>
    <p:sldId id="261" r:id="rId12"/>
    <p:sldId id="267" r:id="rId13"/>
    <p:sldId id="265" r:id="rId14"/>
    <p:sldId id="263" r:id="rId15"/>
    <p:sldId id="262" r:id="rId16"/>
    <p:sldId id="260" r:id="rId17"/>
    <p:sldId id="266" r:id="rId1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80" autoAdjust="0"/>
  </p:normalViewPr>
  <p:slideViewPr>
    <p:cSldViewPr>
      <p:cViewPr>
        <p:scale>
          <a:sx n="100" d="100"/>
          <a:sy n="100" d="100"/>
        </p:scale>
        <p:origin x="-282" y="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21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04794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21180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78531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6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62082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78199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377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44636"/>
            <a:ext cx="8640960" cy="7609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>
                <a:solidFill>
                  <a:prstClr val="black"/>
                </a:solidFill>
              </a:rPr>
              <a:pPr/>
              <a:t>2020-09-10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146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948264" cy="884466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>
                <a:solidFill>
                  <a:prstClr val="black"/>
                </a:solidFill>
              </a:rPr>
              <a:pPr/>
              <a:t>2020-09-10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15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>
                <a:solidFill>
                  <a:prstClr val="black"/>
                </a:solidFill>
              </a:rPr>
              <a:pPr/>
              <a:t>2020-09-10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384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>
                <a:solidFill>
                  <a:prstClr val="black"/>
                </a:solidFill>
              </a:rPr>
              <a:pPr/>
              <a:t>2020-09-10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151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>
                <a:solidFill>
                  <a:prstClr val="black"/>
                </a:solidFill>
              </a:rPr>
              <a:pPr/>
              <a:t>2020-09-10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391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>
                <a:solidFill>
                  <a:prstClr val="black"/>
                </a:solidFill>
              </a:rPr>
              <a:pPr/>
              <a:t>2020-09-10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335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>
                <a:solidFill>
                  <a:prstClr val="black"/>
                </a:solidFill>
              </a:rPr>
              <a:pPr/>
              <a:t>2020-09-10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542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>
                <a:solidFill>
                  <a:prstClr val="black"/>
                </a:solidFill>
              </a:rPr>
              <a:pPr/>
              <a:t>2020-09-10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387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>
                <a:solidFill>
                  <a:prstClr val="black"/>
                </a:solidFill>
              </a:rPr>
              <a:pPr/>
              <a:t>2020-09-10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616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3525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6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211995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6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32111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24059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6953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195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975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803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879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312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34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9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95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3035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143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1314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21168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976385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6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153629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398573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915567"/>
            <a:ext cx="9144000" cy="422793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030092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6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218894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1259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51330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1"/>
            <a:ext cx="1071546" cy="8036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8" name="그룹 7"/>
          <p:cNvGrpSpPr/>
          <p:nvPr userDrawn="1"/>
        </p:nvGrpSpPr>
        <p:grpSpPr>
          <a:xfrm>
            <a:off x="124914" y="254432"/>
            <a:ext cx="642942" cy="482207"/>
            <a:chOff x="142844" y="928670"/>
            <a:chExt cx="1285884" cy="1285884"/>
          </a:xfrm>
        </p:grpSpPr>
        <p:sp>
          <p:nvSpPr>
            <p:cNvPr id="9" name="L 도형 8"/>
            <p:cNvSpPr/>
            <p:nvPr/>
          </p:nvSpPr>
          <p:spPr>
            <a:xfrm>
              <a:off x="142844" y="928670"/>
              <a:ext cx="1285884" cy="1285884"/>
            </a:xfrm>
            <a:prstGeom prst="corner">
              <a:avLst>
                <a:gd name="adj1" fmla="val 24902"/>
                <a:gd name="adj2" fmla="val 2789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 rot="2700000">
              <a:off x="665776" y="1005608"/>
              <a:ext cx="357190" cy="10715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직사각형 10"/>
          <p:cNvSpPr/>
          <p:nvPr userDrawn="1"/>
        </p:nvSpPr>
        <p:spPr>
          <a:xfrm>
            <a:off x="0" y="4698242"/>
            <a:ext cx="9144000" cy="45179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0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6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6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6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9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9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9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9122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9875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9893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62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2206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0483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3058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42976" y="571486"/>
            <a:ext cx="6786610" cy="2139962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anchor="ctr">
            <a:flatTx/>
          </a:bodyPr>
          <a:lstStyle/>
          <a:p>
            <a:pPr algn="ctr">
              <a:defRPr/>
            </a:pPr>
            <a:r>
              <a:rPr lang="en-US" sz="4400" b="1" kern="0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b="1" kern="0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</a:br>
            <a:r>
              <a:rPr lang="id-ID" sz="36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Kerangka Dasar </a:t>
            </a:r>
            <a:r>
              <a:rPr lang="id-ID" sz="3600" b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Ajaran Islam</a:t>
            </a:r>
          </a:p>
          <a:p>
            <a:pPr algn="ctr">
              <a:defRPr/>
            </a:pPr>
            <a:r>
              <a:rPr lang="id-ID" sz="3600" b="1" ker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id-ID" sz="3600" b="1" kern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(</a:t>
            </a:r>
            <a:r>
              <a:rPr lang="id-ID" sz="3600" b="1" kern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Akhlak</a:t>
            </a:r>
            <a:r>
              <a:rPr lang="id-ID" sz="3600" b="1" kern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)</a:t>
            </a:r>
            <a:r>
              <a:rPr lang="en-US" sz="4400" b="1" kern="0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b="1" kern="0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</a:br>
            <a:endParaRPr lang="en-GB" sz="4400" b="1" kern="0" dirty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14414" y="3071816"/>
            <a:ext cx="6496048" cy="1752600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003366"/>
                </a:solidFill>
                <a:latin typeface="+mn-lt"/>
              </a:rPr>
              <a:t/>
            </a:r>
            <a:br>
              <a:rPr lang="en-US" sz="3200" b="1" kern="0" dirty="0">
                <a:solidFill>
                  <a:srgbClr val="003366"/>
                </a:solidFill>
                <a:latin typeface="+mn-lt"/>
              </a:rPr>
            </a:br>
            <a:r>
              <a:rPr lang="id-ID" sz="3200" b="1" kern="0" dirty="0">
                <a:solidFill>
                  <a:srgbClr val="003366"/>
                </a:solidFill>
                <a:latin typeface="+mn-lt"/>
              </a:rPr>
              <a:t>Oleh: Joni Putra, </a:t>
            </a:r>
            <a:r>
              <a:rPr lang="en-US" sz="3200" b="1" kern="0" dirty="0" err="1">
                <a:solidFill>
                  <a:srgbClr val="003366"/>
                </a:solidFill>
                <a:latin typeface="+mn-lt"/>
              </a:rPr>
              <a:t>S.Pd.I</a:t>
            </a:r>
            <a:r>
              <a:rPr lang="en-US" sz="3200" b="1" kern="0" dirty="0">
                <a:solidFill>
                  <a:srgbClr val="003366"/>
                </a:solidFill>
                <a:latin typeface="+mn-lt"/>
              </a:rPr>
              <a:t>.,</a:t>
            </a:r>
            <a:r>
              <a:rPr lang="id-ID" sz="3200" b="1" kern="0" dirty="0">
                <a:solidFill>
                  <a:srgbClr val="003366"/>
                </a:solidFill>
                <a:latin typeface="+mn-lt"/>
              </a:rPr>
              <a:t>M.Pd.I</a:t>
            </a:r>
            <a:endParaRPr lang="en-GB" sz="3200" b="1" kern="0" dirty="0">
              <a:solidFill>
                <a:srgbClr val="0033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95536" y="1808265"/>
            <a:ext cx="8136904" cy="263569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K</a:t>
            </a:r>
            <a:r>
              <a:rPr lang="id-ID" dirty="0"/>
              <a:t>ata “akhlak” berasal dari bahasa Arab “khuluq”, jamaknya “khuluqun”, menurut lughat </a:t>
            </a:r>
            <a:endParaRPr lang="id-ID" dirty="0" smtClean="0"/>
          </a:p>
          <a:p>
            <a:pPr>
              <a:lnSpc>
                <a:spcPct val="150000"/>
              </a:lnSpc>
            </a:pPr>
            <a:r>
              <a:rPr lang="id-ID" dirty="0" smtClean="0"/>
              <a:t>diartikan </a:t>
            </a:r>
            <a:r>
              <a:rPr lang="id-ID" dirty="0"/>
              <a:t>sebagai budi pekerti, perangai,tingkah laku,atau tabiat. Kata “akhlak” ini lebih luas </a:t>
            </a:r>
            <a:endParaRPr lang="id-ID" dirty="0" smtClean="0"/>
          </a:p>
          <a:p>
            <a:pPr>
              <a:lnSpc>
                <a:spcPct val="150000"/>
              </a:lnSpc>
            </a:pPr>
            <a:r>
              <a:rPr lang="id-ID" dirty="0" smtClean="0"/>
              <a:t>artinya </a:t>
            </a:r>
            <a:r>
              <a:rPr lang="id-ID" dirty="0"/>
              <a:t>dari pada moral atau etika yang sering dipakai dalam bahasa Indonesia sebab </a:t>
            </a:r>
            <a:endParaRPr lang="id-ID" dirty="0" smtClean="0"/>
          </a:p>
          <a:p>
            <a:pPr>
              <a:lnSpc>
                <a:spcPct val="150000"/>
              </a:lnSpc>
            </a:pPr>
            <a:r>
              <a:rPr lang="id-ID" dirty="0" smtClean="0"/>
              <a:t>“</a:t>
            </a:r>
            <a:r>
              <a:rPr lang="id-ID" dirty="0"/>
              <a:t>akhlak” meliputi segi-segi </a:t>
            </a:r>
            <a:r>
              <a:rPr lang="id-ID" dirty="0" smtClean="0"/>
              <a:t>kejiwaan </a:t>
            </a:r>
            <a:r>
              <a:rPr lang="id-ID" dirty="0"/>
              <a:t>dari tingkah laku lahiriah dan batiniah seseorang.  </a:t>
            </a:r>
            <a:endParaRPr lang="id-ID" dirty="0" smtClean="0"/>
          </a:p>
          <a:p>
            <a:pPr>
              <a:lnSpc>
                <a:spcPct val="150000"/>
              </a:lnSpc>
            </a:pPr>
            <a:r>
              <a:rPr lang="id-ID" dirty="0"/>
              <a:t>Jadi, secara umum akhlak diartikan sebagai perilaku, budi pekerti, sopan santun, dan tingkah laku sehari-hari 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51520" y="244636"/>
            <a:ext cx="8640960" cy="760988"/>
          </a:xfrm>
        </p:spPr>
        <p:txBody>
          <a:bodyPr/>
          <a:lstStyle/>
          <a:p>
            <a:pPr lvl="0" algn="ctr"/>
            <a:r>
              <a:rPr lang="id-ID" dirty="0"/>
              <a:t>Pengertian Akhlak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699542"/>
            <a:ext cx="5328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Dasar Hukum Akhlak</a:t>
            </a:r>
            <a:endParaRPr lang="id-ID" dirty="0"/>
          </a:p>
          <a:p>
            <a:pPr algn="ctr"/>
            <a:r>
              <a:rPr lang="id-ID" dirty="0"/>
              <a:t/>
            </a:r>
            <a:br>
              <a:rPr lang="id-ID" dirty="0"/>
            </a:br>
            <a:r>
              <a:rPr lang="id-ID" dirty="0"/>
              <a:t>Dalam islam, dasar atau alat </a:t>
            </a:r>
            <a:r>
              <a:rPr lang="id-ID" dirty="0" smtClean="0"/>
              <a:t>pengukur</a:t>
            </a:r>
          </a:p>
          <a:p>
            <a:pPr algn="ctr"/>
            <a:r>
              <a:rPr lang="id-ID" dirty="0" smtClean="0"/>
              <a:t>yang </a:t>
            </a:r>
            <a:r>
              <a:rPr lang="id-ID" dirty="0"/>
              <a:t>menyatakan baik buruknya </a:t>
            </a:r>
            <a:r>
              <a:rPr lang="id-ID" dirty="0" smtClean="0"/>
              <a:t>sifat</a:t>
            </a:r>
          </a:p>
          <a:p>
            <a:pPr algn="ctr"/>
            <a:r>
              <a:rPr lang="id-ID" dirty="0" smtClean="0"/>
              <a:t>seseorang </a:t>
            </a:r>
            <a:r>
              <a:rPr lang="id-ID" dirty="0"/>
              <a:t>itu adalah Al-Qur’an dan As-Sunnah Nabi SAW. Apa yang baik menurut Al-Quran dan As-Sunnah, itulah yang baik untuk </a:t>
            </a:r>
            <a:r>
              <a:rPr lang="id-ID" dirty="0" smtClean="0"/>
              <a:t>dijadikan</a:t>
            </a:r>
          </a:p>
          <a:p>
            <a:pPr algn="ctr"/>
            <a:r>
              <a:rPr lang="id-ID" dirty="0" smtClean="0"/>
              <a:t>pegangan </a:t>
            </a:r>
            <a:r>
              <a:rPr lang="id-ID" dirty="0"/>
              <a:t>dalam kehidupan </a:t>
            </a:r>
            <a:r>
              <a:rPr lang="id-ID" dirty="0" smtClean="0"/>
              <a:t>sehari-hari.</a:t>
            </a:r>
          </a:p>
          <a:p>
            <a:pPr algn="ctr"/>
            <a:r>
              <a:rPr lang="id-ID" dirty="0" smtClean="0"/>
              <a:t>Sebaliknya</a:t>
            </a:r>
            <a:r>
              <a:rPr lang="id-ID" dirty="0"/>
              <a:t>, apa yang buruk menurut </a:t>
            </a:r>
            <a:r>
              <a:rPr lang="id-ID" dirty="0" smtClean="0"/>
              <a:t>Al-Quran</a:t>
            </a:r>
          </a:p>
          <a:p>
            <a:pPr algn="ctr"/>
            <a:r>
              <a:rPr lang="id-ID" dirty="0" smtClean="0"/>
              <a:t>dan </a:t>
            </a:r>
            <a:r>
              <a:rPr lang="id-ID" dirty="0"/>
              <a:t>As-Sunnah, itulah yang tidak baik dan harus dijauhi. 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67190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46285"/>
            <a:ext cx="3816424" cy="1029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 dirty="0" smtClean="0">
              <a:solidFill>
                <a:prstClr val="white"/>
              </a:solidFill>
            </a:endParaRPr>
          </a:p>
          <a:p>
            <a:pPr algn="ctr"/>
            <a:r>
              <a:rPr lang="id-ID" sz="1600" dirty="0" smtClean="0">
                <a:solidFill>
                  <a:prstClr val="white"/>
                </a:solidFill>
              </a:rPr>
              <a:t>Akhlak </a:t>
            </a:r>
            <a:r>
              <a:rPr lang="id-ID" sz="1600" dirty="0">
                <a:solidFill>
                  <a:prstClr val="white"/>
                </a:solidFill>
              </a:rPr>
              <a:t>(bahasa arab) </a:t>
            </a:r>
            <a:r>
              <a:rPr lang="id-ID" sz="1600" dirty="0" smtClean="0">
                <a:solidFill>
                  <a:prstClr val="white"/>
                </a:solidFill>
              </a:rPr>
              <a:t>adalah</a:t>
            </a:r>
          </a:p>
          <a:p>
            <a:pPr algn="ctr"/>
            <a:r>
              <a:rPr lang="id-ID" sz="1600" dirty="0" smtClean="0">
                <a:solidFill>
                  <a:prstClr val="white"/>
                </a:solidFill>
              </a:rPr>
              <a:t>bentuk </a:t>
            </a:r>
            <a:r>
              <a:rPr lang="id-ID" sz="1600" dirty="0">
                <a:solidFill>
                  <a:prstClr val="white"/>
                </a:solidFill>
              </a:rPr>
              <a:t>jamak dari </a:t>
            </a:r>
            <a:r>
              <a:rPr lang="id-ID" sz="1600" i="1" dirty="0">
                <a:solidFill>
                  <a:prstClr val="white"/>
                </a:solidFill>
              </a:rPr>
              <a:t>khuluq</a:t>
            </a:r>
            <a:r>
              <a:rPr lang="id-ID" sz="1600" dirty="0">
                <a:solidFill>
                  <a:prstClr val="white"/>
                </a:solidFill>
              </a:rPr>
              <a:t> </a:t>
            </a:r>
            <a:r>
              <a:rPr lang="id-ID" sz="1600" dirty="0" smtClean="0">
                <a:solidFill>
                  <a:prstClr val="white"/>
                </a:solidFill>
              </a:rPr>
              <a:t>yang</a:t>
            </a:r>
          </a:p>
          <a:p>
            <a:pPr algn="ctr"/>
            <a:r>
              <a:rPr lang="id-ID" sz="1600" dirty="0" smtClean="0">
                <a:solidFill>
                  <a:prstClr val="white"/>
                </a:solidFill>
              </a:rPr>
              <a:t>berarti </a:t>
            </a:r>
            <a:r>
              <a:rPr lang="id-ID" sz="1600" dirty="0">
                <a:solidFill>
                  <a:prstClr val="white"/>
                </a:solidFill>
              </a:rPr>
              <a:t>budi pekerti, </a:t>
            </a:r>
            <a:r>
              <a:rPr lang="id-ID" sz="1600" dirty="0" smtClean="0">
                <a:solidFill>
                  <a:prstClr val="white"/>
                </a:solidFill>
              </a:rPr>
              <a:t>perangai,</a:t>
            </a:r>
          </a:p>
          <a:p>
            <a:pPr algn="ctr"/>
            <a:r>
              <a:rPr lang="id-ID" sz="1600" dirty="0" smtClean="0">
                <a:solidFill>
                  <a:prstClr val="white"/>
                </a:solidFill>
              </a:rPr>
              <a:t>tingkah </a:t>
            </a:r>
            <a:r>
              <a:rPr lang="id-ID" sz="1600" dirty="0">
                <a:solidFill>
                  <a:prstClr val="white"/>
                </a:solidFill>
              </a:rPr>
              <a:t>laku, atau tabiat.</a:t>
            </a:r>
            <a:endParaRPr lang="en-US" altLang="ko-KR" sz="1600" b="1" dirty="0">
              <a:solidFill>
                <a:srgbClr val="4F81BD">
                  <a:lumMod val="75000"/>
                </a:srgbClr>
              </a:solidFill>
              <a:cs typeface="Arial" pitchFamily="34" charset="0"/>
            </a:endParaRPr>
          </a:p>
          <a:p>
            <a:pPr algn="ctr"/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776" y="1779662"/>
            <a:ext cx="5112569" cy="14401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prstClr val="white"/>
                </a:solidFill>
              </a:rPr>
              <a:t>Etika adalah ilmu </a:t>
            </a:r>
            <a:r>
              <a:rPr lang="id-ID" sz="1600" dirty="0">
                <a:solidFill>
                  <a:prstClr val="white"/>
                </a:solidFill>
              </a:rPr>
              <a:t>yang mempelajari </a:t>
            </a:r>
            <a:r>
              <a:rPr lang="id-ID" sz="1600" dirty="0" smtClean="0">
                <a:solidFill>
                  <a:prstClr val="white"/>
                </a:solidFill>
              </a:rPr>
              <a:t>soal </a:t>
            </a:r>
          </a:p>
          <a:p>
            <a:pPr algn="ctr"/>
            <a:r>
              <a:rPr lang="id-ID" sz="1600" dirty="0" smtClean="0">
                <a:solidFill>
                  <a:prstClr val="white"/>
                </a:solidFill>
              </a:rPr>
              <a:t>kebaikan </a:t>
            </a:r>
            <a:r>
              <a:rPr lang="id-ID" sz="1600" dirty="0">
                <a:solidFill>
                  <a:prstClr val="white"/>
                </a:solidFill>
              </a:rPr>
              <a:t>dan keburukan di dalam </a:t>
            </a:r>
            <a:r>
              <a:rPr lang="id-ID" sz="1600" dirty="0" smtClean="0">
                <a:solidFill>
                  <a:prstClr val="white"/>
                </a:solidFill>
              </a:rPr>
              <a:t>hidup manusia</a:t>
            </a:r>
          </a:p>
          <a:p>
            <a:pPr algn="ctr"/>
            <a:r>
              <a:rPr lang="id-ID" sz="1600" dirty="0" smtClean="0">
                <a:solidFill>
                  <a:prstClr val="white"/>
                </a:solidFill>
              </a:rPr>
              <a:t>semuanya</a:t>
            </a:r>
            <a:r>
              <a:rPr lang="id-ID" sz="1600" dirty="0">
                <a:solidFill>
                  <a:prstClr val="white"/>
                </a:solidFill>
              </a:rPr>
              <a:t>, terutama </a:t>
            </a:r>
            <a:r>
              <a:rPr lang="id-ID" sz="1600" dirty="0" smtClean="0">
                <a:solidFill>
                  <a:prstClr val="white"/>
                </a:solidFill>
              </a:rPr>
              <a:t>yang mengenai </a:t>
            </a:r>
            <a:r>
              <a:rPr lang="id-ID" sz="1600" dirty="0">
                <a:solidFill>
                  <a:prstClr val="white"/>
                </a:solidFill>
              </a:rPr>
              <a:t>gerak </a:t>
            </a:r>
            <a:r>
              <a:rPr lang="id-ID" sz="1600" dirty="0" smtClean="0">
                <a:solidFill>
                  <a:prstClr val="white"/>
                </a:solidFill>
              </a:rPr>
              <a:t>gerik</a:t>
            </a:r>
          </a:p>
          <a:p>
            <a:pPr algn="ctr"/>
            <a:r>
              <a:rPr lang="id-ID" sz="1600" dirty="0" smtClean="0">
                <a:solidFill>
                  <a:prstClr val="white"/>
                </a:solidFill>
              </a:rPr>
              <a:t>pikiran </a:t>
            </a:r>
            <a:r>
              <a:rPr lang="id-ID" sz="1600" dirty="0">
                <a:solidFill>
                  <a:prstClr val="white"/>
                </a:solidFill>
              </a:rPr>
              <a:t>dan rasa yang merupakan pertimbangan dan </a:t>
            </a:r>
            <a:r>
              <a:rPr lang="id-ID" sz="1600" dirty="0" smtClean="0">
                <a:solidFill>
                  <a:prstClr val="white"/>
                </a:solidFill>
              </a:rPr>
              <a:t>perasaan sampai </a:t>
            </a:r>
            <a:r>
              <a:rPr lang="id-ID" sz="1600" dirty="0">
                <a:solidFill>
                  <a:prstClr val="white"/>
                </a:solidFill>
              </a:rPr>
              <a:t>mengenai tujuannya </a:t>
            </a:r>
            <a:r>
              <a:rPr lang="id-ID" sz="1600" dirty="0" smtClean="0">
                <a:solidFill>
                  <a:prstClr val="white"/>
                </a:solidFill>
              </a:rPr>
              <a:t>yang</a:t>
            </a:r>
          </a:p>
          <a:p>
            <a:pPr algn="ctr"/>
            <a:r>
              <a:rPr lang="id-ID" sz="1600" dirty="0" smtClean="0">
                <a:solidFill>
                  <a:prstClr val="white"/>
                </a:solidFill>
              </a:rPr>
              <a:t>merupakan perbuatan</a:t>
            </a:r>
            <a:r>
              <a:rPr lang="id-ID" sz="1600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60093" y="3859020"/>
            <a:ext cx="4536504" cy="9181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prstClr val="white"/>
                </a:solidFill>
              </a:rPr>
              <a:t>M</a:t>
            </a:r>
            <a:r>
              <a:rPr lang="id-ID" sz="2000" dirty="0" smtClean="0">
                <a:solidFill>
                  <a:prstClr val="white"/>
                </a:solidFill>
              </a:rPr>
              <a:t>oral </a:t>
            </a:r>
            <a:r>
              <a:rPr lang="id-ID" sz="2000" dirty="0">
                <a:solidFill>
                  <a:prstClr val="white"/>
                </a:solidFill>
              </a:rPr>
              <a:t>adalah penentuan baik </a:t>
            </a:r>
            <a:r>
              <a:rPr lang="id-ID" sz="2000" dirty="0" smtClean="0">
                <a:solidFill>
                  <a:prstClr val="white"/>
                </a:solidFill>
              </a:rPr>
              <a:t>buruk</a:t>
            </a:r>
          </a:p>
          <a:p>
            <a:pPr algn="ctr"/>
            <a:r>
              <a:rPr lang="id-ID" sz="2000" dirty="0" smtClean="0">
                <a:solidFill>
                  <a:prstClr val="white"/>
                </a:solidFill>
              </a:rPr>
              <a:t>terhadap </a:t>
            </a:r>
            <a:r>
              <a:rPr lang="id-ID" sz="2000" dirty="0">
                <a:solidFill>
                  <a:prstClr val="white"/>
                </a:solidFill>
              </a:rPr>
              <a:t>perbuatan dan kelakuan</a:t>
            </a:r>
          </a:p>
        </p:txBody>
      </p:sp>
    </p:spTree>
    <p:extLst>
      <p:ext uri="{BB962C8B-B14F-4D97-AF65-F5344CB8AC3E}">
        <p14:creationId xmlns:p14="http://schemas.microsoft.com/office/powerpoint/2010/main" xmlns="" val="20949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694706" y="943819"/>
            <a:ext cx="6045646" cy="364415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5984" y="1158711"/>
            <a:ext cx="57543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d-ID" sz="1200" b="1" dirty="0" smtClean="0"/>
              <a:t>Akhlak </a:t>
            </a:r>
            <a:r>
              <a:rPr lang="id-ID" sz="1200" b="1" dirty="0"/>
              <a:t>terhadap Allah SWT.</a:t>
            </a:r>
            <a:endParaRPr lang="id-ID" sz="1200" dirty="0"/>
          </a:p>
          <a:p>
            <a:r>
              <a:rPr lang="id-ID" sz="1200" dirty="0"/>
              <a:t>Berkenaan dengan akhlak kepada Allah dilakukan dengan cara </a:t>
            </a:r>
            <a:r>
              <a:rPr lang="id-ID" sz="1200" dirty="0" smtClean="0"/>
              <a:t>memuji-Nya,</a:t>
            </a:r>
          </a:p>
          <a:p>
            <a:r>
              <a:rPr lang="id-ID" sz="1200" dirty="0" smtClean="0"/>
              <a:t>yakni </a:t>
            </a:r>
            <a:r>
              <a:rPr lang="id-ID" sz="1200" dirty="0"/>
              <a:t>menjadikan Tuhan sebagai satu-satunya yang menguasai </a:t>
            </a:r>
            <a:r>
              <a:rPr lang="id-ID" sz="1200" dirty="0" smtClean="0"/>
              <a:t>dirinya.</a:t>
            </a:r>
          </a:p>
          <a:p>
            <a:r>
              <a:rPr lang="id-ID" sz="1200" dirty="0" smtClean="0"/>
              <a:t>Oleh </a:t>
            </a:r>
            <a:r>
              <a:rPr lang="id-ID" sz="1200" dirty="0"/>
              <a:t>sebab itu, manusia sebagai hamba Allah mempunyai cara-cara </a:t>
            </a:r>
            <a:r>
              <a:rPr lang="id-ID" sz="1200" dirty="0" smtClean="0"/>
              <a:t>yang</a:t>
            </a:r>
          </a:p>
          <a:p>
            <a:r>
              <a:rPr lang="id-ID" sz="1200" dirty="0" smtClean="0"/>
              <a:t>tepat </a:t>
            </a:r>
            <a:r>
              <a:rPr lang="id-ID" sz="1200" dirty="0"/>
              <a:t>untuk mendekatkan diri. Caranya adalah sebagai berikut :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id-ID" sz="1200" dirty="0"/>
              <a:t>Beriman kepada </a:t>
            </a:r>
            <a:r>
              <a:rPr lang="id-ID" sz="1200" dirty="0" smtClean="0"/>
              <a:t>Allah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id-ID" sz="1200" dirty="0" smtClean="0"/>
              <a:t>Beribadah </a:t>
            </a:r>
            <a:r>
              <a:rPr lang="id-ID" sz="1200" dirty="0"/>
              <a:t>kepadaNya dan tidak </a:t>
            </a:r>
            <a:r>
              <a:rPr lang="id-ID" sz="1200" dirty="0" smtClean="0"/>
              <a:t>menyekutukanNya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id-ID" sz="1200" dirty="0" smtClean="0"/>
              <a:t>Ikhlas</a:t>
            </a:r>
            <a:endParaRPr lang="id-ID" sz="1200" dirty="0"/>
          </a:p>
          <a:p>
            <a:pPr marL="171450" lvl="0" indent="-171450">
              <a:buFont typeface="Wingdings" pitchFamily="2" charset="2"/>
              <a:buChar char="ü"/>
            </a:pPr>
            <a:r>
              <a:rPr lang="id-ID" sz="1200" dirty="0" smtClean="0"/>
              <a:t>Bersyukur </a:t>
            </a:r>
            <a:r>
              <a:rPr lang="id-ID" sz="1200" dirty="0"/>
              <a:t>atas segala karuniaNya dan </a:t>
            </a:r>
            <a:r>
              <a:rPr lang="id-ID" sz="1200" dirty="0" smtClean="0"/>
              <a:t>Qana’ah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id-ID" sz="1200" dirty="0" smtClean="0"/>
              <a:t>Tadharru </a:t>
            </a:r>
            <a:r>
              <a:rPr lang="id-ID" sz="1200" dirty="0"/>
              <a:t>atau seseorang yang harus menghilangkan tabir kesombongan dan rasa ego yang  menutupi </a:t>
            </a:r>
            <a:r>
              <a:rPr lang="id-ID" sz="1200" dirty="0" smtClean="0"/>
              <a:t>hatinya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id-ID" sz="1200" dirty="0" smtClean="0"/>
              <a:t>Doa </a:t>
            </a:r>
            <a:r>
              <a:rPr lang="id-ID" sz="1200" dirty="0"/>
              <a:t>dan berharap hanya kepada </a:t>
            </a:r>
            <a:r>
              <a:rPr lang="id-ID" sz="1200" dirty="0" smtClean="0"/>
              <a:t>Allah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id-ID" sz="1200" dirty="0" smtClean="0"/>
              <a:t>Sabar </a:t>
            </a:r>
            <a:r>
              <a:rPr lang="id-ID" sz="1200" dirty="0"/>
              <a:t>dan tidak mengenal putus </a:t>
            </a:r>
            <a:r>
              <a:rPr lang="id-ID" sz="1200" dirty="0" smtClean="0"/>
              <a:t>asa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id-ID" sz="1200" dirty="0" smtClean="0"/>
              <a:t>Menerima </a:t>
            </a:r>
            <a:r>
              <a:rPr lang="id-ID" sz="1200" dirty="0"/>
              <a:t>taqdir </a:t>
            </a:r>
            <a:r>
              <a:rPr lang="id-ID" sz="1200" dirty="0" smtClean="0"/>
              <a:t>Allah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id-ID" sz="1200" dirty="0" smtClean="0"/>
              <a:t>Husnuzhan</a:t>
            </a:r>
            <a:endParaRPr lang="id-ID" sz="1200" dirty="0"/>
          </a:p>
          <a:p>
            <a:pPr marL="171450" lvl="0" indent="-171450">
              <a:buFont typeface="Wingdings" pitchFamily="2" charset="2"/>
              <a:buChar char="ü"/>
            </a:pPr>
            <a:r>
              <a:rPr lang="id-ID" sz="1200" dirty="0" smtClean="0"/>
              <a:t>Tawakkal</a:t>
            </a:r>
            <a:endParaRPr lang="id-ID" sz="1200" dirty="0"/>
          </a:p>
          <a:p>
            <a:pPr marL="171450" lvl="0" indent="-171450">
              <a:buFont typeface="Wingdings" pitchFamily="2" charset="2"/>
              <a:buChar char="ü"/>
            </a:pPr>
            <a:r>
              <a:rPr lang="id-ID" sz="1200" dirty="0" smtClean="0"/>
              <a:t>Malu </a:t>
            </a:r>
            <a:r>
              <a:rPr lang="id-ID" sz="1200" dirty="0"/>
              <a:t>kepada </a:t>
            </a:r>
            <a:r>
              <a:rPr lang="id-ID" sz="1200" dirty="0" smtClean="0"/>
              <a:t>Allah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id-ID" sz="1200" dirty="0" smtClean="0"/>
              <a:t>Taubat </a:t>
            </a:r>
            <a:r>
              <a:rPr lang="id-ID" sz="1200" dirty="0"/>
              <a:t>dan istighfar</a:t>
            </a:r>
          </a:p>
        </p:txBody>
      </p:sp>
      <p:sp>
        <p:nvSpPr>
          <p:cNvPr id="2" name="Rectangle 1"/>
          <p:cNvSpPr/>
          <p:nvPr/>
        </p:nvSpPr>
        <p:spPr>
          <a:xfrm>
            <a:off x="1586804" y="235550"/>
            <a:ext cx="65527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d-ID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Macam- Macam  Akhlak</a:t>
            </a:r>
          </a:p>
        </p:txBody>
      </p:sp>
    </p:spTree>
    <p:extLst>
      <p:ext uri="{BB962C8B-B14F-4D97-AF65-F5344CB8AC3E}">
        <p14:creationId xmlns:p14="http://schemas.microsoft.com/office/powerpoint/2010/main" xmlns="" val="25383934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 fontAlgn="base"/>
            <a:r>
              <a:rPr lang="id-ID" sz="4000" dirty="0"/>
              <a:t>Akhlak terhadap Rasulullah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31592"/>
            <a:ext cx="8229600" cy="3394472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id-ID" sz="2800" dirty="0" smtClean="0"/>
              <a:t>Berakhlak </a:t>
            </a:r>
            <a:r>
              <a:rPr lang="id-ID" sz="2800" dirty="0"/>
              <a:t>kepada Rasulullah dapat diartikan suatu sikap yang harus dilakukan manusia kepada Rasulullah sebagai rasa terima kasih atas perjuangannya membawa umat manusia kejalan yang benar.</a:t>
            </a:r>
          </a:p>
          <a:p>
            <a:pPr marL="0" indent="0" fontAlgn="base">
              <a:buNone/>
            </a:pPr>
            <a:endParaRPr lang="id-ID" sz="2800" dirty="0"/>
          </a:p>
          <a:p>
            <a:pPr marL="0" indent="0" fontAlgn="base">
              <a:buNone/>
            </a:pPr>
            <a:r>
              <a:rPr lang="id-ID" sz="2800" dirty="0"/>
              <a:t>Banyak cara yang dilakukan dalam berkhlak kepada Rasulullah SAW. Diantaranya adalah sebagai berikut:</a:t>
            </a:r>
          </a:p>
          <a:p>
            <a:pPr lvl="0" fontAlgn="base"/>
            <a:r>
              <a:rPr lang="id-ID" sz="2800" dirty="0"/>
              <a:t>Mengikuti dan mentaati Rasulullah SAW</a:t>
            </a:r>
          </a:p>
          <a:p>
            <a:pPr lvl="0" fontAlgn="base"/>
            <a:r>
              <a:rPr lang="id-ID" sz="2800" dirty="0"/>
              <a:t>Mencintai dan memuliakan Rasulullah</a:t>
            </a:r>
          </a:p>
          <a:p>
            <a:pPr lvl="0" fontAlgn="base"/>
            <a:r>
              <a:rPr lang="id-ID" sz="2800" dirty="0"/>
              <a:t>Mengucapkan sholawat dan salam kepada Rasulullah</a:t>
            </a:r>
          </a:p>
          <a:p>
            <a:pPr lvl="0" fontAlgn="base"/>
            <a:r>
              <a:rPr lang="id-ID" sz="2800" dirty="0"/>
              <a:t>Mencontoh akhlak Rasulullah.</a:t>
            </a:r>
          </a:p>
        </p:txBody>
      </p:sp>
    </p:spTree>
    <p:extLst>
      <p:ext uri="{BB962C8B-B14F-4D97-AF65-F5344CB8AC3E}">
        <p14:creationId xmlns:p14="http://schemas.microsoft.com/office/powerpoint/2010/main" xmlns="" val="33304389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35896" y="2859782"/>
            <a:ext cx="5184576" cy="2088232"/>
          </a:xfrm>
        </p:spPr>
        <p:txBody>
          <a:bodyPr/>
          <a:lstStyle/>
          <a:p>
            <a:pPr lvl="0"/>
            <a:r>
              <a:rPr lang="id-ID" sz="1600" b="1" dirty="0"/>
              <a:t>Akhlak Terhadap Masyarakat (Sosial)</a:t>
            </a:r>
            <a:endParaRPr lang="id-ID" sz="1600" dirty="0"/>
          </a:p>
          <a:p>
            <a:pPr lvl="0"/>
            <a:r>
              <a:rPr lang="id-ID" sz="1600" dirty="0"/>
              <a:t>Berlaku baik kepada tetangga</a:t>
            </a:r>
          </a:p>
          <a:p>
            <a:pPr lvl="0"/>
            <a:r>
              <a:rPr lang="id-ID" sz="1600" dirty="0"/>
              <a:t>Memberikan apa yang menjadi hak tetangga</a:t>
            </a:r>
          </a:p>
          <a:p>
            <a:pPr lvl="0"/>
            <a:r>
              <a:rPr lang="id-ID" sz="1600" dirty="0"/>
              <a:t>Berbuat baik kepada semua orang</a:t>
            </a:r>
          </a:p>
          <a:p>
            <a:pPr lvl="0"/>
            <a:r>
              <a:rPr lang="id-ID" sz="1600" dirty="0"/>
              <a:t>Menjaga tali persaudaraan</a:t>
            </a:r>
          </a:p>
          <a:p>
            <a:pPr lvl="0"/>
            <a:r>
              <a:rPr lang="id-ID" sz="1600" dirty="0"/>
              <a:t>Menjaga pergaulan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251520" y="771556"/>
            <a:ext cx="5030216" cy="2059633"/>
          </a:xfrm>
        </p:spPr>
        <p:txBody>
          <a:bodyPr/>
          <a:lstStyle/>
          <a:p>
            <a:pPr lvl="0"/>
            <a:r>
              <a:rPr lang="id-ID" b="1" dirty="0"/>
              <a:t>Akhlak Terhadap Diri Sendiri (Individual)</a:t>
            </a:r>
            <a:endParaRPr lang="id-ID" dirty="0"/>
          </a:p>
          <a:p>
            <a:pPr lvl="0"/>
            <a:r>
              <a:rPr lang="id-ID" dirty="0" smtClean="0"/>
              <a:t>Menjaga </a:t>
            </a:r>
            <a:r>
              <a:rPr lang="id-ID" dirty="0"/>
              <a:t>kesucian diri</a:t>
            </a:r>
          </a:p>
          <a:p>
            <a:pPr lvl="0"/>
            <a:r>
              <a:rPr lang="id-ID" dirty="0"/>
              <a:t>Memelihara kerapihan</a:t>
            </a:r>
          </a:p>
          <a:p>
            <a:pPr lvl="0"/>
            <a:r>
              <a:rPr lang="id-ID" dirty="0"/>
              <a:t>Berlaku tenang dan istiqamah</a:t>
            </a:r>
          </a:p>
          <a:p>
            <a:pPr lvl="0"/>
            <a:r>
              <a:rPr lang="id-ID" dirty="0"/>
              <a:t>Disiplin, yakni pandai membagi waktu sebaik mungkin</a:t>
            </a:r>
          </a:p>
          <a:p>
            <a:pPr lvl="0"/>
            <a:r>
              <a:rPr lang="id-ID" dirty="0"/>
              <a:t>Menuntut ilmu</a:t>
            </a:r>
          </a:p>
          <a:p>
            <a:pPr lvl="0"/>
            <a:r>
              <a:rPr lang="id-ID" dirty="0"/>
              <a:t>Mengamalkan ilmu dalam </a:t>
            </a:r>
            <a:r>
              <a:rPr lang="id-ID" dirty="0" smtClean="0"/>
              <a:t>kehidupan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78911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699542"/>
            <a:ext cx="8496944" cy="460648"/>
          </a:xfrm>
        </p:spPr>
        <p:txBody>
          <a:bodyPr/>
          <a:lstStyle/>
          <a:p>
            <a:pPr lvl="0" algn="ctr"/>
            <a:r>
              <a:rPr lang="id-ID" b="1" dirty="0">
                <a:latin typeface="Agency FB" pitchFamily="34" charset="0"/>
              </a:rPr>
              <a:t>Akhlak terhadap lingkungan</a:t>
            </a:r>
            <a:endParaRPr lang="id-ID" dirty="0">
              <a:latin typeface="Agency FB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95536" y="1347614"/>
            <a:ext cx="8496944" cy="2808312"/>
          </a:xfrm>
        </p:spPr>
        <p:txBody>
          <a:bodyPr/>
          <a:lstStyle/>
          <a:p>
            <a:pPr marL="285750" lvl="0" indent="-285750">
              <a:buFont typeface="Wingdings" pitchFamily="2" charset="2"/>
              <a:buChar char="Ø"/>
            </a:pPr>
            <a:r>
              <a:rPr lang="id-ID" sz="3200" dirty="0" smtClean="0">
                <a:latin typeface="Agency FB" pitchFamily="34" charset="0"/>
                <a:ea typeface="Adobe Fan Heiti Std B" pitchFamily="34" charset="-128"/>
              </a:rPr>
              <a:t>Penanaman </a:t>
            </a:r>
            <a:r>
              <a:rPr lang="id-ID" sz="3200" dirty="0">
                <a:latin typeface="Agency FB" pitchFamily="34" charset="0"/>
                <a:ea typeface="Adobe Fan Heiti Std B" pitchFamily="34" charset="-128"/>
              </a:rPr>
              <a:t>Pohon dan </a:t>
            </a:r>
            <a:r>
              <a:rPr lang="id-ID" sz="3200" dirty="0" smtClean="0">
                <a:latin typeface="Agency FB" pitchFamily="34" charset="0"/>
                <a:ea typeface="Adobe Fan Heiti Std B" pitchFamily="34" charset="-128"/>
              </a:rPr>
              <a:t>Penghijauan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id-ID" sz="3200" dirty="0" smtClean="0">
                <a:latin typeface="Agency FB" pitchFamily="34" charset="0"/>
                <a:ea typeface="Adobe Fan Heiti Std B" pitchFamily="34" charset="-128"/>
              </a:rPr>
              <a:t>Menjaga </a:t>
            </a:r>
            <a:r>
              <a:rPr lang="id-ID" sz="3200" dirty="0">
                <a:latin typeface="Agency FB" pitchFamily="34" charset="0"/>
                <a:ea typeface="Adobe Fan Heiti Std B" pitchFamily="34" charset="-128"/>
              </a:rPr>
              <a:t>kelestarian </a:t>
            </a:r>
            <a:r>
              <a:rPr lang="id-ID" sz="3200" dirty="0" smtClean="0">
                <a:latin typeface="Agency FB" pitchFamily="34" charset="0"/>
                <a:ea typeface="Adobe Fan Heiti Std B" pitchFamily="34" charset="-128"/>
              </a:rPr>
              <a:t>lingkungan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id-ID" sz="3200" dirty="0" smtClean="0">
                <a:latin typeface="Agency FB" pitchFamily="34" charset="0"/>
                <a:ea typeface="Adobe Fan Heiti Std B" pitchFamily="34" charset="-128"/>
              </a:rPr>
              <a:t>Sayang </a:t>
            </a:r>
            <a:r>
              <a:rPr lang="id-ID" sz="3200" dirty="0">
                <a:latin typeface="Agency FB" pitchFamily="34" charset="0"/>
                <a:ea typeface="Adobe Fan Heiti Std B" pitchFamily="34" charset="-128"/>
              </a:rPr>
              <a:t>kepada </a:t>
            </a:r>
            <a:r>
              <a:rPr lang="id-ID" sz="3200" dirty="0" smtClean="0">
                <a:latin typeface="Agency FB" pitchFamily="34" charset="0"/>
                <a:ea typeface="Adobe Fan Heiti Std B" pitchFamily="34" charset="-128"/>
              </a:rPr>
              <a:t>binatang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id-ID" sz="3200" dirty="0" smtClean="0">
                <a:latin typeface="Agency FB" pitchFamily="34" charset="0"/>
                <a:ea typeface="Adobe Fan Heiti Std B" pitchFamily="34" charset="-128"/>
              </a:rPr>
              <a:t>Tidak </a:t>
            </a:r>
            <a:r>
              <a:rPr lang="id-ID" sz="3200" dirty="0">
                <a:latin typeface="Agency FB" pitchFamily="34" charset="0"/>
                <a:ea typeface="Adobe Fan Heiti Std B" pitchFamily="34" charset="-128"/>
              </a:rPr>
              <a:t>berbuat kerusakan di bumi</a:t>
            </a:r>
          </a:p>
        </p:txBody>
      </p:sp>
    </p:spTree>
    <p:extLst>
      <p:ext uri="{BB962C8B-B14F-4D97-AF65-F5344CB8AC3E}">
        <p14:creationId xmlns:p14="http://schemas.microsoft.com/office/powerpoint/2010/main" xmlns="" val="240993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23478"/>
            <a:ext cx="8748464" cy="760988"/>
          </a:xfrm>
        </p:spPr>
        <p:txBody>
          <a:bodyPr/>
          <a:lstStyle/>
          <a:p>
            <a:r>
              <a:rPr lang="id-ID" sz="2400" dirty="0" smtClean="0"/>
              <a:t>CIRI-CIRI ORANG YANG BERAKHLAKUL KARIMAH</a:t>
            </a:r>
            <a:endParaRPr lang="id-ID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95536" y="699548"/>
            <a:ext cx="7776864" cy="3067745"/>
          </a:xfrm>
        </p:spPr>
        <p:txBody>
          <a:bodyPr/>
          <a:lstStyle/>
          <a:p>
            <a:pPr marL="285750" lvl="0" indent="-285750">
              <a:buFont typeface="Wingdings" pitchFamily="2" charset="2"/>
              <a:buChar char="v"/>
            </a:pPr>
            <a:r>
              <a:rPr lang="id-ID" dirty="0" smtClean="0"/>
              <a:t>Cinta </a:t>
            </a:r>
            <a:r>
              <a:rPr lang="id-ID" dirty="0"/>
              <a:t>untuk semua, kebencian tidak untuk </a:t>
            </a:r>
            <a:r>
              <a:rPr lang="id-ID" dirty="0" smtClean="0"/>
              <a:t>siapapun.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id-ID" dirty="0" smtClean="0"/>
              <a:t>Dendam </a:t>
            </a:r>
            <a:r>
              <a:rPr lang="id-ID" dirty="0"/>
              <a:t>itu menghilangkan semua kebaikan seperti kayu dimakan api (amalannya akan hilang</a:t>
            </a:r>
            <a:r>
              <a:rPr lang="id-ID" dirty="0" smtClean="0"/>
              <a:t>).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id-ID" dirty="0" smtClean="0"/>
              <a:t>Tolak </a:t>
            </a:r>
            <a:r>
              <a:rPr lang="id-ID" dirty="0"/>
              <a:t>kejahatan dengan perbuatan baik, memaafkan itu yang </a:t>
            </a:r>
            <a:r>
              <a:rPr lang="id-ID" dirty="0" smtClean="0"/>
              <a:t>terbaik.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id-ID" dirty="0" smtClean="0"/>
              <a:t>Carilah </a:t>
            </a:r>
            <a:r>
              <a:rPr lang="id-ID" dirty="0"/>
              <a:t>kemuliaan di sisi Allah dengan cara bersikap sopan santun</a:t>
            </a:r>
            <a:r>
              <a:rPr lang="en-US" dirty="0"/>
              <a:t> t</a:t>
            </a:r>
            <a:r>
              <a:rPr lang="id-ID" dirty="0"/>
              <a:t>erhadap </a:t>
            </a:r>
            <a:r>
              <a:rPr lang="id-ID" dirty="0" smtClean="0"/>
              <a:t>orang</a:t>
            </a:r>
          </a:p>
          <a:p>
            <a:pPr lvl="0"/>
            <a:r>
              <a:rPr lang="id-ID" dirty="0" smtClean="0"/>
              <a:t>      bersikap </a:t>
            </a:r>
            <a:r>
              <a:rPr lang="id-ID" dirty="0"/>
              <a:t>kasar kepadamu dan membalas kebaikan kepada orang yang </a:t>
            </a:r>
            <a:r>
              <a:rPr lang="id-ID" dirty="0" smtClean="0"/>
              <a:t>menyakitimu.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id-ID" dirty="0" smtClean="0"/>
              <a:t>Hidup </a:t>
            </a:r>
            <a:r>
              <a:rPr lang="id-ID" dirty="0"/>
              <a:t>harus bermanfaat untuk orang </a:t>
            </a:r>
            <a:r>
              <a:rPr lang="id-ID" dirty="0" smtClean="0"/>
              <a:t>lain.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id-ID" dirty="0" smtClean="0"/>
              <a:t>Hidup </a:t>
            </a:r>
            <a:r>
              <a:rPr lang="id-ID" dirty="0"/>
              <a:t>harus memberi ketenangan kepada lingkungan di mana kita berada.</a:t>
            </a:r>
          </a:p>
          <a:p>
            <a:pPr lvl="0"/>
            <a:r>
              <a:rPr lang="id-ID" dirty="0"/>
              <a:t> kata-kata sopan, lemah lembut, adalah suatu amal </a:t>
            </a:r>
            <a:r>
              <a:rPr lang="id-ID" dirty="0" smtClean="0"/>
              <a:t>ibadah.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id-ID" dirty="0" smtClean="0"/>
              <a:t>Bergaulah </a:t>
            </a:r>
            <a:r>
              <a:rPr lang="id-ID" dirty="0"/>
              <a:t>dengan orang-orang miskin dan susah agar mencegah kita dari sifat sombong dan takabur. Hal ini akan memuliakanmu di sisi Allah </a:t>
            </a:r>
            <a:r>
              <a:rPr lang="id-ID" dirty="0" smtClean="0"/>
              <a:t>SWT.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id-ID" dirty="0" smtClean="0"/>
              <a:t>Hamba-hamba </a:t>
            </a:r>
            <a:r>
              <a:rPr lang="id-ID" dirty="0"/>
              <a:t>Allah ialah orang-orang yang berjalan dimuka bumi dengan merendahkan diri, sopan santun dan ramah </a:t>
            </a:r>
            <a:r>
              <a:rPr lang="id-ID" dirty="0" smtClean="0"/>
              <a:t>tamah.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id-ID" dirty="0" smtClean="0"/>
              <a:t>Semua </a:t>
            </a:r>
            <a:r>
              <a:rPr lang="id-ID" dirty="0"/>
              <a:t>orang yang datang kepadamu sambutlah dengan senang hati, setidaknya lihatlah dengan senyum.</a:t>
            </a:r>
          </a:p>
        </p:txBody>
      </p:sp>
    </p:spTree>
    <p:extLst>
      <p:ext uri="{BB962C8B-B14F-4D97-AF65-F5344CB8AC3E}">
        <p14:creationId xmlns:p14="http://schemas.microsoft.com/office/powerpoint/2010/main" xmlns="" val="407181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482</Words>
  <Application>Microsoft Office PowerPoint</Application>
  <PresentationFormat>On-screen Show (16:9)</PresentationFormat>
  <Paragraphs>84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Office Theme</vt:lpstr>
      <vt:lpstr>Custom Design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1_Office 테마</vt:lpstr>
      <vt:lpstr>Slide 1</vt:lpstr>
      <vt:lpstr>Pengertian Akhlak</vt:lpstr>
      <vt:lpstr>Slide 3</vt:lpstr>
      <vt:lpstr>Slide 4</vt:lpstr>
      <vt:lpstr>Slide 5</vt:lpstr>
      <vt:lpstr>Akhlak terhadap Rasulullah</vt:lpstr>
      <vt:lpstr>Slide 7</vt:lpstr>
      <vt:lpstr>Slide 8</vt:lpstr>
      <vt:lpstr>CIRI-CIRI ORANG YANG BERAKHLAKUL KARIMAH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Owner</cp:lastModifiedBy>
  <cp:revision>51</cp:revision>
  <dcterms:created xsi:type="dcterms:W3CDTF">2014-04-01T16:27:38Z</dcterms:created>
  <dcterms:modified xsi:type="dcterms:W3CDTF">2020-09-10T06:23:40Z</dcterms:modified>
</cp:coreProperties>
</file>