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88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3298" y="705993"/>
            <a:ext cx="197180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3C4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96714" y="1805946"/>
            <a:ext cx="7636405" cy="3979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3C4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5061" y="445227"/>
            <a:ext cx="9155560" cy="686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5800" y="698500"/>
            <a:ext cx="89281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3C4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9264" y="3184600"/>
            <a:ext cx="6579870" cy="124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3C4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2275" y="1735963"/>
            <a:ext cx="7673848" cy="4789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4866" y="7061707"/>
            <a:ext cx="279463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6161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urricane_Wilma)" TargetMode="External"/><Relationship Id="rId4" Type="http://schemas.openxmlformats.org/officeDocument/2006/relationships/hyperlink" Target="http://mediaanakindonesia.wordpress.com/2010/11/23/topa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45.jpg"/><Relationship Id="rId12" Type="http://schemas.openxmlformats.org/officeDocument/2006/relationships/image" Target="../media/image50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2.png"/><Relationship Id="rId7" Type="http://schemas.openxmlformats.org/officeDocument/2006/relationships/image" Target="../media/image59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345" y="445227"/>
            <a:ext cx="9193708" cy="686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98500"/>
            <a:ext cx="89281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0363" y="3809238"/>
            <a:ext cx="5268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5955" algn="l"/>
              </a:tabLst>
            </a:pPr>
            <a:r>
              <a:rPr sz="5400" b="1" dirty="0">
                <a:solidFill>
                  <a:srgbClr val="F3C43F"/>
                </a:solidFill>
                <a:latin typeface="Times New Roman"/>
                <a:cs typeface="Times New Roman"/>
              </a:rPr>
              <a:t>Penala</a:t>
            </a:r>
            <a:r>
              <a:rPr sz="5400" b="1" spc="5" dirty="0">
                <a:solidFill>
                  <a:srgbClr val="F3C43F"/>
                </a:solidFill>
                <a:latin typeface="Times New Roman"/>
                <a:cs typeface="Times New Roman"/>
              </a:rPr>
              <a:t>r</a:t>
            </a:r>
            <a:r>
              <a:rPr sz="5400" b="1" dirty="0">
                <a:solidFill>
                  <a:srgbClr val="F3C43F"/>
                </a:solidFill>
                <a:latin typeface="Times New Roman"/>
                <a:cs typeface="Times New Roman"/>
              </a:rPr>
              <a:t>an	Lo</a:t>
            </a:r>
            <a:r>
              <a:rPr sz="5400" b="1" spc="5" dirty="0">
                <a:solidFill>
                  <a:srgbClr val="F3C43F"/>
                </a:solidFill>
                <a:latin typeface="Times New Roman"/>
                <a:cs typeface="Times New Roman"/>
              </a:rPr>
              <a:t>g</a:t>
            </a:r>
            <a:r>
              <a:rPr sz="5400" b="1" dirty="0">
                <a:solidFill>
                  <a:srgbClr val="F3C43F"/>
                </a:solidFill>
                <a:latin typeface="Times New Roman"/>
                <a:cs typeface="Times New Roman"/>
              </a:rPr>
              <a:t>ika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407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6998" y="717931"/>
            <a:ext cx="62382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0" spc="-5" dirty="0">
                <a:latin typeface="Times New Roman"/>
                <a:cs typeface="Times New Roman"/>
              </a:rPr>
              <a:t>Berpikir </a:t>
            </a:r>
            <a:r>
              <a:rPr sz="2600" b="0" spc="-10" dirty="0">
                <a:latin typeface="Times New Roman"/>
                <a:cs typeface="Times New Roman"/>
              </a:rPr>
              <a:t>Induktif </a:t>
            </a:r>
            <a:r>
              <a:rPr sz="2600" b="0" spc="-5" dirty="0">
                <a:latin typeface="Times New Roman"/>
                <a:cs typeface="Times New Roman"/>
              </a:rPr>
              <a:t>dalam </a:t>
            </a:r>
            <a:r>
              <a:rPr sz="2600" b="0" spc="-10" dirty="0">
                <a:latin typeface="Times New Roman"/>
                <a:cs typeface="Times New Roman"/>
              </a:rPr>
              <a:t>Kehidupan</a:t>
            </a:r>
            <a:r>
              <a:rPr sz="2600" b="0" spc="60" dirty="0">
                <a:latin typeface="Times New Roman"/>
                <a:cs typeface="Times New Roman"/>
              </a:rPr>
              <a:t> </a:t>
            </a:r>
            <a:r>
              <a:rPr sz="2600" b="0" spc="-5" dirty="0">
                <a:latin typeface="Times New Roman"/>
                <a:cs typeface="Times New Roman"/>
              </a:rPr>
              <a:t>Sehari-hari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1694" y="2036191"/>
            <a:ext cx="5076825" cy="31000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783590" algn="just">
              <a:lnSpc>
                <a:spcPct val="91000"/>
              </a:lnSpc>
              <a:spcBef>
                <a:spcPts val="320"/>
              </a:spcBef>
            </a:pP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Hari ini </a:t>
            </a:r>
            <a:r>
              <a:rPr sz="2000" dirty="0">
                <a:solidFill>
                  <a:srgbClr val="161616"/>
                </a:solidFill>
                <a:latin typeface="Calibri"/>
                <a:cs typeface="Calibri"/>
              </a:rPr>
              <a:t>Budi tiba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di </a:t>
            </a:r>
            <a:r>
              <a:rPr sz="2000" spc="-15" dirty="0">
                <a:solidFill>
                  <a:srgbClr val="161616"/>
                </a:solidFill>
                <a:latin typeface="Calibri"/>
                <a:cs typeface="Calibri"/>
              </a:rPr>
              <a:t>kantor </a:t>
            </a:r>
            <a:r>
              <a:rPr sz="2000" spc="-10" dirty="0">
                <a:solidFill>
                  <a:srgbClr val="161616"/>
                </a:solidFill>
                <a:latin typeface="Calibri"/>
                <a:cs typeface="Calibri"/>
              </a:rPr>
              <a:t>pukul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7.30 dan  </a:t>
            </a:r>
            <a:r>
              <a:rPr sz="2000" spc="-10" dirty="0">
                <a:solidFill>
                  <a:srgbClr val="161616"/>
                </a:solidFill>
                <a:latin typeface="Calibri"/>
                <a:cs typeface="Calibri"/>
              </a:rPr>
              <a:t>menemukan bahwa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tidak </a:t>
            </a:r>
            <a:r>
              <a:rPr sz="2000" dirty="0">
                <a:solidFill>
                  <a:srgbClr val="161616"/>
                </a:solidFill>
                <a:latin typeface="Calibri"/>
                <a:cs typeface="Calibri"/>
              </a:rPr>
              <a:t>ada lagi </a:t>
            </a:r>
            <a:r>
              <a:rPr sz="2000" spc="-10" dirty="0">
                <a:solidFill>
                  <a:srgbClr val="161616"/>
                </a:solidFill>
                <a:latin typeface="Calibri"/>
                <a:cs typeface="Calibri"/>
              </a:rPr>
              <a:t>tempat 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parkir </a:t>
            </a:r>
            <a:r>
              <a:rPr sz="2000" dirty="0">
                <a:solidFill>
                  <a:srgbClr val="161616"/>
                </a:solidFill>
                <a:latin typeface="Calibri"/>
                <a:cs typeface="Calibri"/>
              </a:rPr>
              <a:t>mobil</a:t>
            </a:r>
            <a:r>
              <a:rPr sz="2000" spc="-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61616"/>
                </a:solidFill>
                <a:latin typeface="Calibri"/>
                <a:cs typeface="Calibri"/>
              </a:rPr>
              <a:t>untuknya.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542290" marR="64769">
              <a:lnSpc>
                <a:spcPct val="91300"/>
              </a:lnSpc>
              <a:spcBef>
                <a:spcPts val="1505"/>
              </a:spcBef>
            </a:pPr>
            <a:r>
              <a:rPr sz="1900" spc="-10" dirty="0">
                <a:solidFill>
                  <a:srgbClr val="161616"/>
                </a:solidFill>
                <a:latin typeface="Calibri"/>
                <a:cs typeface="Calibri"/>
              </a:rPr>
              <a:t>Keesokan harinya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dia memutuskan untuk </a:t>
            </a: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tiba  di </a:t>
            </a:r>
            <a:r>
              <a:rPr sz="1900" spc="-15" dirty="0">
                <a:solidFill>
                  <a:srgbClr val="161616"/>
                </a:solidFill>
                <a:latin typeface="Calibri"/>
                <a:cs typeface="Calibri"/>
              </a:rPr>
              <a:t>kantor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pukul </a:t>
            </a: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7.00. </a:t>
            </a:r>
            <a:r>
              <a:rPr sz="1900" spc="-35" dirty="0">
                <a:solidFill>
                  <a:srgbClr val="161616"/>
                </a:solidFill>
                <a:latin typeface="Calibri"/>
                <a:cs typeface="Calibri"/>
              </a:rPr>
              <a:t>Ternyata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ia </a:t>
            </a: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mendapat 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tempat parkir </a:t>
            </a: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di </a:t>
            </a:r>
            <a:r>
              <a:rPr sz="1900" spc="-10" dirty="0">
                <a:solidFill>
                  <a:srgbClr val="161616"/>
                </a:solidFill>
                <a:latin typeface="Calibri"/>
                <a:cs typeface="Calibri"/>
              </a:rPr>
              <a:t>dekat </a:t>
            </a: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gedung</a:t>
            </a:r>
            <a:r>
              <a:rPr sz="1900" spc="-6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161616"/>
                </a:solidFill>
                <a:latin typeface="Calibri"/>
                <a:cs typeface="Calibri"/>
              </a:rPr>
              <a:t>kantornya.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006475">
              <a:lnSpc>
                <a:spcPct val="100000"/>
              </a:lnSpc>
            </a:pP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Kejadian ini </a:t>
            </a: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berlangsung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selama </a:t>
            </a:r>
            <a:r>
              <a:rPr sz="1900" spc="-15" dirty="0">
                <a:solidFill>
                  <a:srgbClr val="161616"/>
                </a:solidFill>
                <a:latin typeface="Calibri"/>
                <a:cs typeface="Calibri"/>
              </a:rPr>
              <a:t>tiga</a:t>
            </a:r>
            <a:r>
              <a:rPr sz="1900" spc="-2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hari.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7601" y="5935167"/>
            <a:ext cx="4112260" cy="579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170"/>
              </a:lnSpc>
              <a:spcBef>
                <a:spcPts val="110"/>
              </a:spcBef>
            </a:pP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1900" spc="-10" dirty="0">
                <a:solidFill>
                  <a:srgbClr val="161616"/>
                </a:solidFill>
                <a:latin typeface="Calibri"/>
                <a:cs typeface="Calibri"/>
              </a:rPr>
              <a:t>kejadian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ini, kesimpulan apakah</a:t>
            </a:r>
            <a:r>
              <a:rPr sz="1900" spc="-3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161616"/>
                </a:solidFill>
                <a:latin typeface="Calibri"/>
                <a:cs typeface="Calibri"/>
              </a:rPr>
              <a:t>yang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70"/>
              </a:lnSpc>
            </a:pP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dapat diambil oleh</a:t>
            </a:r>
            <a:r>
              <a:rPr sz="1900" spc="36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161616"/>
                </a:solidFill>
                <a:latin typeface="Calibri"/>
                <a:cs typeface="Calibri"/>
              </a:rPr>
              <a:t>Budi?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2015" y="705993"/>
            <a:ext cx="1188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Cata</a:t>
            </a:r>
            <a:r>
              <a:rPr sz="3000" b="0" spc="-10" dirty="0">
                <a:latin typeface="Times New Roman"/>
                <a:cs typeface="Times New Roman"/>
              </a:rPr>
              <a:t>t</a:t>
            </a:r>
            <a:r>
              <a:rPr sz="3000" b="0" dirty="0">
                <a:latin typeface="Times New Roman"/>
                <a:cs typeface="Times New Roman"/>
              </a:rPr>
              <a:t>an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294" y="1728597"/>
            <a:ext cx="7611745" cy="4883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188595">
              <a:lnSpc>
                <a:spcPct val="99000"/>
              </a:lnSpc>
              <a:spcBef>
                <a:spcPts val="140"/>
              </a:spcBef>
            </a:pP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Hasil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kesimpulan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dua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contoh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sebelumnya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tidak 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berlaku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mutlak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untuk setiap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orang.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Artinya 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kesimpulan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hanya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berlaku</a:t>
            </a:r>
            <a:r>
              <a:rPr sz="2800" spc="-3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lokal.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  <a:spcBef>
                <a:spcPts val="750"/>
              </a:spcBef>
            </a:pP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Sebagai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contoh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kesimpulan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bahwa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matahari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terbit di 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timur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berlaku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untuk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seluruh Indonesia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tetapi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tidak 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tepat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untuk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penduduk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yang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bermukim di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Kutub 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Utara.</a:t>
            </a:r>
            <a:endParaRPr sz="2800">
              <a:latin typeface="Calibri"/>
              <a:cs typeface="Calibri"/>
            </a:endParaRPr>
          </a:p>
          <a:p>
            <a:pPr marL="12700" marR="29209">
              <a:lnSpc>
                <a:spcPct val="99300"/>
              </a:lnSpc>
              <a:spcBef>
                <a:spcPts val="720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Kesimpulan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bahwa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Budi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harus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tiba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pukul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7.30  mungkin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hanya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untuk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lapangan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parkir di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Fakultasnya 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tetapi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belum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tentu berlaku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untuk parkir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di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tempat 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lain.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3739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7700" y="705993"/>
            <a:ext cx="53447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Badai yang menyerang tahun</a:t>
            </a:r>
            <a:r>
              <a:rPr sz="3000" b="0" spc="-55" dirty="0">
                <a:latin typeface="Times New Roman"/>
                <a:cs typeface="Times New Roman"/>
              </a:rPr>
              <a:t> </a:t>
            </a:r>
            <a:r>
              <a:rPr sz="3000" b="0" dirty="0">
                <a:latin typeface="Times New Roman"/>
                <a:cs typeface="Times New Roman"/>
              </a:rPr>
              <a:t>2005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6210" marR="5080">
              <a:lnSpc>
                <a:spcPct val="99300"/>
              </a:lnSpc>
              <a:spcBef>
                <a:spcPts val="120"/>
              </a:spcBef>
            </a:pPr>
            <a:r>
              <a:rPr sz="2000" spc="-5" dirty="0"/>
              <a:t>Dunia </a:t>
            </a:r>
            <a:r>
              <a:rPr sz="2000" spc="-10" dirty="0"/>
              <a:t>dikejutkan dengan serangan </a:t>
            </a:r>
            <a:r>
              <a:rPr sz="2000" dirty="0"/>
              <a:t>angin </a:t>
            </a:r>
            <a:r>
              <a:rPr sz="2000" spc="-10" dirty="0"/>
              <a:t>topan </a:t>
            </a:r>
            <a:r>
              <a:rPr sz="2000" spc="-15" dirty="0"/>
              <a:t>dahsyat, sekelas </a:t>
            </a:r>
            <a:r>
              <a:rPr sz="2000" spc="-10" dirty="0"/>
              <a:t>Katrina  </a:t>
            </a:r>
            <a:r>
              <a:rPr sz="2000" spc="-5" dirty="0"/>
              <a:t>dan </a:t>
            </a:r>
            <a:r>
              <a:rPr sz="2000" dirty="0"/>
              <a:t>Wilma </a:t>
            </a:r>
            <a:r>
              <a:rPr sz="2000" spc="-5" dirty="0"/>
              <a:t>yang melanda </a:t>
            </a:r>
            <a:r>
              <a:rPr sz="2000" spc="-15" dirty="0"/>
              <a:t>kawasan </a:t>
            </a:r>
            <a:r>
              <a:rPr sz="2000" spc="-10" dirty="0"/>
              <a:t>cukup </a:t>
            </a:r>
            <a:r>
              <a:rPr sz="2000" spc="-5" dirty="0"/>
              <a:t>luas di </a:t>
            </a:r>
            <a:r>
              <a:rPr sz="2000" spc="-10" dirty="0"/>
              <a:t>Atlantik </a:t>
            </a:r>
            <a:r>
              <a:rPr sz="2000" spc="-15" dirty="0"/>
              <a:t>Utara. </a:t>
            </a:r>
            <a:r>
              <a:rPr sz="2000" dirty="0"/>
              <a:t>Badai  </a:t>
            </a:r>
            <a:r>
              <a:rPr sz="2000" spc="-15" dirty="0"/>
              <a:t>sangat </a:t>
            </a:r>
            <a:r>
              <a:rPr sz="2000" spc="-10" dirty="0"/>
              <a:t>ganas </a:t>
            </a:r>
            <a:r>
              <a:rPr sz="2000" spc="-15" dirty="0"/>
              <a:t>atau </a:t>
            </a:r>
            <a:r>
              <a:rPr sz="2000" spc="-10" dirty="0"/>
              <a:t>topan </a:t>
            </a:r>
            <a:r>
              <a:rPr sz="2000" spc="-5" dirty="0"/>
              <a:t>(hurricane) yang menerjang </a:t>
            </a:r>
            <a:r>
              <a:rPr sz="2000" spc="-15" dirty="0"/>
              <a:t>kawasan </a:t>
            </a:r>
            <a:r>
              <a:rPr sz="2000" spc="-10" dirty="0"/>
              <a:t>Amerika  </a:t>
            </a:r>
            <a:r>
              <a:rPr sz="2000" spc="-15" dirty="0"/>
              <a:t>Serikat </a:t>
            </a:r>
            <a:r>
              <a:rPr sz="2000" dirty="0"/>
              <a:t>itu </a:t>
            </a:r>
            <a:r>
              <a:rPr sz="2000" spc="-5" dirty="0"/>
              <a:t>berasal dari badai </a:t>
            </a:r>
            <a:r>
              <a:rPr sz="2000" spc="-10" dirty="0"/>
              <a:t>tropis (tropical storm). </a:t>
            </a:r>
            <a:r>
              <a:rPr sz="2000" dirty="0"/>
              <a:t>Badai </a:t>
            </a:r>
            <a:r>
              <a:rPr sz="2000" spc="-5" dirty="0"/>
              <a:t>yang </a:t>
            </a:r>
            <a:r>
              <a:rPr sz="2000" spc="-15" dirty="0"/>
              <a:t>awalnya  berkekuatan </a:t>
            </a:r>
            <a:r>
              <a:rPr sz="2000" spc="-5" dirty="0"/>
              <a:t>rendah, </a:t>
            </a:r>
            <a:r>
              <a:rPr sz="2000" dirty="0"/>
              <a:t>dalam </a:t>
            </a:r>
            <a:r>
              <a:rPr sz="2000" spc="-5" dirty="0"/>
              <a:t>perjalanannya menjadi semakin </a:t>
            </a:r>
            <a:r>
              <a:rPr sz="2000" spc="-15" dirty="0"/>
              <a:t>kuat </a:t>
            </a:r>
            <a:r>
              <a:rPr sz="2000" spc="-5" dirty="0"/>
              <a:t>dengan  </a:t>
            </a:r>
            <a:r>
              <a:rPr sz="2000" spc="-15" dirty="0"/>
              <a:t>daya </a:t>
            </a:r>
            <a:r>
              <a:rPr sz="2000" dirty="0"/>
              <a:t>hancur tinggi. Badai </a:t>
            </a:r>
            <a:r>
              <a:rPr sz="2000" spc="-10" dirty="0"/>
              <a:t>Katrina telah memporakporandakan </a:t>
            </a:r>
            <a:r>
              <a:rPr sz="2000" spc="-5" dirty="0"/>
              <a:t>sebagian  </a:t>
            </a:r>
            <a:r>
              <a:rPr sz="2000" spc="-10" dirty="0"/>
              <a:t>wilayah Amerika Serikat </a:t>
            </a:r>
            <a:r>
              <a:rPr sz="2000" spc="-5" dirty="0"/>
              <a:t>(AS) bulan Agustus</a:t>
            </a:r>
            <a:r>
              <a:rPr sz="2000" spc="-30" dirty="0"/>
              <a:t> </a:t>
            </a:r>
            <a:r>
              <a:rPr sz="2000" spc="-5" dirty="0"/>
              <a:t>lalu.</a:t>
            </a:r>
            <a:endParaRPr sz="2000"/>
          </a:p>
          <a:p>
            <a:pPr marL="156210" marR="344170" indent="24130">
              <a:lnSpc>
                <a:spcPct val="100000"/>
              </a:lnSpc>
              <a:spcBef>
                <a:spcPts val="505"/>
              </a:spcBef>
            </a:pPr>
            <a:r>
              <a:rPr sz="1600" spc="-10" dirty="0">
                <a:solidFill>
                  <a:srgbClr val="90B54D"/>
                </a:solidFill>
                <a:hlinkClick r:id="rId4"/>
              </a:rPr>
              <a:t>http://mediaanakindonesia.wordpress.com/2010/11/23/topan‐d</a:t>
            </a:r>
            <a:r>
              <a:rPr sz="1600" spc="-10" dirty="0">
                <a:solidFill>
                  <a:srgbClr val="90B54D"/>
                </a:solidFill>
              </a:rPr>
              <a:t>an‐badai‐mengganas‐  karena‐cuaca‐ekstrim‐akibat‐pemanasan‐global/</a:t>
            </a:r>
            <a:endParaRPr sz="1600"/>
          </a:p>
          <a:p>
            <a:pPr marL="143510"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70510">
              <a:lnSpc>
                <a:spcPct val="100000"/>
              </a:lnSpc>
              <a:spcBef>
                <a:spcPts val="1410"/>
              </a:spcBef>
            </a:pPr>
            <a:r>
              <a:rPr sz="1800" b="1" spc="-5" dirty="0">
                <a:solidFill>
                  <a:srgbClr val="1A1A70"/>
                </a:solidFill>
                <a:latin typeface="Times New Roman"/>
                <a:cs typeface="Times New Roman"/>
              </a:rPr>
              <a:t>Data tekanan udara di tahun</a:t>
            </a:r>
            <a:r>
              <a:rPr sz="1800" b="1" spc="1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A1A70"/>
                </a:solidFill>
                <a:latin typeface="Times New Roman"/>
                <a:cs typeface="Times New Roman"/>
              </a:rPr>
              <a:t>2005</a:t>
            </a:r>
            <a:endParaRPr sz="1800">
              <a:latin typeface="Times New Roman"/>
              <a:cs typeface="Times New Roman"/>
            </a:endParaRPr>
          </a:p>
          <a:p>
            <a:pPr marL="555625" marR="2413000" indent="-285750">
              <a:lnSpc>
                <a:spcPts val="2300"/>
              </a:lnSpc>
              <a:spcBef>
                <a:spcPts val="130"/>
              </a:spcBef>
            </a:pPr>
            <a:r>
              <a:rPr sz="1600" b="1" dirty="0">
                <a:solidFill>
                  <a:srgbClr val="1A1A70"/>
                </a:solidFill>
                <a:latin typeface="Times New Roman"/>
                <a:cs typeface="Times New Roman"/>
              </a:rPr>
              <a:t>(sumber </a:t>
            </a:r>
            <a:r>
              <a:rPr sz="1600" b="1" spc="-5" dirty="0">
                <a:solidFill>
                  <a:srgbClr val="1A1A70"/>
                </a:solidFill>
                <a:latin typeface="Times New Roman"/>
                <a:cs typeface="Times New Roman"/>
                <a:hlinkClick r:id="rId5"/>
              </a:rPr>
              <a:t>:htt</a:t>
            </a:r>
            <a:r>
              <a:rPr sz="1600" b="1" spc="-5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r>
              <a:rPr sz="1600" b="1" spc="-5" dirty="0">
                <a:solidFill>
                  <a:srgbClr val="1A1A70"/>
                </a:solidFill>
                <a:latin typeface="Times New Roman"/>
                <a:cs typeface="Times New Roman"/>
                <a:hlinkClick r:id="rId5"/>
              </a:rPr>
              <a:t>://en.wikipedia.org/wiki/Hurricane_Wilma) </a:t>
            </a:r>
            <a:r>
              <a:rPr sz="1600" b="1" spc="-5" dirty="0">
                <a:solidFill>
                  <a:srgbClr val="1A1A70"/>
                </a:solidFill>
                <a:latin typeface="Times New Roman"/>
                <a:cs typeface="Times New Roman"/>
              </a:rPr>
              <a:t> Wilma </a:t>
            </a: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: 882</a:t>
            </a:r>
            <a:r>
              <a:rPr sz="16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mBar</a:t>
            </a:r>
            <a:endParaRPr sz="1600">
              <a:latin typeface="Times New Roman"/>
              <a:cs typeface="Times New Roman"/>
            </a:endParaRPr>
          </a:p>
          <a:p>
            <a:pPr marL="555625">
              <a:lnSpc>
                <a:spcPct val="100000"/>
              </a:lnSpc>
              <a:spcBef>
                <a:spcPts val="45"/>
              </a:spcBef>
            </a:pP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Rita :895</a:t>
            </a:r>
            <a:r>
              <a:rPr sz="16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mBar</a:t>
            </a:r>
            <a:endParaRPr sz="1600">
              <a:latin typeface="Times New Roman"/>
              <a:cs typeface="Times New Roman"/>
            </a:endParaRPr>
          </a:p>
          <a:p>
            <a:pPr marL="555625">
              <a:lnSpc>
                <a:spcPct val="100000"/>
              </a:lnSpc>
              <a:spcBef>
                <a:spcPts val="590"/>
              </a:spcBef>
            </a:pP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Katrina </a:t>
            </a: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:902</a:t>
            </a:r>
            <a:r>
              <a:rPr sz="1600" spc="3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mBar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5712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5914" y="705993"/>
            <a:ext cx="4366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4610" algn="l"/>
              </a:tabLst>
            </a:pPr>
            <a:r>
              <a:rPr sz="3000" b="0" dirty="0">
                <a:latin typeface="Times New Roman"/>
                <a:cs typeface="Times New Roman"/>
              </a:rPr>
              <a:t>Contoh	: </a:t>
            </a: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5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Induktif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8522" y="1677161"/>
            <a:ext cx="4328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Badai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Katrina mengakibatkan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kerusakan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masal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0273" y="2986227"/>
            <a:ext cx="2070100" cy="2218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 algn="ctr">
              <a:lnSpc>
                <a:spcPct val="99800"/>
              </a:lnSpc>
              <a:spcBef>
                <a:spcPts val="105"/>
              </a:spcBef>
            </a:pP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Badai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besar  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dengan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tekanan  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udara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sekitar 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900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mbar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dapat  mengakibatkan  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kerusakan</a:t>
            </a:r>
            <a:r>
              <a:rPr sz="2400" spc="-114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masal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5933" y="2133168"/>
            <a:ext cx="2148205" cy="1208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35"/>
              </a:spcBef>
            </a:pP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Badai</a:t>
            </a:r>
            <a:r>
              <a:rPr sz="2200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61616"/>
                </a:solidFill>
                <a:latin typeface="Times New Roman"/>
                <a:cs typeface="Times New Roman"/>
              </a:rPr>
              <a:t>Katrina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ts val="2560"/>
              </a:lnSpc>
              <a:spcBef>
                <a:spcPts val="890"/>
              </a:spcBef>
            </a:pPr>
            <a:r>
              <a:rPr sz="2200" spc="-20" dirty="0">
                <a:solidFill>
                  <a:srgbClr val="161616"/>
                </a:solidFill>
                <a:latin typeface="Times New Roman"/>
                <a:cs typeface="Times New Roman"/>
              </a:rPr>
              <a:t>Tekanan </a:t>
            </a: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udara</a:t>
            </a:r>
            <a:r>
              <a:rPr sz="2200" spc="-10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902  </a:t>
            </a:r>
            <a:r>
              <a:rPr sz="2200" spc="-5" dirty="0">
                <a:solidFill>
                  <a:srgbClr val="161616"/>
                </a:solidFill>
                <a:latin typeface="Times New Roman"/>
                <a:cs typeface="Times New Roman"/>
              </a:rPr>
              <a:t>mbar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5933" y="3500704"/>
            <a:ext cx="2148205" cy="11747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325"/>
              </a:spcBef>
            </a:pP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Badai Rita  </a:t>
            </a:r>
            <a:r>
              <a:rPr sz="2200" spc="-20" dirty="0">
                <a:solidFill>
                  <a:srgbClr val="161616"/>
                </a:solidFill>
                <a:latin typeface="Times New Roman"/>
                <a:cs typeface="Times New Roman"/>
              </a:rPr>
              <a:t>Tekanan </a:t>
            </a: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udara</a:t>
            </a:r>
            <a:r>
              <a:rPr sz="2200" spc="-10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895  </a:t>
            </a:r>
            <a:r>
              <a:rPr sz="2200" spc="-5" dirty="0">
                <a:solidFill>
                  <a:srgbClr val="161616"/>
                </a:solidFill>
                <a:latin typeface="Times New Roman"/>
                <a:cs typeface="Times New Roman"/>
              </a:rPr>
              <a:t>mbar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5933" y="4834585"/>
            <a:ext cx="2148205" cy="11747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325"/>
              </a:spcBef>
            </a:pP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Badai </a:t>
            </a:r>
            <a:r>
              <a:rPr sz="2200" spc="-20" dirty="0">
                <a:solidFill>
                  <a:srgbClr val="161616"/>
                </a:solidFill>
                <a:latin typeface="Times New Roman"/>
                <a:cs typeface="Times New Roman"/>
              </a:rPr>
              <a:t>Wilma  Tekanan </a:t>
            </a: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udara</a:t>
            </a:r>
            <a:r>
              <a:rPr sz="2200" spc="-10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61616"/>
                </a:solidFill>
                <a:latin typeface="Times New Roman"/>
                <a:cs typeface="Times New Roman"/>
              </a:rPr>
              <a:t>882  </a:t>
            </a:r>
            <a:r>
              <a:rPr sz="2200" spc="-5" dirty="0">
                <a:solidFill>
                  <a:srgbClr val="161616"/>
                </a:solidFill>
                <a:latin typeface="Times New Roman"/>
                <a:cs typeface="Times New Roman"/>
              </a:rPr>
              <a:t>mbar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5950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6414" y="705993"/>
            <a:ext cx="40468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Bentuk </a:t>
            </a: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6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Induktif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0842" y="2061413"/>
            <a:ext cx="1025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Prediksi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0133" y="3231007"/>
            <a:ext cx="153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Generalisasi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1741" y="4392548"/>
            <a:ext cx="1618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Sebab-akibat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6750" y="5587745"/>
            <a:ext cx="1007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Analogi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9875" y="2035810"/>
            <a:ext cx="3921760" cy="6724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Bentuk penalaran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induktif yang menyimpulkan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sebuah  klaim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mengenai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apa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yang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akan terjadi di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masa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depan,  berdasarkan observasi </a:t>
            </a:r>
            <a:r>
              <a:rPr sz="1400" spc="-10" dirty="0">
                <a:solidFill>
                  <a:srgbClr val="1A1A70"/>
                </a:solidFill>
                <a:latin typeface="Times New Roman"/>
                <a:cs typeface="Times New Roman"/>
              </a:rPr>
              <a:t>masa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lalu atau saat</a:t>
            </a:r>
            <a:r>
              <a:rPr sz="1400" spc="-8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ini.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9875" y="3202051"/>
            <a:ext cx="3901440" cy="6737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0"/>
              </a:spcBef>
            </a:pP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Bentuk penalaran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induktif dimana kesimpulan diambil  mengenai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suatu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kelompok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berdasarkan pengetahuan 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mengenai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beberapa kasus dalam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kelompok</a:t>
            </a:r>
            <a:r>
              <a:rPr sz="1400" spc="-9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tersebut.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9875" y="4287494"/>
            <a:ext cx="3742690" cy="7315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220"/>
              </a:spcBef>
            </a:pP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Bentuk penalaran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induktif dimana kesimpulan  mengenai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suatu akibat dari suatu keadaan dibuat  berdasarkan sebab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yang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diketahui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(atau</a:t>
            </a:r>
            <a:r>
              <a:rPr sz="1400" spc="-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sebaliknya).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9875" y="5534634"/>
            <a:ext cx="3548379" cy="7035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165"/>
              </a:spcBef>
            </a:pP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Bentuk penalaran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induktif dimana kesimpulan  mengenai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sesuatu (kejadian, orang, objek)</a:t>
            </a:r>
            <a:r>
              <a:rPr sz="1400" spc="-13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karena 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kemiripannya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dengan benda-benda</a:t>
            </a:r>
            <a:r>
              <a:rPr sz="1400" spc="-6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lain.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5877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400" y="1879600"/>
            <a:ext cx="8661400" cy="447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0405" y="718769"/>
            <a:ext cx="5287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Contoh Penalaran Induktif </a:t>
            </a:r>
            <a:r>
              <a:rPr sz="2400" b="0" dirty="0">
                <a:latin typeface="Times New Roman"/>
                <a:cs typeface="Times New Roman"/>
              </a:rPr>
              <a:t>Bentuk</a:t>
            </a:r>
            <a:r>
              <a:rPr sz="2400" b="0" spc="-8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Prediksi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1925193"/>
            <a:ext cx="8116570" cy="43536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Bali Bakal </a:t>
            </a:r>
            <a:r>
              <a:rPr sz="1600" b="1" spc="-25" dirty="0">
                <a:latin typeface="Times New Roman"/>
                <a:cs typeface="Times New Roman"/>
              </a:rPr>
              <a:t>Terendam </a:t>
            </a:r>
            <a:r>
              <a:rPr sz="1600" b="1" dirty="0">
                <a:latin typeface="Times New Roman"/>
                <a:cs typeface="Times New Roman"/>
              </a:rPr>
              <a:t>dan Nusa Dua akan </a:t>
            </a:r>
            <a:r>
              <a:rPr sz="1600" b="1" spc="-20" dirty="0">
                <a:latin typeface="Times New Roman"/>
                <a:cs typeface="Times New Roman"/>
              </a:rPr>
              <a:t>Terpisah </a:t>
            </a:r>
            <a:r>
              <a:rPr sz="1600" b="1" dirty="0">
                <a:latin typeface="Times New Roman"/>
                <a:cs typeface="Times New Roman"/>
              </a:rPr>
              <a:t>pada</a:t>
            </a:r>
            <a:r>
              <a:rPr sz="1600" b="1" spc="-2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2050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…</a:t>
            </a:r>
          </a:p>
          <a:p>
            <a:pPr marL="12700" marR="1740535" indent="457200">
              <a:lnSpc>
                <a:spcPts val="1700"/>
              </a:lnSpc>
              <a:spcBef>
                <a:spcPts val="40"/>
              </a:spcBef>
            </a:pPr>
            <a:r>
              <a:rPr sz="1400" dirty="0">
                <a:latin typeface="Times New Roman"/>
                <a:cs typeface="Times New Roman"/>
              </a:rPr>
              <a:t>Berdasarkan </a:t>
            </a:r>
            <a:r>
              <a:rPr sz="1400" spc="-5" dirty="0">
                <a:latin typeface="Times New Roman"/>
                <a:cs typeface="Times New Roman"/>
              </a:rPr>
              <a:t>proyeksi curah hujan </a:t>
            </a:r>
            <a:r>
              <a:rPr sz="1400" dirty="0">
                <a:latin typeface="Times New Roman"/>
                <a:cs typeface="Times New Roman"/>
              </a:rPr>
              <a:t>jangka pendek dan jangka panjang untuk daerah  Jakarta hingga tahun 2030. </a:t>
            </a:r>
            <a:r>
              <a:rPr sz="1400" spc="-5" dirty="0">
                <a:latin typeface="Times New Roman"/>
                <a:cs typeface="Times New Roman"/>
              </a:rPr>
              <a:t>Pada proyeksi curah hujan </a:t>
            </a:r>
            <a:r>
              <a:rPr sz="1400" dirty="0">
                <a:latin typeface="Times New Roman"/>
                <a:cs typeface="Times New Roman"/>
              </a:rPr>
              <a:t>jangka pendek, terdapat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sedikit</a:t>
            </a:r>
          </a:p>
          <a:p>
            <a:pPr marL="12700" marR="1837055">
              <a:lnSpc>
                <a:spcPts val="1689"/>
              </a:lnSpc>
              <a:spcBef>
                <a:spcPts val="20"/>
              </a:spcBef>
            </a:pPr>
            <a:r>
              <a:rPr sz="1400" dirty="0">
                <a:latin typeface="Times New Roman"/>
                <a:cs typeface="Times New Roman"/>
              </a:rPr>
              <a:t>perubahan pada pola sebaran </a:t>
            </a:r>
            <a:r>
              <a:rPr sz="1400" spc="-5" dirty="0">
                <a:latin typeface="Times New Roman"/>
                <a:cs typeface="Times New Roman"/>
              </a:rPr>
              <a:t>curah hujan, meski </a:t>
            </a:r>
            <a:r>
              <a:rPr sz="1400" dirty="0">
                <a:latin typeface="Times New Roman"/>
                <a:cs typeface="Times New Roman"/>
              </a:rPr>
              <a:t>belum ada perubahan nilai </a:t>
            </a:r>
            <a:r>
              <a:rPr sz="1400" spc="-5" dirty="0">
                <a:latin typeface="Times New Roman"/>
                <a:cs typeface="Times New Roman"/>
              </a:rPr>
              <a:t>curah hujan  maksimum </a:t>
            </a:r>
            <a:r>
              <a:rPr sz="1400" dirty="0">
                <a:latin typeface="Times New Roman"/>
                <a:cs typeface="Times New Roman"/>
              </a:rPr>
              <a:t>dari tahun ke tahun </a:t>
            </a:r>
            <a:r>
              <a:rPr sz="1400" spc="-5" dirty="0">
                <a:latin typeface="Times New Roman"/>
                <a:cs typeface="Times New Roman"/>
              </a:rPr>
              <a:t>yaitu </a:t>
            </a:r>
            <a:r>
              <a:rPr sz="1400" dirty="0">
                <a:latin typeface="Times New Roman"/>
                <a:cs typeface="Times New Roman"/>
              </a:rPr>
              <a:t>tetap 340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mm.</a:t>
            </a:r>
            <a:endParaRPr sz="1400" dirty="0">
              <a:latin typeface="Times New Roman"/>
              <a:cs typeface="Times New Roman"/>
            </a:endParaRPr>
          </a:p>
          <a:p>
            <a:pPr marL="469900">
              <a:lnSpc>
                <a:spcPts val="1565"/>
              </a:lnSpc>
            </a:pPr>
            <a:r>
              <a:rPr sz="1400" spc="-10" dirty="0">
                <a:latin typeface="Times New Roman"/>
                <a:cs typeface="Times New Roman"/>
              </a:rPr>
              <a:t>“Pada </a:t>
            </a:r>
            <a:r>
              <a:rPr sz="1400" spc="-5" dirty="0">
                <a:latin typeface="Times New Roman"/>
                <a:cs typeface="Times New Roman"/>
              </a:rPr>
              <a:t>proyeksi </a:t>
            </a:r>
            <a:r>
              <a:rPr sz="1400" dirty="0">
                <a:latin typeface="Times New Roman"/>
                <a:cs typeface="Times New Roman"/>
              </a:rPr>
              <a:t>jangka pendek </a:t>
            </a:r>
            <a:r>
              <a:rPr sz="1400" spc="-5" dirty="0">
                <a:latin typeface="Times New Roman"/>
                <a:cs typeface="Times New Roman"/>
              </a:rPr>
              <a:t>memperlihatkan terjadinya </a:t>
            </a:r>
            <a:r>
              <a:rPr sz="1400" dirty="0">
                <a:latin typeface="Times New Roman"/>
                <a:cs typeface="Times New Roman"/>
              </a:rPr>
              <a:t>kenaikan </a:t>
            </a:r>
            <a:r>
              <a:rPr sz="1400" spc="-5" dirty="0">
                <a:latin typeface="Times New Roman"/>
                <a:cs typeface="Times New Roman"/>
              </a:rPr>
              <a:t>jumlah </a:t>
            </a:r>
            <a:r>
              <a:rPr sz="1400" dirty="0">
                <a:latin typeface="Times New Roman"/>
                <a:cs typeface="Times New Roman"/>
              </a:rPr>
              <a:t>curah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hujan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  <a:spcBef>
                <a:spcPts val="25"/>
              </a:spcBef>
            </a:pPr>
            <a:r>
              <a:rPr sz="1400" dirty="0">
                <a:latin typeface="Times New Roman"/>
                <a:cs typeface="Times New Roman"/>
              </a:rPr>
              <a:t>di Jakarta, </a:t>
            </a:r>
            <a:r>
              <a:rPr sz="1400" spc="-5" dirty="0">
                <a:latin typeface="Times New Roman"/>
                <a:cs typeface="Times New Roman"/>
              </a:rPr>
              <a:t>khususnya </a:t>
            </a:r>
            <a:r>
              <a:rPr sz="1400" dirty="0">
                <a:latin typeface="Times New Roman"/>
                <a:cs typeface="Times New Roman"/>
              </a:rPr>
              <a:t>bagian selatan. </a:t>
            </a:r>
            <a:r>
              <a:rPr sz="1400" spc="-5" dirty="0">
                <a:latin typeface="Times New Roman"/>
                <a:cs typeface="Times New Roman"/>
              </a:rPr>
              <a:t>Curah hujan </a:t>
            </a:r>
            <a:r>
              <a:rPr sz="1400" dirty="0">
                <a:latin typeface="Times New Roman"/>
                <a:cs typeface="Times New Roman"/>
              </a:rPr>
              <a:t>pun akan </a:t>
            </a:r>
            <a:r>
              <a:rPr sz="1400" spc="-5" dirty="0">
                <a:latin typeface="Times New Roman"/>
                <a:cs typeface="Times New Roman"/>
              </a:rPr>
              <a:t>semakin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mengalami</a:t>
            </a:r>
            <a:endParaRPr sz="1400" dirty="0">
              <a:latin typeface="Times New Roman"/>
              <a:cs typeface="Times New Roman"/>
            </a:endParaRPr>
          </a:p>
          <a:p>
            <a:pPr marL="12700" marR="1492885">
              <a:lnSpc>
                <a:spcPts val="1700"/>
              </a:lnSpc>
              <a:spcBef>
                <a:spcPts val="30"/>
              </a:spcBef>
            </a:pPr>
            <a:r>
              <a:rPr sz="1400" spc="-5" dirty="0">
                <a:latin typeface="Times New Roman"/>
                <a:cs typeface="Times New Roman"/>
              </a:rPr>
              <a:t>peningkatan </a:t>
            </a:r>
            <a:r>
              <a:rPr sz="1400" dirty="0">
                <a:latin typeface="Times New Roman"/>
                <a:cs typeface="Times New Roman"/>
              </a:rPr>
              <a:t>sebesar 20 </a:t>
            </a:r>
            <a:r>
              <a:rPr sz="1400" spc="-5" dirty="0">
                <a:latin typeface="Times New Roman"/>
                <a:cs typeface="Times New Roman"/>
              </a:rPr>
              <a:t>milimeter </a:t>
            </a:r>
            <a:r>
              <a:rPr sz="1400" dirty="0">
                <a:latin typeface="Times New Roman"/>
                <a:cs typeface="Times New Roman"/>
              </a:rPr>
              <a:t>setiap </a:t>
            </a:r>
            <a:r>
              <a:rPr sz="1400" spc="-5" dirty="0">
                <a:latin typeface="Times New Roman"/>
                <a:cs typeface="Times New Roman"/>
              </a:rPr>
              <a:t>lima </a:t>
            </a:r>
            <a:r>
              <a:rPr sz="1400" dirty="0">
                <a:latin typeface="Times New Roman"/>
                <a:cs typeface="Times New Roman"/>
              </a:rPr>
              <a:t>tahun,” papar ahli perubahan iklim dari </a:t>
            </a:r>
            <a:r>
              <a:rPr sz="1400" spc="-5" dirty="0">
                <a:latin typeface="Times New Roman"/>
                <a:cs typeface="Times New Roman"/>
              </a:rPr>
              <a:t>Institut  </a:t>
            </a:r>
            <a:r>
              <a:rPr sz="1400" spc="-15" dirty="0">
                <a:latin typeface="Times New Roman"/>
                <a:cs typeface="Times New Roman"/>
              </a:rPr>
              <a:t>Teknologi </a:t>
            </a:r>
            <a:r>
              <a:rPr sz="1400" dirty="0">
                <a:latin typeface="Times New Roman"/>
                <a:cs typeface="Times New Roman"/>
              </a:rPr>
              <a:t>Bandung, </a:t>
            </a:r>
            <a:r>
              <a:rPr sz="1400" spc="-30" dirty="0">
                <a:latin typeface="Times New Roman"/>
                <a:cs typeface="Times New Roman"/>
              </a:rPr>
              <a:t>Dr. </a:t>
            </a:r>
            <a:r>
              <a:rPr sz="1400" spc="-10" dirty="0">
                <a:latin typeface="Times New Roman"/>
                <a:cs typeface="Times New Roman"/>
              </a:rPr>
              <a:t>rer.nat. Armi </a:t>
            </a:r>
            <a:r>
              <a:rPr sz="1400" dirty="0">
                <a:latin typeface="Times New Roman"/>
                <a:cs typeface="Times New Roman"/>
              </a:rPr>
              <a:t>Susandi, </a:t>
            </a:r>
            <a:r>
              <a:rPr sz="1400" spc="-40" dirty="0">
                <a:latin typeface="Times New Roman"/>
                <a:cs typeface="Times New Roman"/>
              </a:rPr>
              <a:t>MT, </a:t>
            </a:r>
            <a:r>
              <a:rPr sz="1400" dirty="0">
                <a:latin typeface="Times New Roman"/>
                <a:cs typeface="Times New Roman"/>
              </a:rPr>
              <a:t>dalam orasi </a:t>
            </a:r>
            <a:r>
              <a:rPr sz="1400" spc="-5" dirty="0">
                <a:latin typeface="Times New Roman"/>
                <a:cs typeface="Times New Roman"/>
              </a:rPr>
              <a:t>ilmiah yang </a:t>
            </a:r>
            <a:r>
              <a:rPr sz="1400" dirty="0">
                <a:latin typeface="Times New Roman"/>
                <a:cs typeface="Times New Roman"/>
              </a:rPr>
              <a:t>dilakukan pada  </a:t>
            </a:r>
            <a:r>
              <a:rPr sz="1400" spc="-5" dirty="0">
                <a:latin typeface="Times New Roman"/>
                <a:cs typeface="Times New Roman"/>
              </a:rPr>
              <a:t>peresmian penerimaan mahasiswa </a:t>
            </a:r>
            <a:r>
              <a:rPr sz="1400" dirty="0">
                <a:latin typeface="Times New Roman"/>
                <a:cs typeface="Times New Roman"/>
              </a:rPr>
              <a:t>baru tahun </a:t>
            </a:r>
            <a:r>
              <a:rPr sz="1400" spc="-5" dirty="0">
                <a:latin typeface="Times New Roman"/>
                <a:cs typeface="Times New Roman"/>
              </a:rPr>
              <a:t>akademik </a:t>
            </a:r>
            <a:r>
              <a:rPr sz="1400" spc="-10" dirty="0">
                <a:latin typeface="Times New Roman"/>
                <a:cs typeface="Times New Roman"/>
              </a:rPr>
              <a:t>2010/2011 </a:t>
            </a:r>
            <a:r>
              <a:rPr sz="1400" dirty="0">
                <a:latin typeface="Times New Roman"/>
                <a:cs typeface="Times New Roman"/>
              </a:rPr>
              <a:t>di Sasana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Budaya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latin typeface="Times New Roman"/>
                <a:cs typeface="Times New Roman"/>
              </a:rPr>
              <a:t>Ganesha (Sabuga) </a:t>
            </a:r>
            <a:r>
              <a:rPr sz="1400" spc="-5" dirty="0">
                <a:latin typeface="Times New Roman"/>
                <a:cs typeface="Times New Roman"/>
              </a:rPr>
              <a:t>ITB, </a:t>
            </a:r>
            <a:r>
              <a:rPr sz="1400" dirty="0">
                <a:latin typeface="Times New Roman"/>
                <a:cs typeface="Times New Roman"/>
              </a:rPr>
              <a:t>Bandung, </a:t>
            </a:r>
            <a:r>
              <a:rPr sz="1400" spc="-5" dirty="0">
                <a:latin typeface="Times New Roman"/>
                <a:cs typeface="Times New Roman"/>
              </a:rPr>
              <a:t>Selasa </a:t>
            </a:r>
            <a:r>
              <a:rPr sz="1400" dirty="0">
                <a:latin typeface="Times New Roman"/>
                <a:cs typeface="Times New Roman"/>
              </a:rPr>
              <a:t>(3/8)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pagi.</a:t>
            </a:r>
          </a:p>
          <a:p>
            <a:pPr marL="12700" marR="1490345" indent="457200">
              <a:lnSpc>
                <a:spcPts val="17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Sedangkan pada </a:t>
            </a:r>
            <a:r>
              <a:rPr sz="1400" spc="-5" dirty="0">
                <a:latin typeface="Times New Roman"/>
                <a:cs typeface="Times New Roman"/>
              </a:rPr>
              <a:t>proyeksi curah hujan </a:t>
            </a:r>
            <a:r>
              <a:rPr sz="1400" dirty="0">
                <a:latin typeface="Times New Roman"/>
                <a:cs typeface="Times New Roman"/>
              </a:rPr>
              <a:t>jangka panjang, terjadi </a:t>
            </a:r>
            <a:r>
              <a:rPr sz="1400" spc="-5" dirty="0">
                <a:latin typeface="Times New Roman"/>
                <a:cs typeface="Times New Roman"/>
              </a:rPr>
              <a:t>penyebaran peningkatan  curah hujan </a:t>
            </a:r>
            <a:r>
              <a:rPr sz="1400" dirty="0">
                <a:latin typeface="Times New Roman"/>
                <a:cs typeface="Times New Roman"/>
              </a:rPr>
              <a:t>ke arah utara. </a:t>
            </a:r>
            <a:r>
              <a:rPr sz="1400" spc="-5" dirty="0">
                <a:latin typeface="Times New Roman"/>
                <a:cs typeface="Times New Roman"/>
              </a:rPr>
              <a:t>Sehingga </a:t>
            </a:r>
            <a:r>
              <a:rPr sz="1400" dirty="0">
                <a:latin typeface="Times New Roman"/>
                <a:cs typeface="Times New Roman"/>
              </a:rPr>
              <a:t>Jakarta Pusat dan sebagian Jakarta Selatan, akan kerap  terjadi </a:t>
            </a:r>
            <a:r>
              <a:rPr sz="1400" spc="-5" dirty="0">
                <a:latin typeface="Times New Roman"/>
                <a:cs typeface="Times New Roman"/>
              </a:rPr>
              <a:t>banjir </a:t>
            </a:r>
            <a:r>
              <a:rPr sz="1400" dirty="0">
                <a:latin typeface="Times New Roman"/>
                <a:cs typeface="Times New Roman"/>
              </a:rPr>
              <a:t>bandang </a:t>
            </a:r>
            <a:r>
              <a:rPr sz="1400" spc="-5" dirty="0">
                <a:latin typeface="Times New Roman"/>
                <a:cs typeface="Times New Roman"/>
              </a:rPr>
              <a:t>yang jauh </a:t>
            </a:r>
            <a:r>
              <a:rPr sz="1400" dirty="0">
                <a:latin typeface="Times New Roman"/>
                <a:cs typeface="Times New Roman"/>
              </a:rPr>
              <a:t>lebih besar pada tahun-tahun </a:t>
            </a:r>
            <a:r>
              <a:rPr sz="1400" spc="-5" dirty="0">
                <a:latin typeface="Times New Roman"/>
                <a:cs typeface="Times New Roman"/>
              </a:rPr>
              <a:t>sesudah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2030.</a:t>
            </a:r>
          </a:p>
          <a:p>
            <a:pPr marL="12700" marR="1598930" indent="457200">
              <a:lnSpc>
                <a:spcPts val="1700"/>
              </a:lnSpc>
            </a:pPr>
            <a:r>
              <a:rPr sz="1400" spc="-5" dirty="0">
                <a:latin typeface="Times New Roman"/>
                <a:cs typeface="Times New Roman"/>
              </a:rPr>
              <a:t>Anomali </a:t>
            </a:r>
            <a:r>
              <a:rPr sz="1400" dirty="0">
                <a:latin typeface="Times New Roman"/>
                <a:cs typeface="Times New Roman"/>
              </a:rPr>
              <a:t>cuaca dan iklim ini akan </a:t>
            </a:r>
            <a:r>
              <a:rPr sz="1400" spc="-5" dirty="0">
                <a:latin typeface="Times New Roman"/>
                <a:cs typeface="Times New Roman"/>
              </a:rPr>
              <a:t>menimbulkan dampak yang </a:t>
            </a:r>
            <a:r>
              <a:rPr sz="1400" dirty="0">
                <a:latin typeface="Times New Roman"/>
                <a:cs typeface="Times New Roman"/>
              </a:rPr>
              <a:t>lebih </a:t>
            </a:r>
            <a:r>
              <a:rPr sz="1400" spc="-5" dirty="0">
                <a:latin typeface="Times New Roman"/>
                <a:cs typeface="Times New Roman"/>
              </a:rPr>
              <a:t>dramatis </a:t>
            </a:r>
            <a:r>
              <a:rPr sz="1400" dirty="0">
                <a:latin typeface="Times New Roman"/>
                <a:cs typeface="Times New Roman"/>
              </a:rPr>
              <a:t>seperti  </a:t>
            </a:r>
            <a:r>
              <a:rPr sz="1400" spc="-5" dirty="0">
                <a:latin typeface="Times New Roman"/>
                <a:cs typeface="Times New Roman"/>
              </a:rPr>
              <a:t>yang </a:t>
            </a:r>
            <a:r>
              <a:rPr sz="1400" dirty="0">
                <a:latin typeface="Times New Roman"/>
                <a:cs typeface="Times New Roman"/>
              </a:rPr>
              <a:t>akan terjadi pada Pulau Bali.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Luas Pulau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Bali kini 5.632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kilometer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persegi, pada</a:t>
            </a:r>
            <a:r>
              <a:rPr sz="1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2050</a:t>
            </a:r>
            <a:endParaRPr sz="1400" dirty="0">
              <a:latin typeface="Times New Roman"/>
              <a:cs typeface="Times New Roman"/>
            </a:endParaRPr>
          </a:p>
          <a:p>
            <a:pPr marL="12700" marR="1693545">
              <a:lnSpc>
                <a:spcPts val="1689"/>
              </a:lnSpc>
              <a:spcBef>
                <a:spcPts val="15"/>
              </a:spcBef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akan terendam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seluas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489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kilometer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persegi.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Rendamannya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akan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semakin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luas pada 2070,  hingga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mencapai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557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kilometer</a:t>
            </a:r>
            <a:r>
              <a:rPr sz="14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persegi</a:t>
            </a:r>
            <a:r>
              <a:rPr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5253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300" y="1841500"/>
            <a:ext cx="8737600" cy="389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6220" y="718769"/>
            <a:ext cx="5795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Contoh Penalaran Induktif </a:t>
            </a:r>
            <a:r>
              <a:rPr sz="2400" b="0" dirty="0">
                <a:latin typeface="Times New Roman"/>
                <a:cs typeface="Times New Roman"/>
              </a:rPr>
              <a:t>Bentuk</a:t>
            </a:r>
            <a:r>
              <a:rPr sz="2400" b="0" spc="-7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Generalisasi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1929460"/>
            <a:ext cx="8423275" cy="36842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163195" indent="457200">
              <a:lnSpc>
                <a:spcPct val="97600"/>
              </a:lnSpc>
              <a:spcBef>
                <a:spcPts val="170"/>
              </a:spcBef>
              <a:tabLst>
                <a:tab pos="1062990" algn="l"/>
                <a:tab pos="1111885" algn="l"/>
                <a:tab pos="1534795" algn="l"/>
                <a:tab pos="1957070" algn="l"/>
                <a:tab pos="2251075" algn="l"/>
                <a:tab pos="2447925" algn="l"/>
                <a:tab pos="2928620" algn="l"/>
                <a:tab pos="3258185" algn="l"/>
                <a:tab pos="4065904" algn="l"/>
                <a:tab pos="4275455" algn="l"/>
                <a:tab pos="4592320" algn="l"/>
                <a:tab pos="4664075" algn="l"/>
                <a:tab pos="5080635" algn="l"/>
                <a:tab pos="5713730" algn="l"/>
                <a:tab pos="5835650" algn="l"/>
                <a:tab pos="6093460" algn="l"/>
                <a:tab pos="6676390" algn="l"/>
                <a:tab pos="7065009" algn="l"/>
                <a:tab pos="7125970" algn="l"/>
                <a:tab pos="7254875" algn="l"/>
              </a:tabLst>
            </a:pPr>
            <a:r>
              <a:rPr sz="2400" spc="-5" dirty="0">
                <a:latin typeface="Times New Roman"/>
                <a:cs typeface="Times New Roman"/>
              </a:rPr>
              <a:t>Pe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akaian	bahasa	</a:t>
            </a:r>
            <a:r>
              <a:rPr sz="2400" spc="-5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Indonesi</a:t>
            </a:r>
            <a:r>
              <a:rPr sz="2400" dirty="0">
                <a:latin typeface="Times New Roman"/>
                <a:cs typeface="Times New Roman"/>
              </a:rPr>
              <a:t>a	di		</a:t>
            </a:r>
            <a:r>
              <a:rPr sz="2400" spc="-5" dirty="0">
                <a:latin typeface="Times New Roman"/>
                <a:cs typeface="Times New Roman"/>
              </a:rPr>
              <a:t>selu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uh	daerah	di	</a:t>
            </a:r>
            <a:r>
              <a:rPr sz="2400" spc="-5" dirty="0">
                <a:latin typeface="Times New Roman"/>
                <a:cs typeface="Times New Roman"/>
              </a:rPr>
              <a:t>Indonesia  </a:t>
            </a:r>
            <a:r>
              <a:rPr sz="2400" dirty="0">
                <a:latin typeface="Times New Roman"/>
                <a:cs typeface="Times New Roman"/>
              </a:rPr>
              <a:t>dewasa	ini	belum	dapat	dikatakan	</a:t>
            </a:r>
            <a:r>
              <a:rPr sz="2400" spc="-5" dirty="0">
                <a:latin typeface="Times New Roman"/>
                <a:cs typeface="Times New Roman"/>
              </a:rPr>
              <a:t>seragam.		Perbedaan		</a:t>
            </a:r>
            <a:r>
              <a:rPr sz="2400" dirty="0">
                <a:latin typeface="Times New Roman"/>
                <a:cs typeface="Times New Roman"/>
              </a:rPr>
              <a:t>dalam  </a:t>
            </a:r>
            <a:r>
              <a:rPr sz="2400" spc="-5" dirty="0">
                <a:latin typeface="Times New Roman"/>
                <a:cs typeface="Times New Roman"/>
              </a:rPr>
              <a:t>struktur		kalimat,	</a:t>
            </a:r>
            <a:r>
              <a:rPr sz="2400" dirty="0">
                <a:latin typeface="Times New Roman"/>
                <a:cs typeface="Times New Roman"/>
              </a:rPr>
              <a:t>lagu	</a:t>
            </a:r>
            <a:r>
              <a:rPr sz="2400" spc="-5" dirty="0">
                <a:latin typeface="Times New Roman"/>
                <a:cs typeface="Times New Roman"/>
              </a:rPr>
              <a:t>kalimat,	</a:t>
            </a:r>
            <a:r>
              <a:rPr sz="2400" dirty="0">
                <a:latin typeface="Times New Roman"/>
                <a:cs typeface="Times New Roman"/>
              </a:rPr>
              <a:t>ucapan	</a:t>
            </a:r>
            <a:r>
              <a:rPr sz="2400" spc="-5" dirty="0">
                <a:latin typeface="Times New Roman"/>
                <a:cs typeface="Times New Roman"/>
              </a:rPr>
              <a:t>terlihat	</a:t>
            </a:r>
            <a:r>
              <a:rPr sz="2400" dirty="0">
                <a:latin typeface="Times New Roman"/>
                <a:cs typeface="Times New Roman"/>
              </a:rPr>
              <a:t>dengan		</a:t>
            </a:r>
            <a:r>
              <a:rPr sz="2400" spc="-5" dirty="0">
                <a:latin typeface="Times New Roman"/>
                <a:cs typeface="Times New Roman"/>
              </a:rPr>
              <a:t>mudah.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spcBef>
                <a:spcPts val="5"/>
              </a:spcBef>
              <a:tabLst>
                <a:tab pos="688975" algn="l"/>
                <a:tab pos="865505" algn="l"/>
                <a:tab pos="991869" algn="l"/>
                <a:tab pos="1452245" algn="l"/>
                <a:tab pos="1499235" algn="l"/>
                <a:tab pos="1575435" algn="l"/>
                <a:tab pos="1601470" algn="l"/>
                <a:tab pos="1742439" algn="l"/>
                <a:tab pos="2005330" algn="l"/>
                <a:tab pos="2175510" algn="l"/>
                <a:tab pos="2632710" algn="l"/>
                <a:tab pos="3156585" algn="l"/>
                <a:tab pos="3283585" algn="l"/>
                <a:tab pos="3475990" algn="l"/>
                <a:tab pos="3671570" algn="l"/>
                <a:tab pos="3729354" algn="l"/>
                <a:tab pos="4044950" algn="l"/>
                <a:tab pos="4195445" algn="l"/>
                <a:tab pos="4297045" algn="l"/>
                <a:tab pos="4457700" algn="l"/>
                <a:tab pos="4652645" algn="l"/>
                <a:tab pos="5185410" algn="l"/>
                <a:tab pos="5351780" algn="l"/>
                <a:tab pos="5793740" algn="l"/>
                <a:tab pos="6107430" algn="l"/>
                <a:tab pos="6174740" algn="l"/>
                <a:tab pos="6242685" algn="l"/>
                <a:tab pos="6332855" algn="l"/>
                <a:tab pos="6706870" algn="l"/>
                <a:tab pos="7315200" algn="l"/>
                <a:tab pos="7664450" algn="l"/>
              </a:tabLst>
            </a:pPr>
            <a:r>
              <a:rPr sz="2400" spc="-5" dirty="0">
                <a:latin typeface="Times New Roman"/>
                <a:cs typeface="Times New Roman"/>
              </a:rPr>
              <a:t>Pe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aka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an			bahasa	</a:t>
            </a:r>
            <a:r>
              <a:rPr sz="2400" spc="-5" dirty="0">
                <a:latin typeface="Times New Roman"/>
                <a:cs typeface="Times New Roman"/>
              </a:rPr>
              <a:t>Indon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si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5" dirty="0">
                <a:latin typeface="Times New Roman"/>
                <a:cs typeface="Times New Roman"/>
              </a:rPr>
              <a:t>seb</a:t>
            </a:r>
            <a:r>
              <a:rPr sz="2400" dirty="0">
                <a:latin typeface="Times New Roman"/>
                <a:cs typeface="Times New Roman"/>
              </a:rPr>
              <a:t>agai	bahasa			pe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gaul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	</a:t>
            </a:r>
            <a:r>
              <a:rPr sz="2400" spc="-5" dirty="0">
                <a:latin typeface="Times New Roman"/>
                <a:cs typeface="Times New Roman"/>
              </a:rPr>
              <a:t>se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ing  dikalahkan		oleh	bahasa	daerah.		</a:t>
            </a:r>
            <a:r>
              <a:rPr sz="2400" spc="-5" dirty="0">
                <a:latin typeface="Times New Roman"/>
                <a:cs typeface="Times New Roman"/>
              </a:rPr>
              <a:t>Di	</a:t>
            </a:r>
            <a:r>
              <a:rPr sz="2400" dirty="0">
                <a:latin typeface="Times New Roman"/>
                <a:cs typeface="Times New Roman"/>
              </a:rPr>
              <a:t>lingkungan		</a:t>
            </a:r>
            <a:r>
              <a:rPr sz="2400" spc="-5" dirty="0">
                <a:latin typeface="Times New Roman"/>
                <a:cs typeface="Times New Roman"/>
              </a:rPr>
              <a:t>persuratkabaran,  radio,	</a:t>
            </a:r>
            <a:r>
              <a:rPr sz="2400" dirty="0">
                <a:latin typeface="Times New Roman"/>
                <a:cs typeface="Times New Roman"/>
              </a:rPr>
              <a:t>dan	TV	</a:t>
            </a:r>
            <a:r>
              <a:rPr sz="2400" spc="-5" dirty="0">
                <a:latin typeface="Times New Roman"/>
                <a:cs typeface="Times New Roman"/>
              </a:rPr>
              <a:t>pemakaian	</a:t>
            </a:r>
            <a:r>
              <a:rPr sz="2400" dirty="0">
                <a:latin typeface="Times New Roman"/>
                <a:cs typeface="Times New Roman"/>
              </a:rPr>
              <a:t>bahasa	</a:t>
            </a:r>
            <a:r>
              <a:rPr sz="2400" spc="-5" dirty="0">
                <a:latin typeface="Times New Roman"/>
                <a:cs typeface="Times New Roman"/>
              </a:rPr>
              <a:t>Indonesia	</a:t>
            </a:r>
            <a:r>
              <a:rPr sz="2400" dirty="0">
                <a:latin typeface="Times New Roman"/>
                <a:cs typeface="Times New Roman"/>
              </a:rPr>
              <a:t>belum	lagi	dapat  dikatakan </a:t>
            </a:r>
            <a:r>
              <a:rPr sz="2400" spc="-5" dirty="0">
                <a:latin typeface="Times New Roman"/>
                <a:cs typeface="Times New Roman"/>
              </a:rPr>
              <a:t>sudah </a:t>
            </a:r>
            <a:r>
              <a:rPr sz="2400" dirty="0">
                <a:latin typeface="Times New Roman"/>
                <a:cs typeface="Times New Roman"/>
              </a:rPr>
              <a:t>terjaga baik. </a:t>
            </a:r>
            <a:r>
              <a:rPr sz="2400" spc="-5" dirty="0">
                <a:latin typeface="Times New Roman"/>
                <a:cs typeface="Times New Roman"/>
              </a:rPr>
              <a:t>Para pemuka </a:t>
            </a:r>
            <a:r>
              <a:rPr sz="2400" dirty="0">
                <a:latin typeface="Times New Roman"/>
                <a:cs typeface="Times New Roman"/>
              </a:rPr>
              <a:t>kita pun pada </a:t>
            </a:r>
            <a:r>
              <a:rPr sz="2400" spc="-10" dirty="0">
                <a:latin typeface="Times New Roman"/>
                <a:cs typeface="Times New Roman"/>
              </a:rPr>
              <a:t>umumnya  </a:t>
            </a:r>
            <a:r>
              <a:rPr sz="2400" dirty="0">
                <a:latin typeface="Times New Roman"/>
                <a:cs typeface="Times New Roman"/>
              </a:rPr>
              <a:t>juga	belum				</a:t>
            </a:r>
            <a:r>
              <a:rPr sz="2400" spc="-5" dirty="0">
                <a:latin typeface="Times New Roman"/>
                <a:cs typeface="Times New Roman"/>
              </a:rPr>
              <a:t>memperlihatkan		</a:t>
            </a:r>
            <a:r>
              <a:rPr sz="2400" dirty="0">
                <a:latin typeface="Times New Roman"/>
                <a:cs typeface="Times New Roman"/>
              </a:rPr>
              <a:t>penggunaan	bahasa		</a:t>
            </a:r>
            <a:r>
              <a:rPr sz="2400" spc="-5" dirty="0">
                <a:latin typeface="Times New Roman"/>
                <a:cs typeface="Times New Roman"/>
              </a:rPr>
              <a:t>Indonesia	</a:t>
            </a:r>
            <a:r>
              <a:rPr sz="2400" dirty="0">
                <a:latin typeface="Times New Roman"/>
                <a:cs typeface="Times New Roman"/>
              </a:rPr>
              <a:t>yang  </a:t>
            </a:r>
            <a:r>
              <a:rPr sz="2400" spc="-5" dirty="0">
                <a:latin typeface="Times New Roman"/>
                <a:cs typeface="Times New Roman"/>
              </a:rPr>
              <a:t>terjaga		</a:t>
            </a:r>
            <a:r>
              <a:rPr sz="2400" dirty="0">
                <a:latin typeface="Times New Roman"/>
                <a:cs typeface="Times New Roman"/>
              </a:rPr>
              <a:t>baik.		</a:t>
            </a:r>
            <a:r>
              <a:rPr sz="2400" spc="-5" dirty="0">
                <a:latin typeface="Times New Roman"/>
                <a:cs typeface="Times New Roman"/>
              </a:rPr>
              <a:t>Fakta-fakta		</a:t>
            </a:r>
            <a:r>
              <a:rPr sz="2400" dirty="0">
                <a:latin typeface="Times New Roman"/>
                <a:cs typeface="Times New Roman"/>
              </a:rPr>
              <a:t>di	atas		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menunjukkan	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bahwa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pengajaran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bahasa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Indonesia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perlu</a:t>
            </a:r>
            <a:r>
              <a:rPr sz="24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ditingkatka</a:t>
            </a:r>
            <a:r>
              <a:rPr sz="2400" dirty="0">
                <a:latin typeface="Times New Roman"/>
                <a:cs typeface="Times New Roman"/>
              </a:rPr>
              <a:t>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4566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892300"/>
            <a:ext cx="8648700" cy="313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1544" y="718769"/>
            <a:ext cx="5965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3C43F"/>
                </a:solidFill>
                <a:latin typeface="Times New Roman"/>
                <a:cs typeface="Times New Roman"/>
              </a:rPr>
              <a:t>Contoh Penalaran Induktif </a:t>
            </a:r>
            <a:r>
              <a:rPr sz="2400" dirty="0">
                <a:solidFill>
                  <a:srgbClr val="F3C43F"/>
                </a:solidFill>
                <a:latin typeface="Times New Roman"/>
                <a:cs typeface="Times New Roman"/>
              </a:rPr>
              <a:t>Bentuk</a:t>
            </a:r>
            <a:r>
              <a:rPr sz="2400" spc="-4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3C43F"/>
                </a:solidFill>
                <a:latin typeface="Times New Roman"/>
                <a:cs typeface="Times New Roman"/>
              </a:rPr>
              <a:t>Sebab-Akibat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540" y="1889505"/>
            <a:ext cx="7487284" cy="1327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457200">
              <a:lnSpc>
                <a:spcPct val="102400"/>
              </a:lnSpc>
              <a:spcBef>
                <a:spcPts val="25"/>
              </a:spcBef>
              <a:tabLst>
                <a:tab pos="1354455" algn="l"/>
                <a:tab pos="1672589" algn="l"/>
                <a:tab pos="2160905" algn="l"/>
                <a:tab pos="2696845" algn="l"/>
                <a:tab pos="3035935" algn="l"/>
                <a:tab pos="4557395" algn="l"/>
                <a:tab pos="4751705" algn="l"/>
                <a:tab pos="5006340" algn="l"/>
                <a:tab pos="6205220" algn="l"/>
                <a:tab pos="6428740" algn="l"/>
                <a:tab pos="6819265" algn="l"/>
              </a:tabLst>
            </a:pP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Belajar	menurut	pandangan	tradisional	adalah  usaha	untuk	me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perol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h			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sejuml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h		ilmu  pengetahuan.	“Pengetahuan”	mendapat	tekanan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3194430"/>
            <a:ext cx="70891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yang penting, oleh </a:t>
            </a:r>
            <a:r>
              <a:rPr sz="2800" spc="-5" dirty="0">
                <a:latin typeface="Times New Roman"/>
                <a:cs typeface="Times New Roman"/>
              </a:rPr>
              <a:t>sebab </a:t>
            </a:r>
            <a:r>
              <a:rPr sz="2800" dirty="0">
                <a:latin typeface="Times New Roman"/>
                <a:cs typeface="Times New Roman"/>
              </a:rPr>
              <a:t>pengetahuan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memegang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3625672"/>
            <a:ext cx="24638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80515" algn="l"/>
              </a:tabLst>
            </a:pPr>
            <a:r>
              <a:rPr sz="2800" dirty="0">
                <a:latin typeface="Times New Roman"/>
                <a:cs typeface="Times New Roman"/>
              </a:rPr>
              <a:t>peranan	uta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4050538"/>
            <a:ext cx="1844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Times New Roman"/>
                <a:cs typeface="Times New Roman"/>
              </a:rPr>
              <a:t>Pengetahuan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6985" y="3625672"/>
            <a:ext cx="1225550" cy="8782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327660">
              <a:lnSpc>
                <a:spcPts val="3340"/>
              </a:lnSpc>
              <a:spcBef>
                <a:spcPts val="235"/>
              </a:spcBef>
            </a:pPr>
            <a:r>
              <a:rPr sz="2800" dirty="0">
                <a:latin typeface="Times New Roman"/>
                <a:cs typeface="Times New Roman"/>
              </a:rPr>
              <a:t>dalam  adalah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0057" y="3625672"/>
            <a:ext cx="130302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35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anusia.</a:t>
            </a:r>
            <a:endParaRPr sz="2800">
              <a:latin typeface="Times New Roman"/>
              <a:cs typeface="Times New Roman"/>
            </a:endParaRPr>
          </a:p>
          <a:p>
            <a:pPr marR="86360" algn="ctr">
              <a:lnSpc>
                <a:spcPts val="3350"/>
              </a:lnSpc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Siapa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8703" y="4050538"/>
            <a:ext cx="7188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yang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0792" y="3625672"/>
            <a:ext cx="1644650" cy="8782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33985">
              <a:lnSpc>
                <a:spcPts val="3340"/>
              </a:lnSpc>
              <a:spcBef>
                <a:spcPts val="235"/>
              </a:spcBef>
            </a:pPr>
            <a:r>
              <a:rPr sz="2800" dirty="0">
                <a:latin typeface="Times New Roman"/>
                <a:cs typeface="Times New Roman"/>
              </a:rPr>
              <a:t>kehidup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  kekuasaan.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" y="4477334"/>
            <a:ext cx="675385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memiliki pengetahuan, ia mendapat</a:t>
            </a:r>
            <a:r>
              <a:rPr sz="2800" spc="-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kekuasaan.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892300"/>
            <a:ext cx="8648700" cy="307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0697" y="718769"/>
            <a:ext cx="5252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Contoh Penalaran Induktif </a:t>
            </a:r>
            <a:r>
              <a:rPr sz="2400" b="0" dirty="0">
                <a:latin typeface="Times New Roman"/>
                <a:cs typeface="Times New Roman"/>
              </a:rPr>
              <a:t>Bentuk</a:t>
            </a:r>
            <a:r>
              <a:rPr sz="2400" b="0" spc="-19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Analogi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1929460"/>
            <a:ext cx="8291830" cy="294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99800"/>
              </a:lnSpc>
              <a:spcBef>
                <a:spcPts val="105"/>
              </a:spcBef>
              <a:tabLst>
                <a:tab pos="824230" algn="l"/>
                <a:tab pos="1155065" algn="l"/>
                <a:tab pos="1390015" algn="l"/>
                <a:tab pos="1829435" algn="l"/>
                <a:tab pos="2252345" algn="l"/>
                <a:tab pos="2356485" algn="l"/>
                <a:tab pos="3146425" algn="l"/>
                <a:tab pos="3681095" algn="l"/>
                <a:tab pos="4131945" algn="l"/>
                <a:tab pos="4484370" algn="l"/>
                <a:tab pos="4756785" algn="l"/>
                <a:tab pos="6057265" algn="l"/>
                <a:tab pos="6138545" algn="l"/>
                <a:tab pos="7101205" algn="l"/>
                <a:tab pos="7442200" algn="l"/>
                <a:tab pos="7686040" algn="l"/>
                <a:tab pos="7777480" algn="l"/>
              </a:tabLst>
            </a:pPr>
            <a:r>
              <a:rPr sz="2400" spc="-5" dirty="0">
                <a:latin typeface="Times New Roman"/>
                <a:cs typeface="Times New Roman"/>
              </a:rPr>
              <a:t>Seseorang </a:t>
            </a:r>
            <a:r>
              <a:rPr sz="2400" dirty="0">
                <a:latin typeface="Times New Roman"/>
                <a:cs typeface="Times New Roman"/>
              </a:rPr>
              <a:t>yang </a:t>
            </a:r>
            <a:r>
              <a:rPr sz="2400" spc="-5" dirty="0">
                <a:latin typeface="Times New Roman"/>
                <a:cs typeface="Times New Roman"/>
              </a:rPr>
              <a:t>menuntut ilmu </a:t>
            </a:r>
            <a:r>
              <a:rPr sz="2400" spc="-10" dirty="0">
                <a:latin typeface="Times New Roman"/>
                <a:cs typeface="Times New Roman"/>
              </a:rPr>
              <a:t>sama </a:t>
            </a:r>
            <a:r>
              <a:rPr sz="2400" dirty="0">
                <a:latin typeface="Times New Roman"/>
                <a:cs typeface="Times New Roman"/>
              </a:rPr>
              <a:t>halnya dengan </a:t>
            </a:r>
            <a:r>
              <a:rPr sz="2400" spc="-5" dirty="0">
                <a:latin typeface="Times New Roman"/>
                <a:cs typeface="Times New Roman"/>
              </a:rPr>
              <a:t>mendaki  gunung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5" dirty="0">
                <a:latin typeface="Times New Roman"/>
                <a:cs typeface="Times New Roman"/>
              </a:rPr>
              <a:t>Sewakt</a:t>
            </a:r>
            <a:r>
              <a:rPr sz="2400" dirty="0">
                <a:latin typeface="Times New Roman"/>
                <a:cs typeface="Times New Roman"/>
              </a:rPr>
              <a:t>u	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endak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5" dirty="0">
                <a:latin typeface="Times New Roman"/>
                <a:cs typeface="Times New Roman"/>
              </a:rPr>
              <a:t>saj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nt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nga</a:t>
            </a:r>
            <a:r>
              <a:rPr sz="2400" dirty="0">
                <a:latin typeface="Times New Roman"/>
                <a:cs typeface="Times New Roman"/>
              </a:rPr>
              <a:t>n	</a:t>
            </a:r>
            <a:r>
              <a:rPr sz="2400" spc="-5" dirty="0">
                <a:latin typeface="Times New Roman"/>
                <a:cs typeface="Times New Roman"/>
              </a:rPr>
              <a:t>sep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an	</a:t>
            </a:r>
            <a:r>
              <a:rPr sz="2400" spc="-5" dirty="0">
                <a:latin typeface="Times New Roman"/>
                <a:cs typeface="Times New Roman"/>
              </a:rPr>
              <a:t>yang  </a:t>
            </a:r>
            <a:r>
              <a:rPr sz="2400" dirty="0">
                <a:latin typeface="Times New Roman"/>
                <a:cs typeface="Times New Roman"/>
              </a:rPr>
              <a:t>licin yang </a:t>
            </a:r>
            <a:r>
              <a:rPr sz="2400" spc="-10" dirty="0">
                <a:latin typeface="Times New Roman"/>
                <a:cs typeface="Times New Roman"/>
              </a:rPr>
              <a:t>membuat </a:t>
            </a:r>
            <a:r>
              <a:rPr sz="2400" spc="-5" dirty="0">
                <a:latin typeface="Times New Roman"/>
                <a:cs typeface="Times New Roman"/>
              </a:rPr>
              <a:t>seseorang </a:t>
            </a:r>
            <a:r>
              <a:rPr sz="2400" dirty="0">
                <a:latin typeface="Times New Roman"/>
                <a:cs typeface="Times New Roman"/>
              </a:rPr>
              <a:t>jatuh. </a:t>
            </a:r>
            <a:r>
              <a:rPr sz="2400" spc="-5" dirty="0">
                <a:latin typeface="Times New Roman"/>
                <a:cs typeface="Times New Roman"/>
              </a:rPr>
              <a:t>Ada </a:t>
            </a:r>
            <a:r>
              <a:rPr sz="2400" dirty="0">
                <a:latin typeface="Times New Roman"/>
                <a:cs typeface="Times New Roman"/>
              </a:rPr>
              <a:t>pula </a:t>
            </a:r>
            <a:r>
              <a:rPr sz="2400" spc="-5" dirty="0">
                <a:latin typeface="Times New Roman"/>
                <a:cs typeface="Times New Roman"/>
              </a:rPr>
              <a:t>semak </a:t>
            </a:r>
            <a:r>
              <a:rPr sz="2400" dirty="0">
                <a:latin typeface="Times New Roman"/>
                <a:cs typeface="Times New Roman"/>
              </a:rPr>
              <a:t>belukar yang  </a:t>
            </a:r>
            <a:r>
              <a:rPr sz="2400" spc="-5" dirty="0">
                <a:latin typeface="Times New Roman"/>
                <a:cs typeface="Times New Roman"/>
              </a:rPr>
              <a:t>sukar	</a:t>
            </a:r>
            <a:r>
              <a:rPr sz="2400" dirty="0">
                <a:latin typeface="Times New Roman"/>
                <a:cs typeface="Times New Roman"/>
              </a:rPr>
              <a:t>dilalui.	</a:t>
            </a:r>
            <a:r>
              <a:rPr sz="2400" spc="-5" dirty="0">
                <a:latin typeface="Times New Roman"/>
                <a:cs typeface="Times New Roman"/>
              </a:rPr>
              <a:t>Dapatkah	seseorang	melaluinya?		</a:t>
            </a:r>
            <a:r>
              <a:rPr sz="2400" dirty="0">
                <a:latin typeface="Times New Roman"/>
                <a:cs typeface="Times New Roman"/>
              </a:rPr>
              <a:t>Begitu	pula		bila  </a:t>
            </a:r>
            <a:r>
              <a:rPr sz="2400" spc="-5" dirty="0">
                <a:latin typeface="Times New Roman"/>
                <a:cs typeface="Times New Roman"/>
              </a:rPr>
              <a:t>menuntut	ilmu,	seseorang	</a:t>
            </a:r>
            <a:r>
              <a:rPr sz="2400" dirty="0">
                <a:latin typeface="Times New Roman"/>
                <a:cs typeface="Times New Roman"/>
              </a:rPr>
              <a:t>akan	</a:t>
            </a:r>
            <a:r>
              <a:rPr sz="2400" spc="-5" dirty="0">
                <a:latin typeface="Times New Roman"/>
                <a:cs typeface="Times New Roman"/>
              </a:rPr>
              <a:t>mengalami	</a:t>
            </a:r>
            <a:r>
              <a:rPr sz="2400" dirty="0">
                <a:latin typeface="Times New Roman"/>
                <a:cs typeface="Times New Roman"/>
              </a:rPr>
              <a:t>rintangan	</a:t>
            </a:r>
            <a:r>
              <a:rPr sz="2400" spc="-5" dirty="0">
                <a:latin typeface="Times New Roman"/>
                <a:cs typeface="Times New Roman"/>
              </a:rPr>
              <a:t>seperti  </a:t>
            </a:r>
            <a:r>
              <a:rPr sz="2400" dirty="0">
                <a:latin typeface="Times New Roman"/>
                <a:cs typeface="Times New Roman"/>
              </a:rPr>
              <a:t>kesulitan </a:t>
            </a:r>
            <a:r>
              <a:rPr sz="2400" spc="-5" dirty="0">
                <a:latin typeface="Times New Roman"/>
                <a:cs typeface="Times New Roman"/>
              </a:rPr>
              <a:t>ekonomi, </a:t>
            </a:r>
            <a:r>
              <a:rPr sz="2400" dirty="0">
                <a:latin typeface="Times New Roman"/>
                <a:cs typeface="Times New Roman"/>
              </a:rPr>
              <a:t>kesulitan </a:t>
            </a:r>
            <a:r>
              <a:rPr sz="2400" spc="-10" dirty="0">
                <a:latin typeface="Times New Roman"/>
                <a:cs typeface="Times New Roman"/>
              </a:rPr>
              <a:t>memahami </a:t>
            </a:r>
            <a:r>
              <a:rPr sz="2400" dirty="0">
                <a:latin typeface="Times New Roman"/>
                <a:cs typeface="Times New Roman"/>
              </a:rPr>
              <a:t>pelajaran, dan </a:t>
            </a:r>
            <a:r>
              <a:rPr sz="2400" spc="-5" dirty="0">
                <a:latin typeface="Times New Roman"/>
                <a:cs typeface="Times New Roman"/>
              </a:rPr>
              <a:t>sebagainya.  Apakah Dia sanggup melaluinya? Jadi,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menuntut ilmu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sama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halnya  dengan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mendaki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gunung untuk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mencapai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puncaknya.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008" y="3184600"/>
            <a:ext cx="5340985" cy="1856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875030">
              <a:lnSpc>
                <a:spcPct val="100000"/>
              </a:lnSpc>
              <a:spcBef>
                <a:spcPts val="110"/>
              </a:spcBef>
            </a:pPr>
            <a:r>
              <a:rPr dirty="0"/>
              <a:t>Apakah penalaran  deduktif dan</a:t>
            </a:r>
            <a:r>
              <a:rPr spc="-95" dirty="0"/>
              <a:t> </a:t>
            </a:r>
            <a:r>
              <a:rPr dirty="0"/>
              <a:t>bagaimana</a:t>
            </a:r>
          </a:p>
          <a:p>
            <a:pPr marL="771525">
              <a:lnSpc>
                <a:spcPct val="100000"/>
              </a:lnSpc>
            </a:pPr>
            <a:r>
              <a:rPr spc="-5" dirty="0"/>
              <a:t>menggunakannya?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7200" y="1879600"/>
            <a:ext cx="6604000" cy="232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7200" y="4394200"/>
            <a:ext cx="6604000" cy="232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0511" y="706576"/>
            <a:ext cx="10407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Ma</a:t>
            </a:r>
            <a:r>
              <a:rPr sz="3000" b="0" spc="-15" dirty="0">
                <a:latin typeface="Times New Roman"/>
                <a:cs typeface="Times New Roman"/>
              </a:rPr>
              <a:t>t</a:t>
            </a:r>
            <a:r>
              <a:rPr sz="3000" b="0" dirty="0">
                <a:latin typeface="Times New Roman"/>
                <a:cs typeface="Times New Roman"/>
              </a:rPr>
              <a:t>eri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6454" y="2777998"/>
            <a:ext cx="26676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Penalaran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Induktif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6454" y="5293233"/>
            <a:ext cx="2785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Penalaran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Deduktif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407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7426" y="705993"/>
            <a:ext cx="2978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5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Deduktif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038" y="1983993"/>
            <a:ext cx="7646034" cy="4464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2445" marR="490855" algn="ctr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solidFill>
                  <a:srgbClr val="121F46"/>
                </a:solidFill>
                <a:latin typeface="Calibri"/>
                <a:cs typeface="Calibri"/>
              </a:rPr>
              <a:t>Penalaran </a:t>
            </a:r>
            <a:r>
              <a:rPr sz="2800" spc="-5" dirty="0">
                <a:solidFill>
                  <a:srgbClr val="121F46"/>
                </a:solidFill>
                <a:latin typeface="Calibri"/>
                <a:cs typeface="Calibri"/>
              </a:rPr>
              <a:t>deduktif </a:t>
            </a:r>
            <a:r>
              <a:rPr sz="2800" dirty="0">
                <a:solidFill>
                  <a:srgbClr val="121F46"/>
                </a:solidFill>
                <a:latin typeface="Calibri"/>
                <a:cs typeface="Calibri"/>
              </a:rPr>
              <a:t>adalah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proses </a:t>
            </a:r>
            <a:r>
              <a:rPr sz="2800" spc="-5" dirty="0">
                <a:solidFill>
                  <a:srgbClr val="121F46"/>
                </a:solidFill>
                <a:latin typeface="Calibri"/>
                <a:cs typeface="Calibri"/>
              </a:rPr>
              <a:t>pembuktian  suatu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kesimpulan </a:t>
            </a:r>
            <a:r>
              <a:rPr sz="2800" dirty="0">
                <a:solidFill>
                  <a:srgbClr val="121F46"/>
                </a:solidFill>
                <a:latin typeface="Calibri"/>
                <a:cs typeface="Calibri"/>
              </a:rPr>
              <a:t>dari </a:t>
            </a:r>
            <a:r>
              <a:rPr sz="2800" spc="-5" dirty="0">
                <a:solidFill>
                  <a:srgbClr val="121F46"/>
                </a:solidFill>
                <a:latin typeface="Calibri"/>
                <a:cs typeface="Calibri"/>
              </a:rPr>
              <a:t>satu </a:t>
            </a:r>
            <a:r>
              <a:rPr sz="2800" spc="-15" dirty="0">
                <a:solidFill>
                  <a:srgbClr val="121F46"/>
                </a:solidFill>
                <a:latin typeface="Calibri"/>
                <a:cs typeface="Calibri"/>
              </a:rPr>
              <a:t>atau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beberapa  </a:t>
            </a:r>
            <a:r>
              <a:rPr sz="2800" spc="-20" dirty="0">
                <a:solidFill>
                  <a:srgbClr val="121F46"/>
                </a:solidFill>
                <a:latin typeface="Calibri"/>
                <a:cs typeface="Calibri"/>
              </a:rPr>
              <a:t>pernyataan.</a:t>
            </a:r>
            <a:endParaRPr sz="2800">
              <a:latin typeface="Calibri"/>
              <a:cs typeface="Calibri"/>
            </a:endParaRPr>
          </a:p>
          <a:p>
            <a:pPr marL="593090" marR="57213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121F46"/>
                </a:solidFill>
                <a:latin typeface="Calibri"/>
                <a:cs typeface="Calibri"/>
              </a:rPr>
              <a:t>Kesimpulan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yang </a:t>
            </a:r>
            <a:r>
              <a:rPr sz="2800" spc="-5" dirty="0">
                <a:solidFill>
                  <a:srgbClr val="121F46"/>
                </a:solidFill>
                <a:latin typeface="Calibri"/>
                <a:cs typeface="Calibri"/>
              </a:rPr>
              <a:t>terbukti benar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berdasarkan  penalaran </a:t>
            </a:r>
            <a:r>
              <a:rPr sz="2800" spc="-5" dirty="0">
                <a:solidFill>
                  <a:srgbClr val="121F46"/>
                </a:solidFill>
                <a:latin typeface="Calibri"/>
                <a:cs typeface="Calibri"/>
              </a:rPr>
              <a:t>deduktif disebut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teorema</a:t>
            </a:r>
            <a:r>
              <a:rPr sz="2800" spc="-25" dirty="0">
                <a:solidFill>
                  <a:srgbClr val="121F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21F46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98900"/>
              </a:lnSpc>
              <a:spcBef>
                <a:spcPts val="1620"/>
              </a:spcBef>
            </a:pPr>
            <a:r>
              <a:rPr sz="2800" spc="-15" dirty="0">
                <a:solidFill>
                  <a:srgbClr val="1A1A70"/>
                </a:solidFill>
                <a:latin typeface="Calibri"/>
                <a:cs typeface="Calibri"/>
              </a:rPr>
              <a:t>Penalaran </a:t>
            </a:r>
            <a:r>
              <a:rPr sz="2800" spc="-5" dirty="0">
                <a:solidFill>
                  <a:srgbClr val="1A1A70"/>
                </a:solidFill>
                <a:latin typeface="Calibri"/>
                <a:cs typeface="Calibri"/>
              </a:rPr>
              <a:t>deduktif </a:t>
            </a:r>
            <a:r>
              <a:rPr sz="2800" dirty="0">
                <a:solidFill>
                  <a:srgbClr val="1A1A70"/>
                </a:solidFill>
                <a:latin typeface="Calibri"/>
                <a:cs typeface="Calibri"/>
              </a:rPr>
              <a:t>adalah </a:t>
            </a:r>
            <a:r>
              <a:rPr sz="2800" spc="-10" dirty="0">
                <a:solidFill>
                  <a:srgbClr val="1A1A70"/>
                </a:solidFill>
                <a:latin typeface="Calibri"/>
                <a:cs typeface="Calibri"/>
              </a:rPr>
              <a:t>penalaran </a:t>
            </a:r>
            <a:r>
              <a:rPr sz="2800" dirty="0">
                <a:solidFill>
                  <a:srgbClr val="1A1A70"/>
                </a:solidFill>
                <a:latin typeface="Calibri"/>
                <a:cs typeface="Calibri"/>
              </a:rPr>
              <a:t>dari </a:t>
            </a:r>
            <a:r>
              <a:rPr sz="2800" spc="-5" dirty="0">
                <a:solidFill>
                  <a:srgbClr val="1A1A70"/>
                </a:solidFill>
                <a:latin typeface="Calibri"/>
                <a:cs typeface="Calibri"/>
              </a:rPr>
              <a:t>suatu</a:t>
            </a:r>
            <a:r>
              <a:rPr sz="2800" spc="-8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A1A70"/>
                </a:solidFill>
                <a:latin typeface="Calibri"/>
                <a:cs typeface="Calibri"/>
              </a:rPr>
              <a:t>fakta  </a:t>
            </a:r>
            <a:r>
              <a:rPr sz="2800" spc="-15" dirty="0">
                <a:solidFill>
                  <a:srgbClr val="1A1A70"/>
                </a:solidFill>
                <a:latin typeface="Calibri"/>
                <a:cs typeface="Calibri"/>
              </a:rPr>
              <a:t>yang </a:t>
            </a:r>
            <a:r>
              <a:rPr sz="2800" dirty="0">
                <a:solidFill>
                  <a:srgbClr val="1A1A70"/>
                </a:solidFill>
                <a:latin typeface="Calibri"/>
                <a:cs typeface="Calibri"/>
              </a:rPr>
              <a:t>umum </a:t>
            </a:r>
            <a:r>
              <a:rPr sz="2800" spc="-50" dirty="0">
                <a:solidFill>
                  <a:srgbClr val="1A1A70"/>
                </a:solidFill>
                <a:latin typeface="Calibri"/>
                <a:cs typeface="Calibri"/>
              </a:rPr>
              <a:t>ke </a:t>
            </a:r>
            <a:r>
              <a:rPr sz="2800" spc="-25" dirty="0">
                <a:solidFill>
                  <a:srgbClr val="1A1A70"/>
                </a:solidFill>
                <a:latin typeface="Calibri"/>
                <a:cs typeface="Calibri"/>
              </a:rPr>
              <a:t>fakta </a:t>
            </a:r>
            <a:r>
              <a:rPr sz="2800" spc="-15" dirty="0">
                <a:solidFill>
                  <a:srgbClr val="1A1A70"/>
                </a:solidFill>
                <a:latin typeface="Calibri"/>
                <a:cs typeface="Calibri"/>
              </a:rPr>
              <a:t>yang </a:t>
            </a:r>
            <a:r>
              <a:rPr sz="2800" dirty="0">
                <a:solidFill>
                  <a:srgbClr val="1A1A70"/>
                </a:solidFill>
                <a:latin typeface="Calibri"/>
                <a:cs typeface="Calibri"/>
              </a:rPr>
              <a:t>spesifik. </a:t>
            </a:r>
            <a:r>
              <a:rPr sz="2800" spc="-10" dirty="0">
                <a:solidFill>
                  <a:srgbClr val="1A1A70"/>
                </a:solidFill>
                <a:latin typeface="Calibri"/>
                <a:cs typeface="Calibri"/>
              </a:rPr>
              <a:t>Dengan </a:t>
            </a:r>
            <a:r>
              <a:rPr sz="2800" spc="-30" dirty="0">
                <a:solidFill>
                  <a:srgbClr val="1A1A70"/>
                </a:solidFill>
                <a:latin typeface="Calibri"/>
                <a:cs typeface="Calibri"/>
              </a:rPr>
              <a:t>kata </a:t>
            </a:r>
            <a:r>
              <a:rPr sz="2800" spc="-5" dirty="0">
                <a:solidFill>
                  <a:srgbClr val="1A1A70"/>
                </a:solidFill>
                <a:latin typeface="Calibri"/>
                <a:cs typeface="Calibri"/>
              </a:rPr>
              <a:t>lain,  </a:t>
            </a:r>
            <a:r>
              <a:rPr sz="2800" spc="-10" dirty="0">
                <a:solidFill>
                  <a:srgbClr val="1A1A70"/>
                </a:solidFill>
                <a:latin typeface="Calibri"/>
                <a:cs typeface="Calibri"/>
              </a:rPr>
              <a:t>penalaran </a:t>
            </a:r>
            <a:r>
              <a:rPr sz="2800" spc="-5" dirty="0">
                <a:solidFill>
                  <a:srgbClr val="1A1A70"/>
                </a:solidFill>
                <a:latin typeface="Calibri"/>
                <a:cs typeface="Calibri"/>
              </a:rPr>
              <a:t>deduktif mencapai suatu </a:t>
            </a:r>
            <a:r>
              <a:rPr sz="2800" spc="-10" dirty="0">
                <a:solidFill>
                  <a:srgbClr val="1A1A70"/>
                </a:solidFill>
                <a:latin typeface="Calibri"/>
                <a:cs typeface="Calibri"/>
              </a:rPr>
              <a:t>kesimpulan  </a:t>
            </a:r>
            <a:r>
              <a:rPr sz="2800" spc="-5" dirty="0">
                <a:solidFill>
                  <a:srgbClr val="1A1A70"/>
                </a:solidFill>
                <a:latin typeface="Calibri"/>
                <a:cs typeface="Calibri"/>
              </a:rPr>
              <a:t>spesifik </a:t>
            </a:r>
            <a:r>
              <a:rPr sz="2800" spc="-10" dirty="0">
                <a:solidFill>
                  <a:srgbClr val="1A1A70"/>
                </a:solidFill>
                <a:latin typeface="Calibri"/>
                <a:cs typeface="Calibri"/>
              </a:rPr>
              <a:t>berdasarkan </a:t>
            </a:r>
            <a:r>
              <a:rPr sz="2800" spc="-5" dirty="0">
                <a:solidFill>
                  <a:srgbClr val="1A1A70"/>
                </a:solidFill>
                <a:latin typeface="Calibri"/>
                <a:cs typeface="Calibri"/>
              </a:rPr>
              <a:t>suatu hal </a:t>
            </a:r>
            <a:r>
              <a:rPr sz="2800" spc="-15" dirty="0">
                <a:solidFill>
                  <a:srgbClr val="1A1A70"/>
                </a:solidFill>
                <a:latin typeface="Calibri"/>
                <a:cs typeface="Calibri"/>
              </a:rPr>
              <a:t>yang</a:t>
            </a:r>
            <a:r>
              <a:rPr sz="2800" spc="-3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A1A70"/>
                </a:solidFill>
                <a:latin typeface="Calibri"/>
                <a:cs typeface="Calibri"/>
              </a:rPr>
              <a:t>umum.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27426" y="705993"/>
            <a:ext cx="2978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5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Deduktif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6210" marR="164465">
              <a:lnSpc>
                <a:spcPct val="99800"/>
              </a:lnSpc>
              <a:spcBef>
                <a:spcPts val="115"/>
              </a:spcBef>
            </a:pPr>
            <a:r>
              <a:rPr spc="-15" dirty="0"/>
              <a:t>Penalaran </a:t>
            </a:r>
            <a:r>
              <a:rPr spc="-5" dirty="0"/>
              <a:t>deduktif </a:t>
            </a:r>
            <a:r>
              <a:rPr dirty="0"/>
              <a:t>biasa </a:t>
            </a:r>
            <a:r>
              <a:rPr spc="-5" dirty="0"/>
              <a:t>digunakan untuk  membuktikan suatu </a:t>
            </a:r>
            <a:r>
              <a:rPr spc="-15" dirty="0"/>
              <a:t>pernyataan, </a:t>
            </a:r>
            <a:r>
              <a:rPr dirty="0"/>
              <a:t>baik </a:t>
            </a:r>
            <a:r>
              <a:rPr spc="-5" dirty="0"/>
              <a:t>berupa  </a:t>
            </a:r>
            <a:r>
              <a:rPr spc="-10" dirty="0"/>
              <a:t>teorema matematika, </a:t>
            </a:r>
            <a:r>
              <a:rPr spc="-5" dirty="0"/>
              <a:t>argumen </a:t>
            </a:r>
            <a:r>
              <a:rPr spc="-10" dirty="0"/>
              <a:t>legal, </a:t>
            </a:r>
            <a:r>
              <a:rPr spc="-20" dirty="0"/>
              <a:t>atau </a:t>
            </a:r>
            <a:r>
              <a:rPr spc="-5" dirty="0"/>
              <a:t>teori  saintifik.</a:t>
            </a:r>
          </a:p>
          <a:p>
            <a:pPr marL="156210" marR="5080">
              <a:lnSpc>
                <a:spcPct val="98400"/>
              </a:lnSpc>
              <a:spcBef>
                <a:spcPts val="750"/>
              </a:spcBef>
            </a:pPr>
            <a:r>
              <a:rPr spc="-15" dirty="0"/>
              <a:t>Penalaran </a:t>
            </a:r>
            <a:r>
              <a:rPr spc="-5" dirty="0"/>
              <a:t>deduktif </a:t>
            </a:r>
            <a:r>
              <a:rPr spc="-10" dirty="0"/>
              <a:t>membawa </a:t>
            </a:r>
            <a:r>
              <a:rPr dirty="0"/>
              <a:t>pada </a:t>
            </a:r>
            <a:r>
              <a:rPr spc="-5" dirty="0"/>
              <a:t>suatu  </a:t>
            </a:r>
            <a:r>
              <a:rPr spc="-20" dirty="0"/>
              <a:t>pernyataan </a:t>
            </a:r>
            <a:r>
              <a:rPr spc="-10" dirty="0"/>
              <a:t>yang </a:t>
            </a:r>
            <a:r>
              <a:rPr spc="-40" dirty="0"/>
              <a:t>benar, </a:t>
            </a:r>
            <a:r>
              <a:rPr spc="-10" dirty="0"/>
              <a:t>diberikan </a:t>
            </a:r>
            <a:r>
              <a:rPr spc="-5" dirty="0"/>
              <a:t>premis‐premis  bernilai</a:t>
            </a:r>
            <a:r>
              <a:rPr spc="-30" dirty="0"/>
              <a:t> </a:t>
            </a:r>
            <a:r>
              <a:rPr spc="-50" dirty="0"/>
              <a:t>benar.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4270" y="705993"/>
            <a:ext cx="1930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Pembahasan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1618945"/>
            <a:ext cx="7828915" cy="5034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25" dirty="0">
                <a:solidFill>
                  <a:srgbClr val="161616"/>
                </a:solidFill>
                <a:latin typeface="Calibri"/>
                <a:cs typeface="Calibri"/>
              </a:rPr>
              <a:t>Pernyataan</a:t>
            </a:r>
            <a:endParaRPr sz="3700">
              <a:latin typeface="Calibri"/>
              <a:cs typeface="Calibri"/>
            </a:endParaRPr>
          </a:p>
          <a:p>
            <a:pPr marL="354965" marR="3567429">
              <a:lnSpc>
                <a:spcPts val="3060"/>
              </a:lnSpc>
              <a:spcBef>
                <a:spcPts val="210"/>
              </a:spcBef>
            </a:pPr>
            <a:r>
              <a:rPr sz="2600" spc="-20" dirty="0">
                <a:solidFill>
                  <a:srgbClr val="161616"/>
                </a:solidFill>
                <a:latin typeface="Calibri"/>
                <a:cs typeface="Calibri"/>
              </a:rPr>
              <a:t>Negasi </a:t>
            </a:r>
            <a:r>
              <a:rPr sz="2600" spc="-10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600" spc="-15" dirty="0">
                <a:solidFill>
                  <a:srgbClr val="161616"/>
                </a:solidFill>
                <a:latin typeface="Calibri"/>
                <a:cs typeface="Calibri"/>
              </a:rPr>
              <a:t>Suatu </a:t>
            </a:r>
            <a:r>
              <a:rPr sz="2600" spc="-30" dirty="0">
                <a:solidFill>
                  <a:srgbClr val="161616"/>
                </a:solidFill>
                <a:latin typeface="Calibri"/>
                <a:cs typeface="Calibri"/>
              </a:rPr>
              <a:t>Pernyataan  Pernyataan</a:t>
            </a:r>
            <a:r>
              <a:rPr sz="2600" spc="3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61616"/>
                </a:solidFill>
                <a:latin typeface="Calibri"/>
                <a:cs typeface="Calibri"/>
              </a:rPr>
              <a:t>Majemuk</a:t>
            </a:r>
            <a:endParaRPr sz="2600">
              <a:latin typeface="Calibri"/>
              <a:cs typeface="Calibri"/>
            </a:endParaRPr>
          </a:p>
          <a:p>
            <a:pPr marL="354965">
              <a:lnSpc>
                <a:spcPts val="3090"/>
              </a:lnSpc>
            </a:pPr>
            <a:r>
              <a:rPr sz="2600" spc="-20" dirty="0">
                <a:solidFill>
                  <a:srgbClr val="161616"/>
                </a:solidFill>
                <a:latin typeface="Calibri"/>
                <a:cs typeface="Calibri"/>
              </a:rPr>
              <a:t>Negasi </a:t>
            </a:r>
            <a:r>
              <a:rPr sz="2600" spc="-10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600" spc="-30" dirty="0">
                <a:solidFill>
                  <a:srgbClr val="161616"/>
                </a:solidFill>
                <a:latin typeface="Calibri"/>
                <a:cs typeface="Calibri"/>
              </a:rPr>
              <a:t>Pernyataan</a:t>
            </a:r>
            <a:r>
              <a:rPr sz="2600" spc="114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61616"/>
                </a:solidFill>
                <a:latin typeface="Calibri"/>
                <a:cs typeface="Calibri"/>
              </a:rPr>
              <a:t>Majemuk</a:t>
            </a:r>
            <a:endParaRPr sz="2600">
              <a:latin typeface="Calibri"/>
              <a:cs typeface="Calibri"/>
            </a:endParaRPr>
          </a:p>
          <a:p>
            <a:pPr marL="354965" marR="5080">
              <a:lnSpc>
                <a:spcPts val="2520"/>
              </a:lnSpc>
              <a:spcBef>
                <a:spcPts val="585"/>
              </a:spcBef>
            </a:pPr>
            <a:r>
              <a:rPr sz="2600" spc="-30" dirty="0">
                <a:solidFill>
                  <a:srgbClr val="161616"/>
                </a:solidFill>
                <a:latin typeface="Calibri"/>
                <a:cs typeface="Calibri"/>
              </a:rPr>
              <a:t>Kontrapositif, Konvers, </a:t>
            </a:r>
            <a:r>
              <a:rPr sz="2600" spc="-10" dirty="0">
                <a:solidFill>
                  <a:srgbClr val="161616"/>
                </a:solidFill>
                <a:latin typeface="Calibri"/>
                <a:cs typeface="Calibri"/>
              </a:rPr>
              <a:t>dan </a:t>
            </a:r>
            <a:r>
              <a:rPr sz="2600" spc="-30" dirty="0">
                <a:solidFill>
                  <a:srgbClr val="161616"/>
                </a:solidFill>
                <a:latin typeface="Calibri"/>
                <a:cs typeface="Calibri"/>
              </a:rPr>
              <a:t>Invers </a:t>
            </a:r>
            <a:r>
              <a:rPr sz="2600" spc="-10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600" spc="-15" dirty="0">
                <a:solidFill>
                  <a:srgbClr val="161616"/>
                </a:solidFill>
                <a:latin typeface="Calibri"/>
                <a:cs typeface="Calibri"/>
              </a:rPr>
              <a:t>Suatu </a:t>
            </a:r>
            <a:r>
              <a:rPr sz="2600" spc="-30" dirty="0">
                <a:solidFill>
                  <a:srgbClr val="161616"/>
                </a:solidFill>
                <a:latin typeface="Calibri"/>
                <a:cs typeface="Calibri"/>
              </a:rPr>
              <a:t>Pernyataan  </a:t>
            </a:r>
            <a:r>
              <a:rPr sz="2600" spc="-35" dirty="0">
                <a:solidFill>
                  <a:srgbClr val="161616"/>
                </a:solidFill>
                <a:latin typeface="Calibri"/>
                <a:cs typeface="Calibri"/>
              </a:rPr>
              <a:t>Bersyarat</a:t>
            </a:r>
            <a:endParaRPr sz="2600">
              <a:latin typeface="Calibri"/>
              <a:cs typeface="Calibri"/>
            </a:endParaRPr>
          </a:p>
          <a:p>
            <a:pPr marL="354965">
              <a:lnSpc>
                <a:spcPts val="3115"/>
              </a:lnSpc>
            </a:pPr>
            <a:r>
              <a:rPr sz="2600" spc="-30" dirty="0">
                <a:solidFill>
                  <a:srgbClr val="161616"/>
                </a:solidFill>
                <a:latin typeface="Calibri"/>
                <a:cs typeface="Calibri"/>
              </a:rPr>
              <a:t>Pernyataan</a:t>
            </a:r>
            <a:r>
              <a:rPr sz="2600" spc="4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161616"/>
                </a:solidFill>
                <a:latin typeface="Calibri"/>
                <a:cs typeface="Calibri"/>
              </a:rPr>
              <a:t>Terkuantifikasi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700" b="1" spc="-5" dirty="0">
                <a:solidFill>
                  <a:srgbClr val="161616"/>
                </a:solidFill>
                <a:latin typeface="Calibri"/>
                <a:cs typeface="Calibri"/>
              </a:rPr>
              <a:t>Argumen</a:t>
            </a:r>
            <a:r>
              <a:rPr sz="3700" b="1" spc="-4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3700" b="1" spc="-5" dirty="0">
                <a:solidFill>
                  <a:srgbClr val="161616"/>
                </a:solidFill>
                <a:latin typeface="Calibri"/>
                <a:cs typeface="Calibri"/>
              </a:rPr>
              <a:t>Deduktif</a:t>
            </a:r>
            <a:endParaRPr sz="3700">
              <a:latin typeface="Calibri"/>
              <a:cs typeface="Calibri"/>
            </a:endParaRPr>
          </a:p>
          <a:p>
            <a:pPr marL="354965" marR="5484495" algn="just">
              <a:lnSpc>
                <a:spcPct val="98700"/>
              </a:lnSpc>
              <a:spcBef>
                <a:spcPts val="95"/>
              </a:spcBef>
            </a:pPr>
            <a:r>
              <a:rPr sz="2600" spc="-5" dirty="0">
                <a:solidFill>
                  <a:srgbClr val="161616"/>
                </a:solidFill>
                <a:latin typeface="Calibri"/>
                <a:cs typeface="Calibri"/>
              </a:rPr>
              <a:t>Modus</a:t>
            </a:r>
            <a:r>
              <a:rPr sz="2600" spc="-7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161616"/>
                </a:solidFill>
                <a:latin typeface="Calibri"/>
                <a:cs typeface="Calibri"/>
              </a:rPr>
              <a:t>Ponens  </a:t>
            </a:r>
            <a:r>
              <a:rPr sz="2600" spc="-5" dirty="0">
                <a:solidFill>
                  <a:srgbClr val="161616"/>
                </a:solidFill>
                <a:latin typeface="Calibri"/>
                <a:cs typeface="Calibri"/>
              </a:rPr>
              <a:t>Modus </a:t>
            </a:r>
            <a:r>
              <a:rPr sz="2600" spc="-40" dirty="0">
                <a:solidFill>
                  <a:srgbClr val="161616"/>
                </a:solidFill>
                <a:latin typeface="Calibri"/>
                <a:cs typeface="Calibri"/>
              </a:rPr>
              <a:t>Tollens  </a:t>
            </a:r>
            <a:r>
              <a:rPr sz="2600" spc="-10" dirty="0">
                <a:solidFill>
                  <a:srgbClr val="161616"/>
                </a:solidFill>
                <a:latin typeface="Calibri"/>
                <a:cs typeface="Calibri"/>
              </a:rPr>
              <a:t>Silogisme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638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2400" y="1803400"/>
            <a:ext cx="7518400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4745" y="705993"/>
            <a:ext cx="4683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Contoh 1 : </a:t>
            </a: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60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Deduktif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9829" y="1865121"/>
            <a:ext cx="7006590" cy="487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84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Seorang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pemain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scrable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mengatakan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kepada</a:t>
            </a:r>
            <a:endParaRPr sz="2400">
              <a:latin typeface="Calibri"/>
              <a:cs typeface="Calibri"/>
            </a:endParaRPr>
          </a:p>
          <a:p>
            <a:pPr marL="12065" marR="5080" indent="-1905" algn="ctr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temannya:”Kamu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harus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memindahkan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kelima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huruf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itu.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Kamu tak dapat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menggunakan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kata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Depok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untuk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sebuah 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kata.”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354330">
              <a:lnSpc>
                <a:spcPct val="100000"/>
              </a:lnSpc>
              <a:spcBef>
                <a:spcPts val="5"/>
              </a:spcBef>
            </a:pPr>
            <a:r>
              <a:rPr sz="3000" b="1" i="1" spc="-15" dirty="0">
                <a:solidFill>
                  <a:srgbClr val="161616"/>
                </a:solidFill>
                <a:latin typeface="Calibri"/>
                <a:cs typeface="Calibri"/>
              </a:rPr>
              <a:t>Pernyataan</a:t>
            </a:r>
            <a:r>
              <a:rPr sz="3000" b="1" i="1" spc="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3000" b="1" i="1" spc="-5" dirty="0">
                <a:solidFill>
                  <a:srgbClr val="161616"/>
                </a:solidFill>
                <a:latin typeface="Calibri"/>
                <a:cs typeface="Calibri"/>
              </a:rPr>
              <a:t>umum</a:t>
            </a:r>
            <a:r>
              <a:rPr sz="3000" spc="-5" dirty="0">
                <a:solidFill>
                  <a:srgbClr val="161616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4330" marR="513080">
              <a:lnSpc>
                <a:spcPts val="3250"/>
              </a:lnSpc>
              <a:spcBef>
                <a:spcPts val="204"/>
              </a:spcBef>
            </a:pP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Semua nama tidak boleh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digunakan</a:t>
            </a:r>
            <a:r>
              <a:rPr sz="2800" spc="-114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dalam  permainan</a:t>
            </a:r>
            <a:r>
              <a:rPr sz="2800" spc="-2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161616"/>
                </a:solidFill>
                <a:latin typeface="Calibri"/>
                <a:cs typeface="Calibri"/>
              </a:rPr>
              <a:t>scrable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L="392430">
              <a:lnSpc>
                <a:spcPct val="100000"/>
              </a:lnSpc>
            </a:pPr>
            <a:r>
              <a:rPr sz="3000" b="1" i="1" spc="-10" dirty="0">
                <a:solidFill>
                  <a:srgbClr val="161616"/>
                </a:solidFill>
                <a:latin typeface="Calibri"/>
                <a:cs typeface="Calibri"/>
              </a:rPr>
              <a:t>Kesimpulan</a:t>
            </a:r>
            <a:r>
              <a:rPr sz="3000" spc="-10" dirty="0">
                <a:solidFill>
                  <a:srgbClr val="161616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92430">
              <a:lnSpc>
                <a:spcPts val="3304"/>
              </a:lnSpc>
              <a:spcBef>
                <a:spcPts val="10"/>
              </a:spcBef>
            </a:pPr>
            <a:r>
              <a:rPr sz="2800" b="1" dirty="0">
                <a:solidFill>
                  <a:srgbClr val="161616"/>
                </a:solidFill>
                <a:latin typeface="Calibri"/>
                <a:cs typeface="Calibri"/>
              </a:rPr>
              <a:t>Depok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adalah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sebuah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nama.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Maka</a:t>
            </a:r>
            <a:r>
              <a:rPr sz="2800" spc="-6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61616"/>
                </a:solidFill>
                <a:latin typeface="Calibri"/>
                <a:cs typeface="Calibri"/>
              </a:rPr>
              <a:t>Depok</a:t>
            </a:r>
            <a:endParaRPr sz="2800">
              <a:latin typeface="Calibri"/>
              <a:cs typeface="Calibri"/>
            </a:endParaRPr>
          </a:p>
          <a:p>
            <a:pPr marL="392430">
              <a:lnSpc>
                <a:spcPts val="3304"/>
              </a:lnSpc>
            </a:pP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dilarang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digunakan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pada</a:t>
            </a:r>
            <a:r>
              <a:rPr sz="2800" spc="-4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161616"/>
                </a:solidFill>
                <a:latin typeface="Calibri"/>
                <a:cs typeface="Calibri"/>
              </a:rPr>
              <a:t>scrable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55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754" y="705993"/>
            <a:ext cx="45872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Contoh 2: </a:t>
            </a: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70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Deduktif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1073" y="2002028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Pre</a:t>
            </a:r>
            <a:r>
              <a:rPr sz="1800" spc="-10" dirty="0">
                <a:solidFill>
                  <a:srgbClr val="1A1A7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8458" y="1925193"/>
            <a:ext cx="4617085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Semua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manusia akan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meninggal</a:t>
            </a:r>
            <a:endParaRPr sz="2800">
              <a:latin typeface="Times New Roman"/>
              <a:cs typeface="Times New Roman"/>
            </a:endParaRPr>
          </a:p>
          <a:p>
            <a:pPr marL="2386965">
              <a:lnSpc>
                <a:spcPct val="100000"/>
              </a:lnSpc>
              <a:spcBef>
                <a:spcPts val="3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dunia.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798" y="3815334"/>
            <a:ext cx="36087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Socrates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adalah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manusia.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2257" y="3564382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Pre</a:t>
            </a:r>
            <a:r>
              <a:rPr sz="1800" spc="-10" dirty="0">
                <a:solidFill>
                  <a:srgbClr val="1A1A7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3809" y="5444744"/>
            <a:ext cx="1130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Kesimpulan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7585" y="5757164"/>
            <a:ext cx="3580765" cy="90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Socrates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akan</a:t>
            </a:r>
            <a:r>
              <a:rPr sz="280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meninggal</a:t>
            </a:r>
            <a:endParaRPr sz="2800">
              <a:latin typeface="Times New Roman"/>
              <a:cs typeface="Times New Roman"/>
            </a:endParaRPr>
          </a:p>
          <a:p>
            <a:pPr marL="1715135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dunia.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3225" marR="5080" indent="-390525">
              <a:lnSpc>
                <a:spcPct val="100000"/>
              </a:lnSpc>
              <a:spcBef>
                <a:spcPts val="110"/>
              </a:spcBef>
            </a:pPr>
            <a:r>
              <a:rPr dirty="0"/>
              <a:t>Apakah </a:t>
            </a:r>
            <a:r>
              <a:rPr spc="0" dirty="0"/>
              <a:t>yang</a:t>
            </a:r>
            <a:r>
              <a:rPr spc="-110" dirty="0"/>
              <a:t> </a:t>
            </a:r>
            <a:r>
              <a:rPr dirty="0"/>
              <a:t>dimaksud  </a:t>
            </a:r>
            <a:r>
              <a:rPr spc="-5" dirty="0"/>
              <a:t>dengan</a:t>
            </a:r>
            <a:r>
              <a:rPr spc="-35" dirty="0"/>
              <a:t> </a:t>
            </a:r>
            <a:r>
              <a:rPr spc="-5" dirty="0"/>
              <a:t>pernyataan?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407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5366" y="705993"/>
            <a:ext cx="1717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Pernyataan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1837181"/>
            <a:ext cx="7623809" cy="16046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685165">
              <a:lnSpc>
                <a:spcPts val="3290"/>
              </a:lnSpc>
              <a:spcBef>
                <a:spcPts val="275"/>
              </a:spcBef>
              <a:tabLst>
                <a:tab pos="1017905" algn="l"/>
              </a:tabLst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Sebuah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pernyataan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adalah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sebuah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kalimat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yang 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benar	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atau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salah,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tapi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tidak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keduanya.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315"/>
              </a:spcBef>
            </a:pP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Contoh</a:t>
            </a:r>
            <a:r>
              <a:rPr sz="2800" spc="-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1862" y="3913759"/>
            <a:ext cx="10350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762" y="5428563"/>
            <a:ext cx="1035050" cy="546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100">
              <a:lnSpc>
                <a:spcPct val="1069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Bukan  Pe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7550" y="3489705"/>
            <a:ext cx="429133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Ibukota Indonesia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adalah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Jakarta.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benar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  Kota hujan adalah julukan untuk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Jakarta. 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salah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1642" y="4711420"/>
            <a:ext cx="4392930" cy="98869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195"/>
              </a:spcBef>
            </a:pP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Mengapa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Malaysia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dapat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mengalahkan  Indonesia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3-0 dalam leg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pertama final</a:t>
            </a:r>
            <a:r>
              <a:rPr sz="2000" spc="-2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AFF  tahun</a:t>
            </a:r>
            <a:r>
              <a:rPr sz="2000" spc="-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2010?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1642" y="5966586"/>
            <a:ext cx="3407410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5"/>
              </a:spcBef>
            </a:pPr>
            <a:r>
              <a:rPr sz="2000" spc="-25" dirty="0">
                <a:solidFill>
                  <a:srgbClr val="1A1A70"/>
                </a:solidFill>
                <a:latin typeface="Times New Roman"/>
                <a:cs typeface="Times New Roman"/>
              </a:rPr>
              <a:t>Tolong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jangan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mengobrol</a:t>
            </a:r>
            <a:r>
              <a:rPr sz="2000" spc="-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A1A70"/>
                </a:solidFill>
                <a:latin typeface="Times New Roman"/>
                <a:cs typeface="Times New Roman"/>
              </a:rPr>
              <a:t>selama 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perkuliahan</a:t>
            </a:r>
            <a:r>
              <a:rPr sz="2000" spc="-4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berlangsung!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2438400"/>
            <a:ext cx="8280400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4495800"/>
            <a:ext cx="20066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3700" y="4000500"/>
            <a:ext cx="5994400" cy="1511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5994400"/>
            <a:ext cx="20066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3700" y="5537200"/>
            <a:ext cx="5994400" cy="1511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93594" y="752602"/>
            <a:ext cx="3537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Negasi </a:t>
            </a:r>
            <a:r>
              <a:rPr sz="3000" b="0" dirty="0">
                <a:latin typeface="Times New Roman"/>
                <a:cs typeface="Times New Roman"/>
              </a:rPr>
              <a:t>dari</a:t>
            </a:r>
            <a:r>
              <a:rPr sz="3000" b="0" spc="-4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pernyataan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4464" y="2465196"/>
            <a:ext cx="3092450" cy="9099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20" dirty="0">
                <a:solidFill>
                  <a:srgbClr val="161616"/>
                </a:solidFill>
                <a:latin typeface="Calibri"/>
                <a:cs typeface="Calibri"/>
              </a:rPr>
              <a:t>Pernyataan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asli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Negasi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pernyataan</a:t>
            </a:r>
            <a:r>
              <a:rPr sz="2400" spc="-9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6938" y="2465196"/>
            <a:ext cx="2311400" cy="13531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: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“tidak”</a:t>
            </a:r>
            <a:r>
              <a:rPr sz="2400" spc="-4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P</a:t>
            </a:r>
            <a:endParaRPr sz="24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610"/>
              </a:spcBef>
            </a:pP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(dinotasikan</a:t>
            </a:r>
            <a:r>
              <a:rPr sz="2400" spc="-6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(~P))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7908" y="4572761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5800" y="6042152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~P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5629" y="4105401"/>
            <a:ext cx="44659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4635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“Penggunaan teknologi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yang sesuai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untuk  mengkontrol gas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rumah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kaca pada pada  kota New </a:t>
            </a:r>
            <a:r>
              <a:rPr sz="2000" spc="-50" dirty="0">
                <a:solidFill>
                  <a:srgbClr val="1A1A70"/>
                </a:solidFill>
                <a:latin typeface="Times New Roman"/>
                <a:cs typeface="Times New Roman"/>
              </a:rPr>
              <a:t>York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akan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menyelamatkan</a:t>
            </a:r>
            <a:r>
              <a:rPr sz="2000" spc="-14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64000</a:t>
            </a:r>
            <a:endParaRPr sz="2000">
              <a:latin typeface="Times New Roman"/>
              <a:cs typeface="Times New Roman"/>
            </a:endParaRPr>
          </a:p>
          <a:p>
            <a:pPr marL="710565">
              <a:lnSpc>
                <a:spcPct val="100000"/>
              </a:lnSpc>
            </a:pP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jiwa </a:t>
            </a:r>
            <a:r>
              <a:rPr sz="2000" spc="-10" dirty="0">
                <a:solidFill>
                  <a:srgbClr val="1A1A70"/>
                </a:solidFill>
                <a:latin typeface="Times New Roman"/>
                <a:cs typeface="Times New Roman"/>
              </a:rPr>
              <a:t>selama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20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tahun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ke</a:t>
            </a:r>
            <a:r>
              <a:rPr sz="2000" spc="-5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depan.”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9929" y="5626734"/>
            <a:ext cx="4284345" cy="12611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60"/>
              </a:spcBef>
            </a:pP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“Penggunaan teknologi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yang sesuai</a:t>
            </a:r>
            <a:r>
              <a:rPr sz="2000" spc="-114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untuk  mengkontrol gas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rumah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kaca pada kota 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New </a:t>
            </a:r>
            <a:r>
              <a:rPr sz="2000" spc="-50" dirty="0">
                <a:solidFill>
                  <a:srgbClr val="1A1A70"/>
                </a:solidFill>
                <a:latin typeface="Times New Roman"/>
                <a:cs typeface="Times New Roman"/>
              </a:rPr>
              <a:t>York </a:t>
            </a:r>
            <a:r>
              <a:rPr sz="2000" b="1" spc="-5" dirty="0">
                <a:solidFill>
                  <a:srgbClr val="1A1A70"/>
                </a:solidFill>
                <a:latin typeface="Times New Roman"/>
                <a:cs typeface="Times New Roman"/>
              </a:rPr>
              <a:t>tidak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akan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menyelamatkan 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64000 jiwa </a:t>
            </a:r>
            <a:r>
              <a:rPr sz="2000" spc="-10" dirty="0">
                <a:solidFill>
                  <a:srgbClr val="1A1A70"/>
                </a:solidFill>
                <a:latin typeface="Times New Roman"/>
                <a:cs typeface="Times New Roman"/>
              </a:rPr>
              <a:t>selama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20 tahun ke</a:t>
            </a:r>
            <a:r>
              <a:rPr sz="200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depan.”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3600" y="1714500"/>
            <a:ext cx="8280400" cy="204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2400" y="5842000"/>
            <a:ext cx="19050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2108" y="4143121"/>
          <a:ext cx="5095240" cy="1736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620"/>
                <a:gridCol w="2547620"/>
              </a:tblGrid>
              <a:tr h="578485">
                <a:tc>
                  <a:txBody>
                    <a:bodyPr/>
                    <a:lstStyle/>
                    <a:p>
                      <a:pPr marL="6350">
                        <a:lnSpc>
                          <a:spcPts val="3575"/>
                        </a:lnSpc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84A1E8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575"/>
                        </a:lnSpc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~P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4A1E8"/>
                      </a:solidFill>
                      <a:prstDash val="solid"/>
                    </a:lnL>
                    <a:lnR w="12700">
                      <a:solidFill>
                        <a:srgbClr val="84A1E8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6350">
                        <a:lnSpc>
                          <a:spcPts val="3575"/>
                        </a:lnSpc>
                      </a:pPr>
                      <a:r>
                        <a:rPr sz="32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84A1E8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9E0F6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575"/>
                        </a:lnSpc>
                      </a:pPr>
                      <a:r>
                        <a:rPr sz="32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4A1E8"/>
                      </a:solidFill>
                      <a:prstDash val="solid"/>
                    </a:lnL>
                    <a:lnR w="12700">
                      <a:solidFill>
                        <a:srgbClr val="84A1E8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D9E0F6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6350">
                        <a:lnSpc>
                          <a:spcPts val="3575"/>
                        </a:lnSpc>
                      </a:pPr>
                      <a:r>
                        <a:rPr sz="32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84A1E8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DF0FB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575"/>
                        </a:lnSpc>
                      </a:pPr>
                      <a:r>
                        <a:rPr sz="32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4A1E8"/>
                      </a:solidFill>
                      <a:prstDash val="solid"/>
                    </a:lnL>
                    <a:lnR w="12700">
                      <a:solidFill>
                        <a:srgbClr val="84A1E8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DF0F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2634" y="1837385"/>
            <a:ext cx="5698490" cy="885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</a:pPr>
            <a:r>
              <a:rPr sz="2800" b="0" spc="0" dirty="0">
                <a:solidFill>
                  <a:srgbClr val="1A1A70"/>
                </a:solidFill>
                <a:latin typeface="Times New Roman"/>
                <a:cs typeface="Times New Roman"/>
              </a:rPr>
              <a:t>P dan </a:t>
            </a:r>
            <a:r>
              <a:rPr sz="2800" b="0" dirty="0">
                <a:solidFill>
                  <a:srgbClr val="1A1A70"/>
                </a:solidFill>
                <a:latin typeface="Times New Roman"/>
                <a:cs typeface="Times New Roman"/>
              </a:rPr>
              <a:t>~P </a:t>
            </a:r>
            <a:r>
              <a:rPr sz="2800" b="0" spc="-5" dirty="0">
                <a:solidFill>
                  <a:srgbClr val="1A1A70"/>
                </a:solidFill>
                <a:latin typeface="Times New Roman"/>
                <a:cs typeface="Times New Roman"/>
              </a:rPr>
              <a:t>memiliki </a:t>
            </a:r>
            <a:r>
              <a:rPr sz="2800" b="0" dirty="0">
                <a:solidFill>
                  <a:srgbClr val="1A1A70"/>
                </a:solidFill>
                <a:latin typeface="Times New Roman"/>
                <a:cs typeface="Times New Roman"/>
              </a:rPr>
              <a:t>nilai kebenaran</a:t>
            </a:r>
            <a:r>
              <a:rPr sz="2800" b="0" spc="-37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b="0" spc="0" dirty="0">
                <a:solidFill>
                  <a:srgbClr val="1A1A70"/>
                </a:solidFill>
                <a:latin typeface="Times New Roman"/>
                <a:cs typeface="Times New Roman"/>
              </a:rPr>
              <a:t>yang  </a:t>
            </a:r>
            <a:r>
              <a:rPr sz="2800" b="0" dirty="0">
                <a:solidFill>
                  <a:srgbClr val="1A1A70"/>
                </a:solidFill>
                <a:latin typeface="Times New Roman"/>
                <a:cs typeface="Times New Roman"/>
              </a:rPr>
              <a:t>berlawanan.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2362" y="2696921"/>
            <a:ext cx="4760595" cy="9461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Georgia"/>
              <a:buChar char="•"/>
              <a:tabLst>
                <a:tab pos="238760" algn="l"/>
              </a:tabLst>
            </a:pP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Apabila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 benar maka ~P</a:t>
            </a:r>
            <a:r>
              <a:rPr sz="2800" spc="-3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salah.</a:t>
            </a:r>
            <a:endParaRPr sz="2800">
              <a:latin typeface="Times New Roman"/>
              <a:cs typeface="Times New Roman"/>
            </a:endParaRPr>
          </a:p>
          <a:p>
            <a:pPr marL="238125" indent="-225425">
              <a:lnSpc>
                <a:spcPct val="100000"/>
              </a:lnSpc>
              <a:spcBef>
                <a:spcPts val="265"/>
              </a:spcBef>
              <a:buClr>
                <a:srgbClr val="FFFFFF"/>
              </a:buClr>
              <a:buFont typeface="Georgia"/>
              <a:buChar char="•"/>
              <a:tabLst>
                <a:tab pos="238760" algn="l"/>
              </a:tabLst>
            </a:pP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Apabila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salah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maka ~P</a:t>
            </a:r>
            <a:r>
              <a:rPr sz="2800" spc="-3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1A1A70"/>
                </a:solidFill>
                <a:latin typeface="Times New Roman"/>
                <a:cs typeface="Times New Roman"/>
              </a:rPr>
              <a:t>benar.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8544" y="5919597"/>
            <a:ext cx="805180" cy="51180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5"/>
              </a:spcBef>
            </a:pPr>
            <a:r>
              <a:rPr sz="1600" spc="0" dirty="0">
                <a:solidFill>
                  <a:srgbClr val="1A1A70"/>
                </a:solidFill>
                <a:latin typeface="Times New Roman"/>
                <a:cs typeface="Times New Roman"/>
              </a:rPr>
              <a:t>B </a:t>
            </a: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r>
              <a:rPr sz="1600" spc="-9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Benar  </a:t>
            </a: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S :</a:t>
            </a:r>
            <a:r>
              <a:rPr sz="1600" spc="-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Salah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000" y="2679700"/>
            <a:ext cx="8280400" cy="265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6257" y="705993"/>
            <a:ext cx="3273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Pernyataan</a:t>
            </a:r>
            <a:r>
              <a:rPr sz="3000" b="0" spc="-5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Majemuk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6301" rIns="0" bIns="0" rtlCol="0">
            <a:spAutoFit/>
          </a:bodyPr>
          <a:lstStyle/>
          <a:p>
            <a:pPr marL="283845" marR="501015">
              <a:lnSpc>
                <a:spcPts val="3250"/>
              </a:lnSpc>
              <a:spcBef>
                <a:spcPts val="305"/>
              </a:spcBef>
            </a:pPr>
            <a:r>
              <a:rPr spc="-25" dirty="0"/>
              <a:t>Pernyataan </a:t>
            </a:r>
            <a:r>
              <a:rPr dirty="0"/>
              <a:t>majemuk adalah </a:t>
            </a:r>
            <a:r>
              <a:rPr spc="-15" dirty="0"/>
              <a:t>kombinasi </a:t>
            </a:r>
            <a:r>
              <a:rPr spc="-5" dirty="0"/>
              <a:t>dari  </a:t>
            </a:r>
            <a:r>
              <a:rPr spc="-20" dirty="0"/>
              <a:t>pernyataan</a:t>
            </a:r>
            <a:r>
              <a:rPr spc="-35" dirty="0"/>
              <a:t> </a:t>
            </a:r>
            <a:r>
              <a:rPr dirty="0"/>
              <a:t>sederhana.</a:t>
            </a:r>
          </a:p>
          <a:p>
            <a:pPr marL="283845" marR="5080">
              <a:lnSpc>
                <a:spcPct val="99000"/>
              </a:lnSpc>
              <a:spcBef>
                <a:spcPts val="730"/>
              </a:spcBef>
            </a:pPr>
            <a:r>
              <a:rPr spc="-25" dirty="0"/>
              <a:t>Pernyataan </a:t>
            </a:r>
            <a:r>
              <a:rPr spc="-5" dirty="0"/>
              <a:t>sederhana </a:t>
            </a:r>
            <a:r>
              <a:rPr spc="-10" dirty="0"/>
              <a:t>tersebut </a:t>
            </a:r>
            <a:r>
              <a:rPr spc="-5" dirty="0"/>
              <a:t>dihubungkan  </a:t>
            </a:r>
            <a:r>
              <a:rPr dirty="0"/>
              <a:t>melalui </a:t>
            </a:r>
            <a:r>
              <a:rPr spc="-5" dirty="0"/>
              <a:t>penghubung </a:t>
            </a:r>
            <a:r>
              <a:rPr spc="-10" dirty="0"/>
              <a:t>logika </a:t>
            </a:r>
            <a:r>
              <a:rPr spc="-5" dirty="0"/>
              <a:t>(</a:t>
            </a:r>
            <a:r>
              <a:rPr b="1" i="1" spc="-5" dirty="0">
                <a:solidFill>
                  <a:srgbClr val="FF0000"/>
                </a:solidFill>
                <a:latin typeface="Calibri"/>
                <a:cs typeface="Calibri"/>
              </a:rPr>
              <a:t>logical </a:t>
            </a: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connector)</a:t>
            </a:r>
            <a:r>
              <a:rPr spc="-10" dirty="0"/>
              <a:t>,  yaitu </a:t>
            </a:r>
            <a:r>
              <a:rPr spc="-45" dirty="0"/>
              <a:t>“</a:t>
            </a:r>
            <a:r>
              <a:rPr b="1" spc="-45" dirty="0">
                <a:solidFill>
                  <a:srgbClr val="0070C0"/>
                </a:solidFill>
                <a:latin typeface="Calibri"/>
                <a:cs typeface="Calibri"/>
              </a:rPr>
              <a:t>dan</a:t>
            </a:r>
            <a:r>
              <a:rPr spc="-45" dirty="0"/>
              <a:t>”, “</a:t>
            </a:r>
            <a:r>
              <a:rPr b="1" spc="-45" dirty="0">
                <a:solidFill>
                  <a:srgbClr val="0070C0"/>
                </a:solidFill>
                <a:latin typeface="Calibri"/>
                <a:cs typeface="Calibri"/>
              </a:rPr>
              <a:t>atau</a:t>
            </a:r>
            <a:r>
              <a:rPr spc="-45" dirty="0"/>
              <a:t>”, </a:t>
            </a:r>
            <a:r>
              <a:rPr dirty="0"/>
              <a:t>dan</a:t>
            </a:r>
            <a:r>
              <a:rPr spc="15" dirty="0"/>
              <a:t> </a:t>
            </a:r>
            <a:r>
              <a:rPr spc="-50" dirty="0"/>
              <a:t>“</a:t>
            </a:r>
            <a:r>
              <a:rPr b="1" spc="-50" dirty="0">
                <a:solidFill>
                  <a:srgbClr val="0070C0"/>
                </a:solidFill>
                <a:latin typeface="Calibri"/>
                <a:cs typeface="Calibri"/>
              </a:rPr>
              <a:t>jika‐maka</a:t>
            </a:r>
            <a:r>
              <a:rPr spc="-50" dirty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8917" y="705993"/>
            <a:ext cx="37566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Bentuk dan </a:t>
            </a:r>
            <a:r>
              <a:rPr sz="3000" b="0" spc="-5" dirty="0">
                <a:latin typeface="Times New Roman"/>
                <a:cs typeface="Times New Roman"/>
              </a:rPr>
              <a:t>Isi</a:t>
            </a:r>
            <a:r>
              <a:rPr sz="3000" b="0" spc="-235" dirty="0">
                <a:latin typeface="Times New Roman"/>
                <a:cs typeface="Times New Roman"/>
              </a:rPr>
              <a:t> </a:t>
            </a:r>
            <a:r>
              <a:rPr sz="3000" b="0" spc="-10" dirty="0">
                <a:latin typeface="Times New Roman"/>
                <a:cs typeface="Times New Roman"/>
              </a:rPr>
              <a:t>Argumen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294" y="1728597"/>
            <a:ext cx="7658734" cy="22546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40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Dilihat dari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sisi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bentuk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dan isi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suatu argumen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maka  logika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dapat dibagi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dua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yaitu logika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formal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logika 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material.</a:t>
            </a:r>
            <a:endParaRPr sz="2800" dirty="0">
              <a:latin typeface="Calibri"/>
              <a:cs typeface="Calibri"/>
            </a:endParaRPr>
          </a:p>
          <a:p>
            <a:pPr marL="12700" marR="314325">
              <a:lnSpc>
                <a:spcPts val="3250"/>
              </a:lnSpc>
              <a:spcBef>
                <a:spcPts val="944"/>
              </a:spcBef>
            </a:pP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Dalam bagian ini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kita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hanya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akan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membahas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logika  formal</a:t>
            </a:r>
            <a:r>
              <a:rPr sz="2800" spc="-10" dirty="0" smtClean="0">
                <a:solidFill>
                  <a:srgbClr val="161616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255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5198" y="705993"/>
            <a:ext cx="3273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Pernyataan</a:t>
            </a:r>
            <a:r>
              <a:rPr sz="3000" spc="-5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Majemuk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5221" y="789813"/>
            <a:ext cx="1212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3C43F"/>
                </a:solidFill>
                <a:latin typeface="Times New Roman"/>
                <a:cs typeface="Times New Roman"/>
              </a:rPr>
              <a:t>(lanjutan)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0086" y="2683255"/>
            <a:ext cx="69176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Misalkan,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 dan 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adalah pernyataan</a:t>
            </a:r>
            <a:r>
              <a:rPr sz="2800" spc="-2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sederhana.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2638" y="3479038"/>
            <a:ext cx="1723389" cy="295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A1A70"/>
                </a:solidFill>
                <a:latin typeface="Times New Roman"/>
                <a:cs typeface="Times New Roman"/>
              </a:rPr>
              <a:t>Ko</a:t>
            </a:r>
            <a:r>
              <a:rPr sz="3200" spc="5" dirty="0">
                <a:solidFill>
                  <a:srgbClr val="1A1A7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jungsi</a:t>
            </a:r>
            <a:endParaRPr sz="3200">
              <a:latin typeface="Times New Roman"/>
              <a:cs typeface="Times New Roman"/>
            </a:endParaRPr>
          </a:p>
          <a:p>
            <a:pPr marL="243840" algn="ctr">
              <a:lnSpc>
                <a:spcPts val="3200"/>
              </a:lnSpc>
              <a:spcBef>
                <a:spcPts val="175"/>
              </a:spcBef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5240" algn="ctr">
              <a:lnSpc>
                <a:spcPts val="3105"/>
              </a:lnSpc>
            </a:pPr>
            <a:r>
              <a:rPr sz="3200" spc="-5" dirty="0">
                <a:solidFill>
                  <a:srgbClr val="1A1A70"/>
                </a:solidFill>
                <a:latin typeface="Times New Roman"/>
                <a:cs typeface="Times New Roman"/>
              </a:rPr>
              <a:t>Disjungsi</a:t>
            </a:r>
            <a:endParaRPr sz="3200">
              <a:latin typeface="Times New Roman"/>
              <a:cs typeface="Times New Roman"/>
            </a:endParaRPr>
          </a:p>
          <a:p>
            <a:pPr marL="244475" algn="ctr">
              <a:lnSpc>
                <a:spcPts val="3210"/>
              </a:lnSpc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215"/>
              </a:lnSpc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Implikasi</a:t>
            </a:r>
            <a:endParaRPr sz="3200">
              <a:latin typeface="Times New Roman"/>
              <a:cs typeface="Times New Roman"/>
            </a:endParaRPr>
          </a:p>
          <a:p>
            <a:pPr marR="96520" algn="ctr">
              <a:lnSpc>
                <a:spcPts val="2790"/>
              </a:lnSpc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(pernyataan</a:t>
            </a:r>
            <a:endParaRPr sz="2400">
              <a:latin typeface="Times New Roman"/>
              <a:cs typeface="Times New Roman"/>
            </a:endParaRPr>
          </a:p>
          <a:p>
            <a:pPr marR="36195" algn="ctr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bersyarat)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5688" y="3437889"/>
            <a:ext cx="3013075" cy="2740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P dan</a:t>
            </a:r>
            <a:r>
              <a:rPr sz="3200" spc="-2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32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2280"/>
              </a:spcBef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P atau</a:t>
            </a:r>
            <a:r>
              <a:rPr sz="3200" spc="-229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32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  <a:spcBef>
                <a:spcPts val="2510"/>
              </a:spcBef>
            </a:pPr>
            <a:r>
              <a:rPr sz="32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</a:t>
            </a:r>
            <a:r>
              <a:rPr sz="3200" spc="-190" dirty="0">
                <a:solidFill>
                  <a:srgbClr val="1A1A70"/>
                </a:solidFill>
                <a:latin typeface="Times New Roman"/>
                <a:cs typeface="Times New Roman"/>
              </a:rPr>
              <a:t>P,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maka</a:t>
            </a:r>
            <a:r>
              <a:rPr sz="3200" spc="1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3200">
              <a:latin typeface="Times New Roman"/>
              <a:cs typeface="Times New Roman"/>
            </a:endParaRPr>
          </a:p>
          <a:p>
            <a:pPr marL="533400" marR="5080" indent="-521334">
              <a:lnSpc>
                <a:spcPct val="100000"/>
              </a:lnSpc>
              <a:spcBef>
                <a:spcPts val="265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(pernyataan bersyarat</a:t>
            </a:r>
            <a:r>
              <a:rPr sz="2000" spc="-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dengan  P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sebab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dan Q</a:t>
            </a:r>
            <a:r>
              <a:rPr sz="2000" spc="-14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akibat)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3600" y="5867400"/>
            <a:ext cx="19177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430" y="3165855"/>
          <a:ext cx="8229600" cy="2590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0"/>
                        </a:lnSpc>
                        <a:tabLst>
                          <a:tab pos="383540" algn="l"/>
                        </a:tabLst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	</a:t>
                      </a:r>
                      <a:r>
                        <a:rPr sz="2800" b="1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0732" y="1653984"/>
            <a:ext cx="8350884" cy="492759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20320" rIns="0" bIns="0" rtlCol="0">
            <a:spAutoFit/>
          </a:bodyPr>
          <a:lstStyle/>
          <a:p>
            <a:pPr marL="2108200">
              <a:lnSpc>
                <a:spcPct val="100000"/>
              </a:lnSpc>
              <a:spcBef>
                <a:spcPts val="160"/>
              </a:spcBef>
            </a:pPr>
            <a:r>
              <a:rPr sz="3000" b="0" dirty="0">
                <a:latin typeface="Times New Roman"/>
                <a:cs typeface="Times New Roman"/>
              </a:rPr>
              <a:t>P dan Q </a:t>
            </a:r>
            <a:r>
              <a:rPr sz="3000" b="0" spc="-5" dirty="0">
                <a:latin typeface="Times New Roman"/>
                <a:cs typeface="Times New Roman"/>
              </a:rPr>
              <a:t>(dinotasikan</a:t>
            </a:r>
            <a:r>
              <a:rPr sz="3000" b="0" spc="-105" dirty="0">
                <a:latin typeface="Times New Roman"/>
                <a:cs typeface="Times New Roman"/>
              </a:rPr>
              <a:t> </a:t>
            </a:r>
            <a:r>
              <a:rPr sz="3000" b="0" spc="75" dirty="0">
                <a:latin typeface="Times New Roman"/>
                <a:cs typeface="Times New Roman"/>
              </a:rPr>
              <a:t>P</a:t>
            </a:r>
            <a:r>
              <a:rPr sz="3000" b="0" spc="75" dirty="0">
                <a:latin typeface="Symbol"/>
                <a:cs typeface="Symbol"/>
              </a:rPr>
              <a:t></a:t>
            </a:r>
            <a:r>
              <a:rPr sz="3000" b="0" spc="75" dirty="0">
                <a:latin typeface="Times New Roman"/>
                <a:cs typeface="Times New Roman"/>
              </a:rPr>
              <a:t>Q)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7109" y="5926277"/>
            <a:ext cx="805815" cy="5238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0" dirty="0">
                <a:solidFill>
                  <a:srgbClr val="1A1A70"/>
                </a:solidFill>
                <a:latin typeface="Times New Roman"/>
                <a:cs typeface="Times New Roman"/>
              </a:rPr>
              <a:t>B </a:t>
            </a: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r>
              <a:rPr sz="1600" spc="-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Benar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S :</a:t>
            </a:r>
            <a:r>
              <a:rPr sz="1600" spc="-5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Salah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0200" y="5791200"/>
            <a:ext cx="24511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430" y="3127755"/>
          <a:ext cx="8229600" cy="2590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2800" b="1" spc="-315" dirty="0">
                          <a:solidFill>
                            <a:srgbClr val="F3C43F"/>
                          </a:solidFill>
                          <a:latin typeface="Symbol"/>
                          <a:cs typeface="Symbol"/>
                        </a:rPr>
                        <a:t></a:t>
                      </a:r>
                      <a:r>
                        <a:rPr sz="2800" b="1" spc="-175" dirty="0">
                          <a:solidFill>
                            <a:srgbClr val="F3C4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0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809993" y="5855589"/>
            <a:ext cx="805180" cy="5238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35"/>
              </a:spcBef>
            </a:pPr>
            <a:r>
              <a:rPr sz="1600" spc="0" dirty="0">
                <a:solidFill>
                  <a:srgbClr val="1A1A70"/>
                </a:solidFill>
                <a:latin typeface="Times New Roman"/>
                <a:cs typeface="Times New Roman"/>
              </a:rPr>
              <a:t>B </a:t>
            </a: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r>
              <a:rPr sz="1600" spc="-9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Benar  </a:t>
            </a:r>
            <a:r>
              <a:rPr sz="1600" dirty="0">
                <a:solidFill>
                  <a:srgbClr val="1A1A70"/>
                </a:solidFill>
                <a:latin typeface="Times New Roman"/>
                <a:cs typeface="Times New Roman"/>
              </a:rPr>
              <a:t>S :</a:t>
            </a:r>
            <a:r>
              <a:rPr sz="1600" spc="-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A1A70"/>
                </a:solidFill>
                <a:latin typeface="Times New Roman"/>
                <a:cs typeface="Times New Roman"/>
              </a:rPr>
              <a:t>Salah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4072" y="1309750"/>
            <a:ext cx="8350884" cy="53911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9685" rIns="0" bIns="0" rtlCol="0">
            <a:spAutoFit/>
          </a:bodyPr>
          <a:lstStyle/>
          <a:p>
            <a:pPr marL="2065655">
              <a:lnSpc>
                <a:spcPct val="100000"/>
              </a:lnSpc>
              <a:spcBef>
                <a:spcPts val="155"/>
              </a:spcBef>
            </a:pPr>
            <a:r>
              <a:rPr sz="3000" b="0" dirty="0">
                <a:latin typeface="Times New Roman"/>
                <a:cs typeface="Times New Roman"/>
              </a:rPr>
              <a:t>P atau Q </a:t>
            </a:r>
            <a:r>
              <a:rPr sz="3000" b="0" spc="-5" dirty="0">
                <a:latin typeface="Times New Roman"/>
                <a:cs typeface="Times New Roman"/>
              </a:rPr>
              <a:t>(dinotasikan</a:t>
            </a:r>
            <a:r>
              <a:rPr sz="3000" b="0" spc="-85" dirty="0">
                <a:latin typeface="Times New Roman"/>
                <a:cs typeface="Times New Roman"/>
              </a:rPr>
              <a:t> P</a:t>
            </a:r>
            <a:r>
              <a:rPr sz="3000" b="0" spc="-85" dirty="0">
                <a:latin typeface="Symbol"/>
                <a:cs typeface="Symbol"/>
              </a:rPr>
              <a:t></a:t>
            </a:r>
            <a:r>
              <a:rPr sz="3000" b="0" spc="-85" dirty="0">
                <a:latin typeface="Times New Roman"/>
                <a:cs typeface="Times New Roman"/>
              </a:rPr>
              <a:t>Q)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3371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700" y="2501900"/>
            <a:ext cx="7391400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6980" y="4075303"/>
          <a:ext cx="8572500" cy="2589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995"/>
                <a:gridCol w="2643505"/>
                <a:gridCol w="3429000"/>
              </a:tblGrid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2800" spc="118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€</a:t>
                      </a:r>
                      <a:r>
                        <a:rPr sz="2800" spc="-2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b="1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350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3125"/>
                        </a:lnSpc>
                      </a:pPr>
                      <a:r>
                        <a:rPr sz="2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4578" y="676097"/>
            <a:ext cx="6532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Times New Roman"/>
                <a:cs typeface="Times New Roman"/>
              </a:rPr>
              <a:t>Jika </a:t>
            </a:r>
            <a:r>
              <a:rPr sz="3600" b="0" spc="-204" dirty="0">
                <a:latin typeface="Times New Roman"/>
                <a:cs typeface="Times New Roman"/>
              </a:rPr>
              <a:t>P, </a:t>
            </a:r>
            <a:r>
              <a:rPr sz="3600" b="0" spc="-5" dirty="0">
                <a:latin typeface="Times New Roman"/>
                <a:cs typeface="Times New Roman"/>
              </a:rPr>
              <a:t>maka </a:t>
            </a:r>
            <a:r>
              <a:rPr sz="3600" b="0" dirty="0">
                <a:latin typeface="Times New Roman"/>
                <a:cs typeface="Times New Roman"/>
              </a:rPr>
              <a:t>Q </a:t>
            </a:r>
            <a:r>
              <a:rPr sz="3600" b="0" spc="-5" dirty="0">
                <a:latin typeface="Times New Roman"/>
                <a:cs typeface="Times New Roman"/>
              </a:rPr>
              <a:t>(dinotasikan </a:t>
            </a:r>
            <a:r>
              <a:rPr sz="3600" b="0" spc="755" dirty="0">
                <a:latin typeface="Times New Roman"/>
                <a:cs typeface="Times New Roman"/>
              </a:rPr>
              <a:t>P</a:t>
            </a:r>
            <a:r>
              <a:rPr sz="3600" b="0" spc="755" dirty="0">
                <a:latin typeface="Microsoft Sans Serif"/>
                <a:cs typeface="Microsoft Sans Serif"/>
              </a:rPr>
              <a:t>€</a:t>
            </a:r>
            <a:r>
              <a:rPr sz="3600" b="0" spc="125" dirty="0">
                <a:latin typeface="Microsoft Sans Serif"/>
                <a:cs typeface="Microsoft Sans Serif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Q)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5396" y="2546730"/>
            <a:ext cx="1399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005" algn="l"/>
              </a:tabLst>
            </a:pPr>
            <a:r>
              <a:rPr sz="360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r>
              <a:rPr sz="3600" spc="-1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600" spc="1515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3600" dirty="0">
                <a:solidFill>
                  <a:srgbClr val="1A1A70"/>
                </a:solidFill>
                <a:latin typeface="Microsoft Sans Serif"/>
                <a:cs typeface="Microsoft Sans Serif"/>
              </a:rPr>
              <a:t>	</a:t>
            </a:r>
            <a:r>
              <a:rPr sz="360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7358" y="3427933"/>
            <a:ext cx="2395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1A1A70"/>
                </a:solidFill>
                <a:latin typeface="Times New Roman"/>
                <a:cs typeface="Times New Roman"/>
              </a:rPr>
              <a:t>antecedent</a:t>
            </a:r>
            <a:r>
              <a:rPr sz="1800" i="1" spc="-6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(pendahuluan)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9961" y="3447745"/>
            <a:ext cx="1823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1A1A70"/>
                </a:solidFill>
                <a:latin typeface="Times New Roman"/>
                <a:cs typeface="Times New Roman"/>
              </a:rPr>
              <a:t>consequent</a:t>
            </a:r>
            <a:r>
              <a:rPr sz="1800" i="1" spc="-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(akibat)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5444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7800" y="2501900"/>
            <a:ext cx="15494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0" y="2501900"/>
            <a:ext cx="23368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0700" y="2984500"/>
            <a:ext cx="78740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9100" y="3060700"/>
            <a:ext cx="774700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7100" y="4292600"/>
            <a:ext cx="7848600" cy="469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7100" y="4864100"/>
            <a:ext cx="7200900" cy="482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88400" y="4203700"/>
            <a:ext cx="762000" cy="71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6900" y="5435600"/>
            <a:ext cx="6540500" cy="482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8900" y="5994400"/>
            <a:ext cx="800100" cy="711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1400" y="5930900"/>
            <a:ext cx="2971800" cy="469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38321" y="3088893"/>
            <a:ext cx="22415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34558" y="3160013"/>
            <a:ext cx="2832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05378" y="676097"/>
            <a:ext cx="24568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Contoh P dan</a:t>
            </a:r>
            <a:r>
              <a:rPr sz="3000" b="0" spc="-210" dirty="0">
                <a:latin typeface="Times New Roman"/>
                <a:cs typeface="Times New Roman"/>
              </a:rPr>
              <a:t> </a:t>
            </a:r>
            <a:r>
              <a:rPr sz="3000" b="0" dirty="0">
                <a:latin typeface="Times New Roman"/>
                <a:cs typeface="Times New Roman"/>
              </a:rPr>
              <a:t>Q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9870" y="2479675"/>
            <a:ext cx="3941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lapar dan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r>
              <a:rPr sz="2400" spc="-11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kedinginan.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4210" y="4302963"/>
            <a:ext cx="22415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6726" y="4160901"/>
            <a:ext cx="6834505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4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Kedua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usaha ini akan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menyediakan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penghapusan denda  untuk </a:t>
            </a: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keluarga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berpenghasilan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menengah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ke bawah</a:t>
            </a:r>
            <a:r>
              <a:rPr sz="2400" spc="-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dan</a:t>
            </a:r>
            <a:endParaRPr sz="2400">
              <a:latin typeface="Times New Roman"/>
              <a:cs typeface="Times New Roman"/>
            </a:endParaRPr>
          </a:p>
          <a:p>
            <a:pPr marL="939165">
              <a:lnSpc>
                <a:spcPct val="100000"/>
              </a:lnSpc>
              <a:spcBef>
                <a:spcPts val="1420"/>
              </a:spcBef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akan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memberikan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keuntungan untuk</a:t>
            </a:r>
            <a:r>
              <a:rPr sz="2400" spc="-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keluarga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6550" y="6089650"/>
            <a:ext cx="2832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0190" y="5955029"/>
            <a:ext cx="273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berpenghasilan</a:t>
            </a:r>
            <a:r>
              <a:rPr sz="2400" spc="-114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tinggi.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358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3600" y="2349500"/>
            <a:ext cx="7975600" cy="113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581400"/>
            <a:ext cx="7353300" cy="113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7785" y="838327"/>
            <a:ext cx="25425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Contoh P </a:t>
            </a:r>
            <a:r>
              <a:rPr sz="3000" b="0" spc="-5" dirty="0">
                <a:latin typeface="Times New Roman"/>
                <a:cs typeface="Times New Roman"/>
              </a:rPr>
              <a:t>atau</a:t>
            </a:r>
            <a:r>
              <a:rPr sz="3000" b="0" spc="-190" dirty="0">
                <a:latin typeface="Times New Roman"/>
                <a:cs typeface="Times New Roman"/>
              </a:rPr>
              <a:t> </a:t>
            </a:r>
            <a:r>
              <a:rPr sz="3000" b="0" dirty="0">
                <a:latin typeface="Times New Roman"/>
                <a:cs typeface="Times New Roman"/>
              </a:rPr>
              <a:t>Q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0090" y="2445766"/>
            <a:ext cx="22415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596" y="2735656"/>
            <a:ext cx="7505700" cy="1807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8330" marR="5080" indent="-596265">
              <a:lnSpc>
                <a:spcPct val="150000"/>
              </a:lnSpc>
              <a:spcBef>
                <a:spcPts val="9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Malam ini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akan belajar untuk ujian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sejarah</a:t>
            </a:r>
            <a:r>
              <a:rPr sz="2800" spc="-1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atau 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akan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menyelesaikan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tugas</a:t>
            </a:r>
            <a:r>
              <a:rPr sz="2800" spc="-114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matematika.</a:t>
            </a:r>
            <a:endParaRPr sz="2800">
              <a:latin typeface="Times New Roman"/>
              <a:cs typeface="Times New Roman"/>
            </a:endParaRPr>
          </a:p>
          <a:p>
            <a:pPr marL="342265">
              <a:lnSpc>
                <a:spcPct val="100000"/>
              </a:lnSpc>
              <a:spcBef>
                <a:spcPts val="590"/>
              </a:spcBef>
            </a:pP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2505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4000" y="2501900"/>
            <a:ext cx="14097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0" y="2501900"/>
            <a:ext cx="26289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0700" y="2984500"/>
            <a:ext cx="78740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9100" y="2984500"/>
            <a:ext cx="787400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00" y="3924300"/>
            <a:ext cx="787400" cy="72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42200" y="4914900"/>
            <a:ext cx="7620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44901" y="1090929"/>
            <a:ext cx="3509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Contoh </a:t>
            </a:r>
            <a:r>
              <a:rPr sz="3000" b="0" spc="-5" dirty="0">
                <a:latin typeface="Times New Roman"/>
                <a:cs typeface="Times New Roman"/>
              </a:rPr>
              <a:t>Jika </a:t>
            </a:r>
            <a:r>
              <a:rPr sz="3000" b="0" spc="-170" dirty="0">
                <a:latin typeface="Times New Roman"/>
                <a:cs typeface="Times New Roman"/>
              </a:rPr>
              <a:t>P, </a:t>
            </a:r>
            <a:r>
              <a:rPr sz="3000" b="0" dirty="0">
                <a:latin typeface="Times New Roman"/>
                <a:cs typeface="Times New Roman"/>
              </a:rPr>
              <a:t>maka</a:t>
            </a:r>
            <a:r>
              <a:rPr sz="3000" b="0" spc="85" dirty="0">
                <a:latin typeface="Times New Roman"/>
                <a:cs typeface="Times New Roman"/>
              </a:rPr>
              <a:t> </a:t>
            </a:r>
            <a:r>
              <a:rPr sz="3000" b="0" dirty="0">
                <a:latin typeface="Times New Roman"/>
                <a:cs typeface="Times New Roman"/>
              </a:rPr>
              <a:t>Q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8140" y="4021963"/>
            <a:ext cx="22415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3467" y="5013452"/>
            <a:ext cx="2832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9361" y="2280069"/>
            <a:ext cx="5631180" cy="248158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675005">
              <a:lnSpc>
                <a:spcPct val="100000"/>
              </a:lnSpc>
              <a:spcBef>
                <a:spcPts val="170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sakit maka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merasa</a:t>
            </a:r>
            <a:r>
              <a:rPr sz="2400" spc="-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lemah.</a:t>
            </a:r>
            <a:endParaRPr sz="2400">
              <a:latin typeface="Times New Roman"/>
              <a:cs typeface="Times New Roman"/>
            </a:endParaRPr>
          </a:p>
          <a:p>
            <a:pPr marL="1851660">
              <a:lnSpc>
                <a:spcPct val="100000"/>
              </a:lnSpc>
              <a:spcBef>
                <a:spcPts val="1889"/>
              </a:spcBef>
              <a:tabLst>
                <a:tab pos="4247515" algn="l"/>
              </a:tabLst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	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6034" indent="164465">
              <a:lnSpc>
                <a:spcPct val="144400"/>
              </a:lnSpc>
            </a:pPr>
            <a:r>
              <a:rPr sz="1800" spc="-5" dirty="0">
                <a:solidFill>
                  <a:srgbClr val="FFC000"/>
                </a:solidFill>
                <a:latin typeface="Times New Roman"/>
                <a:cs typeface="Times New Roman"/>
              </a:rPr>
              <a:t>Jika penghasilan </a:t>
            </a:r>
            <a:r>
              <a:rPr sz="1800" dirty="0">
                <a:solidFill>
                  <a:srgbClr val="FFC000"/>
                </a:solidFill>
                <a:latin typeface="Times New Roman"/>
                <a:cs typeface="Times New Roman"/>
              </a:rPr>
              <a:t>untuk perorangan dalam perusahaan </a:t>
            </a:r>
            <a:r>
              <a:rPr sz="1800" spc="-5" dirty="0">
                <a:solidFill>
                  <a:srgbClr val="FFC000"/>
                </a:solidFill>
                <a:latin typeface="Times New Roman"/>
                <a:cs typeface="Times New Roman"/>
              </a:rPr>
              <a:t>XYZ  </a:t>
            </a:r>
            <a:r>
              <a:rPr sz="1800" dirty="0">
                <a:solidFill>
                  <a:srgbClr val="FFC000"/>
                </a:solidFill>
                <a:latin typeface="Times New Roman"/>
                <a:cs typeface="Times New Roman"/>
              </a:rPr>
              <a:t>adalah Rp 6,000.000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</a:t>
            </a:r>
            <a:r>
              <a:rPr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penghasilan </a:t>
            </a:r>
            <a:r>
              <a:rPr sz="1800" dirty="0">
                <a:solidFill>
                  <a:srgbClr val="00B0F0"/>
                </a:solidFill>
                <a:latin typeface="Times New Roman"/>
                <a:cs typeface="Times New Roman"/>
              </a:rPr>
              <a:t>untuk pasangan</a:t>
            </a:r>
            <a:r>
              <a:rPr sz="1800" spc="-4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B0F0"/>
                </a:solidFill>
                <a:latin typeface="Times New Roman"/>
                <a:cs typeface="Times New Roman"/>
              </a:rPr>
              <a:t>yang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8566" y="4778357"/>
            <a:ext cx="4780280" cy="80645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800" dirty="0">
                <a:solidFill>
                  <a:srgbClr val="00B0F0"/>
                </a:solidFill>
                <a:latin typeface="Times New Roman"/>
                <a:cs typeface="Times New Roman"/>
              </a:rPr>
              <a:t>telah </a:t>
            </a:r>
            <a:r>
              <a:rPr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menikah dan </a:t>
            </a:r>
            <a:r>
              <a:rPr sz="1800" dirty="0">
                <a:solidFill>
                  <a:srgbClr val="00B0F0"/>
                </a:solidFill>
                <a:latin typeface="Times New Roman"/>
                <a:cs typeface="Times New Roman"/>
              </a:rPr>
              <a:t>bekerja di perusahaan yang</a:t>
            </a:r>
            <a:r>
              <a:rPr sz="1800" spc="-4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Times New Roman"/>
                <a:cs typeface="Times New Roman"/>
              </a:rPr>
              <a:t>sama</a:t>
            </a:r>
            <a:endParaRPr sz="1800">
              <a:latin typeface="Times New Roman"/>
              <a:cs typeface="Times New Roman"/>
            </a:endParaRPr>
          </a:p>
          <a:p>
            <a:pPr marL="1574800">
              <a:lnSpc>
                <a:spcPct val="100000"/>
              </a:lnSpc>
              <a:spcBef>
                <a:spcPts val="910"/>
              </a:spcBef>
            </a:pPr>
            <a:r>
              <a:rPr sz="1800" dirty="0">
                <a:solidFill>
                  <a:srgbClr val="00B0F0"/>
                </a:solidFill>
                <a:latin typeface="Times New Roman"/>
                <a:cs typeface="Times New Roman"/>
              </a:rPr>
              <a:t>adalah</a:t>
            </a:r>
            <a:r>
              <a:rPr sz="1800" spc="-2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B0F0"/>
                </a:solidFill>
                <a:latin typeface="Times New Roman"/>
                <a:cs typeface="Times New Roman"/>
              </a:rPr>
              <a:t>Rp12,000.000.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55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6864" y="705993"/>
            <a:ext cx="5053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Negasi </a:t>
            </a:r>
            <a:r>
              <a:rPr sz="3000" b="0" dirty="0">
                <a:latin typeface="Times New Roman"/>
                <a:cs typeface="Times New Roman"/>
              </a:rPr>
              <a:t>dari </a:t>
            </a:r>
            <a:r>
              <a:rPr sz="3000" b="0" spc="-5" dirty="0">
                <a:latin typeface="Times New Roman"/>
                <a:cs typeface="Times New Roman"/>
              </a:rPr>
              <a:t>pernyataan</a:t>
            </a:r>
            <a:r>
              <a:rPr sz="3000" b="0" spc="0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majemuk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890" y="2839923"/>
            <a:ext cx="8063230" cy="2447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2900">
              <a:lnSpc>
                <a:spcPts val="3325"/>
              </a:lnSpc>
              <a:spcBef>
                <a:spcPts val="110"/>
              </a:spcBef>
            </a:pP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Negasi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pernyataan </a:t>
            </a:r>
            <a:r>
              <a:rPr sz="2800" spc="0" dirty="0">
                <a:solidFill>
                  <a:srgbClr val="161616"/>
                </a:solidFill>
                <a:latin typeface="Calibri"/>
                <a:cs typeface="Calibri"/>
              </a:rPr>
              <a:t>P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dapat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diekspresikan</a:t>
            </a:r>
            <a:r>
              <a:rPr sz="2800" spc="-6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sebagai</a:t>
            </a:r>
            <a:endParaRPr sz="2800">
              <a:latin typeface="Calibri"/>
              <a:cs typeface="Calibri"/>
            </a:endParaRPr>
          </a:p>
          <a:p>
            <a:pPr marL="1739264">
              <a:lnSpc>
                <a:spcPts val="3325"/>
              </a:lnSpc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““tidak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berlaku </a:t>
            </a:r>
            <a:r>
              <a:rPr sz="2800" spc="25" dirty="0">
                <a:solidFill>
                  <a:srgbClr val="161616"/>
                </a:solidFill>
                <a:latin typeface="Calibri"/>
                <a:cs typeface="Calibri"/>
              </a:rPr>
              <a:t>P”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((dinotasikan</a:t>
            </a:r>
            <a:r>
              <a:rPr sz="2800" spc="-4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~P).)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179705" indent="-167005">
              <a:lnSpc>
                <a:spcPct val="100000"/>
              </a:lnSpc>
              <a:buChar char="•"/>
              <a:tabLst>
                <a:tab pos="180340" algn="l"/>
              </a:tabLst>
            </a:pPr>
            <a:r>
              <a:rPr sz="2200" dirty="0">
                <a:solidFill>
                  <a:srgbClr val="1A1A70"/>
                </a:solidFill>
                <a:latin typeface="Times New Roman"/>
                <a:cs typeface="Times New Roman"/>
              </a:rPr>
              <a:t>tidak (P dan Q) ekivalen dengan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(tidak </a:t>
            </a:r>
            <a:r>
              <a:rPr sz="2200" dirty="0">
                <a:solidFill>
                  <a:srgbClr val="1A1A70"/>
                </a:solidFill>
                <a:latin typeface="Times New Roman"/>
                <a:cs typeface="Times New Roman"/>
              </a:rPr>
              <a:t>P) atau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(tidak</a:t>
            </a:r>
            <a:r>
              <a:rPr sz="2200" spc="-15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Q).</a:t>
            </a:r>
            <a:endParaRPr sz="2200">
              <a:latin typeface="Times New Roman"/>
              <a:cs typeface="Times New Roman"/>
            </a:endParaRPr>
          </a:p>
          <a:p>
            <a:pPr marL="179705" indent="-167005">
              <a:lnSpc>
                <a:spcPts val="2615"/>
              </a:lnSpc>
              <a:spcBef>
                <a:spcPts val="195"/>
              </a:spcBef>
              <a:buChar char="•"/>
              <a:tabLst>
                <a:tab pos="180340" algn="l"/>
              </a:tabLst>
            </a:pPr>
            <a:r>
              <a:rPr sz="2200" dirty="0">
                <a:solidFill>
                  <a:srgbClr val="1A1A70"/>
                </a:solidFill>
                <a:latin typeface="Times New Roman"/>
                <a:cs typeface="Times New Roman"/>
              </a:rPr>
              <a:t>tidak (P atau Q) ekivalen </a:t>
            </a:r>
            <a:r>
              <a:rPr sz="2200" spc="0" dirty="0">
                <a:solidFill>
                  <a:srgbClr val="1A1A70"/>
                </a:solidFill>
                <a:latin typeface="Times New Roman"/>
                <a:cs typeface="Times New Roman"/>
              </a:rPr>
              <a:t>dengan </a:t>
            </a:r>
            <a:r>
              <a:rPr sz="2200" dirty="0">
                <a:solidFill>
                  <a:srgbClr val="1A1A70"/>
                </a:solidFill>
                <a:latin typeface="Times New Roman"/>
                <a:cs typeface="Times New Roman"/>
              </a:rPr>
              <a:t>(tidak P) </a:t>
            </a:r>
            <a:r>
              <a:rPr sz="2200" spc="0" dirty="0">
                <a:solidFill>
                  <a:srgbClr val="1A1A70"/>
                </a:solidFill>
                <a:latin typeface="Times New Roman"/>
                <a:cs typeface="Times New Roman"/>
              </a:rPr>
              <a:t>dan </a:t>
            </a:r>
            <a:r>
              <a:rPr sz="2200" dirty="0">
                <a:solidFill>
                  <a:srgbClr val="1A1A70"/>
                </a:solidFill>
                <a:latin typeface="Times New Roman"/>
                <a:cs typeface="Times New Roman"/>
              </a:rPr>
              <a:t>(tidak</a:t>
            </a:r>
            <a:r>
              <a:rPr sz="2200" spc="-2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Q).</a:t>
            </a:r>
            <a:endParaRPr sz="2200">
              <a:latin typeface="Times New Roman"/>
              <a:cs typeface="Times New Roman"/>
            </a:endParaRPr>
          </a:p>
          <a:p>
            <a:pPr marL="179705" indent="-167005">
              <a:lnSpc>
                <a:spcPts val="2615"/>
              </a:lnSpc>
              <a:buChar char="•"/>
              <a:tabLst>
                <a:tab pos="180340" algn="l"/>
              </a:tabLst>
            </a:pPr>
            <a:r>
              <a:rPr sz="2200" dirty="0">
                <a:solidFill>
                  <a:srgbClr val="1A1A70"/>
                </a:solidFill>
                <a:latin typeface="Times New Roman"/>
                <a:cs typeface="Times New Roman"/>
              </a:rPr>
              <a:t>tidak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(Jika </a:t>
            </a:r>
            <a:r>
              <a:rPr sz="2200" spc="-120" dirty="0">
                <a:solidFill>
                  <a:srgbClr val="1A1A70"/>
                </a:solidFill>
                <a:latin typeface="Times New Roman"/>
                <a:cs typeface="Times New Roman"/>
              </a:rPr>
              <a:t>P,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</a:t>
            </a:r>
            <a:r>
              <a:rPr sz="2200" dirty="0">
                <a:solidFill>
                  <a:srgbClr val="1A1A70"/>
                </a:solidFill>
                <a:latin typeface="Times New Roman"/>
                <a:cs typeface="Times New Roman"/>
              </a:rPr>
              <a:t>Q) ekivalen dengan P dan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(tidak</a:t>
            </a:r>
            <a:r>
              <a:rPr sz="2200" spc="-6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1A1A70"/>
                </a:solidFill>
                <a:latin typeface="Times New Roman"/>
                <a:cs typeface="Times New Roman"/>
              </a:rPr>
              <a:t>Q).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3729" y="5662929"/>
            <a:ext cx="1146175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~(P </a:t>
            </a:r>
            <a:r>
              <a:rPr sz="2400" spc="254" dirty="0">
                <a:solidFill>
                  <a:srgbClr val="1A1A70"/>
                </a:solidFill>
                <a:latin typeface="Symbol"/>
                <a:cs typeface="Symbol"/>
              </a:rPr>
              <a:t></a:t>
            </a:r>
            <a:r>
              <a:rPr sz="2400" spc="-1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Q)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~(P </a:t>
            </a:r>
            <a:r>
              <a:rPr sz="2400" spc="-265" dirty="0">
                <a:solidFill>
                  <a:srgbClr val="1A1A70"/>
                </a:solidFill>
                <a:latin typeface="Symbol"/>
                <a:cs typeface="Symbol"/>
              </a:rPr>
              <a:t></a:t>
            </a:r>
            <a:r>
              <a:rPr sz="2400" spc="-1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Q)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~(P</a:t>
            </a:r>
            <a:r>
              <a:rPr sz="2400" spc="-1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325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2400" spc="325" dirty="0">
                <a:solidFill>
                  <a:srgbClr val="1A1A70"/>
                </a:solidFill>
                <a:latin typeface="Times New Roman"/>
                <a:cs typeface="Times New Roman"/>
              </a:rPr>
              <a:t>Q)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290" y="5662929"/>
            <a:ext cx="1812289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≡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(~P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) </a:t>
            </a:r>
            <a:r>
              <a:rPr sz="2400" spc="-265" dirty="0">
                <a:solidFill>
                  <a:srgbClr val="1A1A70"/>
                </a:solidFill>
                <a:latin typeface="Symbol"/>
                <a:cs typeface="Symbol"/>
              </a:rPr>
              <a:t></a:t>
            </a:r>
            <a:r>
              <a:rPr sz="2400" spc="-16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(~Q)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210310" algn="l"/>
              </a:tabLst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≡</a:t>
            </a:r>
            <a:r>
              <a:rPr sz="2400" spc="-1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(~P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r>
              <a:rPr sz="2400" spc="1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260" dirty="0">
                <a:solidFill>
                  <a:srgbClr val="1A1A70"/>
                </a:solidFill>
                <a:latin typeface="Symbol"/>
                <a:cs typeface="Symbol"/>
              </a:rPr>
              <a:t>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(~Q)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≡ P </a:t>
            </a:r>
            <a:r>
              <a:rPr sz="2400" spc="254" dirty="0">
                <a:solidFill>
                  <a:srgbClr val="1A1A70"/>
                </a:solidFill>
                <a:latin typeface="Symbol"/>
                <a:cs typeface="Symbol"/>
              </a:rPr>
              <a:t></a:t>
            </a:r>
            <a:r>
              <a:rPr sz="2400" spc="-1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(~Q)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800" y="5232400"/>
            <a:ext cx="56515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6000" y="5283200"/>
            <a:ext cx="19812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36980" y="2665602"/>
          <a:ext cx="8571862" cy="2479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230"/>
                <a:gridCol w="784859"/>
                <a:gridCol w="1129664"/>
                <a:gridCol w="1138554"/>
                <a:gridCol w="1071245"/>
                <a:gridCol w="1464310"/>
                <a:gridCol w="2286000"/>
              </a:tblGrid>
              <a:tr h="735330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800" b="1" spc="19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</a:t>
                      </a:r>
                      <a:r>
                        <a:rPr sz="1800" b="1" spc="3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~(P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</a:t>
                      </a:r>
                      <a:r>
                        <a:rPr sz="1800" b="1" spc="43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(~P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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(~Q)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9748" y="752093"/>
            <a:ext cx="58699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dirty="0">
                <a:latin typeface="Times New Roman"/>
                <a:cs typeface="Times New Roman"/>
              </a:rPr>
              <a:t>tidak (P dan Q) ≡ </a:t>
            </a:r>
            <a:r>
              <a:rPr sz="2800" b="0" spc="-5" dirty="0">
                <a:latin typeface="Times New Roman"/>
                <a:cs typeface="Times New Roman"/>
              </a:rPr>
              <a:t>(tidak </a:t>
            </a:r>
            <a:r>
              <a:rPr sz="2800" b="0" dirty="0">
                <a:latin typeface="Times New Roman"/>
                <a:cs typeface="Times New Roman"/>
              </a:rPr>
              <a:t>P) atau </a:t>
            </a:r>
            <a:r>
              <a:rPr sz="2800" b="0" spc="-5" dirty="0">
                <a:latin typeface="Times New Roman"/>
                <a:cs typeface="Times New Roman"/>
              </a:rPr>
              <a:t>(tidak</a:t>
            </a:r>
            <a:r>
              <a:rPr sz="2800" b="0" spc="-245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Q)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9350" y="5355082"/>
            <a:ext cx="709930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 :</a:t>
            </a:r>
            <a:r>
              <a:rPr sz="1400" spc="-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A1A70"/>
                </a:solidFill>
                <a:latin typeface="Times New Roman"/>
                <a:cs typeface="Times New Roman"/>
              </a:rPr>
              <a:t>Benar  S :</a:t>
            </a:r>
            <a:r>
              <a:rPr sz="1400" spc="-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A1A70"/>
                </a:solidFill>
                <a:latin typeface="Times New Roman"/>
                <a:cs typeface="Times New Roman"/>
              </a:rPr>
              <a:t>Salah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7102" y="5350891"/>
            <a:ext cx="294703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Contoh: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Hari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ini hujan dan udara</a:t>
            </a:r>
            <a:r>
              <a:rPr sz="1800" spc="-9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dingin.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7102" y="6172580"/>
            <a:ext cx="4025265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Negasinya</a:t>
            </a:r>
            <a:r>
              <a:rPr sz="1800" spc="-3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adalah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Hari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ini tidak hujan atau udara tidak</a:t>
            </a:r>
            <a:r>
              <a:rPr sz="1800" spc="-11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dingin.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900" y="5029200"/>
            <a:ext cx="88900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6980" y="2665602"/>
          <a:ext cx="8571862" cy="2232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230"/>
                <a:gridCol w="784859"/>
                <a:gridCol w="1129664"/>
                <a:gridCol w="1138554"/>
                <a:gridCol w="1071245"/>
                <a:gridCol w="1464310"/>
                <a:gridCol w="2286000"/>
              </a:tblGrid>
              <a:tr h="499745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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 </a:t>
                      </a: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</a:t>
                      </a: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  <a:tabLst>
                          <a:tab pos="784860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(~P) </a:t>
                      </a:r>
                      <a:r>
                        <a:rPr sz="1800" b="1" spc="19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</a:t>
                      </a:r>
                      <a:r>
                        <a:rPr sz="1800" spc="1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(~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9442" y="676097"/>
            <a:ext cx="62941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tidak (P atau Q) </a:t>
            </a:r>
            <a:r>
              <a:rPr sz="3000" b="0" dirty="0">
                <a:latin typeface="Times New Roman"/>
                <a:cs typeface="Times New Roman"/>
              </a:rPr>
              <a:t>≡ </a:t>
            </a:r>
            <a:r>
              <a:rPr sz="3000" b="0" spc="-5" dirty="0">
                <a:latin typeface="Times New Roman"/>
                <a:cs typeface="Times New Roman"/>
              </a:rPr>
              <a:t>(tidak P) </a:t>
            </a:r>
            <a:r>
              <a:rPr sz="3000" b="0" dirty="0">
                <a:latin typeface="Times New Roman"/>
                <a:cs typeface="Times New Roman"/>
              </a:rPr>
              <a:t>dan </a:t>
            </a:r>
            <a:r>
              <a:rPr sz="3000" b="0" spc="-5" dirty="0">
                <a:latin typeface="Times New Roman"/>
                <a:cs typeface="Times New Roman"/>
              </a:rPr>
              <a:t>(tidak</a:t>
            </a:r>
            <a:r>
              <a:rPr sz="3000" b="0" spc="-80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Q)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330" y="5351779"/>
            <a:ext cx="6571615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Contoh: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Stefi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belajar untuk ujian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Matematika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atau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mengerjakan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tugas</a:t>
            </a:r>
            <a:r>
              <a:rPr sz="1800" spc="-50" dirty="0">
                <a:solidFill>
                  <a:srgbClr val="1A1A70"/>
                </a:solidFill>
                <a:latin typeface="Times New Roman"/>
                <a:cs typeface="Times New Roman"/>
              </a:rPr>
              <a:t> IPA.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Negasinya</a:t>
            </a:r>
            <a:r>
              <a:rPr sz="1800" spc="-3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adalah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Stefi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tidak belajar untuk ujian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Matematika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dan tidak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mengerjakan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tugas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50" dirty="0">
                <a:solidFill>
                  <a:srgbClr val="1A1A70"/>
                </a:solidFill>
                <a:latin typeface="Times New Roman"/>
                <a:cs typeface="Times New Roman"/>
              </a:rPr>
              <a:t>IPA.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88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0582" y="3184600"/>
            <a:ext cx="419608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62965" marR="5080" indent="-8509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Penalaran</a:t>
            </a:r>
            <a:r>
              <a:rPr spc="-100" dirty="0"/>
              <a:t> </a:t>
            </a:r>
            <a:r>
              <a:rPr spc="-5" dirty="0"/>
              <a:t>Induktif  </a:t>
            </a:r>
            <a:r>
              <a:rPr dirty="0"/>
              <a:t>dan</a:t>
            </a:r>
            <a:r>
              <a:rPr spc="-20" dirty="0"/>
              <a:t> </a:t>
            </a:r>
            <a:r>
              <a:rPr dirty="0"/>
              <a:t>Deduktif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0400" y="5359400"/>
            <a:ext cx="70104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65605" y="2594355"/>
          <a:ext cx="7444738" cy="2159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865"/>
                <a:gridCol w="784860"/>
                <a:gridCol w="1018539"/>
                <a:gridCol w="1191894"/>
                <a:gridCol w="1464945"/>
                <a:gridCol w="2286635"/>
              </a:tblGrid>
              <a:tr h="427990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800" spc="7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€</a:t>
                      </a:r>
                      <a:r>
                        <a:rPr sz="1800" spc="-1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  <a:tabLst>
                          <a:tab pos="780415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~(P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7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€	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  <a:tabLst>
                          <a:tab pos="499745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9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</a:t>
                      </a:r>
                      <a:r>
                        <a:rPr sz="1800" spc="1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(~Q)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1A1A70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  <a:tr h="455295"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CED6EA"/>
                    </a:solidFill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1A1A7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D"/>
                      </a:solidFill>
                      <a:prstDash val="solid"/>
                    </a:lnT>
                    <a:lnB w="12700">
                      <a:solidFill>
                        <a:srgbClr val="4F81BD"/>
                      </a:solidFill>
                      <a:prstDash val="solid"/>
                    </a:lnB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750823"/>
            <a:ext cx="6536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tidak </a:t>
            </a:r>
            <a:r>
              <a:rPr sz="3200" b="0" spc="-5" dirty="0">
                <a:latin typeface="Times New Roman"/>
                <a:cs typeface="Times New Roman"/>
              </a:rPr>
              <a:t>(Jika </a:t>
            </a:r>
            <a:r>
              <a:rPr sz="3200" b="0" spc="-185" dirty="0">
                <a:latin typeface="Times New Roman"/>
                <a:cs typeface="Times New Roman"/>
              </a:rPr>
              <a:t>P, </a:t>
            </a:r>
            <a:r>
              <a:rPr sz="3200" b="0" dirty="0">
                <a:latin typeface="Times New Roman"/>
                <a:cs typeface="Times New Roman"/>
              </a:rPr>
              <a:t>maka </a:t>
            </a:r>
            <a:r>
              <a:rPr sz="3200" b="0" spc="-5" dirty="0">
                <a:latin typeface="Times New Roman"/>
                <a:cs typeface="Times New Roman"/>
              </a:rPr>
              <a:t>Q) </a:t>
            </a:r>
            <a:r>
              <a:rPr sz="3200" b="0" dirty="0">
                <a:latin typeface="Times New Roman"/>
                <a:cs typeface="Times New Roman"/>
              </a:rPr>
              <a:t>≡ P dan </a:t>
            </a:r>
            <a:r>
              <a:rPr sz="3200" b="0" spc="-5" dirty="0">
                <a:latin typeface="Times New Roman"/>
                <a:cs typeface="Times New Roman"/>
              </a:rPr>
              <a:t>(tidak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Q)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6073" y="5479795"/>
            <a:ext cx="51161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Contoh: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Dita mendapat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nilai baik,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akan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diberi</a:t>
            </a:r>
            <a:r>
              <a:rPr sz="18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hadiah.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Negasinya</a:t>
            </a:r>
            <a:r>
              <a:rPr sz="1800" spc="-3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adalah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Dita mendapat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nilai baik dan tidak akan diberi</a:t>
            </a:r>
            <a:r>
              <a:rPr sz="1800" spc="-6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hadiah.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549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001" y="405130"/>
            <a:ext cx="477710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 marR="5080" indent="-927100">
              <a:lnSpc>
                <a:spcPct val="109300"/>
              </a:lnSpc>
              <a:spcBef>
                <a:spcPts val="100"/>
              </a:spcBef>
            </a:pPr>
            <a:r>
              <a:rPr sz="3000" b="0" spc="-10" dirty="0">
                <a:latin typeface="Times New Roman"/>
                <a:cs typeface="Times New Roman"/>
              </a:rPr>
              <a:t>Kontrapositif </a:t>
            </a:r>
            <a:r>
              <a:rPr sz="3000" b="0" dirty="0">
                <a:latin typeface="Times New Roman"/>
                <a:cs typeface="Times New Roman"/>
              </a:rPr>
              <a:t>dan Konvers dari  </a:t>
            </a:r>
            <a:r>
              <a:rPr sz="3000" b="0" spc="-5" dirty="0">
                <a:latin typeface="Times New Roman"/>
                <a:cs typeface="Times New Roman"/>
              </a:rPr>
              <a:t>Pernyataan</a:t>
            </a:r>
            <a:r>
              <a:rPr sz="3000" b="0" dirty="0">
                <a:latin typeface="Times New Roman"/>
                <a:cs typeface="Times New Roman"/>
              </a:rPr>
              <a:t> Bersyarat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62" y="2768041"/>
            <a:ext cx="21380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Jika </a:t>
            </a:r>
            <a:r>
              <a:rPr sz="2800" spc="-160" dirty="0">
                <a:solidFill>
                  <a:srgbClr val="1A1A70"/>
                </a:solidFill>
                <a:latin typeface="Times New Roman"/>
                <a:cs typeface="Times New Roman"/>
              </a:rPr>
              <a:t>P,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maka</a:t>
            </a:r>
            <a:r>
              <a:rPr sz="2800" spc="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2579" y="2825876"/>
            <a:ext cx="741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A1A70"/>
                </a:solidFill>
                <a:latin typeface="Times New Roman"/>
                <a:cs typeface="Times New Roman"/>
              </a:rPr>
              <a:t>P </a:t>
            </a:r>
            <a:r>
              <a:rPr sz="2000" spc="850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2000" spc="-225" dirty="0">
                <a:solidFill>
                  <a:srgbClr val="1A1A70"/>
                </a:solidFill>
                <a:latin typeface="Microsoft Sans Serif"/>
                <a:cs typeface="Microsoft Sans Serif"/>
              </a:rPr>
              <a:t> </a:t>
            </a:r>
            <a:r>
              <a:rPr sz="2000" b="1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2585" y="3700348"/>
            <a:ext cx="1886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8795" algn="l"/>
              </a:tabLst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</a:t>
            </a: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ntrapositif	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1710" y="3760088"/>
            <a:ext cx="3036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(tidak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Q),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(tidak</a:t>
            </a:r>
            <a:r>
              <a:rPr sz="2000" spc="-114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P)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6932" y="3785743"/>
            <a:ext cx="10464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1A1A70"/>
                </a:solidFill>
                <a:latin typeface="Times New Roman"/>
                <a:cs typeface="Times New Roman"/>
              </a:rPr>
              <a:t>(~Q)</a:t>
            </a:r>
            <a:r>
              <a:rPr sz="1600" b="1" spc="-5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1600" b="1" spc="130" dirty="0">
                <a:solidFill>
                  <a:srgbClr val="1A1A70"/>
                </a:solidFill>
                <a:latin typeface="Times New Roman"/>
                <a:cs typeface="Times New Roman"/>
              </a:rPr>
              <a:t>(~P)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5632" y="4489830"/>
            <a:ext cx="1233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Konvers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3650" y="4489830"/>
            <a:ext cx="1250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5236" y="4598670"/>
            <a:ext cx="1560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Q, maka</a:t>
            </a:r>
            <a:r>
              <a:rPr sz="2000" spc="-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24392" y="4530979"/>
            <a:ext cx="6083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1A1A70"/>
                </a:solidFill>
                <a:latin typeface="Times New Roman"/>
                <a:cs typeface="Times New Roman"/>
              </a:rPr>
              <a:t>Q </a:t>
            </a:r>
            <a:r>
              <a:rPr sz="1600" spc="665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1600" spc="-125" dirty="0">
                <a:solidFill>
                  <a:srgbClr val="1A1A70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5632" y="5275579"/>
            <a:ext cx="22923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79955" algn="l"/>
              </a:tabLst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Invers	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3747" y="5360670"/>
            <a:ext cx="3037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(tidak P), maka (tidak</a:t>
            </a:r>
            <a:r>
              <a:rPr sz="2000" spc="-9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Q)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0310" y="5309997"/>
            <a:ext cx="10445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1A1A70"/>
                </a:solidFill>
                <a:latin typeface="Times New Roman"/>
                <a:cs typeface="Times New Roman"/>
              </a:rPr>
              <a:t>(~P)</a:t>
            </a:r>
            <a:r>
              <a:rPr sz="1600" b="1" spc="-7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1600" b="1" spc="130" dirty="0">
                <a:solidFill>
                  <a:srgbClr val="1A1A70"/>
                </a:solidFill>
                <a:latin typeface="Times New Roman"/>
                <a:cs typeface="Times New Roman"/>
              </a:rPr>
              <a:t>(~Q)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214" y="6005321"/>
            <a:ext cx="7493634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Kontrapositif memiliki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nilai kebenaran yang ekivalen</a:t>
            </a:r>
            <a:r>
              <a:rPr sz="2400" spc="-1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dengan  pernyataan</a:t>
            </a:r>
            <a:r>
              <a:rPr sz="2400" spc="-4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awal.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55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0271" y="676097"/>
            <a:ext cx="11487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Contoh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552729"/>
            <a:ext cx="5602605" cy="4242435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Jika hujan turun, maka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Jakarta</a:t>
            </a:r>
            <a:r>
              <a:rPr sz="2800" spc="-16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1A1A70"/>
                </a:solidFill>
                <a:latin typeface="Times New Roman"/>
                <a:cs typeface="Times New Roman"/>
              </a:rPr>
              <a:t>banjir.</a:t>
            </a:r>
            <a:endParaRPr sz="2800">
              <a:latin typeface="Times New Roman"/>
              <a:cs typeface="Times New Roman"/>
            </a:endParaRPr>
          </a:p>
          <a:p>
            <a:pPr marL="654685">
              <a:lnSpc>
                <a:spcPct val="100000"/>
              </a:lnSpc>
              <a:spcBef>
                <a:spcPts val="1705"/>
              </a:spcBef>
            </a:pP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Kontrapositif</a:t>
            </a:r>
            <a:endParaRPr sz="280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  <a:spcBef>
                <a:spcPts val="1655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Jakarta tidak </a:t>
            </a:r>
            <a:r>
              <a:rPr sz="2000" spc="-15" dirty="0">
                <a:solidFill>
                  <a:srgbClr val="1A1A70"/>
                </a:solidFill>
                <a:latin typeface="Times New Roman"/>
                <a:cs typeface="Times New Roman"/>
              </a:rPr>
              <a:t>banjir,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hujan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tidak</a:t>
            </a:r>
            <a:r>
              <a:rPr sz="2000" spc="-4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turun.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654685">
              <a:lnSpc>
                <a:spcPct val="100000"/>
              </a:lnSpc>
            </a:pP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Konvers</a:t>
            </a:r>
            <a:endParaRPr sz="280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  <a:spcBef>
                <a:spcPts val="1490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Jakarta </a:t>
            </a:r>
            <a:r>
              <a:rPr sz="2000" spc="-15" dirty="0">
                <a:solidFill>
                  <a:srgbClr val="1A1A70"/>
                </a:solidFill>
                <a:latin typeface="Times New Roman"/>
                <a:cs typeface="Times New Roman"/>
              </a:rPr>
              <a:t>banjir,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hujan</a:t>
            </a:r>
            <a:r>
              <a:rPr sz="2000" spc="-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turun.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654685">
              <a:lnSpc>
                <a:spcPct val="100000"/>
              </a:lnSpc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Invers</a:t>
            </a:r>
            <a:endParaRPr sz="280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  <a:spcBef>
                <a:spcPts val="1600"/>
              </a:spcBef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hujan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tidak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turun,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Jakarta 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tidak</a:t>
            </a:r>
            <a:r>
              <a:rPr sz="200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A1A70"/>
                </a:solidFill>
                <a:latin typeface="Times New Roman"/>
                <a:cs typeface="Times New Roman"/>
              </a:rPr>
              <a:t>banjir.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55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8082" y="688340"/>
            <a:ext cx="3538220" cy="508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b="0" spc="-5" dirty="0">
                <a:latin typeface="Times New Roman"/>
                <a:cs typeface="Times New Roman"/>
              </a:rPr>
              <a:t>Pernyataan</a:t>
            </a:r>
            <a:r>
              <a:rPr sz="3000" b="0" spc="-60" dirty="0">
                <a:latin typeface="Times New Roman"/>
                <a:cs typeface="Times New Roman"/>
              </a:rPr>
              <a:t> </a:t>
            </a:r>
            <a:r>
              <a:rPr sz="3150" b="0" spc="0" dirty="0">
                <a:latin typeface="Times New Roman"/>
                <a:cs typeface="Times New Roman"/>
              </a:rPr>
              <a:t>Quantified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2752" y="2896869"/>
            <a:ext cx="3457575" cy="395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Quantifier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24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Universal Quantifier </a:t>
            </a:r>
            <a:r>
              <a:rPr sz="2400" i="1" spc="225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500" i="1" spc="225" dirty="0">
                <a:solidFill>
                  <a:srgbClr val="1A1A70"/>
                </a:solidFill>
                <a:latin typeface="Symbol"/>
                <a:cs typeface="Symbol"/>
              </a:rPr>
              <a:t></a:t>
            </a:r>
            <a:r>
              <a:rPr sz="2500" i="1" spc="-5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53365" indent="-190500">
              <a:lnSpc>
                <a:spcPct val="100000"/>
              </a:lnSpc>
              <a:spcBef>
                <a:spcPts val="2430"/>
              </a:spcBef>
              <a:buChar char="o"/>
              <a:tabLst>
                <a:tab pos="254000" algn="l"/>
              </a:tabLst>
            </a:pPr>
            <a:r>
              <a:rPr sz="2000" spc="-10" dirty="0">
                <a:solidFill>
                  <a:srgbClr val="1A1A70"/>
                </a:solidFill>
                <a:latin typeface="Times New Roman"/>
                <a:cs typeface="Times New Roman"/>
              </a:rPr>
              <a:t>Semua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 (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all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53365" indent="-190500">
              <a:lnSpc>
                <a:spcPct val="100000"/>
              </a:lnSpc>
              <a:buChar char="o"/>
              <a:tabLst>
                <a:tab pos="254000" algn="l"/>
              </a:tabLst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Setiap</a:t>
            </a:r>
            <a:r>
              <a:rPr sz="20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every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A1A70"/>
              </a:buClr>
              <a:buFont typeface="Times New Roman"/>
              <a:buChar char="o"/>
            </a:pPr>
            <a:endParaRPr sz="29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24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Existential Quantifier </a:t>
            </a:r>
            <a:r>
              <a:rPr sz="2400" spc="-75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400" spc="-75" dirty="0">
                <a:solidFill>
                  <a:srgbClr val="1A1A70"/>
                </a:solidFill>
                <a:latin typeface="Symbol"/>
                <a:cs typeface="Symbol"/>
              </a:rPr>
              <a:t></a:t>
            </a:r>
            <a:r>
              <a:rPr sz="2400" spc="-7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48920" indent="-186055">
              <a:lnSpc>
                <a:spcPct val="100000"/>
              </a:lnSpc>
              <a:spcBef>
                <a:spcPts val="2450"/>
              </a:spcBef>
              <a:buChar char="o"/>
              <a:tabLst>
                <a:tab pos="249554" algn="l"/>
              </a:tabLst>
            </a:pPr>
            <a:r>
              <a:rPr sz="2000" spc="-15" dirty="0">
                <a:solidFill>
                  <a:srgbClr val="1A1A70"/>
                </a:solidFill>
                <a:latin typeface="Times New Roman"/>
                <a:cs typeface="Times New Roman"/>
              </a:rPr>
              <a:t>Tidak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ada</a:t>
            </a:r>
            <a:r>
              <a:rPr sz="2000" spc="-1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no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48920" indent="-186055">
              <a:lnSpc>
                <a:spcPct val="100000"/>
              </a:lnSpc>
              <a:buChar char="o"/>
              <a:tabLst>
                <a:tab pos="249554" algn="l"/>
              </a:tabLst>
            </a:pPr>
            <a:r>
              <a:rPr sz="2000" spc="-20" dirty="0">
                <a:solidFill>
                  <a:srgbClr val="1A1A70"/>
                </a:solidFill>
                <a:latin typeface="Times New Roman"/>
                <a:cs typeface="Times New Roman"/>
              </a:rPr>
              <a:t>Terdapat </a:t>
            </a:r>
            <a:r>
              <a:rPr sz="2000" spc="-15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i="1" spc="-15" dirty="0">
                <a:solidFill>
                  <a:srgbClr val="1A1A70"/>
                </a:solidFill>
                <a:latin typeface="Times New Roman"/>
                <a:cs typeface="Times New Roman"/>
              </a:rPr>
              <a:t>there 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is / </a:t>
            </a:r>
            <a:r>
              <a:rPr sz="2000" i="1" spc="-15" dirty="0">
                <a:solidFill>
                  <a:srgbClr val="1A1A70"/>
                </a:solidFill>
                <a:latin typeface="Times New Roman"/>
                <a:cs typeface="Times New Roman"/>
              </a:rPr>
              <a:t>there</a:t>
            </a:r>
            <a:r>
              <a:rPr sz="2000" i="1" spc="-8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exists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461"/>
            <a:ext cx="9169400" cy="632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4526" y="688340"/>
            <a:ext cx="3535679" cy="508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b="0" spc="-5" dirty="0">
                <a:latin typeface="Times New Roman"/>
                <a:cs typeface="Times New Roman"/>
              </a:rPr>
              <a:t>Pernyataan</a:t>
            </a:r>
            <a:r>
              <a:rPr sz="3000" b="0" spc="-65" dirty="0">
                <a:latin typeface="Times New Roman"/>
                <a:cs typeface="Times New Roman"/>
              </a:rPr>
              <a:t> </a:t>
            </a:r>
            <a:r>
              <a:rPr sz="3150" b="0" dirty="0">
                <a:latin typeface="Times New Roman"/>
                <a:cs typeface="Times New Roman"/>
              </a:rPr>
              <a:t>Quantified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0977" y="3564458"/>
            <a:ext cx="2559050" cy="11296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Semua </a:t>
            </a:r>
            <a:r>
              <a:rPr sz="2400" spc="-15" dirty="0">
                <a:solidFill>
                  <a:srgbClr val="1A1A70"/>
                </a:solidFill>
                <a:latin typeface="Times New Roman"/>
                <a:cs typeface="Times New Roman"/>
              </a:rPr>
              <a:t>warga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negara  dapat </a:t>
            </a: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memilih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di 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pemilihan</a:t>
            </a:r>
            <a:r>
              <a:rPr sz="2400" spc="-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A1A70"/>
                </a:solidFill>
                <a:latin typeface="Times New Roman"/>
                <a:cs typeface="Times New Roman"/>
              </a:rPr>
              <a:t>umum.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2752" y="2890774"/>
            <a:ext cx="2606040" cy="1006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Quantifier</a:t>
            </a:r>
            <a:endParaRPr sz="2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830"/>
              </a:spcBef>
            </a:pPr>
            <a:r>
              <a:rPr sz="20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Universal Quantifier</a:t>
            </a:r>
            <a:r>
              <a:rPr sz="2000" i="1" spc="-9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i="1" spc="114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100" i="1" spc="114" dirty="0">
                <a:solidFill>
                  <a:srgbClr val="1A1A70"/>
                </a:solidFill>
                <a:latin typeface="Symbol"/>
                <a:cs typeface="Symbol"/>
              </a:rPr>
              <a:t></a:t>
            </a:r>
            <a:r>
              <a:rPr sz="2000" spc="114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3680" y="4161511"/>
            <a:ext cx="1633220" cy="6934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325"/>
              </a:spcBef>
              <a:buChar char="o"/>
              <a:tabLst>
                <a:tab pos="203835" algn="l"/>
              </a:tabLst>
            </a:pPr>
            <a:r>
              <a:rPr sz="2000" spc="-10" dirty="0">
                <a:solidFill>
                  <a:srgbClr val="1A1A70"/>
                </a:solidFill>
                <a:latin typeface="Times New Roman"/>
                <a:cs typeface="Times New Roman"/>
              </a:rPr>
              <a:t>Semua</a:t>
            </a:r>
            <a:r>
              <a:rPr sz="2000" spc="-1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all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229"/>
              </a:spcBef>
              <a:buChar char="o"/>
              <a:tabLst>
                <a:tab pos="203835" algn="l"/>
              </a:tabLst>
            </a:pP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Setiap</a:t>
            </a:r>
            <a:r>
              <a:rPr sz="2000" spc="-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every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8694" y="5163439"/>
            <a:ext cx="2662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Existential Quantifier </a:t>
            </a:r>
            <a:r>
              <a:rPr sz="2000" spc="-65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spc="-65" dirty="0">
                <a:solidFill>
                  <a:srgbClr val="1A1A70"/>
                </a:solidFill>
                <a:latin typeface="Symbol"/>
                <a:cs typeface="Symbol"/>
              </a:rPr>
              <a:t></a:t>
            </a:r>
            <a:r>
              <a:rPr sz="2000" spc="-8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2021" y="5064378"/>
            <a:ext cx="332867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13300"/>
              </a:lnSpc>
              <a:spcBef>
                <a:spcPts val="100"/>
              </a:spcBef>
            </a:pP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Terdapat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bagian jalan</a:t>
            </a:r>
            <a:r>
              <a:rPr sz="240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yang  berbahaya untuk</a:t>
            </a:r>
            <a:r>
              <a:rPr sz="2400" spc="-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dilalui.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4602" y="5864174"/>
            <a:ext cx="3471545" cy="616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5420">
              <a:lnSpc>
                <a:spcPts val="2325"/>
              </a:lnSpc>
              <a:spcBef>
                <a:spcPts val="105"/>
              </a:spcBef>
              <a:buChar char="o"/>
              <a:tabLst>
                <a:tab pos="198755" algn="l"/>
              </a:tabLst>
            </a:pPr>
            <a:r>
              <a:rPr sz="2000" spc="-15" dirty="0">
                <a:solidFill>
                  <a:srgbClr val="1A1A70"/>
                </a:solidFill>
                <a:latin typeface="Times New Roman"/>
                <a:cs typeface="Times New Roman"/>
              </a:rPr>
              <a:t>Tidak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ada</a:t>
            </a:r>
            <a:r>
              <a:rPr sz="20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no</a:t>
            </a: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98120" indent="-185420">
              <a:lnSpc>
                <a:spcPts val="2325"/>
              </a:lnSpc>
              <a:buChar char="o"/>
              <a:tabLst>
                <a:tab pos="198755" algn="l"/>
              </a:tabLst>
            </a:pPr>
            <a:r>
              <a:rPr sz="2000" spc="-20" dirty="0">
                <a:solidFill>
                  <a:srgbClr val="1A1A70"/>
                </a:solidFill>
                <a:latin typeface="Times New Roman"/>
                <a:cs typeface="Times New Roman"/>
              </a:rPr>
              <a:t>Terdapat </a:t>
            </a:r>
            <a:r>
              <a:rPr sz="2000" spc="-15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000" i="1" spc="-15" dirty="0">
                <a:solidFill>
                  <a:srgbClr val="1A1A70"/>
                </a:solidFill>
                <a:latin typeface="Times New Roman"/>
                <a:cs typeface="Times New Roman"/>
              </a:rPr>
              <a:t>there </a:t>
            </a:r>
            <a:r>
              <a:rPr sz="2000" i="1" dirty="0">
                <a:solidFill>
                  <a:srgbClr val="1A1A70"/>
                </a:solidFill>
                <a:latin typeface="Times New Roman"/>
                <a:cs typeface="Times New Roman"/>
              </a:rPr>
              <a:t>is / </a:t>
            </a:r>
            <a:r>
              <a:rPr sz="2000" i="1" spc="-15" dirty="0">
                <a:solidFill>
                  <a:srgbClr val="1A1A70"/>
                </a:solidFill>
                <a:latin typeface="Times New Roman"/>
                <a:cs typeface="Times New Roman"/>
              </a:rPr>
              <a:t>there</a:t>
            </a:r>
            <a:r>
              <a:rPr sz="2000" i="1" spc="4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1A1A70"/>
                </a:solidFill>
                <a:latin typeface="Times New Roman"/>
                <a:cs typeface="Times New Roman"/>
              </a:rPr>
              <a:t>exists</a:t>
            </a:r>
            <a:r>
              <a:rPr sz="2000" spc="-5" dirty="0">
                <a:solidFill>
                  <a:srgbClr val="1A1A7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6326" y="6251828"/>
            <a:ext cx="2794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61616"/>
                </a:solidFill>
                <a:latin typeface="Calibri"/>
                <a:cs typeface="Calibri"/>
              </a:rPr>
              <a:t>Hanya </a:t>
            </a:r>
            <a:r>
              <a:rPr sz="1200" spc="-5" dirty="0">
                <a:solidFill>
                  <a:srgbClr val="161616"/>
                </a:solidFill>
                <a:latin typeface="Calibri"/>
                <a:cs typeface="Calibri"/>
              </a:rPr>
              <a:t>dipergunakan </a:t>
            </a:r>
            <a:r>
              <a:rPr sz="1200" dirty="0">
                <a:solidFill>
                  <a:srgbClr val="161616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161616"/>
                </a:solidFill>
                <a:latin typeface="Calibri"/>
                <a:cs typeface="Calibri"/>
              </a:rPr>
              <a:t>Universitas</a:t>
            </a:r>
            <a:r>
              <a:rPr sz="1200" spc="-114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61616"/>
                </a:solidFill>
                <a:latin typeface="Calibri"/>
                <a:cs typeface="Calibri"/>
              </a:rPr>
              <a:t>Indonesia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686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98500"/>
            <a:ext cx="89281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0757" y="3184600"/>
            <a:ext cx="4615815" cy="3075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466215">
              <a:lnSpc>
                <a:spcPct val="100000"/>
              </a:lnSpc>
              <a:spcBef>
                <a:spcPts val="110"/>
              </a:spcBef>
            </a:pPr>
            <a:r>
              <a:rPr sz="4000" b="1" spc="0" dirty="0">
                <a:solidFill>
                  <a:srgbClr val="F3C43F"/>
                </a:solidFill>
                <a:latin typeface="Times New Roman"/>
                <a:cs typeface="Times New Roman"/>
              </a:rPr>
              <a:t>Bagaimana  </a:t>
            </a:r>
            <a:r>
              <a:rPr sz="4000" b="1" spc="-5" dirty="0">
                <a:solidFill>
                  <a:srgbClr val="F3C43F"/>
                </a:solidFill>
                <a:latin typeface="Times New Roman"/>
                <a:cs typeface="Times New Roman"/>
              </a:rPr>
              <a:t>menggunakan</a:t>
            </a:r>
            <a:r>
              <a:rPr sz="4000" b="1" spc="-70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3C43F"/>
                </a:solidFill>
                <a:latin typeface="Times New Roman"/>
                <a:cs typeface="Times New Roman"/>
              </a:rPr>
              <a:t>semua</a:t>
            </a:r>
            <a:endParaRPr sz="4000">
              <a:latin typeface="Times New Roman"/>
              <a:cs typeface="Times New Roman"/>
            </a:endParaRPr>
          </a:p>
          <a:p>
            <a:pPr marL="719455" marR="172720" indent="-331470">
              <a:lnSpc>
                <a:spcPct val="100000"/>
              </a:lnSpc>
            </a:pPr>
            <a:r>
              <a:rPr sz="4000" b="1" spc="-5" dirty="0">
                <a:solidFill>
                  <a:srgbClr val="F3C43F"/>
                </a:solidFill>
                <a:latin typeface="Times New Roman"/>
                <a:cs typeface="Times New Roman"/>
              </a:rPr>
              <a:t>dasar</a:t>
            </a:r>
            <a:r>
              <a:rPr sz="4000" b="1" spc="-12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3C43F"/>
                </a:solidFill>
                <a:latin typeface="Times New Roman"/>
                <a:cs typeface="Times New Roman"/>
              </a:rPr>
              <a:t>argumentasi  untuk</a:t>
            </a:r>
            <a:r>
              <a:rPr sz="4000" b="1" spc="-60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3C43F"/>
                </a:solidFill>
                <a:latin typeface="Times New Roman"/>
                <a:cs typeface="Times New Roman"/>
              </a:rPr>
              <a:t>penalaran</a:t>
            </a:r>
            <a:endParaRPr sz="4000">
              <a:latin typeface="Times New Roman"/>
              <a:cs typeface="Times New Roman"/>
            </a:endParaRPr>
          </a:p>
          <a:p>
            <a:pPr marL="1724660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solidFill>
                  <a:srgbClr val="F3C43F"/>
                </a:solidFill>
                <a:latin typeface="Times New Roman"/>
                <a:cs typeface="Times New Roman"/>
              </a:rPr>
              <a:t>deduktif?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800" y="2819400"/>
            <a:ext cx="8318500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1582" y="705993"/>
            <a:ext cx="3437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10" dirty="0">
                <a:latin typeface="Times New Roman"/>
                <a:cs typeface="Times New Roman"/>
              </a:rPr>
              <a:t>Argumentasi</a:t>
            </a:r>
            <a:r>
              <a:rPr sz="3000" b="0" spc="-3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Deduktif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272" y="2949651"/>
            <a:ext cx="61804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Dua elemen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kunci untuk pernyataan deduktif</a:t>
            </a:r>
            <a:r>
              <a:rPr sz="2400" spc="-1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yang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  <a:spcBef>
                <a:spcPts val="25"/>
              </a:spcBef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baik:</a:t>
            </a:r>
            <a:endParaRPr sz="2400">
              <a:latin typeface="Times New Roman"/>
              <a:cs typeface="Times New Roman"/>
            </a:endParaRPr>
          </a:p>
          <a:p>
            <a:pPr marL="426720" indent="-304800">
              <a:lnSpc>
                <a:spcPts val="2870"/>
              </a:lnSpc>
              <a:buAutoNum type="arabicPeriod"/>
              <a:tabLst>
                <a:tab pos="427355" algn="l"/>
              </a:tabLst>
            </a:pPr>
            <a:r>
              <a:rPr sz="2400" b="1" spc="-10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2400" b="1" spc="-5" dirty="0">
                <a:solidFill>
                  <a:srgbClr val="1A1A70"/>
                </a:solidFill>
                <a:latin typeface="Times New Roman"/>
                <a:cs typeface="Times New Roman"/>
              </a:rPr>
              <a:t>(hipotesis </a:t>
            </a:r>
            <a:r>
              <a:rPr sz="2400" b="1" dirty="0">
                <a:solidFill>
                  <a:srgbClr val="1A1A70"/>
                </a:solidFill>
                <a:latin typeface="Times New Roman"/>
                <a:cs typeface="Times New Roman"/>
              </a:rPr>
              <a:t>atau asumsi) yang</a:t>
            </a:r>
            <a:r>
              <a:rPr sz="2400" b="1" spc="-4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A1A70"/>
                </a:solidFill>
                <a:latin typeface="Times New Roman"/>
                <a:cs typeface="Times New Roman"/>
              </a:rPr>
              <a:t>benar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A1A70"/>
              </a:buClr>
              <a:buFont typeface="Times New Roman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427355" indent="-305435">
              <a:lnSpc>
                <a:spcPct val="100000"/>
              </a:lnSpc>
              <a:buAutoNum type="arabicPeriod"/>
              <a:tabLst>
                <a:tab pos="427990" algn="l"/>
              </a:tabLst>
            </a:pPr>
            <a:r>
              <a:rPr sz="2400" b="1" dirty="0">
                <a:solidFill>
                  <a:srgbClr val="1A1A70"/>
                </a:solidFill>
                <a:latin typeface="Times New Roman"/>
                <a:cs typeface="Times New Roman"/>
              </a:rPr>
              <a:t>Penalaran yang</a:t>
            </a:r>
            <a:r>
              <a:rPr sz="2400" b="1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A1A70"/>
                </a:solidFill>
                <a:latin typeface="Times New Roman"/>
                <a:cs typeface="Times New Roman"/>
              </a:rPr>
              <a:t>valid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300" y="1739900"/>
            <a:ext cx="8509000" cy="499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51582" y="705993"/>
            <a:ext cx="3437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10" dirty="0">
                <a:latin typeface="Times New Roman"/>
                <a:cs typeface="Times New Roman"/>
              </a:rPr>
              <a:t>Argumentasi</a:t>
            </a:r>
            <a:r>
              <a:rPr sz="3000" b="0" spc="-3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Deduktif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796" y="1931670"/>
            <a:ext cx="7297420" cy="41986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Tiga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bentuk pemikiran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deduktif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yang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valid:</a:t>
            </a:r>
            <a:endParaRPr sz="2400">
              <a:latin typeface="Calibri"/>
              <a:cs typeface="Calibri"/>
            </a:endParaRPr>
          </a:p>
          <a:p>
            <a:pPr marL="384175" indent="-371475">
              <a:lnSpc>
                <a:spcPct val="100000"/>
              </a:lnSpc>
              <a:spcBef>
                <a:spcPts val="600"/>
              </a:spcBef>
              <a:buClr>
                <a:srgbClr val="90B54D"/>
              </a:buClr>
              <a:buAutoNum type="arabicPeriod"/>
              <a:tabLst>
                <a:tab pos="384175" algn="l"/>
                <a:tab pos="384810" algn="l"/>
              </a:tabLst>
            </a:pPr>
            <a:r>
              <a:rPr sz="2400" b="1" spc="-10" dirty="0">
                <a:solidFill>
                  <a:srgbClr val="161616"/>
                </a:solidFill>
                <a:latin typeface="Calibri"/>
                <a:cs typeface="Calibri"/>
              </a:rPr>
              <a:t>penalaran </a:t>
            </a:r>
            <a:r>
              <a:rPr sz="2400" b="1" spc="-5" dirty="0">
                <a:solidFill>
                  <a:srgbClr val="161616"/>
                </a:solidFill>
                <a:latin typeface="Calibri"/>
                <a:cs typeface="Calibri"/>
              </a:rPr>
              <a:t>langsung </a:t>
            </a:r>
            <a:r>
              <a:rPr sz="2400" b="1" spc="-10" dirty="0">
                <a:solidFill>
                  <a:srgbClr val="161616"/>
                </a:solidFill>
                <a:latin typeface="Calibri"/>
                <a:cs typeface="Calibri"/>
              </a:rPr>
              <a:t>(</a:t>
            </a:r>
            <a:r>
              <a:rPr sz="2400" b="1" i="1" spc="-10" dirty="0">
                <a:solidFill>
                  <a:srgbClr val="161616"/>
                </a:solidFill>
                <a:latin typeface="Calibri"/>
                <a:cs typeface="Calibri"/>
              </a:rPr>
              <a:t>Modus</a:t>
            </a:r>
            <a:r>
              <a:rPr sz="2400" b="1" i="1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161616"/>
                </a:solidFill>
                <a:latin typeface="Calibri"/>
                <a:cs typeface="Calibri"/>
              </a:rPr>
              <a:t>Ponens)</a:t>
            </a:r>
            <a:endParaRPr sz="2400">
              <a:latin typeface="Calibri"/>
              <a:cs typeface="Calibri"/>
            </a:endParaRPr>
          </a:p>
          <a:p>
            <a:pPr marL="408940">
              <a:lnSpc>
                <a:spcPts val="2825"/>
              </a:lnSpc>
              <a:spcBef>
                <a:spcPts val="550"/>
              </a:spcBef>
            </a:pP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Apabila 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pernyataan </a:t>
            </a:r>
            <a:r>
              <a:rPr sz="2400" spc="-30" dirty="0">
                <a:solidFill>
                  <a:srgbClr val="161616"/>
                </a:solidFill>
                <a:latin typeface="Calibri"/>
                <a:cs typeface="Calibri"/>
              </a:rPr>
              <a:t>“Jika </a:t>
            </a:r>
            <a:r>
              <a:rPr sz="2400" spc="-155" dirty="0">
                <a:solidFill>
                  <a:srgbClr val="161616"/>
                </a:solidFill>
                <a:latin typeface="Calibri"/>
                <a:cs typeface="Calibri"/>
              </a:rPr>
              <a:t>P,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Q” </a:t>
            </a:r>
            <a:r>
              <a:rPr sz="2400" spc="-40" dirty="0">
                <a:solidFill>
                  <a:srgbClr val="161616"/>
                </a:solidFill>
                <a:latin typeface="Calibri"/>
                <a:cs typeface="Calibri"/>
              </a:rPr>
              <a:t>benar,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dan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P</a:t>
            </a:r>
            <a:r>
              <a:rPr sz="2400" spc="-27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161616"/>
                </a:solidFill>
                <a:latin typeface="Calibri"/>
                <a:cs typeface="Calibri"/>
              </a:rPr>
              <a:t>benar,</a:t>
            </a:r>
            <a:endParaRPr sz="2400">
              <a:latin typeface="Calibri"/>
              <a:cs typeface="Calibri"/>
            </a:endParaRPr>
          </a:p>
          <a:p>
            <a:pPr marL="408940">
              <a:lnSpc>
                <a:spcPts val="2825"/>
              </a:lnSpc>
            </a:pP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Q</a:t>
            </a:r>
            <a:r>
              <a:rPr sz="2400" spc="-3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161616"/>
                </a:solidFill>
                <a:latin typeface="Calibri"/>
                <a:cs typeface="Calibri"/>
              </a:rPr>
              <a:t>benar.</a:t>
            </a:r>
            <a:endParaRPr sz="2400">
              <a:latin typeface="Calibri"/>
              <a:cs typeface="Calibri"/>
            </a:endParaRPr>
          </a:p>
          <a:p>
            <a:pPr marL="379730" indent="-367030">
              <a:lnSpc>
                <a:spcPct val="100000"/>
              </a:lnSpc>
              <a:spcBef>
                <a:spcPts val="685"/>
              </a:spcBef>
              <a:buFont typeface="Calibri"/>
              <a:buAutoNum type="arabicPeriod" startAt="2"/>
              <a:tabLst>
                <a:tab pos="379730" algn="l"/>
                <a:tab pos="380365" algn="l"/>
              </a:tabLst>
            </a:pPr>
            <a:r>
              <a:rPr sz="2400" b="1" spc="-10" dirty="0">
                <a:solidFill>
                  <a:srgbClr val="161616"/>
                </a:solidFill>
                <a:latin typeface="Calibri"/>
                <a:cs typeface="Calibri"/>
              </a:rPr>
              <a:t>penalaran </a:t>
            </a:r>
            <a:r>
              <a:rPr sz="2400" b="1" spc="-5" dirty="0">
                <a:solidFill>
                  <a:srgbClr val="161616"/>
                </a:solidFill>
                <a:latin typeface="Calibri"/>
                <a:cs typeface="Calibri"/>
              </a:rPr>
              <a:t>tidak langsung </a:t>
            </a:r>
            <a:r>
              <a:rPr sz="2400" b="1" spc="-10" dirty="0">
                <a:solidFill>
                  <a:srgbClr val="161616"/>
                </a:solidFill>
                <a:latin typeface="Calibri"/>
                <a:cs typeface="Calibri"/>
              </a:rPr>
              <a:t>(</a:t>
            </a:r>
            <a:r>
              <a:rPr sz="2400" b="1" i="1" spc="-10" dirty="0">
                <a:solidFill>
                  <a:srgbClr val="161616"/>
                </a:solidFill>
                <a:latin typeface="Calibri"/>
                <a:cs typeface="Calibri"/>
              </a:rPr>
              <a:t>Modus</a:t>
            </a:r>
            <a:r>
              <a:rPr sz="2400" b="1" i="1" spc="1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b="1" i="1" spc="-30" dirty="0">
                <a:solidFill>
                  <a:srgbClr val="161616"/>
                </a:solidFill>
                <a:latin typeface="Calibri"/>
                <a:cs typeface="Calibri"/>
              </a:rPr>
              <a:t>Tollens)</a:t>
            </a:r>
            <a:endParaRPr sz="2400">
              <a:latin typeface="Calibri"/>
              <a:cs typeface="Calibri"/>
            </a:endParaRPr>
          </a:p>
          <a:p>
            <a:pPr marL="408940" marR="65405">
              <a:lnSpc>
                <a:spcPts val="2770"/>
              </a:lnSpc>
              <a:spcBef>
                <a:spcPts val="760"/>
              </a:spcBef>
            </a:pP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Apabila </a:t>
            </a:r>
            <a:r>
              <a:rPr sz="2400" spc="-20" dirty="0">
                <a:solidFill>
                  <a:srgbClr val="161616"/>
                </a:solidFill>
                <a:latin typeface="Calibri"/>
                <a:cs typeface="Calibri"/>
              </a:rPr>
              <a:t>pernyataan </a:t>
            </a:r>
            <a:r>
              <a:rPr sz="2400" spc="-30" dirty="0">
                <a:solidFill>
                  <a:srgbClr val="161616"/>
                </a:solidFill>
                <a:latin typeface="Calibri"/>
                <a:cs typeface="Calibri"/>
              </a:rPr>
              <a:t>“Jika </a:t>
            </a:r>
            <a:r>
              <a:rPr sz="2400" spc="-155" dirty="0">
                <a:solidFill>
                  <a:srgbClr val="161616"/>
                </a:solidFill>
                <a:latin typeface="Calibri"/>
                <a:cs typeface="Calibri"/>
              </a:rPr>
              <a:t>P,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Q”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benar dan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Q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salah, 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salah.</a:t>
            </a:r>
            <a:endParaRPr sz="2400">
              <a:latin typeface="Calibri"/>
              <a:cs typeface="Calibri"/>
            </a:endParaRPr>
          </a:p>
          <a:p>
            <a:pPr marL="384175" indent="-371475">
              <a:lnSpc>
                <a:spcPct val="100000"/>
              </a:lnSpc>
              <a:spcBef>
                <a:spcPts val="615"/>
              </a:spcBef>
              <a:buClr>
                <a:srgbClr val="90B54D"/>
              </a:buClr>
              <a:buAutoNum type="arabicPeriod" startAt="3"/>
              <a:tabLst>
                <a:tab pos="384175" algn="l"/>
                <a:tab pos="384810" algn="l"/>
              </a:tabLst>
            </a:pPr>
            <a:r>
              <a:rPr sz="2400" b="1" dirty="0">
                <a:solidFill>
                  <a:srgbClr val="161616"/>
                </a:solidFill>
                <a:latin typeface="Calibri"/>
                <a:cs typeface="Calibri"/>
              </a:rPr>
              <a:t>silogisme</a:t>
            </a:r>
            <a:endParaRPr sz="2400">
              <a:latin typeface="Calibri"/>
              <a:cs typeface="Calibri"/>
            </a:endParaRPr>
          </a:p>
          <a:p>
            <a:pPr marL="408940" marR="13335" indent="6794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Apabila </a:t>
            </a:r>
            <a:r>
              <a:rPr sz="2400" spc="-20" dirty="0">
                <a:solidFill>
                  <a:srgbClr val="161616"/>
                </a:solidFill>
                <a:latin typeface="Calibri"/>
                <a:cs typeface="Calibri"/>
              </a:rPr>
              <a:t>pernyataan </a:t>
            </a:r>
            <a:r>
              <a:rPr sz="2400" spc="-30" dirty="0">
                <a:solidFill>
                  <a:srgbClr val="161616"/>
                </a:solidFill>
                <a:latin typeface="Calibri"/>
                <a:cs typeface="Calibri"/>
              </a:rPr>
              <a:t>“Jika </a:t>
            </a:r>
            <a:r>
              <a:rPr sz="2400" spc="-155" dirty="0">
                <a:solidFill>
                  <a:srgbClr val="161616"/>
                </a:solidFill>
                <a:latin typeface="Calibri"/>
                <a:cs typeface="Calibri"/>
              </a:rPr>
              <a:t>P,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Q” </a:t>
            </a:r>
            <a:r>
              <a:rPr sz="2400" spc="-40" dirty="0">
                <a:solidFill>
                  <a:srgbClr val="161616"/>
                </a:solidFill>
                <a:latin typeface="Calibri"/>
                <a:cs typeface="Calibri"/>
              </a:rPr>
              <a:t>benar,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dan </a:t>
            </a:r>
            <a:r>
              <a:rPr sz="2400" spc="-30" dirty="0">
                <a:solidFill>
                  <a:srgbClr val="161616"/>
                </a:solidFill>
                <a:latin typeface="Calibri"/>
                <a:cs typeface="Calibri"/>
              </a:rPr>
              <a:t>“Jika </a:t>
            </a:r>
            <a:r>
              <a:rPr sz="2400" spc="50" dirty="0">
                <a:solidFill>
                  <a:srgbClr val="161616"/>
                </a:solidFill>
                <a:latin typeface="Calibri"/>
                <a:cs typeface="Calibri"/>
              </a:rPr>
              <a:t>Q, 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R” </a:t>
            </a:r>
            <a:r>
              <a:rPr sz="2400" spc="-40" dirty="0">
                <a:solidFill>
                  <a:srgbClr val="161616"/>
                </a:solidFill>
                <a:latin typeface="Calibri"/>
                <a:cs typeface="Calibri"/>
              </a:rPr>
              <a:t>benar,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spc="-30" dirty="0">
                <a:solidFill>
                  <a:srgbClr val="161616"/>
                </a:solidFill>
                <a:latin typeface="Calibri"/>
                <a:cs typeface="Calibri"/>
              </a:rPr>
              <a:t>“Jika </a:t>
            </a:r>
            <a:r>
              <a:rPr sz="2400" spc="-155" dirty="0">
                <a:solidFill>
                  <a:srgbClr val="161616"/>
                </a:solidFill>
                <a:latin typeface="Calibri"/>
                <a:cs typeface="Calibri"/>
              </a:rPr>
              <a:t>P,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maka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R”</a:t>
            </a:r>
            <a:r>
              <a:rPr sz="2400" spc="-27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161616"/>
                </a:solidFill>
                <a:latin typeface="Calibri"/>
                <a:cs typeface="Calibri"/>
              </a:rPr>
              <a:t>benar.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4300" y="2654300"/>
            <a:ext cx="4686300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900" y="4927600"/>
            <a:ext cx="19685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0" y="4889500"/>
            <a:ext cx="66167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4000" y="6362700"/>
            <a:ext cx="5537200" cy="55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4471" y="705993"/>
            <a:ext cx="22777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Modus</a:t>
            </a:r>
            <a:r>
              <a:rPr sz="3000" spc="-9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Ponens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94482" y="2862529"/>
            <a:ext cx="1673225" cy="99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5"/>
              </a:spcBef>
            </a:pPr>
            <a:r>
              <a:rPr sz="3200" b="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1</a:t>
            </a:r>
            <a:r>
              <a:rPr sz="3200" b="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15"/>
              </a:lnSpc>
            </a:pPr>
            <a:r>
              <a:rPr sz="3200" b="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2</a:t>
            </a:r>
            <a:r>
              <a:rPr sz="3200" b="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8573" y="4103370"/>
            <a:ext cx="2204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Kesimpulan</a:t>
            </a:r>
            <a:r>
              <a:rPr sz="320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0225" y="2862529"/>
            <a:ext cx="1205865" cy="17551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815"/>
              </a:lnSpc>
              <a:spcBef>
                <a:spcPts val="105"/>
              </a:spcBef>
              <a:tabLst>
                <a:tab pos="412750" algn="l"/>
              </a:tabLst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P	</a:t>
            </a:r>
            <a:r>
              <a:rPr sz="3200" spc="1355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3200" spc="-360" dirty="0">
                <a:solidFill>
                  <a:srgbClr val="1A1A7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3200">
              <a:latin typeface="Times New Roman"/>
              <a:cs typeface="Times New Roman"/>
            </a:endParaRPr>
          </a:p>
          <a:p>
            <a:pPr marR="22225" algn="r">
              <a:lnSpc>
                <a:spcPts val="3815"/>
              </a:lnSpc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endParaRPr sz="3200">
              <a:latin typeface="Times New Roman"/>
              <a:cs typeface="Times New Roman"/>
            </a:endParaRPr>
          </a:p>
          <a:p>
            <a:pPr marR="31115" algn="r">
              <a:lnSpc>
                <a:spcPct val="100000"/>
              </a:lnSpc>
              <a:spcBef>
                <a:spcPts val="2135"/>
              </a:spcBef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883" y="4982972"/>
            <a:ext cx="1263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Contoh</a:t>
            </a:r>
            <a:r>
              <a:rPr sz="2800" spc="-7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6686" y="4974717"/>
            <a:ext cx="4682490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1 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mengantuk,</a:t>
            </a:r>
            <a:r>
              <a:rPr sz="2400" spc="-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</a:t>
            </a:r>
            <a:endParaRPr sz="2400">
              <a:latin typeface="Times New Roman"/>
              <a:cs typeface="Times New Roman"/>
            </a:endParaRPr>
          </a:p>
          <a:p>
            <a:pPr marL="153670" algn="ctr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r>
              <a:rPr sz="2400" spc="-1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tidur.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2 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r>
              <a:rPr sz="24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mengantuk.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8586" y="6401511"/>
            <a:ext cx="3037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Kesimpulan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r>
              <a:rPr sz="2400" spc="-7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tidur.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437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1600" y="2641600"/>
            <a:ext cx="469900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900" y="4927600"/>
            <a:ext cx="19685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0" y="4889500"/>
            <a:ext cx="66167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4000" y="6362700"/>
            <a:ext cx="6299200" cy="55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4471" y="705993"/>
            <a:ext cx="2287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Modus</a:t>
            </a:r>
            <a:r>
              <a:rPr sz="3000" spc="-12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F3C43F"/>
                </a:solidFill>
                <a:latin typeface="Times New Roman"/>
                <a:cs typeface="Times New Roman"/>
              </a:rPr>
              <a:t>Tollens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94482" y="2862529"/>
            <a:ext cx="1673225" cy="99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5"/>
              </a:spcBef>
            </a:pPr>
            <a:r>
              <a:rPr sz="3200" b="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1</a:t>
            </a:r>
            <a:r>
              <a:rPr sz="3200" b="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15"/>
              </a:lnSpc>
            </a:pPr>
            <a:r>
              <a:rPr sz="3200" b="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2</a:t>
            </a:r>
            <a:r>
              <a:rPr sz="3200" b="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8573" y="4103370"/>
            <a:ext cx="2204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Kesimpulan</a:t>
            </a:r>
            <a:r>
              <a:rPr sz="320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0225" y="2862529"/>
            <a:ext cx="1210310" cy="17551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5"/>
              </a:spcBef>
              <a:tabLst>
                <a:tab pos="425450" algn="l"/>
              </a:tabLst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P	</a:t>
            </a:r>
            <a:r>
              <a:rPr sz="3200" spc="1355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3200" spc="-325" dirty="0">
                <a:solidFill>
                  <a:srgbClr val="1A1A7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Q</a:t>
            </a:r>
            <a:endParaRPr sz="3200">
              <a:latin typeface="Times New Roman"/>
              <a:cs typeface="Times New Roman"/>
            </a:endParaRPr>
          </a:p>
          <a:p>
            <a:pPr marL="662305">
              <a:lnSpc>
                <a:spcPts val="3815"/>
              </a:lnSpc>
            </a:pPr>
            <a:r>
              <a:rPr sz="3200" spc="-10" dirty="0">
                <a:solidFill>
                  <a:srgbClr val="1A1A70"/>
                </a:solidFill>
                <a:latin typeface="Times New Roman"/>
                <a:cs typeface="Times New Roman"/>
              </a:rPr>
              <a:t>~Q</a:t>
            </a:r>
            <a:endParaRPr sz="3200">
              <a:latin typeface="Times New Roman"/>
              <a:cs typeface="Times New Roman"/>
            </a:endParaRPr>
          </a:p>
          <a:p>
            <a:pPr marL="688340">
              <a:lnSpc>
                <a:spcPct val="100000"/>
              </a:lnSpc>
              <a:spcBef>
                <a:spcPts val="2135"/>
              </a:spcBef>
            </a:pPr>
            <a:r>
              <a:rPr sz="3200" spc="-10" dirty="0">
                <a:solidFill>
                  <a:srgbClr val="1A1A70"/>
                </a:solidFill>
                <a:latin typeface="Times New Roman"/>
                <a:cs typeface="Times New Roman"/>
              </a:rPr>
              <a:t>~P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883" y="4982972"/>
            <a:ext cx="1263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Contoh</a:t>
            </a:r>
            <a:r>
              <a:rPr sz="2800" spc="-7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6686" y="4974717"/>
            <a:ext cx="4606290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1 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mengantuk</a:t>
            </a:r>
            <a:r>
              <a:rPr sz="2400" spc="-7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</a:t>
            </a:r>
            <a:endParaRPr sz="2400">
              <a:latin typeface="Times New Roman"/>
              <a:cs typeface="Times New Roman"/>
            </a:endParaRPr>
          </a:p>
          <a:p>
            <a:pPr marL="229870" algn="ctr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r>
              <a:rPr sz="2400" spc="-1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tidur.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2 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tidak</a:t>
            </a:r>
            <a:r>
              <a:rPr sz="2400" spc="-4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tidur.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8586" y="6401511"/>
            <a:ext cx="451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Kesimpulan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tidak</a:t>
            </a:r>
            <a:r>
              <a:rPr sz="2400" spc="-8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mengantuk.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" indent="316865">
              <a:lnSpc>
                <a:spcPct val="106100"/>
              </a:lnSpc>
              <a:spcBef>
                <a:spcPts val="95"/>
              </a:spcBef>
            </a:pPr>
            <a:r>
              <a:rPr dirty="0"/>
              <a:t>Apa beda penalaran  deduktif dan</a:t>
            </a:r>
            <a:r>
              <a:rPr spc="-80" dirty="0"/>
              <a:t> </a:t>
            </a:r>
            <a:r>
              <a:rPr dirty="0"/>
              <a:t>induktif?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3676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900" y="1955800"/>
            <a:ext cx="8686800" cy="494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1515" y="705993"/>
            <a:ext cx="1547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Si</a:t>
            </a:r>
            <a:r>
              <a:rPr sz="3000" spc="-15" dirty="0">
                <a:solidFill>
                  <a:srgbClr val="F3C43F"/>
                </a:solidFill>
                <a:latin typeface="Times New Roman"/>
                <a:cs typeface="Times New Roman"/>
              </a:rPr>
              <a:t>l</a:t>
            </a:r>
            <a:r>
              <a:rPr sz="3000" dirty="0">
                <a:solidFill>
                  <a:srgbClr val="F3C43F"/>
                </a:solidFill>
                <a:latin typeface="Times New Roman"/>
                <a:cs typeface="Times New Roman"/>
              </a:rPr>
              <a:t>ogi</a:t>
            </a:r>
            <a:r>
              <a:rPr sz="3000" spc="-10" dirty="0">
                <a:solidFill>
                  <a:srgbClr val="F3C43F"/>
                </a:solidFill>
                <a:latin typeface="Times New Roman"/>
                <a:cs typeface="Times New Roman"/>
              </a:rPr>
              <a:t>s</a:t>
            </a:r>
            <a:r>
              <a:rPr sz="3000" dirty="0">
                <a:solidFill>
                  <a:srgbClr val="F3C43F"/>
                </a:solidFill>
                <a:latin typeface="Times New Roman"/>
                <a:cs typeface="Times New Roman"/>
              </a:rPr>
              <a:t>me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09086" y="2055317"/>
            <a:ext cx="1673225" cy="99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5"/>
              </a:spcBef>
            </a:pPr>
            <a:r>
              <a:rPr sz="3200" b="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1</a:t>
            </a:r>
            <a:r>
              <a:rPr sz="3200" b="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15"/>
              </a:lnSpc>
            </a:pPr>
            <a:r>
              <a:rPr sz="3200" b="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2</a:t>
            </a:r>
            <a:r>
              <a:rPr sz="3200" b="0" spc="-10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5365" y="2055317"/>
            <a:ext cx="1238885" cy="9975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5400">
              <a:lnSpc>
                <a:spcPts val="3800"/>
              </a:lnSpc>
              <a:spcBef>
                <a:spcPts val="265"/>
              </a:spcBef>
              <a:tabLst>
                <a:tab pos="927735" algn="l"/>
              </a:tabLst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P</a:t>
            </a:r>
            <a:r>
              <a:rPr sz="3200" spc="-1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spc="1355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3200" dirty="0">
                <a:solidFill>
                  <a:srgbClr val="1A1A70"/>
                </a:solidFill>
                <a:latin typeface="Microsoft Sans Serif"/>
                <a:cs typeface="Microsoft Sans Serif"/>
              </a:rPr>
              <a:t>	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Q  Q </a:t>
            </a:r>
            <a:r>
              <a:rPr sz="3200" spc="1350" dirty="0">
                <a:solidFill>
                  <a:srgbClr val="1A1A70"/>
                </a:solidFill>
                <a:latin typeface="Microsoft Sans Serif"/>
                <a:cs typeface="Microsoft Sans Serif"/>
              </a:rPr>
              <a:t>€</a:t>
            </a:r>
            <a:r>
              <a:rPr sz="3200" spc="210" dirty="0">
                <a:solidFill>
                  <a:srgbClr val="1A1A7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5991" y="4011548"/>
            <a:ext cx="76708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R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≠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400" spc="0" dirty="0">
                <a:solidFill>
                  <a:srgbClr val="1A1A70"/>
                </a:solidFill>
                <a:latin typeface="Times New Roman"/>
                <a:cs typeface="Times New Roman"/>
              </a:rPr>
              <a:t>(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~P))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075" y="3241644"/>
            <a:ext cx="6234430" cy="352869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2308860">
              <a:lnSpc>
                <a:spcPct val="100000"/>
              </a:lnSpc>
              <a:spcBef>
                <a:spcPts val="1355"/>
              </a:spcBef>
              <a:tabLst>
                <a:tab pos="4792980" algn="l"/>
                <a:tab pos="5733415" algn="l"/>
              </a:tabLst>
            </a:pP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Kesimpulan</a:t>
            </a:r>
            <a:r>
              <a:rPr sz="3200" spc="-3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:	P</a:t>
            </a:r>
            <a:r>
              <a:rPr sz="3200" spc="-1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3200" spc="1350" dirty="0">
                <a:solidFill>
                  <a:srgbClr val="1A1A70"/>
                </a:solidFill>
                <a:latin typeface="Microsoft Sans Serif"/>
                <a:cs typeface="Microsoft Sans Serif"/>
              </a:rPr>
              <a:t>€	</a:t>
            </a:r>
            <a:r>
              <a:rPr sz="3200" dirty="0">
                <a:solidFill>
                  <a:srgbClr val="1A1A70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Contoh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A1A7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150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1 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mengantuk, maka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r>
              <a:rPr sz="2400" spc="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tidur.</a:t>
            </a:r>
            <a:endParaRPr sz="24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2 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</a:t>
            </a:r>
            <a:r>
              <a:rPr sz="2400" spc="-15" dirty="0">
                <a:solidFill>
                  <a:srgbClr val="1A1A70"/>
                </a:solidFill>
                <a:latin typeface="Times New Roman"/>
                <a:cs typeface="Times New Roman"/>
              </a:rPr>
              <a:t>tidur,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saya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memejamkan</a:t>
            </a:r>
            <a:endParaRPr sz="2400">
              <a:latin typeface="Times New Roman"/>
              <a:cs typeface="Times New Roman"/>
            </a:endParaRPr>
          </a:p>
          <a:p>
            <a:pPr marL="1807845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mata.</a:t>
            </a:r>
            <a:endParaRPr sz="24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Kesimpulan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mengantuk, maka</a:t>
            </a:r>
            <a:r>
              <a:rPr sz="2400" spc="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endParaRPr sz="2400">
              <a:latin typeface="Times New Roman"/>
              <a:cs typeface="Times New Roman"/>
            </a:endParaRPr>
          </a:p>
          <a:p>
            <a:pPr marR="49530" algn="ctr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memejamkan</a:t>
            </a:r>
            <a:r>
              <a:rPr sz="2400" spc="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mata.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1700" y="3544570"/>
            <a:ext cx="70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13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1800" spc="-1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900" y="2755900"/>
            <a:ext cx="8890000" cy="400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3652" y="661898"/>
            <a:ext cx="5836920" cy="10871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200" b="0" dirty="0">
                <a:latin typeface="Times New Roman"/>
                <a:cs typeface="Times New Roman"/>
              </a:rPr>
              <a:t>Contoh </a:t>
            </a:r>
            <a:r>
              <a:rPr sz="3200" b="0" spc="-5" dirty="0">
                <a:latin typeface="Times New Roman"/>
                <a:cs typeface="Times New Roman"/>
              </a:rPr>
              <a:t>Argumentasi </a:t>
            </a:r>
            <a:r>
              <a:rPr sz="3200" b="0" dirty="0">
                <a:latin typeface="Times New Roman"/>
                <a:cs typeface="Times New Roman"/>
              </a:rPr>
              <a:t>Deduktif</a:t>
            </a:r>
            <a:r>
              <a:rPr sz="3200" b="0" spc="-27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yang</a:t>
            </a:r>
            <a:endParaRPr sz="3200">
              <a:latin typeface="Times New Roman"/>
              <a:cs typeface="Times New Roman"/>
            </a:endParaRPr>
          </a:p>
          <a:p>
            <a:pPr marL="3277235">
              <a:lnSpc>
                <a:spcPct val="100000"/>
              </a:lnSpc>
              <a:spcBef>
                <a:spcPts val="340"/>
              </a:spcBef>
            </a:pPr>
            <a:r>
              <a:rPr sz="3200" b="0" spc="-5" dirty="0">
                <a:latin typeface="Times New Roman"/>
                <a:cs typeface="Times New Roman"/>
              </a:rPr>
              <a:t>Salah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836" y="2765298"/>
            <a:ext cx="6131560" cy="354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92455">
              <a:lnSpc>
                <a:spcPct val="107100"/>
              </a:lnSpc>
              <a:spcBef>
                <a:spcPts val="100"/>
              </a:spcBef>
              <a:tabLst>
                <a:tab pos="1259840" algn="l"/>
              </a:tabLst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 1	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lapar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saya makan.  Premis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 2	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tidak</a:t>
            </a:r>
            <a:r>
              <a:rPr sz="2400" spc="-3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lapar.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56535" algn="l"/>
              </a:tabLst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Kesimpulan</a:t>
            </a:r>
            <a:r>
              <a:rPr sz="2400" spc="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:	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Saya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tidak</a:t>
            </a:r>
            <a:r>
              <a:rPr sz="2400" spc="-4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R="89535" algn="ctr">
              <a:lnSpc>
                <a:spcPct val="100000"/>
              </a:lnSpc>
              <a:tabLst>
                <a:tab pos="1226820" algn="l"/>
              </a:tabLst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 1	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lapar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saya</a:t>
            </a:r>
            <a:r>
              <a:rPr sz="2400" spc="-5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makan.</a:t>
            </a:r>
            <a:endParaRPr sz="2400">
              <a:latin typeface="Times New Roman"/>
              <a:cs typeface="Times New Roman"/>
            </a:endParaRPr>
          </a:p>
          <a:p>
            <a:pPr marL="267335">
              <a:lnSpc>
                <a:spcPct val="100000"/>
              </a:lnSpc>
              <a:spcBef>
                <a:spcPts val="25"/>
              </a:spcBef>
              <a:tabLst>
                <a:tab pos="1494790" algn="l"/>
              </a:tabLst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 2	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saya makan, maka</a:t>
            </a:r>
            <a:r>
              <a:rPr sz="2400" spc="-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endParaRPr sz="2400">
              <a:latin typeface="Times New Roman"/>
              <a:cs typeface="Times New Roman"/>
            </a:endParaRPr>
          </a:p>
          <a:p>
            <a:pPr marR="694690" algn="ctr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kenyang.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Kesimpulan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Jika saya </a:t>
            </a:r>
            <a:r>
              <a:rPr sz="2400" spc="-20" dirty="0">
                <a:solidFill>
                  <a:srgbClr val="1A1A70"/>
                </a:solidFill>
                <a:latin typeface="Times New Roman"/>
                <a:cs typeface="Times New Roman"/>
              </a:rPr>
              <a:t>lapar, </a:t>
            </a:r>
            <a:r>
              <a:rPr sz="2400" spc="-5" dirty="0">
                <a:solidFill>
                  <a:srgbClr val="1A1A70"/>
                </a:solidFill>
                <a:latin typeface="Times New Roman"/>
                <a:cs typeface="Times New Roman"/>
              </a:rPr>
              <a:t>maka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saya</a:t>
            </a:r>
            <a:r>
              <a:rPr sz="24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A1A70"/>
                </a:solidFill>
                <a:latin typeface="Times New Roman"/>
                <a:cs typeface="Times New Roman"/>
              </a:rPr>
              <a:t>kenyang.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6294" y="1728597"/>
            <a:ext cx="7277734" cy="49536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40"/>
              </a:spcBef>
            </a:pP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Contoh pertama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merupakan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argumentasi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deduktif 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yang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salah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karena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argumentasi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tidak memenuhi  modes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ponens,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modus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tollens,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maupun</a:t>
            </a:r>
            <a:r>
              <a:rPr sz="2800" spc="5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silogisme.</a:t>
            </a:r>
            <a:endParaRPr sz="2800">
              <a:latin typeface="Calibri"/>
              <a:cs typeface="Calibri"/>
            </a:endParaRPr>
          </a:p>
          <a:p>
            <a:pPr marL="12700" marR="55244">
              <a:lnSpc>
                <a:spcPts val="3290"/>
              </a:lnSpc>
              <a:spcBef>
                <a:spcPts val="925"/>
              </a:spcBef>
            </a:pP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Contoh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kedua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merupakan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argumentasi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yang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salah 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karena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dalam silogisme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yang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digunakan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R =</a:t>
            </a:r>
            <a:r>
              <a:rPr sz="2800" spc="-6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120" dirty="0">
                <a:solidFill>
                  <a:srgbClr val="161616"/>
                </a:solidFill>
                <a:latin typeface="Calibri"/>
                <a:cs typeface="Calibri"/>
              </a:rPr>
              <a:t>~P.</a:t>
            </a:r>
            <a:endParaRPr sz="2800">
              <a:latin typeface="Calibri"/>
              <a:cs typeface="Calibri"/>
            </a:endParaRPr>
          </a:p>
          <a:p>
            <a:pPr marL="412115" marR="3173095" indent="-400050">
              <a:lnSpc>
                <a:spcPct val="114399"/>
              </a:lnSpc>
              <a:spcBef>
                <a:spcPts val="160"/>
              </a:spcBef>
              <a:tabLst>
                <a:tab pos="2032635" algn="l"/>
                <a:tab pos="2120900" algn="l"/>
                <a:tab pos="2468880" algn="l"/>
                <a:tab pos="3110865" algn="l"/>
              </a:tabLst>
            </a:pPr>
            <a:r>
              <a:rPr sz="2800" spc="-30" dirty="0">
                <a:solidFill>
                  <a:srgbClr val="161616"/>
                </a:solidFill>
                <a:latin typeface="Calibri"/>
                <a:cs typeface="Calibri"/>
              </a:rPr>
              <a:t>Persyaratan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dalam</a:t>
            </a:r>
            <a:r>
              <a:rPr sz="2800" spc="-9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silogisme 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Premis</a:t>
            </a:r>
            <a:r>
              <a:rPr sz="2800" spc="-2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1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 :		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P	</a:t>
            </a:r>
            <a:r>
              <a:rPr sz="2800" spc="1190" dirty="0">
                <a:solidFill>
                  <a:srgbClr val="1A1A70"/>
                </a:solidFill>
                <a:latin typeface="Microsoft Sans Serif"/>
                <a:cs typeface="Microsoft Sans Serif"/>
              </a:rPr>
              <a:t>€	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  </a:t>
            </a:r>
            <a:r>
              <a:rPr sz="2800" spc="-5" dirty="0">
                <a:solidFill>
                  <a:srgbClr val="1A1A70"/>
                </a:solidFill>
                <a:latin typeface="Times New Roman"/>
                <a:cs typeface="Times New Roman"/>
              </a:rPr>
              <a:t>Premis</a:t>
            </a:r>
            <a:r>
              <a:rPr sz="2800" spc="-2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2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A1A70"/>
                </a:solidFill>
                <a:latin typeface="Times New Roman"/>
                <a:cs typeface="Times New Roman"/>
              </a:rPr>
              <a:t>:	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Q	</a:t>
            </a:r>
            <a:r>
              <a:rPr sz="2800" spc="1185" dirty="0">
                <a:solidFill>
                  <a:srgbClr val="1A1A70"/>
                </a:solidFill>
                <a:latin typeface="Microsoft Sans Serif"/>
                <a:cs typeface="Microsoft Sans Serif"/>
              </a:rPr>
              <a:t>€	</a:t>
            </a:r>
            <a:r>
              <a:rPr sz="2800" spc="0" dirty="0">
                <a:solidFill>
                  <a:srgbClr val="1A1A70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4241800" algn="l"/>
              </a:tabLst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menghasilkan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Kesimpulan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:	</a:t>
            </a:r>
            <a:r>
              <a:rPr sz="3600" dirty="0">
                <a:solidFill>
                  <a:srgbClr val="161616"/>
                </a:solidFill>
                <a:latin typeface="Calibri"/>
                <a:cs typeface="Calibri"/>
              </a:rPr>
              <a:t>P </a:t>
            </a:r>
            <a:r>
              <a:rPr sz="3600" spc="1515" dirty="0">
                <a:solidFill>
                  <a:srgbClr val="161616"/>
                </a:solidFill>
                <a:latin typeface="Microsoft Sans Serif"/>
                <a:cs typeface="Microsoft Sans Serif"/>
              </a:rPr>
              <a:t>€</a:t>
            </a:r>
            <a:r>
              <a:rPr sz="3600" spc="-165" dirty="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161616"/>
                </a:solidFill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adalah R tidak boleh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merupakan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negasi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dari</a:t>
            </a:r>
            <a:r>
              <a:rPr sz="2800" spc="-8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180" dirty="0">
                <a:solidFill>
                  <a:srgbClr val="161616"/>
                </a:solidFill>
                <a:latin typeface="Calibri"/>
                <a:cs typeface="Calibri"/>
              </a:rPr>
              <a:t>P.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550" y="3184600"/>
            <a:ext cx="4563110" cy="1892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31775" algn="ctr">
              <a:lnSpc>
                <a:spcPct val="100000"/>
              </a:lnSpc>
              <a:spcBef>
                <a:spcPts val="110"/>
              </a:spcBef>
            </a:pPr>
            <a:r>
              <a:rPr dirty="0"/>
              <a:t>Apakah penalaran  </a:t>
            </a:r>
            <a:r>
              <a:rPr spc="-5" dirty="0"/>
              <a:t>deduktif</a:t>
            </a:r>
            <a:r>
              <a:rPr spc="-40" dirty="0"/>
              <a:t> </a:t>
            </a:r>
            <a:r>
              <a:rPr dirty="0"/>
              <a:t>mempunyai</a:t>
            </a:r>
          </a:p>
          <a:p>
            <a:pPr marL="21590" algn="ctr">
              <a:lnSpc>
                <a:spcPct val="100000"/>
              </a:lnSpc>
              <a:spcBef>
                <a:spcPts val="290"/>
              </a:spcBef>
            </a:pPr>
            <a:r>
              <a:rPr spc="-5" dirty="0"/>
              <a:t>tipe </a:t>
            </a:r>
            <a:r>
              <a:rPr dirty="0"/>
              <a:t>yang</a:t>
            </a:r>
            <a:r>
              <a:rPr spc="-35" dirty="0"/>
              <a:t> </a:t>
            </a:r>
            <a:r>
              <a:rPr spc="-5" dirty="0"/>
              <a:t>berbeda?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266" y="705993"/>
            <a:ext cx="3760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F3C43F"/>
                </a:solidFill>
                <a:latin typeface="Times New Roman"/>
                <a:cs typeface="Times New Roman"/>
              </a:rPr>
              <a:t>Tipe </a:t>
            </a: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Penalaran</a:t>
            </a:r>
            <a:r>
              <a:rPr sz="3000" spc="-10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Deduktif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294" y="1644467"/>
            <a:ext cx="5137150" cy="1553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30"/>
              </a:spcBef>
            </a:pP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Penalaran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dengan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penyisihan 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Penalaran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berdasarkan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matematika  Penalaran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berdasarkan</a:t>
            </a:r>
            <a:r>
              <a:rPr sz="2800" spc="-5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definisi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712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722" y="1732533"/>
            <a:ext cx="4253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5" dirty="0">
                <a:solidFill>
                  <a:srgbClr val="121F46"/>
                </a:solidFill>
                <a:latin typeface="Calibri"/>
                <a:cs typeface="Calibri"/>
              </a:rPr>
              <a:t>Penalaran </a:t>
            </a:r>
            <a:r>
              <a:rPr sz="2800" b="0" spc="-10" dirty="0">
                <a:solidFill>
                  <a:srgbClr val="121F46"/>
                </a:solidFill>
                <a:latin typeface="Calibri"/>
                <a:cs typeface="Calibri"/>
              </a:rPr>
              <a:t>dengan</a:t>
            </a:r>
            <a:r>
              <a:rPr sz="2800" b="0" spc="-50" dirty="0">
                <a:solidFill>
                  <a:srgbClr val="121F46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121F46"/>
                </a:solidFill>
                <a:latin typeface="Calibri"/>
                <a:cs typeface="Calibri"/>
              </a:rPr>
              <a:t>penyisihan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090" y="2391917"/>
            <a:ext cx="8220075" cy="45466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071880" marR="5080">
              <a:lnSpc>
                <a:spcPct val="98600"/>
              </a:lnSpc>
              <a:spcBef>
                <a:spcPts val="140"/>
              </a:spcBef>
            </a:pP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Kesimpulan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penalaran diperoleh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dengan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menyingkirkan  berbagai kemungkinan yang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berbeda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hingga tersisa </a:t>
            </a:r>
            <a:r>
              <a:rPr sz="2400" spc="-20" dirty="0">
                <a:solidFill>
                  <a:srgbClr val="1A1A70"/>
                </a:solidFill>
                <a:latin typeface="Calibri"/>
                <a:cs typeface="Calibri"/>
              </a:rPr>
              <a:t>hanya 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satu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kemungkinan</a:t>
            </a:r>
            <a:endParaRPr sz="2400">
              <a:latin typeface="Calibri"/>
              <a:cs typeface="Calibri"/>
            </a:endParaRPr>
          </a:p>
          <a:p>
            <a:pPr marL="572770" marR="4330065" algn="ctr">
              <a:lnSpc>
                <a:spcPct val="100000"/>
              </a:lnSpc>
              <a:spcBef>
                <a:spcPts val="180"/>
              </a:spcBef>
            </a:pPr>
            <a:r>
              <a:rPr sz="2800" spc="-15" dirty="0">
                <a:solidFill>
                  <a:srgbClr val="121F46"/>
                </a:solidFill>
                <a:latin typeface="Calibri"/>
                <a:cs typeface="Calibri"/>
              </a:rPr>
              <a:t>Penalaran</a:t>
            </a:r>
            <a:r>
              <a:rPr sz="2800" spc="-75" dirty="0">
                <a:solidFill>
                  <a:srgbClr val="121F4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berdasarkan  </a:t>
            </a:r>
            <a:r>
              <a:rPr sz="2800" spc="-15" dirty="0">
                <a:solidFill>
                  <a:srgbClr val="121F46"/>
                </a:solidFill>
                <a:latin typeface="Calibri"/>
                <a:cs typeface="Calibri"/>
              </a:rPr>
              <a:t>matematika</a:t>
            </a:r>
            <a:endParaRPr sz="2800">
              <a:latin typeface="Calibri"/>
              <a:cs typeface="Calibri"/>
            </a:endParaRPr>
          </a:p>
          <a:p>
            <a:pPr marL="1061085">
              <a:lnSpc>
                <a:spcPts val="2825"/>
              </a:lnSpc>
              <a:spcBef>
                <a:spcPts val="685"/>
              </a:spcBef>
            </a:pP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Kesimpulan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penalaran berdasarkan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hasil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perhitungan</a:t>
            </a:r>
            <a:endParaRPr sz="2400">
              <a:latin typeface="Calibri"/>
              <a:cs typeface="Calibri"/>
            </a:endParaRPr>
          </a:p>
          <a:p>
            <a:pPr marL="1061085">
              <a:lnSpc>
                <a:spcPts val="2825"/>
              </a:lnSpc>
            </a:pP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matematika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121F46"/>
                </a:solidFill>
                <a:latin typeface="Calibri"/>
                <a:cs typeface="Calibri"/>
              </a:rPr>
              <a:t>Penalaran </a:t>
            </a:r>
            <a:r>
              <a:rPr sz="2800" spc="-10" dirty="0">
                <a:solidFill>
                  <a:srgbClr val="121F46"/>
                </a:solidFill>
                <a:latin typeface="Calibri"/>
                <a:cs typeface="Calibri"/>
              </a:rPr>
              <a:t>berdasarkan</a:t>
            </a:r>
            <a:r>
              <a:rPr sz="2800" spc="-50" dirty="0">
                <a:solidFill>
                  <a:srgbClr val="121F4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21F46"/>
                </a:solidFill>
                <a:latin typeface="Calibri"/>
                <a:cs typeface="Calibri"/>
              </a:rPr>
              <a:t>definisi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061085" marR="243204">
              <a:lnSpc>
                <a:spcPts val="2770"/>
              </a:lnSpc>
            </a:pP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Kesimpulan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penalaran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benar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apabila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berdasarkan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istilah 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kunci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dalam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 definisi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55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722" y="1732533"/>
            <a:ext cx="4253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5" dirty="0">
                <a:solidFill>
                  <a:srgbClr val="121F46"/>
                </a:solidFill>
                <a:latin typeface="Calibri"/>
                <a:cs typeface="Calibri"/>
              </a:rPr>
              <a:t>Penalaran </a:t>
            </a:r>
            <a:r>
              <a:rPr sz="2800" b="0" spc="-10" dirty="0">
                <a:solidFill>
                  <a:srgbClr val="121F46"/>
                </a:solidFill>
                <a:latin typeface="Calibri"/>
                <a:cs typeface="Calibri"/>
              </a:rPr>
              <a:t>dengan</a:t>
            </a:r>
            <a:r>
              <a:rPr sz="2800" b="0" spc="-50" dirty="0">
                <a:solidFill>
                  <a:srgbClr val="121F46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121F46"/>
                </a:solidFill>
                <a:latin typeface="Calibri"/>
                <a:cs typeface="Calibri"/>
              </a:rPr>
              <a:t>penyisihan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905" y="2637790"/>
            <a:ext cx="7154545" cy="7543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5430" marR="5080" indent="-253365">
              <a:lnSpc>
                <a:spcPts val="2860"/>
              </a:lnSpc>
              <a:spcBef>
                <a:spcPts val="21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Seorang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mahasiswa lupa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akan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ruang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yang akan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digunakan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untuk kuliah. Apakah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ruang A, ruang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B,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atau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Ruang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257" y="3869816"/>
            <a:ext cx="1986914" cy="7435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3500">
              <a:lnSpc>
                <a:spcPts val="2770"/>
              </a:lnSpc>
              <a:spcBef>
                <a:spcPts val="280"/>
              </a:spcBef>
            </a:pP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Ruang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bukan 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ruang</a:t>
            </a:r>
            <a:r>
              <a:rPr sz="2400" spc="-9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kuliahnya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257" y="5084445"/>
            <a:ext cx="1986914" cy="748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63500">
              <a:lnSpc>
                <a:spcPts val="2810"/>
              </a:lnSpc>
              <a:spcBef>
                <a:spcPts val="250"/>
              </a:spcBef>
            </a:pP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Ruang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B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bukan 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ruang</a:t>
            </a:r>
            <a:r>
              <a:rPr sz="2400" spc="-9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kuliahnya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5445" y="4074414"/>
            <a:ext cx="217170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38100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Ruang B atau Ruang</a:t>
            </a:r>
            <a:r>
              <a:rPr sz="1800" spc="-11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C  adalah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ruang</a:t>
            </a:r>
            <a:r>
              <a:rPr sz="1800" spc="-70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kuliahnya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9453" y="5286247"/>
            <a:ext cx="206438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Ruang C adalah</a:t>
            </a:r>
            <a:r>
              <a:rPr sz="1800" spc="-85" dirty="0">
                <a:solidFill>
                  <a:srgbClr val="1A1A7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A1A70"/>
                </a:solidFill>
                <a:latin typeface="Times New Roman"/>
                <a:cs typeface="Times New Roman"/>
              </a:rPr>
              <a:t>ruang</a:t>
            </a:r>
            <a:endParaRPr sz="1800">
              <a:latin typeface="Times New Roman"/>
              <a:cs typeface="Times New Roman"/>
            </a:endParaRPr>
          </a:p>
          <a:p>
            <a:pPr marL="7366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kuliahnya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4736" y="6415227"/>
            <a:ext cx="5581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A1A70"/>
                </a:solidFill>
                <a:latin typeface="Calibri"/>
                <a:cs typeface="Calibri"/>
              </a:rPr>
              <a:t>Kesimpulan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Ruang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C adalah ruang</a:t>
            </a:r>
            <a:r>
              <a:rPr sz="2400" spc="-6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kuliahnya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55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1261" y="1518869"/>
            <a:ext cx="3335020" cy="8667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00100" marR="5080" indent="-788035">
              <a:lnSpc>
                <a:spcPts val="3250"/>
              </a:lnSpc>
              <a:spcBef>
                <a:spcPts val="310"/>
              </a:spcBef>
            </a:pPr>
            <a:r>
              <a:rPr sz="2800" b="0" spc="-15" dirty="0">
                <a:solidFill>
                  <a:srgbClr val="121F46"/>
                </a:solidFill>
                <a:latin typeface="Calibri"/>
                <a:cs typeface="Calibri"/>
              </a:rPr>
              <a:t>Penalaran </a:t>
            </a:r>
            <a:r>
              <a:rPr sz="2800" b="0" spc="-10" dirty="0">
                <a:solidFill>
                  <a:srgbClr val="121F46"/>
                </a:solidFill>
                <a:latin typeface="Calibri"/>
                <a:cs typeface="Calibri"/>
              </a:rPr>
              <a:t>berdasarkan  </a:t>
            </a:r>
            <a:r>
              <a:rPr sz="2800" b="0" spc="-15" dirty="0">
                <a:solidFill>
                  <a:srgbClr val="121F46"/>
                </a:solidFill>
                <a:latin typeface="Calibri"/>
                <a:cs typeface="Calibri"/>
              </a:rPr>
              <a:t>matematika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1553" y="2633217"/>
            <a:ext cx="7171690" cy="7620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8935" marR="5080" indent="-356870">
              <a:lnSpc>
                <a:spcPct val="101299"/>
              </a:lnSpc>
              <a:spcBef>
                <a:spcPts val="6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Kita dapat mendapatkan informasi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mengenai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tinggi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badan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tanpa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mengetahui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secara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langsung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berapa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tinggi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1457" y="4059173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pre</a:t>
            </a:r>
            <a:r>
              <a:rPr sz="1800" spc="-10" dirty="0">
                <a:solidFill>
                  <a:srgbClr val="1A1A7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4203" y="5246623"/>
            <a:ext cx="324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B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20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cm lebih tinggi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dari</a:t>
            </a:r>
            <a:r>
              <a:rPr sz="2400" spc="-13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9610" y="4052696"/>
            <a:ext cx="294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9460" algn="l"/>
              </a:tabLst>
            </a:pP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Tinggi</a:t>
            </a:r>
            <a:r>
              <a:rPr sz="2400" spc="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adalah	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165</a:t>
            </a:r>
            <a:r>
              <a:rPr sz="2400" spc="-9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cm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3410" y="5313121"/>
            <a:ext cx="64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pre</a:t>
            </a:r>
            <a:r>
              <a:rPr sz="1800" spc="-10" dirty="0">
                <a:solidFill>
                  <a:srgbClr val="1A1A7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0225" y="6415227"/>
            <a:ext cx="463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8785" algn="l"/>
                <a:tab pos="2816860" algn="l"/>
              </a:tabLst>
            </a:pPr>
            <a:r>
              <a:rPr sz="2400" b="1" spc="-10" dirty="0">
                <a:solidFill>
                  <a:srgbClr val="1A1A70"/>
                </a:solidFill>
                <a:latin typeface="Calibri"/>
                <a:cs typeface="Calibri"/>
              </a:rPr>
              <a:t>Kesimpulan:	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Tinggi B	adalah 185</a:t>
            </a:r>
            <a:r>
              <a:rPr sz="2400" spc="-12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cm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5798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1732533"/>
            <a:ext cx="44532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5" dirty="0">
                <a:solidFill>
                  <a:srgbClr val="121F46"/>
                </a:solidFill>
                <a:latin typeface="Calibri"/>
                <a:cs typeface="Calibri"/>
              </a:rPr>
              <a:t>Penalaran </a:t>
            </a:r>
            <a:r>
              <a:rPr sz="2800" b="0" spc="-10" dirty="0">
                <a:solidFill>
                  <a:srgbClr val="121F46"/>
                </a:solidFill>
                <a:latin typeface="Calibri"/>
                <a:cs typeface="Calibri"/>
              </a:rPr>
              <a:t>berdasarkan</a:t>
            </a:r>
            <a:r>
              <a:rPr sz="2800" b="0" spc="-80" dirty="0">
                <a:solidFill>
                  <a:srgbClr val="121F46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121F46"/>
                </a:solidFill>
                <a:latin typeface="Calibri"/>
                <a:cs typeface="Calibri"/>
              </a:rPr>
              <a:t>definisi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6617" y="3215132"/>
            <a:ext cx="3067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Arif adalah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seorang</a:t>
            </a:r>
            <a:r>
              <a:rPr sz="2400" spc="-8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A1A70"/>
                </a:solidFill>
                <a:latin typeface="Calibri"/>
                <a:cs typeface="Calibri"/>
              </a:rPr>
              <a:t>ayah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9426" y="3220592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pre</a:t>
            </a:r>
            <a:r>
              <a:rPr sz="1800" spc="-10" dirty="0">
                <a:solidFill>
                  <a:srgbClr val="1A1A7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2764" y="4433696"/>
            <a:ext cx="3423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Semua </a:t>
            </a:r>
            <a:r>
              <a:rPr sz="2400" spc="-25" dirty="0">
                <a:solidFill>
                  <a:srgbClr val="1A1A70"/>
                </a:solidFill>
                <a:latin typeface="Calibri"/>
                <a:cs typeface="Calibri"/>
              </a:rPr>
              <a:t>ayah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adalah</a:t>
            </a:r>
            <a:r>
              <a:rPr sz="2400" spc="-2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laki‐laki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3410" y="4478273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pre</a:t>
            </a:r>
            <a:r>
              <a:rPr sz="1800" spc="-10" dirty="0">
                <a:solidFill>
                  <a:srgbClr val="1A1A7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1A1A70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6230" y="5577078"/>
            <a:ext cx="505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A1A70"/>
                </a:solidFill>
                <a:latin typeface="Calibri"/>
                <a:cs typeface="Calibri"/>
              </a:rPr>
              <a:t>Kesimpulan: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Arif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adalah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seorang</a:t>
            </a:r>
            <a:r>
              <a:rPr sz="2400" spc="2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laki‐laki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422" y="3148902"/>
            <a:ext cx="5424805" cy="189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marR="5080" indent="-216535">
              <a:lnSpc>
                <a:spcPct val="106100"/>
              </a:lnSpc>
              <a:spcBef>
                <a:spcPts val="95"/>
              </a:spcBef>
            </a:pPr>
            <a:r>
              <a:rPr spc="0" dirty="0"/>
              <a:t>Kaitan </a:t>
            </a:r>
            <a:r>
              <a:rPr dirty="0"/>
              <a:t>antara</a:t>
            </a:r>
            <a:r>
              <a:rPr spc="-125" dirty="0"/>
              <a:t> </a:t>
            </a:r>
            <a:r>
              <a:rPr dirty="0"/>
              <a:t>penalaran  induktif dan</a:t>
            </a:r>
            <a:r>
              <a:rPr spc="-60" dirty="0"/>
              <a:t> </a:t>
            </a:r>
            <a:r>
              <a:rPr spc="-5" dirty="0"/>
              <a:t>penalaran</a:t>
            </a:r>
          </a:p>
          <a:p>
            <a:pPr marL="2283460">
              <a:lnSpc>
                <a:spcPts val="4510"/>
              </a:lnSpc>
            </a:pPr>
            <a:r>
              <a:rPr spc="-5" dirty="0"/>
              <a:t>deduktif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1538" y="721614"/>
            <a:ext cx="2757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5" dirty="0">
                <a:solidFill>
                  <a:srgbClr val="161616"/>
                </a:solidFill>
                <a:latin typeface="Times New Roman"/>
                <a:cs typeface="Times New Roman"/>
              </a:rPr>
              <a:t>Dasar</a:t>
            </a:r>
            <a:r>
              <a:rPr sz="2800" b="0" spc="-2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161616"/>
                </a:solidFill>
                <a:latin typeface="Times New Roman"/>
                <a:cs typeface="Times New Roman"/>
              </a:rPr>
              <a:t>Argumentasi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5152" y="2109978"/>
            <a:ext cx="2176145" cy="329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Deduktif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431800" marR="225425" algn="ctr">
              <a:lnSpc>
                <a:spcPct val="110500"/>
              </a:lnSpc>
            </a:pPr>
            <a:r>
              <a:rPr sz="2000" spc="-10" dirty="0">
                <a:latin typeface="Times New Roman"/>
                <a:cs typeface="Times New Roman"/>
              </a:rPr>
              <a:t>Argumen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yang  mendasarkan</a:t>
            </a:r>
            <a:endParaRPr sz="2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kesimpulannya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harus  dengan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mengikuti</a:t>
            </a:r>
            <a:endParaRPr sz="2000">
              <a:latin typeface="Times New Roman"/>
              <a:cs typeface="Times New Roman"/>
            </a:endParaRPr>
          </a:p>
          <a:p>
            <a:pPr marL="126364" marR="18415" indent="78740"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premis-premis  (</a:t>
            </a:r>
            <a:r>
              <a:rPr sz="2000" i="1" spc="-5" dirty="0">
                <a:latin typeface="Times New Roman"/>
                <a:cs typeface="Times New Roman"/>
              </a:rPr>
              <a:t>necessarily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follows  the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premises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6770" y="2109978"/>
            <a:ext cx="1892300" cy="3446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Induktif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 indent="101600" algn="ctr">
              <a:lnSpc>
                <a:spcPct val="101200"/>
              </a:lnSpc>
              <a:spcBef>
                <a:spcPts val="1860"/>
              </a:spcBef>
            </a:pPr>
            <a:r>
              <a:rPr sz="2000" spc="-10" dirty="0">
                <a:latin typeface="Times New Roman"/>
                <a:cs typeface="Times New Roman"/>
              </a:rPr>
              <a:t>Argumen </a:t>
            </a:r>
            <a:r>
              <a:rPr sz="2000" dirty="0">
                <a:latin typeface="Times New Roman"/>
                <a:cs typeface="Times New Roman"/>
              </a:rPr>
              <a:t>yang  </a:t>
            </a:r>
            <a:r>
              <a:rPr sz="2000" spc="-5" dirty="0">
                <a:latin typeface="Times New Roman"/>
                <a:cs typeface="Times New Roman"/>
              </a:rPr>
              <a:t>mendasarkan  kesimpulannya  </a:t>
            </a:r>
            <a:r>
              <a:rPr sz="2000" dirty="0">
                <a:latin typeface="Times New Roman"/>
                <a:cs typeface="Times New Roman"/>
              </a:rPr>
              <a:t>kemungkinan  </a:t>
            </a:r>
            <a:r>
              <a:rPr sz="2000" spc="-5" dirty="0">
                <a:latin typeface="Times New Roman"/>
                <a:cs typeface="Times New Roman"/>
              </a:rPr>
              <a:t>mengikuti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premis-  premis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probably  </a:t>
            </a:r>
            <a:r>
              <a:rPr sz="2000" i="1" dirty="0">
                <a:latin typeface="Times New Roman"/>
                <a:cs typeface="Times New Roman"/>
              </a:rPr>
              <a:t>follows </a:t>
            </a:r>
            <a:r>
              <a:rPr sz="2000" i="1" spc="-20" dirty="0">
                <a:latin typeface="Times New Roman"/>
                <a:cs typeface="Times New Roman"/>
              </a:rPr>
              <a:t>from </a:t>
            </a:r>
            <a:r>
              <a:rPr sz="2000" i="1" dirty="0">
                <a:latin typeface="Times New Roman"/>
                <a:cs typeface="Times New Roman"/>
              </a:rPr>
              <a:t>the  </a:t>
            </a:r>
            <a:r>
              <a:rPr sz="2000" i="1" spc="-10" dirty="0">
                <a:latin typeface="Times New Roman"/>
                <a:cs typeface="Times New Roman"/>
              </a:rPr>
              <a:t>premisses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5014" y="1196628"/>
            <a:ext cx="5189328" cy="519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9923" y="1292732"/>
            <a:ext cx="1466215" cy="8420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65100" marR="5080" indent="-152400">
              <a:lnSpc>
                <a:spcPts val="3060"/>
              </a:lnSpc>
              <a:spcBef>
                <a:spcPts val="459"/>
              </a:spcBef>
            </a:pPr>
            <a:r>
              <a:rPr sz="2800" spc="-60" dirty="0">
                <a:solidFill>
                  <a:srgbClr val="161616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enal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161616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an 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Induktif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9923" y="2433066"/>
            <a:ext cx="14414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Observasi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0214" y="3217925"/>
            <a:ext cx="13601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Hipotesis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1903" y="1292732"/>
            <a:ext cx="1468120" cy="8420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4300" marR="5080" indent="-102235">
              <a:lnSpc>
                <a:spcPts val="3060"/>
              </a:lnSpc>
              <a:spcBef>
                <a:spcPts val="459"/>
              </a:spcBef>
            </a:pPr>
            <a:r>
              <a:rPr sz="2800" spc="-60" dirty="0">
                <a:solidFill>
                  <a:srgbClr val="161616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enal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161616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an  Deduktif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2196" y="2433066"/>
            <a:ext cx="13608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Hipotesis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903" y="3217925"/>
            <a:ext cx="14439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Obse</a:t>
            </a:r>
            <a:r>
              <a:rPr sz="2800" spc="25" dirty="0">
                <a:solidFill>
                  <a:srgbClr val="161616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161616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a</a:t>
            </a:r>
            <a:r>
              <a:rPr sz="2800" spc="0" dirty="0">
                <a:solidFill>
                  <a:srgbClr val="161616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0850" y="4399915"/>
            <a:ext cx="4097654" cy="18046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93800" marR="5080" indent="-1181735">
              <a:lnSpc>
                <a:spcPts val="3060"/>
              </a:lnSpc>
              <a:spcBef>
                <a:spcPts val="459"/>
              </a:spcBef>
            </a:pPr>
            <a:r>
              <a:rPr sz="2800" spc="-5" dirty="0">
                <a:latin typeface="Calibri"/>
                <a:cs typeface="Calibri"/>
              </a:rPr>
              <a:t>Observasi lanjutan </a:t>
            </a:r>
            <a:r>
              <a:rPr sz="2800" spc="-20" dirty="0">
                <a:latin typeface="Calibri"/>
                <a:cs typeface="Calibri"/>
              </a:rPr>
              <a:t>dan/atau  </a:t>
            </a:r>
            <a:r>
              <a:rPr sz="2800" spc="-5" dirty="0">
                <a:latin typeface="Calibri"/>
                <a:cs typeface="Calibri"/>
              </a:rPr>
              <a:t>eksperimen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R="133985" algn="ctr">
              <a:lnSpc>
                <a:spcPct val="100000"/>
              </a:lnSpc>
            </a:pPr>
            <a:r>
              <a:rPr sz="3600" spc="-55" dirty="0">
                <a:solidFill>
                  <a:srgbClr val="1A1A70"/>
                </a:solidFill>
                <a:latin typeface="Times New Roman"/>
                <a:cs typeface="Times New Roman"/>
              </a:rPr>
              <a:t>Teori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000" y="1917700"/>
            <a:ext cx="1485900" cy="27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0" y="1917700"/>
            <a:ext cx="1168400" cy="27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1917700"/>
            <a:ext cx="1485900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4500" y="1917700"/>
            <a:ext cx="12954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8861" y="553593"/>
            <a:ext cx="5428615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3C43F"/>
                </a:solidFill>
                <a:latin typeface="Times New Roman"/>
                <a:cs typeface="Times New Roman"/>
              </a:rPr>
              <a:t>Kesimpulan </a:t>
            </a:r>
            <a:r>
              <a:rPr sz="2400" dirty="0">
                <a:solidFill>
                  <a:srgbClr val="F3C43F"/>
                </a:solidFill>
                <a:latin typeface="Times New Roman"/>
                <a:cs typeface="Times New Roman"/>
              </a:rPr>
              <a:t>:Perbandingan antara</a:t>
            </a:r>
            <a:r>
              <a:rPr sz="2400" spc="-10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3C43F"/>
                </a:solidFill>
                <a:latin typeface="Times New Roman"/>
                <a:cs typeface="Times New Roman"/>
              </a:rPr>
              <a:t>Penalaran</a:t>
            </a:r>
            <a:endParaRPr sz="2400">
              <a:latin typeface="Times New Roman"/>
              <a:cs typeface="Times New Roman"/>
            </a:endParaRPr>
          </a:p>
          <a:p>
            <a:pPr marL="1955800">
              <a:lnSpc>
                <a:spcPct val="100000"/>
              </a:lnSpc>
              <a:spcBef>
                <a:spcPts val="140"/>
              </a:spcBef>
            </a:pPr>
            <a:r>
              <a:rPr sz="2400" spc="-5" dirty="0">
                <a:solidFill>
                  <a:srgbClr val="F3C43F"/>
                </a:solidFill>
                <a:latin typeface="Times New Roman"/>
                <a:cs typeface="Times New Roman"/>
              </a:rPr>
              <a:t>Induktif </a:t>
            </a:r>
            <a:r>
              <a:rPr sz="2400" dirty="0">
                <a:solidFill>
                  <a:srgbClr val="F3C43F"/>
                </a:solidFill>
                <a:latin typeface="Times New Roman"/>
                <a:cs typeface="Times New Roman"/>
              </a:rPr>
              <a:t>dan</a:t>
            </a:r>
            <a:r>
              <a:rPr sz="2400" spc="-3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3C43F"/>
                </a:solidFill>
                <a:latin typeface="Times New Roman"/>
                <a:cs typeface="Times New Roman"/>
              </a:rPr>
              <a:t>Deduktif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6294" y="2448305"/>
            <a:ext cx="3390900" cy="22383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45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Mengambil</a:t>
            </a:r>
            <a:r>
              <a:rPr sz="2800" spc="-8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kesimpulan 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contoh‐contoh  yang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spesifik.</a:t>
            </a:r>
            <a:endParaRPr sz="2800">
              <a:latin typeface="Calibri"/>
              <a:cs typeface="Calibri"/>
            </a:endParaRPr>
          </a:p>
          <a:p>
            <a:pPr marL="12700" marR="189230">
              <a:lnSpc>
                <a:spcPts val="3290"/>
              </a:lnSpc>
              <a:spcBef>
                <a:spcPts val="919"/>
              </a:spcBef>
            </a:pP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Kesimpulannya</a:t>
            </a:r>
            <a:r>
              <a:rPr sz="2800" spc="-11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belum 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tentu </a:t>
            </a:r>
            <a:r>
              <a:rPr sz="2800" spc="-40" dirty="0">
                <a:solidFill>
                  <a:srgbClr val="161616"/>
                </a:solidFill>
                <a:latin typeface="Calibri"/>
                <a:cs typeface="Calibri"/>
              </a:rPr>
              <a:t>bbenar.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3169" y="2448305"/>
            <a:ext cx="3390900" cy="223837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45"/>
              </a:spcBef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Mengambil</a:t>
            </a:r>
            <a:r>
              <a:rPr sz="2800" spc="-8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kesimpulan  berdasarkan 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teori/prinsip</a:t>
            </a:r>
            <a:r>
              <a:rPr sz="2800" spc="-4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umum.</a:t>
            </a:r>
            <a:endParaRPr sz="2800">
              <a:latin typeface="Calibri"/>
              <a:cs typeface="Calibri"/>
            </a:endParaRPr>
          </a:p>
          <a:p>
            <a:pPr marL="12700" marR="15240">
              <a:lnSpc>
                <a:spcPts val="3290"/>
              </a:lnSpc>
              <a:spcBef>
                <a:spcPts val="919"/>
              </a:spcBef>
            </a:pP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Kesimpulannya</a:t>
            </a:r>
            <a:r>
              <a:rPr sz="2800" spc="-8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bersifat 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pasti.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34688" y="705993"/>
            <a:ext cx="1188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Lat</a:t>
            </a:r>
            <a:r>
              <a:rPr sz="3000" b="0" spc="-10" dirty="0">
                <a:latin typeface="Times New Roman"/>
                <a:cs typeface="Times New Roman"/>
              </a:rPr>
              <a:t>i</a:t>
            </a:r>
            <a:r>
              <a:rPr sz="3000" b="0" dirty="0">
                <a:latin typeface="Times New Roman"/>
                <a:cs typeface="Times New Roman"/>
              </a:rPr>
              <a:t>han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740" y="1728597"/>
            <a:ext cx="7910830" cy="23317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33400" marR="5080" indent="-520700">
              <a:lnSpc>
                <a:spcPct val="99000"/>
              </a:lnSpc>
              <a:spcBef>
                <a:spcPts val="140"/>
              </a:spcBef>
              <a:buAutoNum type="arabicPeriod"/>
              <a:tabLst>
                <a:tab pos="525780" algn="l"/>
                <a:tab pos="526415" algn="l"/>
              </a:tabLst>
            </a:pPr>
            <a:r>
              <a:rPr sz="2800" spc="-30" dirty="0">
                <a:solidFill>
                  <a:srgbClr val="161616"/>
                </a:solidFill>
                <a:latin typeface="Calibri"/>
                <a:cs typeface="Calibri"/>
              </a:rPr>
              <a:t>Tentukanlah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jenis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penalaran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(deduktif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atau 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induktif)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yang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digunakan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dalam </a:t>
            </a:r>
            <a:r>
              <a:rPr sz="2800" spc="-20" dirty="0">
                <a:solidFill>
                  <a:srgbClr val="161616"/>
                </a:solidFill>
                <a:latin typeface="Calibri"/>
                <a:cs typeface="Calibri"/>
              </a:rPr>
              <a:t>pernyataan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berikut 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ini.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61616"/>
              </a:buClr>
              <a:buFont typeface="Calibri"/>
              <a:buAutoNum type="arabicPeriod"/>
            </a:pPr>
            <a:endParaRPr sz="4150">
              <a:latin typeface="Times New Roman"/>
              <a:cs typeface="Times New Roman"/>
            </a:endParaRPr>
          </a:p>
          <a:p>
            <a:pPr marL="533400" indent="-520700">
              <a:lnSpc>
                <a:spcPct val="100000"/>
              </a:lnSpc>
              <a:buAutoNum type="arabicPeriod"/>
              <a:tabLst>
                <a:tab pos="525780" algn="l"/>
                <a:tab pos="526415" algn="l"/>
              </a:tabLst>
            </a:pP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Jelaskan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pula alasan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dari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jawaban</a:t>
            </a:r>
            <a:r>
              <a:rPr sz="2800" spc="-9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kalian.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01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3298" y="705993"/>
            <a:ext cx="1477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Latihan</a:t>
            </a:r>
            <a:r>
              <a:rPr sz="3000" b="0" spc="-45" dirty="0">
                <a:latin typeface="Times New Roman"/>
                <a:cs typeface="Times New Roman"/>
              </a:rPr>
              <a:t> </a:t>
            </a:r>
            <a:r>
              <a:rPr sz="3000" b="0" dirty="0">
                <a:latin typeface="Times New Roman"/>
                <a:cs typeface="Times New Roman"/>
              </a:rPr>
              <a:t>1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0666" y="2462021"/>
            <a:ext cx="4292600" cy="38004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0005" marR="673735">
              <a:lnSpc>
                <a:spcPts val="2570"/>
              </a:lnSpc>
              <a:spcBef>
                <a:spcPts val="440"/>
              </a:spcBef>
            </a:pP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Kinan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mempelajari</a:t>
            </a:r>
            <a:r>
              <a:rPr sz="2400" spc="-7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beberapa 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gunung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berapi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di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Hawai.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1200"/>
              </a:lnSpc>
              <a:spcBef>
                <a:spcPts val="1765"/>
              </a:spcBef>
            </a:pPr>
            <a:r>
              <a:rPr sz="2000" spc="-15" dirty="0">
                <a:solidFill>
                  <a:srgbClr val="161616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yang </a:t>
            </a:r>
            <a:r>
              <a:rPr sz="2000" spc="-10" dirty="0">
                <a:solidFill>
                  <a:srgbClr val="161616"/>
                </a:solidFill>
                <a:latin typeface="Calibri"/>
                <a:cs typeface="Calibri"/>
              </a:rPr>
              <a:t>diperoleh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digunakan untuk  memprediksi potensi </a:t>
            </a:r>
            <a:r>
              <a:rPr sz="2000" spc="-10" dirty="0">
                <a:solidFill>
                  <a:srgbClr val="161616"/>
                </a:solidFill>
                <a:latin typeface="Calibri"/>
                <a:cs typeface="Calibri"/>
              </a:rPr>
              <a:t>bahaya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yang  </a:t>
            </a:r>
            <a:r>
              <a:rPr sz="2000" spc="-10" dirty="0">
                <a:solidFill>
                  <a:srgbClr val="161616"/>
                </a:solidFill>
                <a:latin typeface="Calibri"/>
                <a:cs typeface="Calibri"/>
              </a:rPr>
              <a:t>diakibatkan </a:t>
            </a:r>
            <a:r>
              <a:rPr sz="2000" dirty="0">
                <a:solidFill>
                  <a:srgbClr val="161616"/>
                </a:solidFill>
                <a:latin typeface="Calibri"/>
                <a:cs typeface="Calibri"/>
              </a:rPr>
              <a:t>oleh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letusan </a:t>
            </a:r>
            <a:r>
              <a:rPr sz="2000" dirty="0">
                <a:solidFill>
                  <a:srgbClr val="161616"/>
                </a:solidFill>
                <a:latin typeface="Calibri"/>
                <a:cs typeface="Calibri"/>
              </a:rPr>
              <a:t>gunung api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yang  serupa </a:t>
            </a:r>
            <a:r>
              <a:rPr sz="2000" dirty="0">
                <a:solidFill>
                  <a:srgbClr val="161616"/>
                </a:solidFill>
                <a:latin typeface="Calibri"/>
                <a:cs typeface="Calibri"/>
              </a:rPr>
              <a:t>di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pulau</a:t>
            </a:r>
            <a:r>
              <a:rPr sz="2000" spc="-2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61616"/>
                </a:solidFill>
                <a:latin typeface="Calibri"/>
                <a:cs typeface="Calibri"/>
              </a:rPr>
              <a:t>Galapagos.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40005" marR="330200">
              <a:lnSpc>
                <a:spcPct val="90300"/>
              </a:lnSpc>
              <a:spcBef>
                <a:spcPts val="5"/>
              </a:spcBef>
            </a:pP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Tipe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penalaran apakah yang  digunakan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Kinan? (induktif </a:t>
            </a:r>
            <a:r>
              <a:rPr sz="2400" spc="-15" dirty="0">
                <a:solidFill>
                  <a:srgbClr val="161616"/>
                </a:solidFill>
                <a:latin typeface="Calibri"/>
                <a:cs typeface="Calibri"/>
              </a:rPr>
              <a:t>atau 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deduktif)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3298" y="705993"/>
            <a:ext cx="1477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3C43F"/>
                </a:solidFill>
                <a:latin typeface="Times New Roman"/>
                <a:cs typeface="Times New Roman"/>
              </a:rPr>
              <a:t>Latihan</a:t>
            </a:r>
            <a:r>
              <a:rPr sz="3000" spc="-45" dirty="0">
                <a:solidFill>
                  <a:srgbClr val="F3C43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3C43F"/>
                </a:solidFill>
                <a:latin typeface="Times New Roman"/>
                <a:cs typeface="Times New Roman"/>
              </a:rPr>
              <a:t>2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294" y="1728597"/>
            <a:ext cx="7035165" cy="8667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5"/>
              </a:spcBef>
            </a:pP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Bahan </a:t>
            </a:r>
            <a:r>
              <a:rPr sz="2800" spc="-10" dirty="0">
                <a:solidFill>
                  <a:srgbClr val="161616"/>
                </a:solidFill>
                <a:latin typeface="Calibri"/>
                <a:cs typeface="Calibri"/>
              </a:rPr>
              <a:t>diskusi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dapat dilihat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pada file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Soal Latihan  </a:t>
            </a:r>
            <a:r>
              <a:rPr sz="2800" spc="-15" dirty="0">
                <a:solidFill>
                  <a:srgbClr val="161616"/>
                </a:solidFill>
                <a:latin typeface="Calibri"/>
                <a:cs typeface="Calibri"/>
              </a:rPr>
              <a:t>Penalaran </a:t>
            </a:r>
            <a:r>
              <a:rPr sz="2800" dirty="0">
                <a:solidFill>
                  <a:srgbClr val="161616"/>
                </a:solidFill>
                <a:latin typeface="Calibri"/>
                <a:cs typeface="Calibri"/>
              </a:rPr>
              <a:t>Induktif dan</a:t>
            </a:r>
            <a:r>
              <a:rPr sz="2800" spc="-5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61616"/>
                </a:solidFill>
                <a:latin typeface="Calibri"/>
                <a:cs typeface="Calibri"/>
              </a:rPr>
              <a:t>Deduktif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61" y="445227"/>
            <a:ext cx="9155560" cy="106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300" y="571500"/>
            <a:ext cx="8813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1765" y="705993"/>
            <a:ext cx="22790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Daftar</a:t>
            </a:r>
            <a:r>
              <a:rPr sz="3000" b="0" spc="-7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Pustaka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Hanya </a:t>
            </a:r>
            <a:r>
              <a:rPr spc="-5" dirty="0"/>
              <a:t>dipergunakan </a:t>
            </a:r>
            <a:r>
              <a:rPr dirty="0"/>
              <a:t>di </a:t>
            </a:r>
            <a:r>
              <a:rPr spc="-5" dirty="0"/>
              <a:t>Universitas</a:t>
            </a:r>
            <a:r>
              <a:rPr spc="-114" dirty="0"/>
              <a:t> </a:t>
            </a:r>
            <a:r>
              <a:rPr dirty="0"/>
              <a:t>Indonesia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3622" y="1513078"/>
            <a:ext cx="7639050" cy="324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>
              <a:lnSpc>
                <a:spcPct val="111100"/>
              </a:lnSpc>
              <a:spcBef>
                <a:spcPts val="100"/>
              </a:spcBef>
            </a:pPr>
            <a:r>
              <a:rPr sz="1800" spc="-30" dirty="0">
                <a:solidFill>
                  <a:srgbClr val="161616"/>
                </a:solidFill>
                <a:latin typeface="Calibri"/>
                <a:cs typeface="Calibri"/>
              </a:rPr>
              <a:t>Blitzer,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R., </a:t>
            </a:r>
            <a:r>
              <a:rPr sz="1800" i="1" spc="-10" dirty="0">
                <a:solidFill>
                  <a:srgbClr val="161616"/>
                </a:solidFill>
                <a:latin typeface="Calibri"/>
                <a:cs typeface="Calibri"/>
              </a:rPr>
              <a:t>Thinking Mathematically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New </a:t>
            </a:r>
            <a:r>
              <a:rPr sz="1800" spc="-30" dirty="0">
                <a:solidFill>
                  <a:srgbClr val="161616"/>
                </a:solidFill>
                <a:latin typeface="Calibri"/>
                <a:cs typeface="Calibri"/>
              </a:rPr>
              <a:t>Jersey, </a:t>
            </a:r>
            <a:r>
              <a:rPr sz="1800" spc="-15" dirty="0">
                <a:solidFill>
                  <a:srgbClr val="161616"/>
                </a:solidFill>
                <a:latin typeface="Calibri"/>
                <a:cs typeface="Calibri"/>
              </a:rPr>
              <a:t>Pearson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Prentice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Hall,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4Ed,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2008.  Boss,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J.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A., </a:t>
            </a:r>
            <a:r>
              <a:rPr sz="1800" i="1" spc="-5" dirty="0">
                <a:solidFill>
                  <a:srgbClr val="161616"/>
                </a:solidFill>
                <a:latin typeface="Calibri"/>
                <a:cs typeface="Calibri"/>
              </a:rPr>
              <a:t>Think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McGraw-Hill,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Int </a:t>
            </a:r>
            <a:r>
              <a:rPr sz="1800" spc="-15" dirty="0">
                <a:solidFill>
                  <a:srgbClr val="161616"/>
                </a:solidFill>
                <a:latin typeface="Calibri"/>
                <a:cs typeface="Calibri"/>
              </a:rPr>
              <a:t>Ed,</a:t>
            </a:r>
            <a:r>
              <a:rPr sz="1800" spc="2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Botkin, </a:t>
            </a:r>
            <a:r>
              <a:rPr sz="1800" spc="-15" dirty="0">
                <a:solidFill>
                  <a:srgbClr val="161616"/>
                </a:solidFill>
                <a:latin typeface="Calibri"/>
                <a:cs typeface="Calibri"/>
              </a:rPr>
              <a:t>D.B.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dan </a:t>
            </a:r>
            <a:r>
              <a:rPr sz="1800" spc="-30" dirty="0">
                <a:solidFill>
                  <a:srgbClr val="161616"/>
                </a:solidFill>
                <a:latin typeface="Calibri"/>
                <a:cs typeface="Calibri"/>
              </a:rPr>
              <a:t>Keller,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E.A., </a:t>
            </a:r>
            <a:r>
              <a:rPr sz="1800" i="1" spc="-15" dirty="0">
                <a:solidFill>
                  <a:srgbClr val="161616"/>
                </a:solidFill>
                <a:latin typeface="Calibri"/>
                <a:cs typeface="Calibri"/>
              </a:rPr>
              <a:t>Environmental </a:t>
            </a:r>
            <a:r>
              <a:rPr sz="1800" i="1" spc="-5" dirty="0">
                <a:solidFill>
                  <a:srgbClr val="161616"/>
                </a:solidFill>
                <a:latin typeface="Calibri"/>
                <a:cs typeface="Calibri"/>
              </a:rPr>
              <a:t>Science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Asia, John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Wiley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and</a:t>
            </a:r>
            <a:r>
              <a:rPr sz="1800" spc="18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Sons,</a:t>
            </a:r>
            <a:endParaRPr sz="1800">
              <a:latin typeface="Calibri"/>
              <a:cs typeface="Calibri"/>
            </a:endParaRPr>
          </a:p>
          <a:p>
            <a:pPr marL="55244">
              <a:lnSpc>
                <a:spcPts val="2075"/>
              </a:lnSpc>
              <a:spcBef>
                <a:spcPts val="145"/>
              </a:spcBef>
            </a:pP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  <a:p>
            <a:pPr marL="12700" marR="183515">
              <a:lnSpc>
                <a:spcPts val="2100"/>
              </a:lnSpc>
              <a:spcBef>
                <a:spcPts val="35"/>
              </a:spcBef>
            </a:pP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Meliono,I, </a:t>
            </a:r>
            <a:r>
              <a:rPr sz="1800" spc="-15" dirty="0">
                <a:solidFill>
                  <a:srgbClr val="161616"/>
                </a:solidFill>
                <a:latin typeface="Calibri"/>
                <a:cs typeface="Calibri"/>
              </a:rPr>
              <a:t>Hayon, </a:t>
            </a:r>
            <a:r>
              <a:rPr sz="1800" spc="-95" dirty="0">
                <a:solidFill>
                  <a:srgbClr val="161616"/>
                </a:solidFill>
                <a:latin typeface="Calibri"/>
                <a:cs typeface="Calibri"/>
              </a:rPr>
              <a:t>Y.P.,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Syamtasiah,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I.,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Poerbasari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A.S.,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Suhartono, </a:t>
            </a:r>
            <a:r>
              <a:rPr sz="1800" i="1" spc="-15" dirty="0">
                <a:solidFill>
                  <a:srgbClr val="161616"/>
                </a:solidFill>
                <a:latin typeface="Calibri"/>
                <a:cs typeface="Calibri"/>
              </a:rPr>
              <a:t>Logika, </a:t>
            </a:r>
            <a:r>
              <a:rPr sz="1800" i="1" spc="-10" dirty="0">
                <a:solidFill>
                  <a:srgbClr val="161616"/>
                </a:solidFill>
                <a:latin typeface="Calibri"/>
                <a:cs typeface="Calibri"/>
              </a:rPr>
              <a:t>Filsafat  </a:t>
            </a:r>
            <a:r>
              <a:rPr sz="1800" i="1" spc="-5" dirty="0">
                <a:solidFill>
                  <a:srgbClr val="161616"/>
                </a:solidFill>
                <a:latin typeface="Calibri"/>
                <a:cs typeface="Calibri"/>
              </a:rPr>
              <a:t>Ilmu, dan </a:t>
            </a:r>
            <a:r>
              <a:rPr sz="1800" i="1" spc="-15" dirty="0">
                <a:solidFill>
                  <a:srgbClr val="161616"/>
                </a:solidFill>
                <a:latin typeface="Calibri"/>
                <a:cs typeface="Calibri"/>
              </a:rPr>
              <a:t>Pancasila,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Buku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Ajar 1: </a:t>
            </a:r>
            <a:r>
              <a:rPr sz="1800" spc="-15" dirty="0">
                <a:solidFill>
                  <a:srgbClr val="161616"/>
                </a:solidFill>
                <a:latin typeface="Calibri"/>
                <a:cs typeface="Calibri"/>
              </a:rPr>
              <a:t>Mata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Kuliah Pengembangan</a:t>
            </a:r>
            <a:r>
              <a:rPr sz="1800" spc="16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Kepribadian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70"/>
              </a:lnSpc>
            </a:pPr>
            <a:r>
              <a:rPr sz="1800" spc="-20" dirty="0">
                <a:solidFill>
                  <a:srgbClr val="161616"/>
                </a:solidFill>
                <a:latin typeface="Calibri"/>
                <a:cs typeface="Calibri"/>
              </a:rPr>
              <a:t>Terintegrasi,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Universitas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Indonesia, Depok,</a:t>
            </a:r>
            <a:r>
              <a:rPr sz="1800" spc="4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  <a:p>
            <a:pPr marL="103505">
              <a:lnSpc>
                <a:spcPts val="2095"/>
              </a:lnSpc>
            </a:pP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Miller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C. </a:t>
            </a:r>
            <a:r>
              <a:rPr sz="1800" spc="-20" dirty="0">
                <a:solidFill>
                  <a:srgbClr val="161616"/>
                </a:solidFill>
                <a:latin typeface="Calibri"/>
                <a:cs typeface="Calibri"/>
              </a:rPr>
              <a:t>D.,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Heeren </a:t>
            </a:r>
            <a:r>
              <a:rPr sz="1800" spc="-95" dirty="0">
                <a:solidFill>
                  <a:srgbClr val="161616"/>
                </a:solidFill>
                <a:latin typeface="Calibri"/>
                <a:cs typeface="Calibri"/>
              </a:rPr>
              <a:t>V.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E.,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Hornsby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J.S., </a:t>
            </a:r>
            <a:r>
              <a:rPr sz="1800" i="1" spc="-10" dirty="0">
                <a:solidFill>
                  <a:srgbClr val="161616"/>
                </a:solidFill>
                <a:latin typeface="Calibri"/>
                <a:cs typeface="Calibri"/>
              </a:rPr>
              <a:t>Mathematical </a:t>
            </a:r>
            <a:r>
              <a:rPr sz="1800" i="1" spc="-5" dirty="0">
                <a:solidFill>
                  <a:srgbClr val="161616"/>
                </a:solidFill>
                <a:latin typeface="Calibri"/>
                <a:cs typeface="Calibri"/>
              </a:rPr>
              <a:t>Ideas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, </a:t>
            </a:r>
            <a:r>
              <a:rPr sz="1800" spc="-15" dirty="0">
                <a:solidFill>
                  <a:srgbClr val="161616"/>
                </a:solidFill>
                <a:latin typeface="Calibri"/>
                <a:cs typeface="Calibri"/>
              </a:rPr>
              <a:t>Pearson,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11Ed,</a:t>
            </a:r>
            <a:r>
              <a:rPr sz="1800" spc="5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2008.</a:t>
            </a: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Pirnot, </a:t>
            </a:r>
            <a:r>
              <a:rPr sz="1800" spc="-65" dirty="0">
                <a:solidFill>
                  <a:srgbClr val="161616"/>
                </a:solidFill>
                <a:latin typeface="Calibri"/>
                <a:cs typeface="Calibri"/>
              </a:rPr>
              <a:t>T., </a:t>
            </a:r>
            <a:r>
              <a:rPr sz="1800" i="1" spc="-5" dirty="0">
                <a:solidFill>
                  <a:srgbClr val="161616"/>
                </a:solidFill>
                <a:latin typeface="Calibri"/>
                <a:cs typeface="Calibri"/>
              </a:rPr>
              <a:t>Mathematics </a:t>
            </a:r>
            <a:r>
              <a:rPr sz="1800" i="1" dirty="0">
                <a:solidFill>
                  <a:srgbClr val="161616"/>
                </a:solidFill>
                <a:latin typeface="Calibri"/>
                <a:cs typeface="Calibri"/>
              </a:rPr>
              <a:t>All </a:t>
            </a:r>
            <a:r>
              <a:rPr sz="1800" i="1" spc="-5" dirty="0">
                <a:solidFill>
                  <a:srgbClr val="161616"/>
                </a:solidFill>
                <a:latin typeface="Calibri"/>
                <a:cs typeface="Calibri"/>
              </a:rPr>
              <a:t>Around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Boston,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Addison </a:t>
            </a:r>
            <a:r>
              <a:rPr sz="1800" spc="-35" dirty="0">
                <a:solidFill>
                  <a:srgbClr val="161616"/>
                </a:solidFill>
                <a:latin typeface="Calibri"/>
                <a:cs typeface="Calibri"/>
              </a:rPr>
              <a:t>Wesley,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3Ed,</a:t>
            </a:r>
            <a:r>
              <a:rPr sz="1800" spc="16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2006.</a:t>
            </a:r>
            <a:endParaRPr sz="1800">
              <a:latin typeface="Calibri"/>
              <a:cs typeface="Calibri"/>
            </a:endParaRPr>
          </a:p>
          <a:p>
            <a:pPr marL="103505" marR="495300">
              <a:lnSpc>
                <a:spcPct val="106700"/>
              </a:lnSpc>
              <a:spcBef>
                <a:spcPts val="285"/>
              </a:spcBef>
            </a:pP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Sevilla,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A.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dan 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Sommers, </a:t>
            </a:r>
            <a:r>
              <a:rPr sz="1800" dirty="0">
                <a:solidFill>
                  <a:srgbClr val="161616"/>
                </a:solidFill>
                <a:latin typeface="Calibri"/>
                <a:cs typeface="Calibri"/>
              </a:rPr>
              <a:t>K., </a:t>
            </a:r>
            <a:r>
              <a:rPr sz="1800" i="1" spc="-10" dirty="0">
                <a:solidFill>
                  <a:srgbClr val="161616"/>
                </a:solidFill>
                <a:latin typeface="Calibri"/>
                <a:cs typeface="Calibri"/>
              </a:rPr>
              <a:t>Quantitative Reasoning</a:t>
            </a:r>
            <a:r>
              <a:rPr sz="1800" spc="-10" dirty="0">
                <a:solidFill>
                  <a:srgbClr val="161616"/>
                </a:solidFill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Emeryville, </a:t>
            </a:r>
            <a:r>
              <a:rPr sz="1800" spc="-20" dirty="0">
                <a:solidFill>
                  <a:srgbClr val="161616"/>
                </a:solidFill>
                <a:latin typeface="Calibri"/>
                <a:cs typeface="Calibri"/>
              </a:rPr>
              <a:t>Key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College  Publishing,</a:t>
            </a:r>
            <a:r>
              <a:rPr sz="1800" spc="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61616"/>
                </a:solidFill>
                <a:latin typeface="Calibri"/>
                <a:cs typeface="Calibri"/>
              </a:rPr>
              <a:t>2007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257" y="3184600"/>
            <a:ext cx="5257800" cy="1856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95655">
              <a:lnSpc>
                <a:spcPct val="100000"/>
              </a:lnSpc>
              <a:spcBef>
                <a:spcPts val="110"/>
              </a:spcBef>
            </a:pPr>
            <a:r>
              <a:rPr dirty="0"/>
              <a:t>Apakah penalaran  induktif dan</a:t>
            </a:r>
            <a:r>
              <a:rPr spc="-80" dirty="0"/>
              <a:t> </a:t>
            </a:r>
            <a:r>
              <a:rPr dirty="0"/>
              <a:t>bagaimana</a:t>
            </a:r>
          </a:p>
          <a:p>
            <a:pPr marL="692785">
              <a:lnSpc>
                <a:spcPct val="100000"/>
              </a:lnSpc>
            </a:pPr>
            <a:r>
              <a:rPr spc="-5" dirty="0"/>
              <a:t>menggunakannya?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44500"/>
            <a:ext cx="9169400" cy="610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1467" y="705993"/>
            <a:ext cx="2851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50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Induktif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438" y="2160854"/>
            <a:ext cx="7294880" cy="389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3415">
              <a:lnSpc>
                <a:spcPts val="2825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Penalaran </a:t>
            </a:r>
            <a:r>
              <a:rPr sz="2400" spc="-5" dirty="0">
                <a:latin typeface="Calibri"/>
                <a:cs typeface="Calibri"/>
              </a:rPr>
              <a:t>induktif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10" dirty="0">
                <a:latin typeface="Calibri"/>
                <a:cs typeface="Calibri"/>
              </a:rPr>
              <a:t>suatu </a:t>
            </a:r>
            <a:r>
              <a:rPr sz="2400" spc="-15" dirty="0">
                <a:latin typeface="Calibri"/>
                <a:cs typeface="Calibri"/>
              </a:rPr>
              <a:t>proses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mencapai</a:t>
            </a:r>
            <a:endParaRPr sz="2400">
              <a:latin typeface="Calibri"/>
              <a:cs typeface="Calibri"/>
            </a:endParaRPr>
          </a:p>
          <a:p>
            <a:pPr marL="335915">
              <a:lnSpc>
                <a:spcPts val="2825"/>
              </a:lnSpc>
            </a:pPr>
            <a:r>
              <a:rPr sz="2400" spc="-10" dirty="0">
                <a:latin typeface="Calibri"/>
                <a:cs typeface="Calibri"/>
              </a:rPr>
              <a:t>kesimpulan </a:t>
            </a:r>
            <a:r>
              <a:rPr sz="2400" spc="-5" dirty="0">
                <a:latin typeface="Calibri"/>
                <a:cs typeface="Calibri"/>
              </a:rPr>
              <a:t>umum </a:t>
            </a:r>
            <a:r>
              <a:rPr sz="2400" spc="-10" dirty="0">
                <a:latin typeface="Calibri"/>
                <a:cs typeface="Calibri"/>
              </a:rPr>
              <a:t>berdasarkan </a:t>
            </a:r>
            <a:r>
              <a:rPr sz="2400" spc="-5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observasi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contoh‐</a:t>
            </a:r>
            <a:endParaRPr sz="2400">
              <a:latin typeface="Calibri"/>
              <a:cs typeface="Calibri"/>
            </a:endParaRPr>
          </a:p>
          <a:p>
            <a:pPr marL="78105" algn="ctr">
              <a:lnSpc>
                <a:spcPct val="100000"/>
              </a:lnSpc>
              <a:spcBef>
                <a:spcPts val="105"/>
              </a:spcBef>
            </a:pPr>
            <a:r>
              <a:rPr sz="2400" spc="-15" dirty="0">
                <a:latin typeface="Calibri"/>
                <a:cs typeface="Calibri"/>
              </a:rPr>
              <a:t>contoh </a:t>
            </a:r>
            <a:r>
              <a:rPr sz="2400" spc="-5" dirty="0">
                <a:latin typeface="Calibri"/>
                <a:cs typeface="Calibri"/>
              </a:rPr>
              <a:t>khusus.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825"/>
              </a:spcBef>
              <a:tabLst>
                <a:tab pos="3268979" algn="l"/>
              </a:tabLst>
            </a:pP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Penalaran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induktif adalah tipe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penalaran yang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berawal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dari 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sekumpulan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contoh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A1A70"/>
                </a:solidFill>
                <a:latin typeface="Calibri"/>
                <a:cs typeface="Calibri"/>
              </a:rPr>
              <a:t>fakta	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spesifik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A1A70"/>
                </a:solidFill>
                <a:latin typeface="Calibri"/>
                <a:cs typeface="Calibri"/>
              </a:rPr>
              <a:t>menuju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kesimpulan</a:t>
            </a:r>
            <a:r>
              <a:rPr sz="2400" spc="-3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umum.</a:t>
            </a:r>
            <a:endParaRPr sz="2400">
              <a:latin typeface="Calibri"/>
              <a:cs typeface="Calibri"/>
            </a:endParaRPr>
          </a:p>
          <a:p>
            <a:pPr marL="201295" marR="194310" algn="ctr">
              <a:lnSpc>
                <a:spcPct val="100000"/>
              </a:lnSpc>
            </a:pP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Penalaran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ini menggunakan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premis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dari objek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yang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diuji 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untuk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menghasilkan 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kesimpulan </a:t>
            </a:r>
            <a:r>
              <a:rPr sz="2400" spc="-15" dirty="0">
                <a:solidFill>
                  <a:srgbClr val="1A1A70"/>
                </a:solidFill>
                <a:latin typeface="Calibri"/>
                <a:cs typeface="Calibri"/>
              </a:rPr>
              <a:t>tentang</a:t>
            </a:r>
            <a:r>
              <a:rPr sz="2400" spc="-55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objek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yang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belum</a:t>
            </a:r>
            <a:r>
              <a:rPr sz="2400" spc="-10" dirty="0">
                <a:solidFill>
                  <a:srgbClr val="1A1A7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A1A70"/>
                </a:solidFill>
                <a:latin typeface="Calibri"/>
                <a:cs typeface="Calibri"/>
              </a:rPr>
              <a:t>diuji.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460257"/>
            <a:ext cx="9169400" cy="662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9414" y="705993"/>
            <a:ext cx="4269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Times New Roman"/>
                <a:cs typeface="Times New Roman"/>
              </a:rPr>
              <a:t>Contoh : </a:t>
            </a:r>
            <a:r>
              <a:rPr sz="3000" b="0" spc="-5" dirty="0">
                <a:latin typeface="Times New Roman"/>
                <a:cs typeface="Times New Roman"/>
              </a:rPr>
              <a:t>Penalaran</a:t>
            </a:r>
            <a:r>
              <a:rPr sz="3000" b="0" spc="-65" dirty="0">
                <a:latin typeface="Times New Roman"/>
                <a:cs typeface="Times New Roman"/>
              </a:rPr>
              <a:t> </a:t>
            </a:r>
            <a:r>
              <a:rPr sz="3000" b="0" spc="-5" dirty="0">
                <a:latin typeface="Times New Roman"/>
                <a:cs typeface="Times New Roman"/>
              </a:rPr>
              <a:t>Induktif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8622" y="1855470"/>
            <a:ext cx="2090420" cy="19507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ctr">
              <a:lnSpc>
                <a:spcPct val="103299"/>
              </a:lnSpc>
              <a:spcBef>
                <a:spcPts val="5"/>
              </a:spcBef>
            </a:pP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Hari ini</a:t>
            </a:r>
            <a:r>
              <a:rPr sz="2400" spc="-5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matahari 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terbit di</a:t>
            </a:r>
            <a:r>
              <a:rPr sz="2400" spc="-4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Timur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Times New Roman"/>
              <a:cs typeface="Times New Roman"/>
            </a:endParaRPr>
          </a:p>
          <a:p>
            <a:pPr marL="88900" marR="75565" algn="ctr">
              <a:lnSpc>
                <a:spcPts val="2780"/>
              </a:lnSpc>
              <a:spcBef>
                <a:spcPts val="5"/>
              </a:spcBef>
            </a:pP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Besok</a:t>
            </a:r>
            <a:r>
              <a:rPr sz="2400" spc="-7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matahari 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terbit di</a:t>
            </a:r>
            <a:r>
              <a:rPr sz="2400" spc="-5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Timur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8829" y="4212717"/>
            <a:ext cx="1811020" cy="7435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25400">
              <a:lnSpc>
                <a:spcPts val="2770"/>
              </a:lnSpc>
              <a:spcBef>
                <a:spcPts val="280"/>
              </a:spcBef>
            </a:pP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Lusa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matahari 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terbit di</a:t>
            </a:r>
            <a:r>
              <a:rPr sz="2400" spc="-7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Timur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7541" y="3817365"/>
            <a:ext cx="2583815" cy="9912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00965" marR="5080" indent="-88900">
              <a:lnSpc>
                <a:spcPts val="3760"/>
              </a:lnSpc>
              <a:spcBef>
                <a:spcPts val="295"/>
              </a:spcBef>
            </a:pPr>
            <a:r>
              <a:rPr sz="3200" spc="-10" dirty="0">
                <a:solidFill>
                  <a:srgbClr val="161616"/>
                </a:solidFill>
                <a:latin typeface="Calibri"/>
                <a:cs typeface="Calibri"/>
              </a:rPr>
              <a:t>Matahari</a:t>
            </a:r>
            <a:r>
              <a:rPr sz="3200" spc="-8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61616"/>
                </a:solidFill>
                <a:latin typeface="Calibri"/>
                <a:cs typeface="Calibri"/>
              </a:rPr>
              <a:t>selalu  </a:t>
            </a:r>
            <a:r>
              <a:rPr sz="3200" spc="-10" dirty="0">
                <a:solidFill>
                  <a:srgbClr val="161616"/>
                </a:solidFill>
                <a:latin typeface="Calibri"/>
                <a:cs typeface="Calibri"/>
              </a:rPr>
              <a:t>terbit </a:t>
            </a:r>
            <a:r>
              <a:rPr sz="3200" spc="-5" dirty="0">
                <a:solidFill>
                  <a:srgbClr val="161616"/>
                </a:solidFill>
                <a:latin typeface="Calibri"/>
                <a:cs typeface="Calibri"/>
              </a:rPr>
              <a:t>di</a:t>
            </a:r>
            <a:r>
              <a:rPr sz="3200" spc="-5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61616"/>
                </a:solidFill>
                <a:latin typeface="Calibri"/>
                <a:cs typeface="Calibri"/>
              </a:rPr>
              <a:t>Timur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6157" y="5669026"/>
            <a:ext cx="1898014" cy="11125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indent="6350" algn="ctr">
              <a:lnSpc>
                <a:spcPct val="98600"/>
              </a:lnSpc>
              <a:spcBef>
                <a:spcPts val="140"/>
              </a:spcBef>
            </a:pP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10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tahun </a:t>
            </a:r>
            <a:r>
              <a:rPr sz="2400" dirty="0">
                <a:solidFill>
                  <a:srgbClr val="161616"/>
                </a:solidFill>
                <a:latin typeface="Calibri"/>
                <a:cs typeface="Calibri"/>
              </a:rPr>
              <a:t>lagi  </a:t>
            </a:r>
            <a:r>
              <a:rPr sz="2400" spc="-10" dirty="0">
                <a:solidFill>
                  <a:srgbClr val="161616"/>
                </a:solidFill>
                <a:latin typeface="Calibri"/>
                <a:cs typeface="Calibri"/>
              </a:rPr>
              <a:t>matahari</a:t>
            </a:r>
            <a:r>
              <a:rPr sz="2400" spc="-7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terbit  di</a:t>
            </a:r>
            <a:r>
              <a:rPr sz="2400" spc="-20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61616"/>
                </a:solidFill>
                <a:latin typeface="Calibri"/>
                <a:cs typeface="Calibri"/>
              </a:rPr>
              <a:t>Timur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2710</Words>
  <Application>Microsoft Office PowerPoint</Application>
  <PresentationFormat>Custom</PresentationFormat>
  <Paragraphs>588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Materi</vt:lpstr>
      <vt:lpstr>Bentuk dan Isi Argumen</vt:lpstr>
      <vt:lpstr>Penalaran Induktif  dan Deduktif</vt:lpstr>
      <vt:lpstr>Apa beda penalaran  deduktif dan induktif?</vt:lpstr>
      <vt:lpstr>Dasar Argumentasi</vt:lpstr>
      <vt:lpstr>Apakah penalaran  induktif dan bagaimana menggunakannya?</vt:lpstr>
      <vt:lpstr>Penalaran Induktif</vt:lpstr>
      <vt:lpstr>Contoh : Penalaran Induktif</vt:lpstr>
      <vt:lpstr>Berpikir Induktif dalam Kehidupan Sehari-hari</vt:lpstr>
      <vt:lpstr>Catatan</vt:lpstr>
      <vt:lpstr>Badai yang menyerang tahun 2005</vt:lpstr>
      <vt:lpstr>Contoh : Penalaran Induktif</vt:lpstr>
      <vt:lpstr>Bentuk Penalaran Induktif</vt:lpstr>
      <vt:lpstr>Contoh Penalaran Induktif Bentuk Prediksi</vt:lpstr>
      <vt:lpstr>Contoh Penalaran Induktif Bentuk Generalisasi</vt:lpstr>
      <vt:lpstr>Belajar menurut pandangan tradisional adalah  usaha untuk memperoleh   sejumlah  ilmu  pengetahuan. “Pengetahuan” mendapat tekanan</vt:lpstr>
      <vt:lpstr>Contoh Penalaran Induktif Bentuk Analogi</vt:lpstr>
      <vt:lpstr>Apakah penalaran  deduktif dan bagaimana menggunakannya?</vt:lpstr>
      <vt:lpstr>Penalaran Deduktif</vt:lpstr>
      <vt:lpstr>Penalaran Deduktif</vt:lpstr>
      <vt:lpstr>Pembahasan</vt:lpstr>
      <vt:lpstr>Contoh 1 : Penalaran Deduktif</vt:lpstr>
      <vt:lpstr>Contoh 2: Penalaran Deduktif</vt:lpstr>
      <vt:lpstr>Apakah yang dimaksud  dengan pernyataan?</vt:lpstr>
      <vt:lpstr>Pernyataan</vt:lpstr>
      <vt:lpstr>Negasi dari pernyataan</vt:lpstr>
      <vt:lpstr>P dan ~P memiliki nilai kebenaran yang  berlawanan.</vt:lpstr>
      <vt:lpstr>Pernyataan Majemuk</vt:lpstr>
      <vt:lpstr>PowerPoint Presentation</vt:lpstr>
      <vt:lpstr>P dan Q (dinotasikan PQ)</vt:lpstr>
      <vt:lpstr>P atau Q (dinotasikan PQ)</vt:lpstr>
      <vt:lpstr>Jika P, maka Q (dinotasikan P€ Q)</vt:lpstr>
      <vt:lpstr>Contoh P dan Q</vt:lpstr>
      <vt:lpstr>Contoh P atau Q</vt:lpstr>
      <vt:lpstr>Contoh Jika P, maka Q</vt:lpstr>
      <vt:lpstr>Negasi dari pernyataan majemuk</vt:lpstr>
      <vt:lpstr>tidak (P dan Q) ≡ (tidak P) atau (tidak Q)</vt:lpstr>
      <vt:lpstr>tidak (P atau Q) ≡ (tidak P) dan (tidak Q)</vt:lpstr>
      <vt:lpstr>tidak (Jika P, maka Q) ≡ P dan (tidak Q)</vt:lpstr>
      <vt:lpstr>Kontrapositif dan Konvers dari  Pernyataan Bersyarat</vt:lpstr>
      <vt:lpstr>Contoh</vt:lpstr>
      <vt:lpstr>Pernyataan Quantified</vt:lpstr>
      <vt:lpstr>Pernyataan Quantified</vt:lpstr>
      <vt:lpstr>PowerPoint Presentation</vt:lpstr>
      <vt:lpstr>Argumentasi Deduktif</vt:lpstr>
      <vt:lpstr>Argumentasi Deduktif</vt:lpstr>
      <vt:lpstr>Premis 1 : Premis 2 :</vt:lpstr>
      <vt:lpstr>Premis 1 : Premis 2 :</vt:lpstr>
      <vt:lpstr>Premis 1 : Premis 2 :</vt:lpstr>
      <vt:lpstr>Contoh Argumentasi Deduktif yang Salah</vt:lpstr>
      <vt:lpstr>PowerPoint Presentation</vt:lpstr>
      <vt:lpstr>Apakah penalaran  deduktif mempunyai tipe yang berbeda?</vt:lpstr>
      <vt:lpstr>PowerPoint Presentation</vt:lpstr>
      <vt:lpstr>Penalaran dengan penyisihan</vt:lpstr>
      <vt:lpstr>Penalaran dengan penyisihan</vt:lpstr>
      <vt:lpstr>Penalaran berdasarkan  matematika</vt:lpstr>
      <vt:lpstr>Penalaran berdasarkan definisi</vt:lpstr>
      <vt:lpstr>Kaitan antara penalaran  induktif dan penalaran deduktif</vt:lpstr>
      <vt:lpstr>PowerPoint Presentation</vt:lpstr>
      <vt:lpstr>PowerPoint Presentation</vt:lpstr>
      <vt:lpstr>Latihan</vt:lpstr>
      <vt:lpstr>Latihan 1</vt:lpstr>
      <vt:lpstr>PowerPoint Presentation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5</cp:revision>
  <dcterms:created xsi:type="dcterms:W3CDTF">2017-11-23T00:18:28Z</dcterms:created>
  <dcterms:modified xsi:type="dcterms:W3CDTF">2019-11-07T03:34:17Z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2017-11-23T00:00:00Z</vt:filetime>
  </property>
</Properties>
</file>