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8" r:id="rId3"/>
    <p:sldId id="267" r:id="rId4"/>
    <p:sldId id="269" r:id="rId5"/>
    <p:sldId id="261" r:id="rId6"/>
    <p:sldId id="262" r:id="rId7"/>
    <p:sldId id="263" r:id="rId8"/>
    <p:sldId id="264" r:id="rId9"/>
    <p:sldId id="265" r:id="rId10"/>
    <p:sldId id="260" r:id="rId11"/>
    <p:sldId id="266" r:id="rId12"/>
    <p:sldId id="271" r:id="rId13"/>
    <p:sldId id="272" r:id="rId14"/>
    <p:sldId id="259" r:id="rId15"/>
    <p:sldId id="270"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712" autoAdjust="0"/>
    <p:restoredTop sz="94660"/>
  </p:normalViewPr>
  <p:slideViewPr>
    <p:cSldViewPr>
      <p:cViewPr varScale="1">
        <p:scale>
          <a:sx n="45" d="100"/>
          <a:sy n="45" d="100"/>
        </p:scale>
        <p:origin x="-125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20" name="Footer Placeholder 19"/>
          <p:cNvSpPr>
            <a:spLocks noGrp="1"/>
          </p:cNvSpPr>
          <p:nvPr>
            <p:ph type="ftr" sz="quarter" idx="11"/>
          </p:nvPr>
        </p:nvSpPr>
        <p:spPr/>
        <p:txBody>
          <a:bodyPr/>
          <a:lstStyle>
            <a:extLst/>
          </a:lstStyle>
          <a:p>
            <a:endParaRPr lang="id-ID"/>
          </a:p>
        </p:txBody>
      </p:sp>
      <p:sp>
        <p:nvSpPr>
          <p:cNvPr id="10" name="Slide Number Placeholder 9"/>
          <p:cNvSpPr>
            <a:spLocks noGrp="1"/>
          </p:cNvSpPr>
          <p:nvPr>
            <p:ph type="sldNum" sz="quarter" idx="12"/>
          </p:nvPr>
        </p:nvSpPr>
        <p:spPr/>
        <p:txBody>
          <a:bodyPr/>
          <a:lstStyle>
            <a:extLst/>
          </a:lstStyle>
          <a:p>
            <a:fld id="{D2C07EF4-B532-451B-8B23-0A315793B353}"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D2C07EF4-B532-451B-8B23-0A315793B353}"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D2C07EF4-B532-451B-8B23-0A315793B353}"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D2C07EF4-B532-451B-8B23-0A315793B353}"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C1E6698-E730-4C74-81B8-16CA2AB3DAA6}" type="datetimeFigureOut">
              <a:rPr lang="id-ID" smtClean="0"/>
              <a:pPr/>
              <a:t>26/03/2019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D2C07EF4-B532-451B-8B23-0A315793B353}"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C1E6698-E730-4C74-81B8-16CA2AB3DAA6}" type="datetimeFigureOut">
              <a:rPr lang="id-ID" smtClean="0"/>
              <a:pPr/>
              <a:t>26/03/2019</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C07EF4-B532-451B-8B23-0A315793B353}"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538" y="0"/>
            <a:ext cx="8072462" cy="1470025"/>
          </a:xfrm>
          <a:solidFill>
            <a:schemeClr val="tx2">
              <a:lumMod val="40000"/>
              <a:lumOff val="60000"/>
            </a:schemeClr>
          </a:solidFill>
        </p:spPr>
        <p:txBody>
          <a:bodyPr>
            <a:normAutofit fontScale="90000"/>
          </a:bodyPr>
          <a:lstStyle/>
          <a:p>
            <a:pPr algn="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dirty="0" smtClean="0"/>
              <a:t/>
            </a:r>
            <a:br>
              <a:rPr lang="id-ID" dirty="0" smtClean="0"/>
            </a:br>
            <a:r>
              <a:rPr lang="id-ID" b="1" dirty="0" smtClean="0">
                <a:effectLst/>
              </a:rPr>
              <a:t>Pendidikan Nilai di Era Global</a:t>
            </a:r>
            <a:br>
              <a:rPr lang="id-ID" b="1" dirty="0" smtClean="0">
                <a:effectLst/>
              </a:rPr>
            </a:br>
            <a:endParaRPr lang="id-ID" b="1" dirty="0">
              <a:effectLst/>
            </a:endParaRPr>
          </a:p>
        </p:txBody>
      </p:sp>
      <p:sp>
        <p:nvSpPr>
          <p:cNvPr id="35842" name="AutoShape 2" descr="Image result for globalisas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35844" name="AutoShape 4" descr="Image result for globalisas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35845" name="Picture 5" descr="E:\UNILA\PERKULIAHAN PPKN\8. PENDIDIKAN NILAI\Globalisasi.png"/>
          <p:cNvPicPr>
            <a:picLocks noChangeAspect="1" noChangeArrowheads="1"/>
          </p:cNvPicPr>
          <p:nvPr/>
        </p:nvPicPr>
        <p:blipFill>
          <a:blip r:embed="rId2"/>
          <a:srcRect/>
          <a:stretch>
            <a:fillRect/>
          </a:stretch>
        </p:blipFill>
        <p:spPr bwMode="auto">
          <a:xfrm>
            <a:off x="5286379" y="1571612"/>
            <a:ext cx="3857621" cy="3714776"/>
          </a:xfrm>
          <a:prstGeom prst="rect">
            <a:avLst/>
          </a:prstGeom>
          <a:noFill/>
        </p:spPr>
      </p:pic>
      <p:sp>
        <p:nvSpPr>
          <p:cNvPr id="6" name="Rectangle 5"/>
          <p:cNvSpPr/>
          <p:nvPr/>
        </p:nvSpPr>
        <p:spPr>
          <a:xfrm>
            <a:off x="4643438" y="5572116"/>
            <a:ext cx="4500562" cy="1285884"/>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400" dirty="0" smtClean="0">
                <a:solidFill>
                  <a:schemeClr val="tx1"/>
                </a:solidFill>
              </a:rPr>
              <a:t>By:</a:t>
            </a:r>
          </a:p>
          <a:p>
            <a:pPr algn="r"/>
            <a:r>
              <a:rPr lang="id-ID" sz="2400" dirty="0" smtClean="0">
                <a:solidFill>
                  <a:schemeClr val="tx1"/>
                </a:solidFill>
              </a:rPr>
              <a:t>Yunisca Nurmalisa, S.Pd., M.Pd.</a:t>
            </a:r>
          </a:p>
          <a:p>
            <a:pPr algn="r"/>
            <a:r>
              <a:rPr lang="id-ID" sz="2400" dirty="0" smtClean="0">
                <a:solidFill>
                  <a:schemeClr val="tx1"/>
                </a:solidFill>
              </a:rPr>
              <a:t>Devi Sutrisno Putri, S.Pd., M.Pd.</a:t>
            </a:r>
          </a:p>
          <a:p>
            <a:pPr algn="r"/>
            <a:r>
              <a:rPr lang="id-ID" sz="2400" dirty="0" smtClean="0">
                <a:solidFill>
                  <a:schemeClr val="tx1"/>
                </a:solidFill>
              </a:rPr>
              <a:t>Febra Anjar Kusuma, S.Pd., M.Pd.</a:t>
            </a:r>
            <a:endParaRPr lang="id-ID"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642918"/>
            <a:ext cx="9144000" cy="714380"/>
          </a:xfrm>
          <a:prstGeom prst="rect">
            <a:avLst/>
          </a:prstGeom>
        </p:spPr>
        <p:style>
          <a:lnRef idx="1">
            <a:schemeClr val="accent5"/>
          </a:lnRef>
          <a:fillRef idx="1003">
            <a:schemeClr val="lt2"/>
          </a:fillRef>
          <a:effectRef idx="1">
            <a:schemeClr val="accent5"/>
          </a:effectRef>
          <a:fontRef idx="minor">
            <a:schemeClr val="dk1"/>
          </a:fontRef>
        </p:style>
        <p:txBody>
          <a:bodyPr rtlCol="0" anchor="ctr"/>
          <a:lstStyle/>
          <a:p>
            <a:pPr algn="ctr"/>
            <a:endParaRPr lang="id-ID"/>
          </a:p>
        </p:txBody>
      </p:sp>
      <p:sp>
        <p:nvSpPr>
          <p:cNvPr id="2" name="Title 1"/>
          <p:cNvSpPr>
            <a:spLocks noGrp="1"/>
          </p:cNvSpPr>
          <p:nvPr>
            <p:ph type="title"/>
          </p:nvPr>
        </p:nvSpPr>
        <p:spPr>
          <a:xfrm>
            <a:off x="571472" y="274638"/>
            <a:ext cx="8572528" cy="6583362"/>
          </a:xfrm>
        </p:spPr>
        <p:txBody>
          <a:bodyPr>
            <a:normAutofit fontScale="90000"/>
          </a:bodyPr>
          <a:lstStyle/>
          <a:p>
            <a:pPr algn="l"/>
            <a:r>
              <a:rPr lang="id-ID" sz="3600" b="1" dirty="0" smtClean="0">
                <a:effectLst/>
                <a:latin typeface="Arial Narrow" pitchFamily="34" charset="0"/>
              </a:rPr>
              <a:t>                  Solusi </a:t>
            </a:r>
            <a:r>
              <a:rPr lang="id-ID" sz="3600" b="1" dirty="0">
                <a:effectLst/>
                <a:latin typeface="Arial Narrow" pitchFamily="34" charset="0"/>
              </a:rPr>
              <a:t>Menanggulangi Masalah Nilai </a:t>
            </a:r>
            <a:r>
              <a:rPr lang="id-ID" sz="3600" b="1" dirty="0" smtClean="0">
                <a:effectLst/>
                <a:latin typeface="Arial Narrow" pitchFamily="34" charset="0"/>
              </a:rPr>
              <a:t>Moral</a:t>
            </a:r>
            <a:r>
              <a:rPr lang="id-ID" sz="3600" b="1" dirty="0" smtClean="0">
                <a:effectLst/>
              </a:rPr>
              <a:t/>
            </a:r>
            <a:br>
              <a:rPr lang="id-ID" sz="3600" b="1" dirty="0" smtClean="0">
                <a:effectLst/>
              </a:rPr>
            </a:br>
            <a:r>
              <a:rPr lang="id-ID" sz="2400" dirty="0" smtClean="0">
                <a:effectLst/>
              </a:rPr>
              <a:t/>
            </a:r>
            <a:br>
              <a:rPr lang="id-ID" sz="2400" dirty="0" smtClean="0">
                <a:effectLst/>
              </a:rPr>
            </a:br>
            <a:r>
              <a:rPr lang="id-ID" sz="2700" dirty="0" smtClean="0">
                <a:effectLst/>
              </a:rPr>
              <a:t>1.  </a:t>
            </a:r>
            <a:r>
              <a:rPr lang="id-ID" sz="2900" dirty="0" smtClean="0">
                <a:effectLst/>
              </a:rPr>
              <a:t>Menyisipkan nilai-nilai </a:t>
            </a:r>
            <a:r>
              <a:rPr lang="id-ID" sz="2900" dirty="0">
                <a:effectLst/>
              </a:rPr>
              <a:t>moral </a:t>
            </a:r>
            <a:r>
              <a:rPr lang="id-ID" sz="2900" dirty="0" smtClean="0">
                <a:effectLst/>
              </a:rPr>
              <a:t>disetiap </a:t>
            </a:r>
            <a:r>
              <a:rPr lang="id-ID" sz="2900" dirty="0">
                <a:effectLst/>
              </a:rPr>
              <a:t>proses </a:t>
            </a:r>
            <a:r>
              <a:rPr lang="id-ID" sz="2900" dirty="0" smtClean="0">
                <a:effectLst/>
              </a:rPr>
              <a:t>belajar</a:t>
            </a:r>
            <a:br>
              <a:rPr lang="id-ID" sz="2900" dirty="0" smtClean="0">
                <a:effectLst/>
              </a:rPr>
            </a:br>
            <a:r>
              <a:rPr lang="id-ID" sz="2900" dirty="0" smtClean="0">
                <a:effectLst/>
              </a:rPr>
              <a:t>    mengajar;</a:t>
            </a:r>
            <a:r>
              <a:rPr lang="id-ID" sz="2900" dirty="0">
                <a:effectLst/>
              </a:rPr>
              <a:t/>
            </a:r>
            <a:br>
              <a:rPr lang="id-ID" sz="2900" dirty="0">
                <a:effectLst/>
              </a:rPr>
            </a:br>
            <a:r>
              <a:rPr lang="id-ID" sz="2900" dirty="0" smtClean="0">
                <a:effectLst/>
              </a:rPr>
              <a:t>2.  Membentuk kelas </a:t>
            </a:r>
            <a:r>
              <a:rPr lang="id-ID" sz="2900" dirty="0">
                <a:effectLst/>
              </a:rPr>
              <a:t>motivasi (</a:t>
            </a:r>
            <a:r>
              <a:rPr lang="id-ID" sz="2900" i="1" dirty="0">
                <a:effectLst/>
              </a:rPr>
              <a:t>motivation class) </a:t>
            </a:r>
            <a:r>
              <a:rPr lang="id-ID" sz="2900" dirty="0">
                <a:effectLst/>
              </a:rPr>
              <a:t>yang </a:t>
            </a:r>
            <a:r>
              <a:rPr lang="id-ID" sz="2900" dirty="0" smtClean="0">
                <a:effectLst/>
              </a:rPr>
              <a:t>lebih</a:t>
            </a:r>
            <a:br>
              <a:rPr lang="id-ID" sz="2900" dirty="0" smtClean="0">
                <a:effectLst/>
              </a:rPr>
            </a:br>
            <a:r>
              <a:rPr lang="id-ID" sz="2900" dirty="0" smtClean="0">
                <a:effectLst/>
              </a:rPr>
              <a:t>    menekankan</a:t>
            </a:r>
            <a:r>
              <a:rPr lang="id-ID" sz="2900" i="1" dirty="0" smtClean="0">
                <a:effectLst/>
              </a:rPr>
              <a:t> </a:t>
            </a:r>
            <a:r>
              <a:rPr lang="it-IT" sz="2900" dirty="0" smtClean="0">
                <a:effectLst/>
              </a:rPr>
              <a:t>pada </a:t>
            </a:r>
            <a:r>
              <a:rPr lang="it-IT" sz="2900" dirty="0">
                <a:effectLst/>
              </a:rPr>
              <a:t>penggugahan motivasi internal </a:t>
            </a:r>
            <a:r>
              <a:rPr lang="it-IT" sz="2900" dirty="0" smtClean="0">
                <a:effectLst/>
              </a:rPr>
              <a:t>peserta</a:t>
            </a:r>
            <a:r>
              <a:rPr lang="id-ID" sz="2900" dirty="0" smtClean="0">
                <a:effectLst/>
              </a:rPr>
              <a:t/>
            </a:r>
            <a:br>
              <a:rPr lang="id-ID" sz="2900" dirty="0" smtClean="0">
                <a:effectLst/>
              </a:rPr>
            </a:br>
            <a:r>
              <a:rPr lang="id-ID" sz="2900" dirty="0" smtClean="0">
                <a:effectLst/>
              </a:rPr>
              <a:t>    </a:t>
            </a:r>
            <a:r>
              <a:rPr lang="it-IT" sz="2900" dirty="0" smtClean="0">
                <a:effectLst/>
              </a:rPr>
              <a:t>didik;</a:t>
            </a:r>
            <a:r>
              <a:rPr lang="id-ID" sz="2900" dirty="0">
                <a:effectLst/>
              </a:rPr>
              <a:t> </a:t>
            </a:r>
            <a:r>
              <a:rPr lang="id-ID" sz="2900" dirty="0" smtClean="0">
                <a:effectLst/>
              </a:rPr>
              <a:t/>
            </a:r>
            <a:br>
              <a:rPr lang="id-ID" sz="2900" dirty="0" smtClean="0">
                <a:effectLst/>
              </a:rPr>
            </a:br>
            <a:r>
              <a:rPr lang="id-ID" sz="2900" dirty="0" smtClean="0">
                <a:effectLst/>
              </a:rPr>
              <a:t>3.  Menambah </a:t>
            </a:r>
            <a:r>
              <a:rPr lang="es-ES" sz="2900" dirty="0" smtClean="0">
                <a:effectLst/>
              </a:rPr>
              <a:t>mata </a:t>
            </a:r>
            <a:r>
              <a:rPr lang="es-ES" sz="2900" dirty="0" err="1">
                <a:effectLst/>
              </a:rPr>
              <a:t>pelajaran</a:t>
            </a:r>
            <a:r>
              <a:rPr lang="es-ES" sz="2900" dirty="0">
                <a:effectLst/>
              </a:rPr>
              <a:t> </a:t>
            </a:r>
            <a:r>
              <a:rPr lang="es-ES" sz="2900" dirty="0" err="1">
                <a:effectLst/>
              </a:rPr>
              <a:t>tentang</a:t>
            </a:r>
            <a:r>
              <a:rPr lang="es-ES" sz="2900" dirty="0">
                <a:effectLst/>
              </a:rPr>
              <a:t> </a:t>
            </a:r>
            <a:r>
              <a:rPr lang="es-ES" sz="2900" dirty="0" err="1">
                <a:effectLst/>
              </a:rPr>
              <a:t>pendidikan</a:t>
            </a:r>
            <a:r>
              <a:rPr lang="es-ES" sz="2900" dirty="0">
                <a:effectLst/>
              </a:rPr>
              <a:t> moral </a:t>
            </a:r>
            <a:r>
              <a:rPr lang="es-ES" sz="2900" dirty="0" smtClean="0">
                <a:effectLst/>
              </a:rPr>
              <a:t>dan</a:t>
            </a:r>
            <a:r>
              <a:rPr lang="id-ID" sz="2900" dirty="0" smtClean="0">
                <a:effectLst/>
              </a:rPr>
              <a:t/>
            </a:r>
            <a:br>
              <a:rPr lang="id-ID" sz="2900" dirty="0" smtClean="0">
                <a:effectLst/>
              </a:rPr>
            </a:br>
            <a:r>
              <a:rPr lang="id-ID" sz="2900" dirty="0" smtClean="0">
                <a:effectLst/>
              </a:rPr>
              <a:t>    </a:t>
            </a:r>
            <a:r>
              <a:rPr lang="es-ES" sz="2900" dirty="0" err="1" smtClean="0">
                <a:effectLst/>
              </a:rPr>
              <a:t>peserta</a:t>
            </a:r>
            <a:r>
              <a:rPr lang="id-ID" sz="2900" dirty="0" smtClean="0">
                <a:effectLst/>
              </a:rPr>
              <a:t> </a:t>
            </a:r>
            <a:r>
              <a:rPr lang="fi-FI" sz="2900" dirty="0" smtClean="0">
                <a:effectLst/>
              </a:rPr>
              <a:t>didik </a:t>
            </a:r>
            <a:r>
              <a:rPr lang="fi-FI" sz="2900" dirty="0">
                <a:effectLst/>
              </a:rPr>
              <a:t>dipersyaratkan lulus mata pelajaran tersebut;</a:t>
            </a:r>
            <a:br>
              <a:rPr lang="fi-FI" sz="2900" dirty="0">
                <a:effectLst/>
              </a:rPr>
            </a:br>
            <a:r>
              <a:rPr lang="id-ID" sz="2900" dirty="0" smtClean="0">
                <a:effectLst/>
              </a:rPr>
              <a:t>4.  Mata pelajaran </a:t>
            </a:r>
            <a:r>
              <a:rPr lang="id-ID" sz="2900" dirty="0">
                <a:effectLst/>
              </a:rPr>
              <a:t>yang telah mengandung nilai-nilai </a:t>
            </a:r>
            <a:r>
              <a:rPr lang="id-ID" sz="2900" dirty="0" smtClean="0">
                <a:effectLst/>
              </a:rPr>
              <a:t>moral</a:t>
            </a:r>
            <a:br>
              <a:rPr lang="id-ID" sz="2900" dirty="0" smtClean="0">
                <a:effectLst/>
              </a:rPr>
            </a:br>
            <a:r>
              <a:rPr lang="id-ID" sz="2900" dirty="0" smtClean="0">
                <a:effectLst/>
              </a:rPr>
              <a:t>    hendaknya lebih </a:t>
            </a:r>
            <a:r>
              <a:rPr lang="id-ID" sz="2900" dirty="0">
                <a:effectLst/>
              </a:rPr>
              <a:t>aplikatif, tidak hanya </a:t>
            </a:r>
            <a:r>
              <a:rPr lang="id-ID" sz="2900" i="1" dirty="0">
                <a:effectLst/>
              </a:rPr>
              <a:t>text </a:t>
            </a:r>
            <a:r>
              <a:rPr lang="id-ID" sz="2900" i="1" dirty="0" smtClean="0">
                <a:effectLst/>
              </a:rPr>
              <a:t>book;</a:t>
            </a:r>
            <a:r>
              <a:rPr lang="id-ID" sz="2900" i="1" dirty="0">
                <a:effectLst/>
              </a:rPr>
              <a:t/>
            </a:r>
            <a:br>
              <a:rPr lang="id-ID" sz="2900" i="1" dirty="0">
                <a:effectLst/>
              </a:rPr>
            </a:br>
            <a:r>
              <a:rPr lang="id-ID" sz="2900" i="1" dirty="0" smtClean="0">
                <a:effectLst/>
              </a:rPr>
              <a:t>5.  </a:t>
            </a:r>
            <a:r>
              <a:rPr lang="id-ID" sz="2900" dirty="0" smtClean="0">
                <a:effectLst/>
              </a:rPr>
              <a:t>Menyeimbangkan </a:t>
            </a:r>
            <a:r>
              <a:rPr lang="es-ES" sz="2900" dirty="0" err="1" smtClean="0">
                <a:effectLst/>
              </a:rPr>
              <a:t>porsi</a:t>
            </a:r>
            <a:r>
              <a:rPr lang="es-ES" sz="2900" dirty="0" smtClean="0">
                <a:effectLst/>
              </a:rPr>
              <a:t> </a:t>
            </a:r>
            <a:r>
              <a:rPr lang="es-ES" sz="2900" dirty="0">
                <a:effectLst/>
              </a:rPr>
              <a:t>antara </a:t>
            </a:r>
            <a:r>
              <a:rPr lang="es-ES" sz="2900" dirty="0" err="1">
                <a:effectLst/>
              </a:rPr>
              <a:t>materi</a:t>
            </a:r>
            <a:r>
              <a:rPr lang="es-ES" sz="2900" dirty="0">
                <a:effectLst/>
              </a:rPr>
              <a:t> </a:t>
            </a:r>
            <a:r>
              <a:rPr lang="es-ES" sz="2900" dirty="0" err="1">
                <a:effectLst/>
              </a:rPr>
              <a:t>belajar</a:t>
            </a:r>
            <a:r>
              <a:rPr lang="es-ES" sz="2900" dirty="0">
                <a:effectLst/>
              </a:rPr>
              <a:t> </a:t>
            </a:r>
            <a:r>
              <a:rPr lang="es-ES" sz="2900" dirty="0" err="1">
                <a:effectLst/>
              </a:rPr>
              <a:t>akal</a:t>
            </a:r>
            <a:r>
              <a:rPr lang="es-ES" sz="2900" dirty="0">
                <a:effectLst/>
              </a:rPr>
              <a:t> (</a:t>
            </a:r>
            <a:r>
              <a:rPr lang="es-ES" sz="2900" dirty="0" smtClean="0">
                <a:effectLst/>
              </a:rPr>
              <a:t>cerdas)</a:t>
            </a:r>
            <a:r>
              <a:rPr lang="id-ID" sz="2900" dirty="0" smtClean="0">
                <a:effectLst/>
              </a:rPr>
              <a:t/>
            </a:r>
            <a:br>
              <a:rPr lang="id-ID" sz="2900" dirty="0" smtClean="0">
                <a:effectLst/>
              </a:rPr>
            </a:br>
            <a:r>
              <a:rPr lang="id-ID" sz="2900" dirty="0" smtClean="0">
                <a:effectLst/>
              </a:rPr>
              <a:t>    </a:t>
            </a:r>
            <a:r>
              <a:rPr lang="es-ES" sz="2900" dirty="0" smtClean="0">
                <a:effectLst/>
              </a:rPr>
              <a:t>dan</a:t>
            </a:r>
            <a:r>
              <a:rPr lang="id-ID" sz="2900" dirty="0" smtClean="0">
                <a:effectLst/>
              </a:rPr>
              <a:t> </a:t>
            </a:r>
            <a:r>
              <a:rPr lang="es-ES" sz="2900" dirty="0" err="1" smtClean="0">
                <a:effectLst/>
              </a:rPr>
              <a:t>hati</a:t>
            </a:r>
            <a:r>
              <a:rPr lang="id-ID" sz="2900" dirty="0" smtClean="0">
                <a:effectLst/>
              </a:rPr>
              <a:t> (moral). </a:t>
            </a:r>
            <a:r>
              <a:rPr lang="id-ID" sz="2700" dirty="0" smtClean="0"/>
              <a:t/>
            </a:r>
            <a:br>
              <a:rPr lang="id-ID" sz="2700" dirty="0" smtClean="0"/>
            </a:br>
            <a:endParaRPr lang="id-ID" sz="2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71480"/>
            <a:ext cx="9144000" cy="714380"/>
          </a:xfrm>
          <a:prstGeom prst="rect">
            <a:avLst/>
          </a:prstGeom>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id-ID"/>
          </a:p>
        </p:txBody>
      </p:sp>
      <p:sp>
        <p:nvSpPr>
          <p:cNvPr id="18435" name="Rectangle 2"/>
          <p:cNvSpPr>
            <a:spLocks noGrp="1" noChangeArrowheads="1"/>
          </p:cNvSpPr>
          <p:nvPr>
            <p:ph type="title"/>
          </p:nvPr>
        </p:nvSpPr>
        <p:spPr>
          <a:xfrm>
            <a:off x="928662" y="285728"/>
            <a:ext cx="8215338" cy="1143000"/>
          </a:xfrm>
        </p:spPr>
        <p:txBody>
          <a:bodyPr>
            <a:normAutofit/>
          </a:bodyPr>
          <a:lstStyle/>
          <a:p>
            <a:pPr algn="r" eaLnBrk="1" hangingPunct="1"/>
            <a:r>
              <a:rPr lang="en-US" sz="3600" b="1" dirty="0" err="1" smtClean="0">
                <a:solidFill>
                  <a:schemeClr val="tx1"/>
                </a:solidFill>
                <a:effectLst/>
                <a:latin typeface="Arial Narrow" pitchFamily="34" charset="0"/>
              </a:rPr>
              <a:t>Nilai</a:t>
            </a:r>
            <a:r>
              <a:rPr lang="en-US" sz="3600" b="1" dirty="0" smtClean="0">
                <a:solidFill>
                  <a:schemeClr val="tx1"/>
                </a:solidFill>
                <a:effectLst/>
                <a:latin typeface="Arial Narrow" pitchFamily="34" charset="0"/>
              </a:rPr>
              <a:t> yang </a:t>
            </a:r>
            <a:r>
              <a:rPr lang="en-US" sz="3600" b="1" dirty="0" err="1" smtClean="0">
                <a:solidFill>
                  <a:schemeClr val="tx1"/>
                </a:solidFill>
                <a:effectLst/>
                <a:latin typeface="Arial Narrow" pitchFamily="34" charset="0"/>
              </a:rPr>
              <a:t>Diperlukan</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di</a:t>
            </a:r>
            <a:r>
              <a:rPr lang="en-US" sz="3600" b="1" dirty="0" smtClean="0">
                <a:solidFill>
                  <a:schemeClr val="tx1"/>
                </a:solidFill>
                <a:effectLst/>
                <a:latin typeface="Arial Narrow" pitchFamily="34" charset="0"/>
              </a:rPr>
              <a:t> Era Global</a:t>
            </a:r>
          </a:p>
        </p:txBody>
      </p:sp>
      <p:sp>
        <p:nvSpPr>
          <p:cNvPr id="18436" name="Rectangle 3"/>
          <p:cNvSpPr>
            <a:spLocks noGrp="1" noChangeArrowheads="1"/>
          </p:cNvSpPr>
          <p:nvPr>
            <p:ph idx="1"/>
          </p:nvPr>
        </p:nvSpPr>
        <p:spPr>
          <a:xfrm>
            <a:off x="1142976" y="1357298"/>
            <a:ext cx="7498080" cy="5229228"/>
          </a:xfrm>
        </p:spPr>
        <p:txBody>
          <a:bodyPr>
            <a:normAutofit/>
          </a:bodyPr>
          <a:lstStyle/>
          <a:p>
            <a:pPr eaLnBrk="1" hangingPunct="1">
              <a:lnSpc>
                <a:spcPct val="80000"/>
              </a:lnSpc>
              <a:buNone/>
            </a:pPr>
            <a:r>
              <a:rPr lang="id-ID" sz="2200" b="1" dirty="0" smtClean="0"/>
              <a:t>Menurut </a:t>
            </a:r>
            <a:r>
              <a:rPr lang="en-US" sz="2200" b="1" dirty="0" smtClean="0"/>
              <a:t>UNESCO</a:t>
            </a:r>
            <a:r>
              <a:rPr lang="id-ID" sz="2200" b="1" dirty="0" smtClean="0"/>
              <a:t> (</a:t>
            </a:r>
            <a:r>
              <a:rPr lang="en-US" sz="2200" b="1" dirty="0" smtClean="0"/>
              <a:t>1991)</a:t>
            </a:r>
            <a:r>
              <a:rPr lang="id-ID" sz="2200" b="1" dirty="0" smtClean="0"/>
              <a:t>:</a:t>
            </a:r>
            <a:endParaRPr lang="en-US" sz="2200" b="1" dirty="0" smtClean="0"/>
          </a:p>
          <a:p>
            <a:pPr eaLnBrk="1" hangingPunct="1">
              <a:lnSpc>
                <a:spcPct val="80000"/>
              </a:lnSpc>
            </a:pPr>
            <a:r>
              <a:rPr lang="en-US" sz="2500" dirty="0" err="1" smtClean="0"/>
              <a:t>Nilai</a:t>
            </a:r>
            <a:r>
              <a:rPr lang="en-US" sz="2500" dirty="0" smtClean="0"/>
              <a:t> </a:t>
            </a:r>
            <a:r>
              <a:rPr lang="en-US" sz="2500" dirty="0" err="1" smtClean="0"/>
              <a:t>kesehatan</a:t>
            </a:r>
            <a:r>
              <a:rPr lang="id-ID" sz="2500" dirty="0" smtClean="0"/>
              <a:t>:</a:t>
            </a:r>
            <a:r>
              <a:rPr lang="en-US" sz="2500" dirty="0" smtClean="0"/>
              <a:t> </a:t>
            </a:r>
            <a:r>
              <a:rPr lang="en-US" sz="2500" dirty="0" err="1" smtClean="0"/>
              <a:t>kebersihan</a:t>
            </a:r>
            <a:r>
              <a:rPr lang="en-US" sz="2500" dirty="0" smtClean="0"/>
              <a:t>, </a:t>
            </a:r>
            <a:r>
              <a:rPr lang="en-US" sz="2500" dirty="0" err="1" smtClean="0"/>
              <a:t>kebugaran</a:t>
            </a:r>
            <a:r>
              <a:rPr lang="en-US" sz="2500" dirty="0" smtClean="0"/>
              <a:t> </a:t>
            </a:r>
            <a:r>
              <a:rPr lang="en-US" sz="2500" dirty="0" err="1" smtClean="0"/>
              <a:t>fisik</a:t>
            </a:r>
            <a:r>
              <a:rPr lang="en-US" sz="2500" dirty="0" smtClean="0"/>
              <a:t>, </a:t>
            </a:r>
            <a:r>
              <a:rPr lang="en-US" sz="2500" dirty="0" err="1" smtClean="0"/>
              <a:t>keharmonisan</a:t>
            </a:r>
            <a:r>
              <a:rPr lang="en-US" sz="2500" dirty="0" smtClean="0"/>
              <a:t> </a:t>
            </a:r>
            <a:r>
              <a:rPr lang="en-US" sz="2500" dirty="0" err="1" smtClean="0"/>
              <a:t>dengan</a:t>
            </a:r>
            <a:r>
              <a:rPr lang="en-US" sz="2500" dirty="0" smtClean="0"/>
              <a:t> </a:t>
            </a:r>
            <a:r>
              <a:rPr lang="en-US" sz="2500" dirty="0" err="1" smtClean="0"/>
              <a:t>alam</a:t>
            </a:r>
            <a:r>
              <a:rPr lang="id-ID" sz="2500" dirty="0" smtClean="0"/>
              <a:t>.</a:t>
            </a:r>
            <a:endParaRPr lang="en-US" sz="2500" dirty="0" smtClean="0"/>
          </a:p>
          <a:p>
            <a:pPr eaLnBrk="1" hangingPunct="1">
              <a:lnSpc>
                <a:spcPct val="80000"/>
              </a:lnSpc>
            </a:pPr>
            <a:r>
              <a:rPr lang="en-US" sz="2500" dirty="0" err="1" smtClean="0"/>
              <a:t>Nilai</a:t>
            </a:r>
            <a:r>
              <a:rPr lang="en-US" sz="2500" dirty="0" smtClean="0"/>
              <a:t> </a:t>
            </a:r>
            <a:r>
              <a:rPr lang="en-US" sz="2500" dirty="0" err="1" smtClean="0"/>
              <a:t>kebenaran</a:t>
            </a:r>
            <a:r>
              <a:rPr lang="en-US" sz="2500" dirty="0" smtClean="0"/>
              <a:t>: </a:t>
            </a:r>
            <a:r>
              <a:rPr lang="en-US" sz="2500" dirty="0" err="1" smtClean="0"/>
              <a:t>pengetahuan</a:t>
            </a:r>
            <a:r>
              <a:rPr lang="en-US" sz="2500" dirty="0" smtClean="0"/>
              <a:t>, </a:t>
            </a:r>
            <a:r>
              <a:rPr lang="en-US" sz="2500" dirty="0" err="1" smtClean="0"/>
              <a:t>berfikir</a:t>
            </a:r>
            <a:r>
              <a:rPr lang="en-US" sz="2500" dirty="0" smtClean="0"/>
              <a:t> </a:t>
            </a:r>
            <a:r>
              <a:rPr lang="en-US" sz="2500" dirty="0" err="1" smtClean="0"/>
              <a:t>kritis</a:t>
            </a:r>
            <a:r>
              <a:rPr lang="en-US" sz="2500" dirty="0" smtClean="0"/>
              <a:t>, </a:t>
            </a:r>
            <a:r>
              <a:rPr lang="en-US" sz="2500" dirty="0" err="1" smtClean="0"/>
              <a:t>kreatif</a:t>
            </a:r>
            <a:endParaRPr lang="en-US" sz="2500" dirty="0" smtClean="0"/>
          </a:p>
          <a:p>
            <a:pPr eaLnBrk="1" hangingPunct="1">
              <a:lnSpc>
                <a:spcPct val="80000"/>
              </a:lnSpc>
            </a:pPr>
            <a:r>
              <a:rPr lang="en-US" sz="2500" dirty="0" err="1" smtClean="0"/>
              <a:t>Nilai</a:t>
            </a:r>
            <a:r>
              <a:rPr lang="en-US" sz="2500" dirty="0" smtClean="0"/>
              <a:t> </a:t>
            </a:r>
            <a:r>
              <a:rPr lang="en-US" sz="2500" dirty="0" err="1" smtClean="0"/>
              <a:t>kasih</a:t>
            </a:r>
            <a:r>
              <a:rPr lang="en-US" sz="2500" dirty="0" smtClean="0"/>
              <a:t> </a:t>
            </a:r>
            <a:r>
              <a:rPr lang="en-US" sz="2500" dirty="0" err="1" smtClean="0"/>
              <a:t>sayang</a:t>
            </a:r>
            <a:r>
              <a:rPr lang="en-US" sz="2500" dirty="0" smtClean="0"/>
              <a:t>: </a:t>
            </a:r>
            <a:r>
              <a:rPr lang="en-US" sz="2500" dirty="0" err="1" smtClean="0"/>
              <a:t>integritas</a:t>
            </a:r>
            <a:r>
              <a:rPr lang="en-US" sz="2500" dirty="0" smtClean="0"/>
              <a:t>, </a:t>
            </a:r>
            <a:r>
              <a:rPr lang="en-US" sz="2500" dirty="0" err="1" smtClean="0"/>
              <a:t>kejujuran</a:t>
            </a:r>
            <a:r>
              <a:rPr lang="en-US" sz="2500" dirty="0" smtClean="0"/>
              <a:t>, </a:t>
            </a:r>
            <a:r>
              <a:rPr lang="en-US" sz="2500" dirty="0" err="1" smtClean="0"/>
              <a:t>kasih</a:t>
            </a:r>
            <a:r>
              <a:rPr lang="en-US" sz="2500" dirty="0" smtClean="0"/>
              <a:t> </a:t>
            </a:r>
            <a:r>
              <a:rPr lang="en-US" sz="2500" dirty="0" err="1" smtClean="0"/>
              <a:t>sayang</a:t>
            </a:r>
            <a:r>
              <a:rPr lang="en-US" sz="2500" dirty="0" smtClean="0"/>
              <a:t>, </a:t>
            </a:r>
            <a:r>
              <a:rPr lang="en-US" sz="2500" dirty="0" err="1" smtClean="0"/>
              <a:t>kebermaknaan</a:t>
            </a:r>
            <a:r>
              <a:rPr lang="en-US" sz="2500" dirty="0" smtClean="0"/>
              <a:t> </a:t>
            </a:r>
            <a:r>
              <a:rPr lang="en-US" sz="2500" dirty="0" err="1" smtClean="0"/>
              <a:t>diri</a:t>
            </a:r>
            <a:r>
              <a:rPr lang="en-US" sz="2500" dirty="0" smtClean="0"/>
              <a:t>, </a:t>
            </a:r>
            <a:r>
              <a:rPr lang="en-US" sz="2500" dirty="0" err="1" smtClean="0"/>
              <a:t>disiplin</a:t>
            </a:r>
            <a:r>
              <a:rPr lang="en-US" sz="2500" dirty="0" smtClean="0"/>
              <a:t>, spiritual (</a:t>
            </a:r>
            <a:r>
              <a:rPr lang="en-US" sz="2500" dirty="0" err="1" smtClean="0"/>
              <a:t>keyakinan</a:t>
            </a:r>
            <a:r>
              <a:rPr lang="en-US" sz="2500" dirty="0" smtClean="0"/>
              <a:t> </a:t>
            </a:r>
            <a:r>
              <a:rPr lang="en-US" sz="2500" dirty="0" err="1" smtClean="0"/>
              <a:t>kepada</a:t>
            </a:r>
            <a:r>
              <a:rPr lang="en-US" sz="2500" dirty="0" smtClean="0"/>
              <a:t> </a:t>
            </a:r>
            <a:r>
              <a:rPr lang="en-US" sz="2500" dirty="0" err="1" smtClean="0"/>
              <a:t>Tuhan</a:t>
            </a:r>
            <a:r>
              <a:rPr lang="en-US" sz="2500" dirty="0" smtClean="0"/>
              <a:t>)</a:t>
            </a:r>
            <a:r>
              <a:rPr lang="id-ID" sz="2500" dirty="0" smtClean="0"/>
              <a:t>.</a:t>
            </a:r>
            <a:endParaRPr lang="en-US" sz="2500" dirty="0" smtClean="0"/>
          </a:p>
          <a:p>
            <a:pPr eaLnBrk="1" hangingPunct="1">
              <a:lnSpc>
                <a:spcPct val="80000"/>
              </a:lnSpc>
            </a:pPr>
            <a:r>
              <a:rPr lang="en-US" sz="2500" dirty="0" err="1" smtClean="0"/>
              <a:t>Nilai</a:t>
            </a:r>
            <a:r>
              <a:rPr lang="en-US" sz="2500" dirty="0" smtClean="0"/>
              <a:t> </a:t>
            </a:r>
            <a:r>
              <a:rPr lang="en-US" sz="2500" dirty="0" err="1" smtClean="0"/>
              <a:t>tanggung</a:t>
            </a:r>
            <a:r>
              <a:rPr lang="en-US" sz="2500" dirty="0" smtClean="0"/>
              <a:t> </a:t>
            </a:r>
            <a:r>
              <a:rPr lang="en-US" sz="2500" dirty="0" err="1" smtClean="0"/>
              <a:t>jawab</a:t>
            </a:r>
            <a:r>
              <a:rPr lang="en-US" sz="2500" dirty="0" smtClean="0"/>
              <a:t> </a:t>
            </a:r>
            <a:r>
              <a:rPr lang="en-US" sz="2500" dirty="0" err="1" smtClean="0"/>
              <a:t>sosial</a:t>
            </a:r>
            <a:r>
              <a:rPr lang="en-US" sz="2500" dirty="0" smtClean="0"/>
              <a:t>: </a:t>
            </a:r>
            <a:r>
              <a:rPr lang="en-US" sz="2500" dirty="0" err="1" smtClean="0"/>
              <a:t>saling</a:t>
            </a:r>
            <a:r>
              <a:rPr lang="en-US" sz="2500" dirty="0" smtClean="0"/>
              <a:t> </a:t>
            </a:r>
            <a:r>
              <a:rPr lang="en-US" sz="2500" dirty="0" err="1" smtClean="0"/>
              <a:t>menghormati</a:t>
            </a:r>
            <a:r>
              <a:rPr lang="en-US" sz="2500" dirty="0" smtClean="0"/>
              <a:t>, </a:t>
            </a:r>
            <a:r>
              <a:rPr lang="en-US" sz="2500" dirty="0" err="1" smtClean="0"/>
              <a:t>peduli</a:t>
            </a:r>
            <a:r>
              <a:rPr lang="en-US" sz="2500" dirty="0" smtClean="0"/>
              <a:t>, </a:t>
            </a:r>
            <a:r>
              <a:rPr lang="en-US" sz="2500" dirty="0" err="1" smtClean="0"/>
              <a:t>menghargai</a:t>
            </a:r>
            <a:r>
              <a:rPr lang="en-US" sz="2500" dirty="0" smtClean="0"/>
              <a:t> </a:t>
            </a:r>
            <a:r>
              <a:rPr lang="en-US" sz="2500" dirty="0" err="1" smtClean="0"/>
              <a:t>hak</a:t>
            </a:r>
            <a:r>
              <a:rPr lang="en-US" sz="2500" dirty="0" smtClean="0"/>
              <a:t> </a:t>
            </a:r>
            <a:r>
              <a:rPr lang="en-US" sz="2500" dirty="0" err="1" smtClean="0"/>
              <a:t>asasi</a:t>
            </a:r>
            <a:r>
              <a:rPr lang="en-US" sz="2500" dirty="0" smtClean="0"/>
              <a:t>, </a:t>
            </a:r>
            <a:r>
              <a:rPr lang="en-US" sz="2500" dirty="0" err="1" smtClean="0"/>
              <a:t>kedamaian</a:t>
            </a:r>
            <a:r>
              <a:rPr lang="en-US" sz="2500" dirty="0" smtClean="0"/>
              <a:t>, </a:t>
            </a:r>
            <a:r>
              <a:rPr lang="en-US" sz="2500" dirty="0" err="1" smtClean="0"/>
              <a:t>keadilan</a:t>
            </a:r>
            <a:r>
              <a:rPr lang="en-US" sz="2500" dirty="0" smtClean="0"/>
              <a:t> </a:t>
            </a:r>
            <a:r>
              <a:rPr lang="en-US" sz="2500" dirty="0" err="1" smtClean="0"/>
              <a:t>sosial</a:t>
            </a:r>
            <a:r>
              <a:rPr lang="en-US" sz="2500" dirty="0" smtClean="0"/>
              <a:t>, </a:t>
            </a:r>
            <a:r>
              <a:rPr lang="en-US" sz="2500" dirty="0" err="1" smtClean="0"/>
              <a:t>partisipasi</a:t>
            </a:r>
            <a:r>
              <a:rPr lang="en-US" sz="2500" dirty="0" smtClean="0"/>
              <a:t> </a:t>
            </a:r>
            <a:r>
              <a:rPr lang="en-US" sz="2500" dirty="0" err="1" smtClean="0"/>
              <a:t>publik</a:t>
            </a:r>
            <a:r>
              <a:rPr lang="id-ID" sz="2500" dirty="0" smtClean="0"/>
              <a:t>.</a:t>
            </a:r>
            <a:endParaRPr lang="en-US" sz="2500" dirty="0" smtClean="0"/>
          </a:p>
          <a:p>
            <a:pPr eaLnBrk="1" hangingPunct="1">
              <a:lnSpc>
                <a:spcPct val="80000"/>
              </a:lnSpc>
            </a:pPr>
            <a:r>
              <a:rPr lang="en-US" sz="2500" dirty="0" err="1" smtClean="0"/>
              <a:t>Nilai</a:t>
            </a:r>
            <a:r>
              <a:rPr lang="en-US" sz="2500" dirty="0" smtClean="0"/>
              <a:t> </a:t>
            </a:r>
            <a:r>
              <a:rPr lang="en-US" sz="2500" dirty="0" err="1" smtClean="0"/>
              <a:t>efisiensi</a:t>
            </a:r>
            <a:r>
              <a:rPr lang="en-US" sz="2500" dirty="0" smtClean="0"/>
              <a:t> </a:t>
            </a:r>
            <a:r>
              <a:rPr lang="en-US" sz="2500" dirty="0" err="1" smtClean="0"/>
              <a:t>ekonomi</a:t>
            </a:r>
            <a:r>
              <a:rPr lang="en-US" sz="2500" dirty="0" smtClean="0"/>
              <a:t>: </a:t>
            </a:r>
            <a:r>
              <a:rPr lang="en-US" sz="2500" dirty="0" err="1" smtClean="0"/>
              <a:t>pemelihaaan</a:t>
            </a:r>
            <a:r>
              <a:rPr lang="en-US" sz="2500" dirty="0" smtClean="0"/>
              <a:t> </a:t>
            </a:r>
            <a:r>
              <a:rPr lang="en-US" sz="2500" dirty="0" err="1" smtClean="0"/>
              <a:t>sumber</a:t>
            </a:r>
            <a:r>
              <a:rPr lang="en-US" sz="2500" dirty="0" smtClean="0"/>
              <a:t> </a:t>
            </a:r>
            <a:r>
              <a:rPr lang="en-US" sz="2500" dirty="0" err="1" smtClean="0"/>
              <a:t>daya</a:t>
            </a:r>
            <a:r>
              <a:rPr lang="en-US" sz="2500" dirty="0" smtClean="0"/>
              <a:t>, </a:t>
            </a:r>
            <a:r>
              <a:rPr lang="en-US" sz="2500" dirty="0" err="1" smtClean="0"/>
              <a:t>etika</a:t>
            </a:r>
            <a:r>
              <a:rPr lang="en-US" sz="2500" dirty="0" smtClean="0"/>
              <a:t> </a:t>
            </a:r>
            <a:r>
              <a:rPr lang="en-US" sz="2500" dirty="0" err="1" smtClean="0"/>
              <a:t>kerja</a:t>
            </a:r>
            <a:r>
              <a:rPr lang="en-US" sz="2500" dirty="0" smtClean="0"/>
              <a:t>, </a:t>
            </a:r>
            <a:r>
              <a:rPr lang="en-US" sz="2500" dirty="0" err="1" smtClean="0"/>
              <a:t>produktivitas</a:t>
            </a:r>
            <a:r>
              <a:rPr lang="en-US" sz="2500" dirty="0" smtClean="0"/>
              <a:t>, </a:t>
            </a:r>
            <a:r>
              <a:rPr lang="en-US" sz="2500" dirty="0" err="1" smtClean="0"/>
              <a:t>kewirausahaan</a:t>
            </a:r>
            <a:r>
              <a:rPr lang="id-ID" sz="2500" dirty="0" smtClean="0"/>
              <a:t>.</a:t>
            </a:r>
            <a:endParaRPr lang="en-US" sz="2500" dirty="0" smtClean="0"/>
          </a:p>
          <a:p>
            <a:pPr eaLnBrk="1" hangingPunct="1">
              <a:lnSpc>
                <a:spcPct val="80000"/>
              </a:lnSpc>
            </a:pPr>
            <a:r>
              <a:rPr lang="en-US" sz="2500" dirty="0" err="1" smtClean="0"/>
              <a:t>Nilai</a:t>
            </a:r>
            <a:r>
              <a:rPr lang="en-US" sz="2500" dirty="0" smtClean="0"/>
              <a:t> </a:t>
            </a:r>
            <a:r>
              <a:rPr lang="en-US" sz="2500" dirty="0" err="1" smtClean="0"/>
              <a:t>nasionalisme</a:t>
            </a:r>
            <a:r>
              <a:rPr lang="en-US" sz="2500" dirty="0" smtClean="0"/>
              <a:t>: rasa </a:t>
            </a:r>
            <a:r>
              <a:rPr lang="en-US" sz="2500" dirty="0" err="1" smtClean="0"/>
              <a:t>pesatuan</a:t>
            </a:r>
            <a:r>
              <a:rPr lang="en-US" sz="2500" dirty="0" smtClean="0"/>
              <a:t>, </a:t>
            </a:r>
            <a:r>
              <a:rPr lang="en-US" sz="2500" dirty="0" err="1" smtClean="0"/>
              <a:t>menghargai</a:t>
            </a:r>
            <a:r>
              <a:rPr lang="en-US" sz="2500" dirty="0" smtClean="0"/>
              <a:t> </a:t>
            </a:r>
            <a:r>
              <a:rPr lang="en-US" sz="2500" dirty="0" err="1" smtClean="0"/>
              <a:t>pahlawan</a:t>
            </a:r>
            <a:r>
              <a:rPr lang="en-US" sz="2500" dirty="0" smtClean="0"/>
              <a:t>, </a:t>
            </a:r>
            <a:r>
              <a:rPr lang="en-US" sz="2500" dirty="0" err="1" smtClean="0"/>
              <a:t>kebanggaan</a:t>
            </a:r>
            <a:r>
              <a:rPr lang="en-US" sz="2500" dirty="0" smtClean="0"/>
              <a:t>, </a:t>
            </a:r>
            <a:r>
              <a:rPr lang="en-US" sz="2500" dirty="0" err="1" smtClean="0"/>
              <a:t>tanggung</a:t>
            </a:r>
            <a:r>
              <a:rPr lang="en-US" sz="2500" dirty="0" smtClean="0"/>
              <a:t> </a:t>
            </a:r>
            <a:r>
              <a:rPr lang="en-US" sz="2500" dirty="0" err="1" smtClean="0"/>
              <a:t>jawab</a:t>
            </a:r>
            <a:r>
              <a:rPr lang="en-US" sz="2500" dirty="0" smtClean="0"/>
              <a:t> </a:t>
            </a:r>
            <a:r>
              <a:rPr lang="en-US" sz="2500" dirty="0" err="1" smtClean="0"/>
              <a:t>publik</a:t>
            </a:r>
            <a:r>
              <a:rPr lang="en-US" sz="2500" dirty="0" smtClean="0"/>
              <a:t>, </a:t>
            </a:r>
            <a:r>
              <a:rPr lang="en-US" sz="2500" dirty="0" err="1" smtClean="0"/>
              <a:t>solidaritas</a:t>
            </a:r>
            <a:r>
              <a:rPr lang="en-US" sz="2500" dirty="0" smtClean="0"/>
              <a:t>, </a:t>
            </a:r>
            <a:r>
              <a:rPr lang="en-US" sz="2500" dirty="0" err="1" smtClean="0"/>
              <a:t>cinta</a:t>
            </a:r>
            <a:r>
              <a:rPr lang="en-US" sz="2500" dirty="0" smtClean="0"/>
              <a:t> </a:t>
            </a:r>
            <a:r>
              <a:rPr lang="en-US" sz="2500" dirty="0" err="1" smtClean="0"/>
              <a:t>n</a:t>
            </a:r>
            <a:r>
              <a:rPr lang="en-US" sz="2200" dirty="0" err="1" smtClean="0"/>
              <a:t>egara</a:t>
            </a:r>
            <a:r>
              <a:rPr lang="id-ID" sz="2200" dirty="0" smtClean="0"/>
              <a:t>.</a:t>
            </a:r>
            <a:endParaRPr lang="en-US" sz="2200" dirty="0" smtClean="0"/>
          </a:p>
          <a:p>
            <a:pPr eaLnBrk="1" hangingPunct="1">
              <a:lnSpc>
                <a:spcPct val="80000"/>
              </a:lnSpc>
            </a:pPr>
            <a:endParaRPr lang="en-US" sz="2200" dirty="0" smtClean="0"/>
          </a:p>
          <a:p>
            <a:pPr eaLnBrk="1" hangingPunct="1">
              <a:lnSpc>
                <a:spcPct val="80000"/>
              </a:lnSpc>
            </a:pPr>
            <a:endParaRPr lang="en-US" sz="2000" dirty="0" smtClean="0"/>
          </a:p>
          <a:p>
            <a:pPr eaLnBrk="1" hangingPunct="1">
              <a:lnSpc>
                <a:spcPct val="80000"/>
              </a:lnSpc>
            </a:pPr>
            <a:endParaRPr lang="en-US" sz="2000" dirty="0" smtClean="0"/>
          </a:p>
        </p:txBody>
      </p:sp>
      <p:sp>
        <p:nvSpPr>
          <p:cNvPr id="18434" name="Slide Number Placeholder 5"/>
          <p:cNvSpPr>
            <a:spLocks noGrp="1"/>
          </p:cNvSpPr>
          <p:nvPr>
            <p:ph type="sldNum" sz="quarter" idx="12"/>
          </p:nvPr>
        </p:nvSpPr>
        <p:spPr>
          <a:noFill/>
        </p:spPr>
        <p:txBody>
          <a:bodyPr/>
          <a:lstStyle/>
          <a:p>
            <a:fld id="{BC408F9B-A85F-4EEF-85D2-E492CEFD791A}" type="slidenum">
              <a:rPr lang="en-US"/>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5614966" cy="1426272"/>
          </a:xfrm>
          <a:solidFill>
            <a:schemeClr val="tx2">
              <a:lumMod val="40000"/>
              <a:lumOff val="60000"/>
            </a:schemeClr>
          </a:solidFill>
        </p:spPr>
        <p:txBody>
          <a:bodyPr/>
          <a:lstStyle/>
          <a:p>
            <a:r>
              <a:rPr lang="id-ID" sz="2800" dirty="0" smtClean="0">
                <a:effectLst/>
                <a:latin typeface="Arial Narrow" pitchFamily="34" charset="0"/>
              </a:rPr>
              <a:t>Pendekatan Pendidikan Nilai </a:t>
            </a:r>
            <a:br>
              <a:rPr lang="id-ID" sz="2800" dirty="0" smtClean="0">
                <a:effectLst/>
                <a:latin typeface="Arial Narrow" pitchFamily="34" charset="0"/>
              </a:rPr>
            </a:br>
            <a:r>
              <a:rPr lang="id-ID" sz="2800" dirty="0" smtClean="0">
                <a:effectLst/>
                <a:latin typeface="Arial Narrow" pitchFamily="34" charset="0"/>
              </a:rPr>
              <a:t/>
            </a:r>
            <a:br>
              <a:rPr lang="id-ID" sz="2800" dirty="0" smtClean="0">
                <a:effectLst/>
                <a:latin typeface="Arial Narrow" pitchFamily="34" charset="0"/>
              </a:rPr>
            </a:br>
            <a:r>
              <a:rPr lang="id-ID" sz="2800" dirty="0" smtClean="0">
                <a:effectLst/>
                <a:latin typeface="Arial Narrow" pitchFamily="34" charset="0"/>
              </a:rPr>
              <a:t>Moral</a:t>
            </a:r>
            <a:r>
              <a:rPr lang="id-ID" i="1" dirty="0" smtClean="0"/>
              <a:t/>
            </a:r>
            <a:br>
              <a:rPr lang="id-ID" i="1" dirty="0" smtClean="0"/>
            </a:br>
            <a:endParaRPr lang="id-ID" dirty="0"/>
          </a:p>
        </p:txBody>
      </p:sp>
      <p:sp>
        <p:nvSpPr>
          <p:cNvPr id="4" name="Content Placeholder 3"/>
          <p:cNvSpPr>
            <a:spLocks noGrp="1"/>
          </p:cNvSpPr>
          <p:nvPr>
            <p:ph sz="half" idx="1"/>
          </p:nvPr>
        </p:nvSpPr>
        <p:spPr>
          <a:xfrm>
            <a:off x="457200" y="1428736"/>
            <a:ext cx="8686800" cy="5429264"/>
          </a:xfrm>
        </p:spPr>
        <p:txBody>
          <a:bodyPr>
            <a:normAutofit/>
          </a:bodyPr>
          <a:lstStyle/>
          <a:p>
            <a:pPr>
              <a:buNone/>
            </a:pPr>
            <a:r>
              <a:rPr lang="id-ID" sz="2800" dirty="0" smtClean="0"/>
              <a:t>Pendekatan komprehensif pendidikan nilai menurut</a:t>
            </a:r>
          </a:p>
          <a:p>
            <a:pPr>
              <a:buNone/>
            </a:pPr>
            <a:r>
              <a:rPr lang="id-ID" sz="2800" dirty="0" smtClean="0"/>
              <a:t>Kirschenbaum yang dikutip oleh </a:t>
            </a:r>
            <a:r>
              <a:rPr lang="it-IT" sz="2800" dirty="0" smtClean="0"/>
              <a:t>Darmiyati Zuchdi</a:t>
            </a:r>
            <a:endParaRPr lang="id-ID" sz="2800" dirty="0" smtClean="0"/>
          </a:p>
          <a:p>
            <a:pPr>
              <a:buNone/>
            </a:pPr>
            <a:r>
              <a:rPr lang="it-IT" sz="2800" dirty="0" smtClean="0"/>
              <a:t>(2008: 36-37) meliputi</a:t>
            </a:r>
            <a:r>
              <a:rPr lang="id-ID" sz="2800" dirty="0" smtClean="0"/>
              <a:t> </a:t>
            </a:r>
            <a:r>
              <a:rPr lang="it-IT" sz="2800" dirty="0" smtClean="0"/>
              <a:t>pendekatan:</a:t>
            </a:r>
            <a:endParaRPr lang="id-ID" sz="2800" dirty="0" smtClean="0"/>
          </a:p>
          <a:p>
            <a:pPr>
              <a:buNone/>
            </a:pPr>
            <a:endParaRPr lang="it-IT" sz="2800" dirty="0" smtClean="0"/>
          </a:p>
          <a:p>
            <a:r>
              <a:rPr lang="id-ID" sz="2800" i="1" dirty="0" smtClean="0"/>
              <a:t>inculcating, </a:t>
            </a:r>
            <a:r>
              <a:rPr lang="id-ID" sz="2800" dirty="0" smtClean="0"/>
              <a:t>yaitu menanamkan nilai dan moralitas;</a:t>
            </a:r>
          </a:p>
          <a:p>
            <a:r>
              <a:rPr lang="id-ID" sz="2800" i="1" dirty="0" smtClean="0"/>
              <a:t>modelling, </a:t>
            </a:r>
            <a:r>
              <a:rPr lang="id-ID" sz="2800" dirty="0" smtClean="0"/>
              <a:t>yaitu meneladankan nilai dan moralitas;</a:t>
            </a:r>
          </a:p>
          <a:p>
            <a:r>
              <a:rPr lang="id-ID" sz="2800" i="1" dirty="0" smtClean="0"/>
              <a:t>facilitating, </a:t>
            </a:r>
            <a:r>
              <a:rPr lang="id-ID" sz="2800" dirty="0" smtClean="0"/>
              <a:t>yaitu memudahkan perkembangan nilai dan moral;</a:t>
            </a:r>
          </a:p>
          <a:p>
            <a:r>
              <a:rPr lang="id-ID" sz="2800" i="1" dirty="0" smtClean="0"/>
              <a:t>skill development, yaitu pengembangan keterampilan untuk mencapai </a:t>
            </a:r>
            <a:r>
              <a:rPr lang="id-ID" sz="2800" dirty="0" smtClean="0"/>
              <a:t>kehidupan pribadi yang tenteram dan kehidupan sosial yang kondusifPendekatan</a:t>
            </a:r>
            <a:endParaRPr lang="id-ID"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42918"/>
          </a:xfrm>
          <a:solidFill>
            <a:schemeClr val="tx2">
              <a:lumMod val="40000"/>
              <a:lumOff val="60000"/>
            </a:schemeClr>
          </a:solidFill>
        </p:spPr>
        <p:txBody>
          <a:bodyPr>
            <a:normAutofit/>
          </a:bodyPr>
          <a:lstStyle/>
          <a:p>
            <a:pPr algn="r"/>
            <a:r>
              <a:rPr lang="id-ID" sz="3200" dirty="0" smtClean="0">
                <a:effectLst/>
              </a:rPr>
              <a:t>Metode Pendidikan Nilai Moral</a:t>
            </a:r>
            <a:endParaRPr lang="id-ID" sz="3200" dirty="0">
              <a:effectLst/>
            </a:endParaRPr>
          </a:p>
        </p:txBody>
      </p:sp>
      <p:sp>
        <p:nvSpPr>
          <p:cNvPr id="5" name="Content Placeholder 4"/>
          <p:cNvSpPr>
            <a:spLocks noGrp="1"/>
          </p:cNvSpPr>
          <p:nvPr>
            <p:ph sz="quarter" idx="2"/>
          </p:nvPr>
        </p:nvSpPr>
        <p:spPr>
          <a:xfrm>
            <a:off x="0" y="785794"/>
            <a:ext cx="4572000" cy="6072206"/>
          </a:xfrm>
        </p:spPr>
        <p:txBody>
          <a:bodyPr>
            <a:noAutofit/>
          </a:bodyPr>
          <a:lstStyle/>
          <a:p>
            <a:pPr marL="576072" indent="-457200">
              <a:buAutoNum type="alphaUcPeriod"/>
            </a:pPr>
            <a:r>
              <a:rPr lang="id-ID" sz="2000" b="1" dirty="0" smtClean="0"/>
              <a:t>Metode dogmatik . </a:t>
            </a:r>
            <a:r>
              <a:rPr lang="id-ID" sz="2000" dirty="0" smtClean="0"/>
              <a:t>Metode untuk mengajarkan nilai kepada peserta didik dengan jalan menyajikan nilai-nilai kebaikan dan kebenaran yang harus diterima apa adanya tanpa mempersoalkan hakikat kebaikan dan kebenaran itu sendiri.</a:t>
            </a:r>
          </a:p>
          <a:p>
            <a:pPr marL="576072" indent="-457200">
              <a:buAutoNum type="alphaUcPeriod"/>
            </a:pPr>
            <a:r>
              <a:rPr lang="id-ID" sz="2000" b="1" dirty="0" smtClean="0"/>
              <a:t>Metode deduktif . </a:t>
            </a:r>
            <a:r>
              <a:rPr lang="id-ID" sz="2000" dirty="0" smtClean="0"/>
              <a:t>Cara menyajikan nilai-nilai kebenaran </a:t>
            </a:r>
            <a:r>
              <a:rPr lang="fi-FI" sz="2000" dirty="0" smtClean="0"/>
              <a:t>(keutuhan dan kemanusiaan) dengan jalan menguraikan konsep</a:t>
            </a:r>
            <a:r>
              <a:rPr lang="id-ID" sz="2000" dirty="0" smtClean="0"/>
              <a:t> tentang kebenaran itu agar dipahami oleh peserta didik. Metode ini </a:t>
            </a:r>
            <a:r>
              <a:rPr lang="sv-SE" sz="2000" dirty="0" smtClean="0"/>
              <a:t>bertolak dari kebenaran sebagai teori atau konsep yang memiliki</a:t>
            </a:r>
            <a:r>
              <a:rPr lang="id-ID" sz="2000" dirty="0" smtClean="0"/>
              <a:t> nilai-nilai baik, selanjutnya ditarik beberapa contoh kasus terapan dalam kehidupan sehari-hari di masyarakat.</a:t>
            </a:r>
            <a:endParaRPr lang="id-ID" sz="2000" dirty="0"/>
          </a:p>
        </p:txBody>
      </p:sp>
      <p:sp>
        <p:nvSpPr>
          <p:cNvPr id="6" name="Content Placeholder 5"/>
          <p:cNvSpPr>
            <a:spLocks noGrp="1"/>
          </p:cNvSpPr>
          <p:nvPr>
            <p:ph sz="quarter" idx="4"/>
          </p:nvPr>
        </p:nvSpPr>
        <p:spPr>
          <a:xfrm>
            <a:off x="4786314" y="785794"/>
            <a:ext cx="4357686" cy="6072206"/>
          </a:xfrm>
        </p:spPr>
        <p:txBody>
          <a:bodyPr>
            <a:normAutofit/>
          </a:bodyPr>
          <a:lstStyle/>
          <a:p>
            <a:pPr>
              <a:buNone/>
            </a:pPr>
            <a:r>
              <a:rPr lang="id-ID" sz="2000" dirty="0" smtClean="0"/>
              <a:t>C. </a:t>
            </a:r>
            <a:r>
              <a:rPr lang="id-ID" sz="2000" b="1" dirty="0" smtClean="0"/>
              <a:t>Metode induktif. </a:t>
            </a:r>
            <a:r>
              <a:rPr lang="id-ID" sz="2000" dirty="0" smtClean="0"/>
              <a:t>Kebalikan dari metode deduktif, yaitu dalam membelajarkan nilai dimulai dengan mengenalkan kasuskasus dalam kehidupan sehari-hari, kemudian ditarik maknanya secara hakiki tentang nilai-nilai kebenaran yang berada dalam kehidupan tersebut.</a:t>
            </a:r>
          </a:p>
          <a:p>
            <a:pPr>
              <a:buNone/>
            </a:pPr>
            <a:r>
              <a:rPr lang="id-ID" sz="2000" dirty="0" smtClean="0"/>
              <a:t>D. </a:t>
            </a:r>
            <a:r>
              <a:rPr lang="id-ID" sz="2000" b="1" dirty="0" smtClean="0"/>
              <a:t>Metode reflektif. </a:t>
            </a:r>
            <a:r>
              <a:rPr lang="id-ID" sz="2000" dirty="0" smtClean="0"/>
              <a:t>Gabungan dari penggunaan metode deduktif dan induktif, yaitu membelajarkan nilai dengan cara memberikan konsep secara umum tentang nilai-nilai kebenaran kemudian melihatnya dalam kasus-kasus kehidupan sehari-hari atau dari melihat kasus dalam kehidupan sehari-hari dikembalikan pada konsep teoretisnya secara umum.</a:t>
            </a:r>
            <a:endParaRPr lang="id-ID"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274638"/>
            <a:ext cx="8215338" cy="6583362"/>
          </a:xfrm>
        </p:spPr>
        <p:txBody>
          <a:bodyPr>
            <a:normAutofit/>
          </a:bodyPr>
          <a:lstStyle/>
          <a:p>
            <a:pPr algn="l"/>
            <a:r>
              <a:rPr lang="id-ID" sz="2800" b="1" dirty="0" smtClean="0">
                <a:solidFill>
                  <a:schemeClr val="tx1"/>
                </a:solidFill>
                <a:effectLst/>
              </a:rPr>
              <a:t>Melalui pendidikan</a:t>
            </a:r>
            <a:r>
              <a:rPr lang="id-ID" sz="2800" b="1" dirty="0">
                <a:solidFill>
                  <a:schemeClr val="tx1"/>
                </a:solidFill>
                <a:effectLst/>
              </a:rPr>
              <a:t>, </a:t>
            </a:r>
            <a:r>
              <a:rPr lang="id-ID" sz="2800" b="1" dirty="0" smtClean="0">
                <a:solidFill>
                  <a:schemeClr val="tx1"/>
                </a:solidFill>
                <a:effectLst/>
              </a:rPr>
              <a:t> </a:t>
            </a:r>
            <a:r>
              <a:rPr lang="id-ID" sz="2800" dirty="0" smtClean="0">
                <a:solidFill>
                  <a:schemeClr val="tx1"/>
                </a:solidFill>
                <a:effectLst/>
              </a:rPr>
              <a:t>khusunya </a:t>
            </a:r>
            <a:r>
              <a:rPr lang="id-ID" sz="2800" b="1" dirty="0" smtClean="0">
                <a:solidFill>
                  <a:schemeClr val="tx1"/>
                </a:solidFill>
                <a:effectLst/>
              </a:rPr>
              <a:t>pendidikan nilai, </a:t>
            </a:r>
            <a:r>
              <a:rPr lang="id-ID" sz="2800" dirty="0" smtClean="0">
                <a:solidFill>
                  <a:schemeClr val="tx1"/>
                </a:solidFill>
                <a:effectLst/>
              </a:rPr>
              <a:t>diharapkan </a:t>
            </a:r>
            <a:r>
              <a:rPr lang="id-ID" sz="2800" dirty="0">
                <a:solidFill>
                  <a:schemeClr val="tx1"/>
                </a:solidFill>
                <a:effectLst/>
              </a:rPr>
              <a:t>dapat tertata basis nilai, pemikiran, dan </a:t>
            </a:r>
            <a:r>
              <a:rPr lang="id-ID" sz="2800" dirty="0" smtClean="0">
                <a:solidFill>
                  <a:schemeClr val="tx1"/>
                </a:solidFill>
                <a:effectLst/>
              </a:rPr>
              <a:t>moralitas bangsa </a:t>
            </a:r>
            <a:r>
              <a:rPr lang="id-ID" sz="2800" dirty="0">
                <a:solidFill>
                  <a:schemeClr val="tx1"/>
                </a:solidFill>
                <a:effectLst/>
              </a:rPr>
              <a:t>agar mampu menghasilkan generasi yang tangguh </a:t>
            </a:r>
            <a:r>
              <a:rPr lang="id-ID" sz="2800" dirty="0" smtClean="0">
                <a:solidFill>
                  <a:schemeClr val="tx1"/>
                </a:solidFill>
                <a:effectLst/>
              </a:rPr>
              <a:t>dalam keimanan</a:t>
            </a:r>
            <a:r>
              <a:rPr lang="id-ID" sz="2800" dirty="0">
                <a:solidFill>
                  <a:schemeClr val="tx1"/>
                </a:solidFill>
                <a:effectLst/>
              </a:rPr>
              <a:t>, kukuh dalam kepribadian, kaya dalam intelektual, dan </a:t>
            </a:r>
            <a:r>
              <a:rPr lang="id-ID" sz="2800" dirty="0" smtClean="0">
                <a:solidFill>
                  <a:schemeClr val="tx1"/>
                </a:solidFill>
                <a:effectLst/>
              </a:rPr>
              <a:t>unggul dalam </a:t>
            </a:r>
            <a:r>
              <a:rPr lang="id-ID" sz="2800" dirty="0">
                <a:solidFill>
                  <a:schemeClr val="tx1"/>
                </a:solidFill>
                <a:effectLst/>
              </a:rPr>
              <a:t>penguasaan ilmu pengetahuan dan </a:t>
            </a:r>
            <a:r>
              <a:rPr lang="id-ID" sz="2800" dirty="0" smtClean="0">
                <a:solidFill>
                  <a:schemeClr val="tx1"/>
                </a:solidFill>
                <a:effectLst/>
              </a:rPr>
              <a:t>teknologi.</a:t>
            </a:r>
            <a:r>
              <a:rPr lang="id-ID" sz="2000" dirty="0" smtClean="0"/>
              <a:t/>
            </a:r>
            <a:br>
              <a:rPr lang="id-ID" sz="2000" dirty="0" smtClean="0"/>
            </a:br>
            <a:r>
              <a:rPr lang="id-ID" sz="2000" dirty="0" smtClean="0"/>
              <a:t/>
            </a:r>
            <a:br>
              <a:rPr lang="id-ID" sz="2000" dirty="0" smtClean="0"/>
            </a:br>
            <a:endParaRPr lang="id-ID"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43182"/>
            <a:ext cx="5500694" cy="1162050"/>
          </a:xfrm>
        </p:spPr>
        <p:txBody>
          <a:bodyPr>
            <a:normAutofit/>
          </a:bodyPr>
          <a:lstStyle/>
          <a:p>
            <a:r>
              <a:rPr lang="id-ID" sz="4800" dirty="0" smtClean="0">
                <a:effectLst/>
              </a:rPr>
              <a:t>TERIMA KASIH</a:t>
            </a:r>
            <a:endParaRPr lang="id-ID" sz="4800" dirty="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5074" y="1066800"/>
            <a:ext cx="2928926" cy="4433902"/>
          </a:xfrm>
        </p:spPr>
        <p:txBody>
          <a:bodyPr/>
          <a:lstStyle/>
          <a:p>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
            </a:r>
            <a:br>
              <a:rPr lang="id-ID" sz="2800" b="0" dirty="0" smtClean="0"/>
            </a:br>
            <a:r>
              <a:rPr lang="id-ID" sz="2800" b="0" dirty="0" smtClean="0"/>
              <a:t>Penanaman dan pengembangan karakteristik pendidikan nilai yang mampu berperan dan menjawab tantangan tersebut.</a:t>
            </a:r>
            <a:br>
              <a:rPr lang="id-ID" sz="2800" b="0" dirty="0" smtClean="0"/>
            </a:br>
            <a:endParaRPr lang="id-ID" b="0" dirty="0"/>
          </a:p>
        </p:txBody>
      </p:sp>
      <p:sp>
        <p:nvSpPr>
          <p:cNvPr id="4" name="Text Placeholder 3"/>
          <p:cNvSpPr>
            <a:spLocks noGrp="1"/>
          </p:cNvSpPr>
          <p:nvPr>
            <p:ph type="body" sz="half" idx="2"/>
          </p:nvPr>
        </p:nvSpPr>
        <p:spPr>
          <a:xfrm>
            <a:off x="838200" y="1285860"/>
            <a:ext cx="4419600" cy="4276740"/>
          </a:xfrm>
        </p:spPr>
        <p:txBody>
          <a:bodyPr>
            <a:normAutofit/>
          </a:bodyPr>
          <a:lstStyle/>
          <a:p>
            <a:r>
              <a:rPr lang="id-ID" sz="2800" b="1" dirty="0" smtClean="0">
                <a:solidFill>
                  <a:schemeClr val="tx1"/>
                </a:solidFill>
                <a:latin typeface="Arial Narrow" pitchFamily="34" charset="0"/>
              </a:rPr>
              <a:t>Globalisasi berpandangan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bahwa dunia didominasi oleh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perekonomian dan munculnya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hegemoni pasar dunia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kapitalis dan ideologi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neoliberal yang </a:t>
            </a:r>
          </a:p>
          <a:p>
            <a:endParaRPr lang="id-ID" sz="2800" b="1" dirty="0" smtClean="0">
              <a:solidFill>
                <a:schemeClr val="tx1"/>
              </a:solidFill>
              <a:latin typeface="Arial Narrow" pitchFamily="34" charset="0"/>
            </a:endParaRPr>
          </a:p>
          <a:p>
            <a:r>
              <a:rPr lang="id-ID" sz="2800" b="1" dirty="0" smtClean="0">
                <a:solidFill>
                  <a:schemeClr val="tx1"/>
                </a:solidFill>
                <a:latin typeface="Arial Narrow" pitchFamily="34" charset="0"/>
              </a:rPr>
              <a:t>menopangnya.</a:t>
            </a:r>
            <a:endParaRPr lang="id-ID" sz="2800" b="1" dirty="0">
              <a:solidFill>
                <a:schemeClr val="tx1"/>
              </a:solidFill>
              <a:latin typeface="Arial Narrow" pitchFamily="34" charset="0"/>
            </a:endParaRPr>
          </a:p>
        </p:txBody>
      </p:sp>
      <p:sp>
        <p:nvSpPr>
          <p:cNvPr id="5" name="Right Arrow 4"/>
          <p:cNvSpPr/>
          <p:nvPr/>
        </p:nvSpPr>
        <p:spPr>
          <a:xfrm>
            <a:off x="5286380" y="3000372"/>
            <a:ext cx="785818" cy="28575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071546"/>
            <a:ext cx="9144000" cy="714380"/>
          </a:xfrm>
          <a:prstGeom prst="rect">
            <a:avLst/>
          </a:prstGeom>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title"/>
          </p:nvPr>
        </p:nvSpPr>
        <p:spPr>
          <a:xfrm>
            <a:off x="1071538" y="274320"/>
            <a:ext cx="7862150" cy="6155076"/>
          </a:xfrm>
        </p:spPr>
        <p:txBody>
          <a:bodyPr>
            <a:normAutofit/>
          </a:bodyPr>
          <a:lstStyle/>
          <a:p>
            <a:r>
              <a:rPr lang="id-ID" sz="3600" b="1" dirty="0" smtClean="0">
                <a:effectLst/>
                <a:latin typeface="Arial Narrow" pitchFamily="34" charset="0"/>
              </a:rPr>
              <a:t>Pendidikan nilai pada era globalisasi? </a:t>
            </a:r>
            <a:r>
              <a:rPr lang="id-ID" sz="3600" dirty="0" smtClean="0">
                <a:effectLst/>
              </a:rPr>
              <a:t/>
            </a:r>
            <a:br>
              <a:rPr lang="id-ID" sz="3600" dirty="0" smtClean="0">
                <a:effectLst/>
              </a:rPr>
            </a:br>
            <a:r>
              <a:rPr lang="id-ID" sz="3600" dirty="0" smtClean="0">
                <a:effectLst/>
              </a:rPr>
              <a:t/>
            </a:r>
            <a:br>
              <a:rPr lang="id-ID" sz="3600" dirty="0" smtClean="0">
                <a:effectLst/>
              </a:rPr>
            </a:br>
            <a:r>
              <a:rPr lang="id-ID" sz="3600" dirty="0" smtClean="0">
                <a:effectLst/>
              </a:rPr>
              <a:t/>
            </a:r>
            <a:br>
              <a:rPr lang="id-ID" sz="3600" dirty="0" smtClean="0">
                <a:effectLst/>
              </a:rPr>
            </a:br>
            <a:r>
              <a:rPr lang="id-ID" sz="3600" dirty="0" smtClean="0">
                <a:effectLst/>
                <a:latin typeface="Arial Narrow" pitchFamily="34" charset="0"/>
              </a:rPr>
              <a:t>Bagaimana pendidikan nilai itu mampu menghadapi perubahan di segala aspek kehidupan yang penuh dengan tantangan yang harus dihadapi dengan pendidikan yang lebih baik.</a:t>
            </a:r>
            <a:endParaRPr lang="id-ID" sz="3600" dirty="0">
              <a:effectLst/>
              <a:latin typeface="Arial Narrow" pitchFamily="34" charset="0"/>
            </a:endParaRPr>
          </a:p>
        </p:txBody>
      </p:sp>
      <p:sp>
        <p:nvSpPr>
          <p:cNvPr id="4" name="Down Arrow 3"/>
          <p:cNvSpPr/>
          <p:nvPr/>
        </p:nvSpPr>
        <p:spPr>
          <a:xfrm>
            <a:off x="3929058" y="1928802"/>
            <a:ext cx="285752" cy="78581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8860" y="3500438"/>
            <a:ext cx="6400800" cy="2786066"/>
          </a:xfrm>
        </p:spPr>
        <p:txBody>
          <a:bodyPr>
            <a:noAutofit/>
          </a:bodyPr>
          <a:lstStyle/>
          <a:p>
            <a:pPr>
              <a:lnSpc>
                <a:spcPct val="100000"/>
              </a:lnSpc>
            </a:pPr>
            <a:r>
              <a:rPr lang="it-IT" sz="2800" cap="none" dirty="0" smtClean="0">
                <a:solidFill>
                  <a:schemeClr val="tx1"/>
                </a:solidFill>
                <a:effectLst/>
                <a:latin typeface="Arial Narrow" pitchFamily="34" charset="0"/>
              </a:rPr>
              <a:t>Hal</a:t>
            </a:r>
            <a:r>
              <a:rPr lang="id-ID" sz="2800" cap="none" dirty="0" smtClean="0">
                <a:solidFill>
                  <a:schemeClr val="tx1"/>
                </a:solidFill>
                <a:effectLst/>
                <a:latin typeface="Arial Narrow" pitchFamily="34" charset="0"/>
              </a:rPr>
              <a:t> yang terpenting adalah bagaimana nilai moral yang telah ditanamkan pendidikan nilai </a:t>
            </a:r>
            <a:r>
              <a:rPr lang="sv-SE" sz="2800" cap="none" dirty="0" smtClean="0">
                <a:solidFill>
                  <a:schemeClr val="tx1"/>
                </a:solidFill>
                <a:effectLst/>
                <a:latin typeface="Arial Narrow" pitchFamily="34" charset="0"/>
              </a:rPr>
              <a:t>mampu membebaskan dari kebodohan dan keterbelakangan</a:t>
            </a:r>
            <a:r>
              <a:rPr lang="id-ID" sz="2800" cap="none" dirty="0" smtClean="0">
                <a:solidFill>
                  <a:schemeClr val="tx1"/>
                </a:solidFill>
                <a:effectLst/>
                <a:latin typeface="Arial Narrow" pitchFamily="34" charset="0"/>
              </a:rPr>
              <a:t>. </a:t>
            </a:r>
            <a:r>
              <a:rPr lang="id-ID" sz="2400" cap="none" dirty="0" smtClean="0">
                <a:effectLst/>
              </a:rPr>
              <a:t/>
            </a:r>
            <a:br>
              <a:rPr lang="id-ID" sz="2400" cap="none" dirty="0" smtClean="0">
                <a:effectLst/>
              </a:rPr>
            </a:br>
            <a:endParaRPr lang="id-ID" sz="2400" cap="none" dirty="0">
              <a:effectLst/>
            </a:endParaRPr>
          </a:p>
        </p:txBody>
      </p:sp>
      <p:sp>
        <p:nvSpPr>
          <p:cNvPr id="4" name="Rectangle 3"/>
          <p:cNvSpPr/>
          <p:nvPr/>
        </p:nvSpPr>
        <p:spPr>
          <a:xfrm>
            <a:off x="0" y="285728"/>
            <a:ext cx="2071670" cy="6286544"/>
          </a:xfrm>
          <a:prstGeom prst="rect">
            <a:avLst/>
          </a:prstGeom>
          <a:ln w="0">
            <a:solidFill>
              <a:schemeClr val="bg2"/>
            </a:solidFill>
          </a:ln>
        </p:spPr>
        <p:style>
          <a:lnRef idx="2">
            <a:schemeClr val="dk1"/>
          </a:lnRef>
          <a:fillRef idx="1003">
            <a:schemeClr val="lt2"/>
          </a:fillRef>
          <a:effectRef idx="0">
            <a:schemeClr val="dk1"/>
          </a:effectRef>
          <a:fontRef idx="minor">
            <a:schemeClr val="dk1"/>
          </a:fontRef>
        </p:style>
        <p:txBody>
          <a:bodyPr rtlCol="0" anchor="ctr"/>
          <a:lstStyle/>
          <a:p>
            <a:pPr algn="ctr"/>
            <a:r>
              <a:rPr lang="id-ID" sz="3200" b="1" dirty="0" smtClean="0">
                <a:latin typeface="Arial Narrow" pitchFamily="34" charset="0"/>
              </a:rPr>
              <a:t>Makna Pendidikan Nilai Moral</a:t>
            </a:r>
            <a:endParaRPr lang="id-ID" sz="3200" dirty="0" smtClean="0">
              <a:latin typeface="Arial Narrow" pitchFamily="34" charset="0"/>
            </a:endParaRPr>
          </a:p>
          <a:p>
            <a:pPr algn="ctr"/>
            <a:endParaRPr lang="id-ID" dirty="0"/>
          </a:p>
        </p:txBody>
      </p:sp>
      <p:sp>
        <p:nvSpPr>
          <p:cNvPr id="5" name="Text Placeholder 4"/>
          <p:cNvSpPr>
            <a:spLocks noGrp="1"/>
          </p:cNvSpPr>
          <p:nvPr>
            <p:ph type="body" idx="1"/>
          </p:nvPr>
        </p:nvSpPr>
        <p:spPr>
          <a:xfrm>
            <a:off x="2285984" y="571480"/>
            <a:ext cx="6400800" cy="1643074"/>
          </a:xfrm>
        </p:spPr>
        <p:txBody>
          <a:bodyPr>
            <a:normAutofit/>
          </a:bodyPr>
          <a:lstStyle/>
          <a:p>
            <a:pPr>
              <a:lnSpc>
                <a:spcPct val="110000"/>
              </a:lnSpc>
            </a:pPr>
            <a:r>
              <a:rPr lang="id-ID" sz="2800" dirty="0" smtClean="0">
                <a:latin typeface="Arial Narrow" pitchFamily="34" charset="0"/>
              </a:rPr>
              <a:t>Pendidikan nilai bukan sekadar proses penanaman nilai moral untuk </a:t>
            </a:r>
            <a:r>
              <a:rPr lang="it-IT" sz="2800" dirty="0" smtClean="0">
                <a:latin typeface="Arial Narrow" pitchFamily="34" charset="0"/>
              </a:rPr>
              <a:t>membentengi diri dari akses negatif globalisasi</a:t>
            </a:r>
            <a:r>
              <a:rPr lang="id-ID" sz="2800" dirty="0" smtClean="0">
                <a:latin typeface="Arial Narrow" pitchFamily="34" charset="0"/>
              </a:rPr>
              <a:t>.</a:t>
            </a:r>
            <a:endParaRPr lang="id-ID" sz="2800" dirty="0">
              <a:latin typeface="Arial Narrow"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21" name="AutoShape 5"/>
          <p:cNvSpPr>
            <a:spLocks noChangeArrowheads="1"/>
          </p:cNvSpPr>
          <p:nvPr/>
        </p:nvSpPr>
        <p:spPr bwMode="auto">
          <a:xfrm>
            <a:off x="2428860" y="0"/>
            <a:ext cx="5214942" cy="2500306"/>
          </a:xfrm>
          <a:prstGeom prst="downArrowCallout">
            <a:avLst>
              <a:gd name="adj1" fmla="val 55556"/>
              <a:gd name="adj2" fmla="val 55556"/>
              <a:gd name="adj3" fmla="val 16667"/>
              <a:gd name="adj4" fmla="val 73380"/>
            </a:avLst>
          </a:prstGeom>
          <a:ln>
            <a:solidFill>
              <a:schemeClr val="bg2"/>
            </a:solidFill>
            <a:headEnd/>
            <a:tailEnd/>
          </a:ln>
        </p:spPr>
        <p:style>
          <a:lnRef idx="2">
            <a:schemeClr val="dk1"/>
          </a:lnRef>
          <a:fillRef idx="1002">
            <a:schemeClr val="lt2"/>
          </a:fillRef>
          <a:effectRef idx="0">
            <a:schemeClr val="dk1"/>
          </a:effectRef>
          <a:fontRef idx="minor">
            <a:schemeClr val="dk1"/>
          </a:fontRef>
        </p:style>
        <p:txBody>
          <a:bodyPr wrap="none" anchor="ctr"/>
          <a:lstStyle/>
          <a:p>
            <a:pPr algn="ctr"/>
            <a:r>
              <a:rPr lang="en-US" sz="3600" b="1" dirty="0" err="1">
                <a:solidFill>
                  <a:schemeClr val="tx1"/>
                </a:solidFill>
                <a:latin typeface="Arial Narrow" pitchFamily="34" charset="0"/>
              </a:rPr>
              <a:t>Pengertian</a:t>
            </a:r>
            <a:r>
              <a:rPr lang="en-US" sz="3600" b="1" dirty="0">
                <a:solidFill>
                  <a:schemeClr val="tx1"/>
                </a:solidFill>
                <a:latin typeface="Arial Narrow" pitchFamily="34" charset="0"/>
              </a:rPr>
              <a:t> </a:t>
            </a:r>
            <a:r>
              <a:rPr lang="id-ID" sz="3600" b="1" dirty="0" smtClean="0">
                <a:solidFill>
                  <a:schemeClr val="tx1"/>
                </a:solidFill>
                <a:latin typeface="Arial Narrow" pitchFamily="34" charset="0"/>
              </a:rPr>
              <a:t>Pendidikan </a:t>
            </a:r>
            <a:r>
              <a:rPr lang="en-US" sz="3600" b="1" dirty="0" err="1" smtClean="0">
                <a:solidFill>
                  <a:schemeClr val="tx1"/>
                </a:solidFill>
                <a:latin typeface="Arial Narrow" pitchFamily="34" charset="0"/>
              </a:rPr>
              <a:t>Nilai</a:t>
            </a:r>
            <a:endParaRPr lang="en-US" sz="3600" b="1" dirty="0">
              <a:solidFill>
                <a:schemeClr val="tx1"/>
              </a:solidFill>
              <a:latin typeface="Arial Narrow" pitchFamily="34" charset="0"/>
            </a:endParaRPr>
          </a:p>
          <a:p>
            <a:pPr algn="ctr"/>
            <a:r>
              <a:rPr lang="id-ID" sz="3600" b="1" dirty="0" err="1" smtClean="0">
                <a:solidFill>
                  <a:schemeClr val="tx1"/>
                </a:solidFill>
                <a:latin typeface="Arial Narrow" pitchFamily="34" charset="0"/>
              </a:rPr>
              <a:t>d</a:t>
            </a:r>
            <a:r>
              <a:rPr lang="en-US" sz="3600" b="1" dirty="0" err="1" smtClean="0">
                <a:solidFill>
                  <a:schemeClr val="tx1"/>
                </a:solidFill>
                <a:latin typeface="Arial Narrow" pitchFamily="34" charset="0"/>
              </a:rPr>
              <a:t>alam</a:t>
            </a:r>
            <a:r>
              <a:rPr lang="en-US" sz="3600" b="1" dirty="0" smtClean="0">
                <a:solidFill>
                  <a:schemeClr val="tx1"/>
                </a:solidFill>
                <a:latin typeface="Arial Narrow" pitchFamily="34" charset="0"/>
              </a:rPr>
              <a:t> </a:t>
            </a:r>
            <a:r>
              <a:rPr lang="en-US" sz="3600" b="1" dirty="0" err="1">
                <a:solidFill>
                  <a:schemeClr val="tx1"/>
                </a:solidFill>
                <a:latin typeface="Arial Narrow" pitchFamily="34" charset="0"/>
              </a:rPr>
              <a:t>Materi</a:t>
            </a:r>
            <a:r>
              <a:rPr lang="en-US" sz="3600" b="1" dirty="0">
                <a:solidFill>
                  <a:schemeClr val="tx1"/>
                </a:solidFill>
                <a:latin typeface="Arial Narrow" pitchFamily="34" charset="0"/>
              </a:rPr>
              <a:t> </a:t>
            </a:r>
            <a:r>
              <a:rPr lang="en-US" sz="3600" b="1" dirty="0" smtClean="0">
                <a:solidFill>
                  <a:schemeClr val="tx1"/>
                </a:solidFill>
                <a:latin typeface="Arial Narrow" pitchFamily="34" charset="0"/>
              </a:rPr>
              <a:t>P</a:t>
            </a:r>
            <a:r>
              <a:rPr lang="id-ID" sz="3600" b="1" dirty="0" smtClean="0">
                <a:solidFill>
                  <a:schemeClr val="tx1"/>
                </a:solidFill>
                <a:latin typeface="Arial Narrow" pitchFamily="34" charset="0"/>
              </a:rPr>
              <a:t>P</a:t>
            </a:r>
            <a:r>
              <a:rPr lang="en-US" sz="3600" b="1" dirty="0" err="1" smtClean="0">
                <a:solidFill>
                  <a:schemeClr val="tx1"/>
                </a:solidFill>
                <a:latin typeface="Arial Narrow" pitchFamily="34" charset="0"/>
              </a:rPr>
              <a:t>Kn</a:t>
            </a:r>
            <a:endParaRPr lang="en-US" sz="3600" b="1" dirty="0">
              <a:solidFill>
                <a:schemeClr val="tx1"/>
              </a:solidFill>
              <a:latin typeface="Arial Narrow" pitchFamily="34" charset="0"/>
            </a:endParaRPr>
          </a:p>
        </p:txBody>
      </p:sp>
      <p:sp>
        <p:nvSpPr>
          <p:cNvPr id="342022" name="AutoShape 6"/>
          <p:cNvSpPr>
            <a:spLocks noChangeArrowheads="1"/>
          </p:cNvSpPr>
          <p:nvPr/>
        </p:nvSpPr>
        <p:spPr bwMode="auto">
          <a:xfrm>
            <a:off x="1000100" y="2743200"/>
            <a:ext cx="8429684" cy="3686196"/>
          </a:xfrm>
          <a:prstGeom prst="plaque">
            <a:avLst>
              <a:gd name="adj" fmla="val 16667"/>
            </a:avLst>
          </a:prstGeom>
          <a:ln w="38100">
            <a:solidFill>
              <a:schemeClr val="bg2"/>
            </a:solidFill>
            <a:miter lim="800000"/>
            <a:headEnd/>
            <a:tailEnd/>
          </a:ln>
        </p:spPr>
        <p:style>
          <a:lnRef idx="0">
            <a:scrgbClr r="0" g="0" b="0"/>
          </a:lnRef>
          <a:fillRef idx="1001">
            <a:schemeClr val="lt2"/>
          </a:fillRef>
          <a:effectRef idx="0">
            <a:scrgbClr r="0" g="0" b="0"/>
          </a:effectRef>
          <a:fontRef idx="major"/>
        </p:style>
        <p:txBody>
          <a:bodyPr wrap="none" anchor="ctr"/>
          <a:lstStyle/>
          <a:p>
            <a:r>
              <a:rPr lang="en-US" sz="2800" dirty="0" err="1">
                <a:latin typeface="Arial Narrow" pitchFamily="34" charset="0"/>
              </a:rPr>
              <a:t>Nilai</a:t>
            </a:r>
            <a:r>
              <a:rPr lang="en-US" sz="2800" dirty="0">
                <a:latin typeface="Arial Narrow" pitchFamily="34" charset="0"/>
              </a:rPr>
              <a:t> </a:t>
            </a:r>
            <a:r>
              <a:rPr lang="en-US" sz="2800" i="1" dirty="0">
                <a:latin typeface="Arial Narrow" pitchFamily="34" charset="0"/>
              </a:rPr>
              <a:t>(Value)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harga</a:t>
            </a:r>
            <a:r>
              <a:rPr lang="en-US" sz="2800" dirty="0">
                <a:latin typeface="Arial Narrow" pitchFamily="34" charset="0"/>
              </a:rPr>
              <a:t>, </a:t>
            </a:r>
            <a:r>
              <a:rPr lang="en-US" sz="2800" dirty="0" err="1">
                <a:latin typeface="Arial Narrow" pitchFamily="34" charset="0"/>
              </a:rPr>
              <a:t>makna</a:t>
            </a:r>
            <a:r>
              <a:rPr lang="en-US" sz="2800" dirty="0">
                <a:latin typeface="Arial Narrow" pitchFamily="34" charset="0"/>
              </a:rPr>
              <a:t>, </a:t>
            </a:r>
            <a:r>
              <a:rPr lang="en-US" sz="2800" dirty="0" err="1">
                <a:latin typeface="Arial Narrow" pitchFamily="34" charset="0"/>
              </a:rPr>
              <a:t>isi</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pesan</a:t>
            </a:r>
            <a:r>
              <a:rPr lang="en-US" sz="2800" dirty="0">
                <a:latin typeface="Arial Narrow" pitchFamily="34" charset="0"/>
              </a:rPr>
              <a:t>, </a:t>
            </a:r>
            <a:r>
              <a:rPr lang="en-US" sz="2800" dirty="0" err="1">
                <a:latin typeface="Arial Narrow" pitchFamily="34" charset="0"/>
              </a:rPr>
              <a:t>semangat</a:t>
            </a:r>
            <a:r>
              <a:rPr lang="en-US" sz="2800" dirty="0">
                <a:latin typeface="Arial Narrow" pitchFamily="34" charset="0"/>
              </a:rPr>
              <a:t>, </a:t>
            </a:r>
          </a:p>
          <a:p>
            <a:r>
              <a:rPr lang="en-US" sz="2800" dirty="0" err="1">
                <a:latin typeface="Arial Narrow" pitchFamily="34" charset="0"/>
              </a:rPr>
              <a:t>atau</a:t>
            </a:r>
            <a:r>
              <a:rPr lang="en-US" sz="2800" dirty="0">
                <a:latin typeface="Arial Narrow" pitchFamily="34" charset="0"/>
              </a:rPr>
              <a:t> </a:t>
            </a:r>
            <a:r>
              <a:rPr lang="en-US" sz="2800" dirty="0" err="1">
                <a:latin typeface="Arial Narrow" pitchFamily="34" charset="0"/>
              </a:rPr>
              <a:t>jiwa</a:t>
            </a:r>
            <a:r>
              <a:rPr lang="en-US" sz="2800" dirty="0">
                <a:latin typeface="Arial Narrow" pitchFamily="34" charset="0"/>
              </a:rPr>
              <a:t> yang </a:t>
            </a:r>
            <a:r>
              <a:rPr lang="en-US" sz="2800" dirty="0" err="1">
                <a:latin typeface="Arial Narrow" pitchFamily="34" charset="0"/>
              </a:rPr>
              <a:t>tersurat</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tersirat</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fakta</a:t>
            </a:r>
            <a:r>
              <a:rPr lang="en-US" sz="2800" dirty="0">
                <a:latin typeface="Arial Narrow" pitchFamily="34" charset="0"/>
              </a:rPr>
              <a:t>, </a:t>
            </a:r>
            <a:r>
              <a:rPr lang="en-US" sz="2800" dirty="0" err="1">
                <a:latin typeface="Arial Narrow" pitchFamily="34" charset="0"/>
              </a:rPr>
              <a:t>konsep</a:t>
            </a:r>
            <a:r>
              <a:rPr lang="en-US" sz="2800" dirty="0">
                <a:latin typeface="Arial Narrow" pitchFamily="34" charset="0"/>
              </a:rPr>
              <a:t>, </a:t>
            </a:r>
            <a:r>
              <a:rPr lang="en-US" sz="2800" dirty="0" err="1">
                <a:latin typeface="Arial Narrow" pitchFamily="34" charset="0"/>
              </a:rPr>
              <a:t>dan</a:t>
            </a:r>
            <a:endParaRPr lang="en-US" sz="2800" dirty="0">
              <a:latin typeface="Arial Narrow" pitchFamily="34" charset="0"/>
            </a:endParaRPr>
          </a:p>
          <a:p>
            <a:r>
              <a:rPr lang="en-US" sz="2800" dirty="0" err="1">
                <a:latin typeface="Arial Narrow" pitchFamily="34" charset="0"/>
              </a:rPr>
              <a:t>Teori</a:t>
            </a:r>
            <a:r>
              <a:rPr lang="en-US" sz="2800" dirty="0">
                <a:latin typeface="Arial Narrow" pitchFamily="34" charset="0"/>
              </a:rPr>
              <a:t> </a:t>
            </a:r>
            <a:r>
              <a:rPr lang="en-US" sz="2800" dirty="0" err="1">
                <a:latin typeface="Arial Narrow" pitchFamily="34" charset="0"/>
              </a:rPr>
              <a:t>sehingga</a:t>
            </a:r>
            <a:r>
              <a:rPr lang="en-US" sz="2800" dirty="0">
                <a:latin typeface="Arial Narrow" pitchFamily="34" charset="0"/>
              </a:rPr>
              <a:t> </a:t>
            </a:r>
            <a:r>
              <a:rPr lang="en-US" sz="2800" dirty="0" err="1">
                <a:latin typeface="Arial Narrow" pitchFamily="34" charset="0"/>
              </a:rPr>
              <a:t>bermakna</a:t>
            </a:r>
            <a:r>
              <a:rPr lang="en-US" sz="2800" dirty="0">
                <a:latin typeface="Arial Narrow" pitchFamily="34" charset="0"/>
              </a:rPr>
              <a:t> </a:t>
            </a:r>
            <a:r>
              <a:rPr lang="en-US" sz="2800" dirty="0" err="1">
                <a:latin typeface="Arial Narrow" pitchFamily="34" charset="0"/>
              </a:rPr>
              <a:t>secara</a:t>
            </a:r>
            <a:r>
              <a:rPr lang="en-US" sz="2800" dirty="0">
                <a:latin typeface="Arial Narrow" pitchFamily="34" charset="0"/>
              </a:rPr>
              <a:t> </a:t>
            </a:r>
            <a:r>
              <a:rPr lang="en-US" sz="2800" dirty="0" err="1">
                <a:latin typeface="Arial Narrow" pitchFamily="34" charset="0"/>
              </a:rPr>
              <a:t>fungsional</a:t>
            </a:r>
            <a:r>
              <a:rPr lang="en-US" sz="2800" dirty="0">
                <a:latin typeface="Arial Narrow" pitchFamily="34" charset="0"/>
              </a:rPr>
              <a:t> (</a:t>
            </a:r>
            <a:r>
              <a:rPr lang="en-US" sz="2800" dirty="0" err="1">
                <a:latin typeface="Arial Narrow" pitchFamily="34" charset="0"/>
              </a:rPr>
              <a:t>Djahiri</a:t>
            </a:r>
            <a:r>
              <a:rPr lang="en-US" sz="2800" dirty="0">
                <a:latin typeface="Arial Narrow" pitchFamily="34" charset="0"/>
              </a:rPr>
              <a:t>, 1999</a:t>
            </a:r>
            <a:r>
              <a:rPr lang="en-US" sz="2800" dirty="0" smtClean="0">
                <a:latin typeface="Arial Narrow" pitchFamily="34" charset="0"/>
              </a:rPr>
              <a:t>)</a:t>
            </a:r>
            <a:r>
              <a:rPr lang="id-ID" sz="2800" dirty="0" smtClean="0">
                <a:latin typeface="Arial Narrow" pitchFamily="34" charset="0"/>
              </a:rPr>
              <a:t>.</a:t>
            </a:r>
            <a:endParaRPr lang="en-US" sz="2800" dirty="0">
              <a:latin typeface="Arial Narrow" pitchFamily="34" charset="0"/>
            </a:endParaRPr>
          </a:p>
          <a:p>
            <a:endParaRPr lang="en-US" sz="2800" dirty="0">
              <a:latin typeface="Arial Narrow" pitchFamily="34" charset="0"/>
            </a:endParaRPr>
          </a:p>
          <a:p>
            <a:r>
              <a:rPr lang="en-US" sz="2800" dirty="0" err="1">
                <a:latin typeface="Arial Narrow" pitchFamily="34" charset="0"/>
              </a:rPr>
              <a:t>Pendidikan</a:t>
            </a:r>
            <a:r>
              <a:rPr lang="en-US" sz="2800" dirty="0">
                <a:latin typeface="Arial Narrow" pitchFamily="34" charset="0"/>
              </a:rPr>
              <a:t> </a:t>
            </a:r>
            <a:r>
              <a:rPr lang="en-US" sz="2800" dirty="0" err="1">
                <a:latin typeface="Arial Narrow" pitchFamily="34" charset="0"/>
              </a:rPr>
              <a:t>Nilai</a:t>
            </a:r>
            <a:r>
              <a:rPr lang="en-US" sz="2800" dirty="0">
                <a:latin typeface="Arial Narrow" pitchFamily="34" charset="0"/>
              </a:rPr>
              <a:t>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pendidikan</a:t>
            </a:r>
            <a:r>
              <a:rPr lang="en-US" sz="2800" dirty="0">
                <a:latin typeface="Arial Narrow" pitchFamily="34" charset="0"/>
              </a:rPr>
              <a:t> yang </a:t>
            </a:r>
            <a:r>
              <a:rPr lang="en-US" sz="2800" dirty="0" err="1">
                <a:latin typeface="Arial Narrow" pitchFamily="34" charset="0"/>
              </a:rPr>
              <a:t>mensosialisasikan</a:t>
            </a:r>
            <a:endParaRPr lang="en-US" sz="2800" dirty="0">
              <a:latin typeface="Arial Narrow" pitchFamily="34" charset="0"/>
            </a:endParaRPr>
          </a:p>
          <a:p>
            <a:r>
              <a:rPr lang="en-US" sz="2800" dirty="0">
                <a:latin typeface="Arial Narrow" pitchFamily="34" charset="0"/>
              </a:rPr>
              <a:t>Dan </a:t>
            </a:r>
            <a:r>
              <a:rPr lang="en-US" sz="2800" dirty="0" err="1">
                <a:latin typeface="Arial Narrow" pitchFamily="34" charset="0"/>
              </a:rPr>
              <a:t>menginternalisasikan</a:t>
            </a:r>
            <a:r>
              <a:rPr lang="en-US" sz="2800" dirty="0">
                <a:latin typeface="Arial Narrow" pitchFamily="34" charset="0"/>
              </a:rPr>
              <a:t> </a:t>
            </a:r>
            <a:r>
              <a:rPr lang="en-US" sz="2800" dirty="0" err="1">
                <a:latin typeface="Arial Narrow" pitchFamily="34" charset="0"/>
              </a:rPr>
              <a:t>nilai-nilai</a:t>
            </a:r>
            <a:r>
              <a:rPr lang="en-US" sz="2800" dirty="0">
                <a:latin typeface="Arial Narrow" pitchFamily="34" charset="0"/>
              </a:rPr>
              <a:t> </a:t>
            </a:r>
            <a:r>
              <a:rPr lang="en-US" sz="2800" dirty="0" err="1">
                <a:latin typeface="Arial Narrow" pitchFamily="34" charset="0"/>
              </a:rPr>
              <a:t>dalam</a:t>
            </a:r>
            <a:r>
              <a:rPr lang="en-US" sz="2800" dirty="0">
                <a:latin typeface="Arial Narrow" pitchFamily="34" charset="0"/>
              </a:rPr>
              <a:t> </a:t>
            </a:r>
            <a:r>
              <a:rPr lang="en-US" sz="2800" dirty="0" err="1">
                <a:latin typeface="Arial Narrow" pitchFamily="34" charset="0"/>
              </a:rPr>
              <a:t>diri</a:t>
            </a:r>
            <a:r>
              <a:rPr lang="en-US" sz="2800" dirty="0">
                <a:latin typeface="Arial Narrow" pitchFamily="34" charset="0"/>
              </a:rPr>
              <a:t> </a:t>
            </a:r>
            <a:r>
              <a:rPr lang="en-US" sz="2800" dirty="0" err="1" smtClean="0">
                <a:latin typeface="Arial Narrow" pitchFamily="34" charset="0"/>
              </a:rPr>
              <a:t>siswa</a:t>
            </a:r>
            <a:r>
              <a:rPr lang="id-ID" sz="2800" dirty="0" smtClean="0">
                <a:latin typeface="Arial Narrow" pitchFamily="34" charset="0"/>
              </a:rPr>
              <a:t>.</a:t>
            </a:r>
            <a:endParaRPr lang="en-US" sz="2800" dirty="0">
              <a:latin typeface="Arial Narrow" pitchFamily="34"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42021"/>
                                        </p:tgtEl>
                                        <p:attrNameLst>
                                          <p:attrName>style.visibility</p:attrName>
                                        </p:attrNameLst>
                                      </p:cBhvr>
                                      <p:to>
                                        <p:strVal val="visible"/>
                                      </p:to>
                                    </p:set>
                                    <p:anim calcmode="lin" valueType="num">
                                      <p:cBhvr>
                                        <p:cTn id="7" dur="2000" fill="hold"/>
                                        <p:tgtEl>
                                          <p:spTgt spid="342021"/>
                                        </p:tgtEl>
                                        <p:attrNameLst>
                                          <p:attrName>ppt_w</p:attrName>
                                        </p:attrNameLst>
                                      </p:cBhvr>
                                      <p:tavLst>
                                        <p:tav tm="0">
                                          <p:val>
                                            <p:fltVal val="0"/>
                                          </p:val>
                                        </p:tav>
                                        <p:tav tm="100000">
                                          <p:val>
                                            <p:strVal val="#ppt_w"/>
                                          </p:val>
                                        </p:tav>
                                      </p:tavLst>
                                    </p:anim>
                                    <p:anim calcmode="lin" valueType="num">
                                      <p:cBhvr>
                                        <p:cTn id="8" dur="2000" fill="hold"/>
                                        <p:tgtEl>
                                          <p:spTgt spid="342021"/>
                                        </p:tgtEl>
                                        <p:attrNameLst>
                                          <p:attrName>ppt_h</p:attrName>
                                        </p:attrNameLst>
                                      </p:cBhvr>
                                      <p:tavLst>
                                        <p:tav tm="0">
                                          <p:val>
                                            <p:fltVal val="0"/>
                                          </p:val>
                                        </p:tav>
                                        <p:tav tm="100000">
                                          <p:val>
                                            <p:strVal val="#ppt_h"/>
                                          </p:val>
                                        </p:tav>
                                      </p:tavLst>
                                    </p:anim>
                                    <p:anim calcmode="lin" valueType="num">
                                      <p:cBhvr>
                                        <p:cTn id="9" dur="2000" fill="hold"/>
                                        <p:tgtEl>
                                          <p:spTgt spid="342021"/>
                                        </p:tgtEl>
                                        <p:attrNameLst>
                                          <p:attrName>style.rotation</p:attrName>
                                        </p:attrNameLst>
                                      </p:cBhvr>
                                      <p:tavLst>
                                        <p:tav tm="0">
                                          <p:val>
                                            <p:fltVal val="360"/>
                                          </p:val>
                                        </p:tav>
                                        <p:tav tm="100000">
                                          <p:val>
                                            <p:fltVal val="0"/>
                                          </p:val>
                                        </p:tav>
                                      </p:tavLst>
                                    </p:anim>
                                    <p:animEffect transition="in" filter="fade">
                                      <p:cBhvr>
                                        <p:cTn id="10" dur="2000"/>
                                        <p:tgtEl>
                                          <p:spTgt spid="342021"/>
                                        </p:tgtEl>
                                      </p:cBhvr>
                                    </p:animEffect>
                                  </p:childTnLst>
                                </p:cTn>
                              </p:par>
                            </p:childTnLst>
                          </p:cTn>
                        </p:par>
                        <p:par>
                          <p:cTn id="11" fill="hold">
                            <p:stCondLst>
                              <p:cond delay="2000"/>
                            </p:stCondLst>
                            <p:childTnLst>
                              <p:par>
                                <p:cTn id="12" presetID="8" presetClass="entr" presetSubtype="16" fill="hold" grpId="0" nodeType="afterEffect">
                                  <p:stCondLst>
                                    <p:cond delay="0"/>
                                  </p:stCondLst>
                                  <p:childTnLst>
                                    <p:set>
                                      <p:cBhvr>
                                        <p:cTn id="13" dur="1" fill="hold">
                                          <p:stCondLst>
                                            <p:cond delay="0"/>
                                          </p:stCondLst>
                                        </p:cTn>
                                        <p:tgtEl>
                                          <p:spTgt spid="342022"/>
                                        </p:tgtEl>
                                        <p:attrNameLst>
                                          <p:attrName>style.visibility</p:attrName>
                                        </p:attrNameLst>
                                      </p:cBhvr>
                                      <p:to>
                                        <p:strVal val="visible"/>
                                      </p:to>
                                    </p:set>
                                    <p:animEffect transition="in" filter="diamond(in)">
                                      <p:cBhvr>
                                        <p:cTn id="14" dur="2000"/>
                                        <p:tgtEl>
                                          <p:spTgt spid="3420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21" grpId="0" animBg="1"/>
      <p:bldP spid="3420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AutoShape 4"/>
          <p:cNvSpPr>
            <a:spLocks noChangeArrowheads="1"/>
          </p:cNvSpPr>
          <p:nvPr/>
        </p:nvSpPr>
        <p:spPr bwMode="auto">
          <a:xfrm>
            <a:off x="2643174" y="285728"/>
            <a:ext cx="5334000" cy="2214578"/>
          </a:xfrm>
          <a:prstGeom prst="downArrowCallout">
            <a:avLst>
              <a:gd name="adj1" fmla="val 67308"/>
              <a:gd name="adj2" fmla="val 67308"/>
              <a:gd name="adj3" fmla="val 16667"/>
              <a:gd name="adj4" fmla="val 65866"/>
            </a:avLst>
          </a:prstGeom>
          <a:ln w="38100">
            <a:solidFill>
              <a:schemeClr val="bg2"/>
            </a:solidFill>
            <a:miter lim="800000"/>
            <a:headEnd/>
            <a:tailEnd/>
          </a:ln>
        </p:spPr>
        <p:style>
          <a:lnRef idx="0">
            <a:scrgbClr r="0" g="0" b="0"/>
          </a:lnRef>
          <a:fillRef idx="1001">
            <a:schemeClr val="lt2"/>
          </a:fillRef>
          <a:effectRef idx="0">
            <a:scrgbClr r="0" g="0" b="0"/>
          </a:effectRef>
          <a:fontRef idx="major"/>
        </p:style>
        <p:txBody>
          <a:bodyPr wrap="none" anchor="ctr"/>
          <a:lstStyle/>
          <a:p>
            <a:pPr algn="ctr"/>
            <a:r>
              <a:rPr lang="en-US" sz="3200" b="1" dirty="0" err="1">
                <a:latin typeface="Arial Narrow" pitchFamily="34" charset="0"/>
              </a:rPr>
              <a:t>Pengertian</a:t>
            </a:r>
            <a:r>
              <a:rPr lang="en-US" sz="3200" b="1" dirty="0">
                <a:latin typeface="Arial Narrow" pitchFamily="34" charset="0"/>
              </a:rPr>
              <a:t> </a:t>
            </a:r>
            <a:r>
              <a:rPr lang="id-ID" sz="3200" b="1" dirty="0" smtClean="0">
                <a:latin typeface="Arial Narrow" pitchFamily="34" charset="0"/>
              </a:rPr>
              <a:t>Pendidikan </a:t>
            </a:r>
            <a:r>
              <a:rPr lang="en-US" sz="3200" b="1" dirty="0" smtClean="0">
                <a:latin typeface="Arial Narrow" pitchFamily="34" charset="0"/>
              </a:rPr>
              <a:t>Moral</a:t>
            </a:r>
            <a:endParaRPr lang="en-US" sz="3200" b="1" dirty="0">
              <a:latin typeface="Arial Narrow" pitchFamily="34" charset="0"/>
            </a:endParaRPr>
          </a:p>
          <a:p>
            <a:pPr algn="ctr"/>
            <a:r>
              <a:rPr lang="en-US" sz="3200" b="1" dirty="0" err="1">
                <a:latin typeface="Arial Narrow" pitchFamily="34" charset="0"/>
              </a:rPr>
              <a:t>Dalam</a:t>
            </a:r>
            <a:r>
              <a:rPr lang="en-US" sz="3200" b="1" dirty="0">
                <a:latin typeface="Arial Narrow" pitchFamily="34" charset="0"/>
              </a:rPr>
              <a:t> </a:t>
            </a:r>
            <a:r>
              <a:rPr lang="en-US" sz="3200" b="1" dirty="0" err="1">
                <a:latin typeface="Arial Narrow" pitchFamily="34" charset="0"/>
              </a:rPr>
              <a:t>Materi</a:t>
            </a:r>
            <a:r>
              <a:rPr lang="en-US" sz="3200" b="1" dirty="0">
                <a:latin typeface="Arial Narrow" pitchFamily="34" charset="0"/>
              </a:rPr>
              <a:t> </a:t>
            </a:r>
            <a:r>
              <a:rPr lang="en-US" sz="3200" b="1" dirty="0" err="1">
                <a:latin typeface="Arial Narrow" pitchFamily="34" charset="0"/>
              </a:rPr>
              <a:t>PKn</a:t>
            </a:r>
            <a:endParaRPr lang="en-US" sz="3200" b="1" dirty="0">
              <a:latin typeface="Arial Narrow" pitchFamily="34" charset="0"/>
            </a:endParaRPr>
          </a:p>
        </p:txBody>
      </p:sp>
      <p:sp>
        <p:nvSpPr>
          <p:cNvPr id="346117" name="AutoShape 5"/>
          <p:cNvSpPr>
            <a:spLocks noChangeArrowheads="1"/>
          </p:cNvSpPr>
          <p:nvPr/>
        </p:nvSpPr>
        <p:spPr bwMode="auto">
          <a:xfrm>
            <a:off x="1000100" y="2714620"/>
            <a:ext cx="8143900" cy="3810000"/>
          </a:xfrm>
          <a:prstGeom prst="roundRect">
            <a:avLst>
              <a:gd name="adj" fmla="val 16667"/>
            </a:avLst>
          </a:prstGeom>
          <a:ln w="38100">
            <a:solidFill>
              <a:schemeClr val="bg2"/>
            </a:solidFill>
            <a:round/>
            <a:headEnd/>
            <a:tailEnd/>
          </a:ln>
        </p:spPr>
        <p:style>
          <a:lnRef idx="0">
            <a:scrgbClr r="0" g="0" b="0"/>
          </a:lnRef>
          <a:fillRef idx="1002">
            <a:schemeClr val="lt2"/>
          </a:fillRef>
          <a:effectRef idx="0">
            <a:scrgbClr r="0" g="0" b="0"/>
          </a:effectRef>
          <a:fontRef idx="major"/>
        </p:style>
        <p:txBody>
          <a:bodyPr wrap="none" anchor="ctr"/>
          <a:lstStyle/>
          <a:p>
            <a:r>
              <a:rPr lang="en-US" sz="2800" dirty="0">
                <a:latin typeface="Arial Narrow" pitchFamily="34" charset="0"/>
              </a:rPr>
              <a:t>Moral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ukuran</a:t>
            </a:r>
            <a:r>
              <a:rPr lang="en-US" sz="2800" dirty="0">
                <a:latin typeface="Arial Narrow" pitchFamily="34" charset="0"/>
              </a:rPr>
              <a:t> </a:t>
            </a:r>
            <a:r>
              <a:rPr lang="en-US" sz="2800" dirty="0" err="1">
                <a:latin typeface="Arial Narrow" pitchFamily="34" charset="0"/>
              </a:rPr>
              <a:t>baik-buruknya</a:t>
            </a:r>
            <a:r>
              <a:rPr lang="en-US" sz="2800" dirty="0">
                <a:latin typeface="Arial Narrow" pitchFamily="34" charset="0"/>
              </a:rPr>
              <a:t> </a:t>
            </a:r>
            <a:r>
              <a:rPr lang="en-US" sz="2800" dirty="0" err="1">
                <a:latin typeface="Arial Narrow" pitchFamily="34" charset="0"/>
              </a:rPr>
              <a:t>seseorang</a:t>
            </a:r>
            <a:r>
              <a:rPr lang="en-US" sz="2800" dirty="0">
                <a:latin typeface="Arial Narrow" pitchFamily="34" charset="0"/>
              </a:rPr>
              <a:t>, </a:t>
            </a:r>
            <a:r>
              <a:rPr lang="en-US" sz="2800" dirty="0" err="1">
                <a:latin typeface="Arial Narrow" pitchFamily="34" charset="0"/>
              </a:rPr>
              <a:t>baik</a:t>
            </a:r>
            <a:r>
              <a:rPr lang="en-US" sz="2800" dirty="0">
                <a:latin typeface="Arial Narrow" pitchFamily="34" charset="0"/>
              </a:rPr>
              <a:t> </a:t>
            </a:r>
            <a:endParaRPr lang="id-ID" sz="2800" dirty="0" smtClean="0">
              <a:latin typeface="Arial Narrow" pitchFamily="34" charset="0"/>
            </a:endParaRPr>
          </a:p>
          <a:p>
            <a:r>
              <a:rPr lang="id-ID" sz="2800" dirty="0" err="1" smtClean="0">
                <a:latin typeface="Arial Narrow" pitchFamily="34" charset="0"/>
              </a:rPr>
              <a:t>s</a:t>
            </a:r>
            <a:r>
              <a:rPr lang="en-US" sz="2800" dirty="0" err="1" smtClean="0">
                <a:latin typeface="Arial Narrow" pitchFamily="34" charset="0"/>
              </a:rPr>
              <a:t>ebagai</a:t>
            </a:r>
            <a:r>
              <a:rPr lang="id-ID" sz="2800" dirty="0" smtClean="0">
                <a:latin typeface="Arial Narrow" pitchFamily="34" charset="0"/>
              </a:rPr>
              <a:t> p</a:t>
            </a:r>
            <a:r>
              <a:rPr lang="en-US" sz="2800" dirty="0" err="1" smtClean="0">
                <a:latin typeface="Arial Narrow" pitchFamily="34" charset="0"/>
              </a:rPr>
              <a:t>ribadi</a:t>
            </a:r>
            <a:r>
              <a:rPr lang="en-US" sz="2800" dirty="0" smtClean="0">
                <a:latin typeface="Arial Narrow" pitchFamily="34" charset="0"/>
              </a:rPr>
              <a:t> </a:t>
            </a:r>
            <a:r>
              <a:rPr lang="en-US" sz="2800" dirty="0" err="1">
                <a:latin typeface="Arial Narrow" pitchFamily="34" charset="0"/>
              </a:rPr>
              <a:t>maupun</a:t>
            </a:r>
            <a:r>
              <a:rPr lang="en-US" sz="2800" dirty="0">
                <a:latin typeface="Arial Narrow" pitchFamily="34" charset="0"/>
              </a:rPr>
              <a:t> </a:t>
            </a:r>
            <a:r>
              <a:rPr lang="en-US" sz="2800" dirty="0" err="1">
                <a:latin typeface="Arial Narrow" pitchFamily="34" charset="0"/>
              </a:rPr>
              <a:t>sebagai</a:t>
            </a:r>
            <a:r>
              <a:rPr lang="en-US" sz="2800" dirty="0">
                <a:latin typeface="Arial Narrow" pitchFamily="34" charset="0"/>
              </a:rPr>
              <a:t> </a:t>
            </a:r>
            <a:r>
              <a:rPr lang="en-US" sz="2800" dirty="0" err="1">
                <a:latin typeface="Arial Narrow" pitchFamily="34" charset="0"/>
              </a:rPr>
              <a:t>warga</a:t>
            </a:r>
            <a:r>
              <a:rPr lang="en-US" sz="2800" dirty="0">
                <a:latin typeface="Arial Narrow" pitchFamily="34" charset="0"/>
              </a:rPr>
              <a:t> </a:t>
            </a:r>
            <a:r>
              <a:rPr lang="en-US" sz="2800" dirty="0" err="1">
                <a:latin typeface="Arial Narrow" pitchFamily="34" charset="0"/>
              </a:rPr>
              <a:t>masyarakat</a:t>
            </a:r>
            <a:r>
              <a:rPr lang="en-US" sz="2800" dirty="0">
                <a:latin typeface="Arial Narrow" pitchFamily="34" charset="0"/>
              </a:rPr>
              <a:t>, </a:t>
            </a:r>
            <a:endParaRPr lang="id-ID" sz="2800" dirty="0" smtClean="0">
              <a:latin typeface="Arial Narrow" pitchFamily="34" charset="0"/>
            </a:endParaRPr>
          </a:p>
          <a:p>
            <a:r>
              <a:rPr lang="en-US" sz="2800" dirty="0" err="1" smtClean="0">
                <a:latin typeface="Arial Narrow" pitchFamily="34" charset="0"/>
              </a:rPr>
              <a:t>dan</a:t>
            </a:r>
            <a:r>
              <a:rPr lang="en-US" sz="2800" dirty="0" smtClean="0">
                <a:latin typeface="Arial Narrow" pitchFamily="34" charset="0"/>
              </a:rPr>
              <a:t> </a:t>
            </a:r>
            <a:r>
              <a:rPr lang="en-US" sz="2800" dirty="0" err="1">
                <a:latin typeface="Arial Narrow" pitchFamily="34" charset="0"/>
              </a:rPr>
              <a:t>warga</a:t>
            </a:r>
            <a:r>
              <a:rPr lang="en-US" sz="2800" dirty="0">
                <a:latin typeface="Arial Narrow" pitchFamily="34" charset="0"/>
              </a:rPr>
              <a:t> </a:t>
            </a:r>
            <a:r>
              <a:rPr lang="en-US" sz="2800" dirty="0" err="1" smtClean="0">
                <a:latin typeface="Arial Narrow" pitchFamily="34" charset="0"/>
              </a:rPr>
              <a:t>negara</a:t>
            </a:r>
            <a:r>
              <a:rPr lang="id-ID" sz="2800" dirty="0" smtClean="0">
                <a:latin typeface="Arial Narrow" pitchFamily="34" charset="0"/>
              </a:rPr>
              <a:t> </a:t>
            </a:r>
            <a:r>
              <a:rPr lang="en-US" sz="2800" dirty="0" smtClean="0">
                <a:latin typeface="Arial Narrow" pitchFamily="34" charset="0"/>
              </a:rPr>
              <a:t>(</a:t>
            </a:r>
            <a:r>
              <a:rPr lang="en-US" sz="2800" dirty="0" err="1" smtClean="0">
                <a:latin typeface="Arial Narrow" pitchFamily="34" charset="0"/>
              </a:rPr>
              <a:t>Frans</a:t>
            </a:r>
            <a:r>
              <a:rPr lang="en-US" sz="2800" dirty="0" smtClean="0">
                <a:latin typeface="Arial Narrow" pitchFamily="34" charset="0"/>
              </a:rPr>
              <a:t> </a:t>
            </a:r>
            <a:r>
              <a:rPr lang="en-US" sz="2800" dirty="0" err="1">
                <a:latin typeface="Arial Narrow" pitchFamily="34" charset="0"/>
              </a:rPr>
              <a:t>Magnis</a:t>
            </a:r>
            <a:r>
              <a:rPr lang="en-US" sz="2800" dirty="0">
                <a:latin typeface="Arial Narrow" pitchFamily="34" charset="0"/>
              </a:rPr>
              <a:t> </a:t>
            </a:r>
            <a:r>
              <a:rPr lang="en-US" sz="2800" dirty="0" err="1">
                <a:latin typeface="Arial Narrow" pitchFamily="34" charset="0"/>
              </a:rPr>
              <a:t>Suseno</a:t>
            </a:r>
            <a:r>
              <a:rPr lang="en-US" sz="2800" dirty="0">
                <a:latin typeface="Arial Narrow" pitchFamily="34" charset="0"/>
              </a:rPr>
              <a:t>, 1998</a:t>
            </a:r>
            <a:r>
              <a:rPr lang="en-US" sz="2800" dirty="0" smtClean="0">
                <a:latin typeface="Arial Narrow" pitchFamily="34" charset="0"/>
              </a:rPr>
              <a:t>)</a:t>
            </a:r>
            <a:r>
              <a:rPr lang="id-ID" sz="2800" dirty="0" smtClean="0">
                <a:latin typeface="Arial Narrow" pitchFamily="34" charset="0"/>
              </a:rPr>
              <a:t>.</a:t>
            </a:r>
            <a:endParaRPr lang="en-US" sz="2800" dirty="0">
              <a:latin typeface="Arial Narrow" pitchFamily="34" charset="0"/>
            </a:endParaRPr>
          </a:p>
          <a:p>
            <a:endParaRPr lang="en-US" sz="2800" dirty="0">
              <a:latin typeface="Arial Narrow" pitchFamily="34" charset="0"/>
            </a:endParaRPr>
          </a:p>
          <a:p>
            <a:r>
              <a:rPr lang="en-US" sz="2800" dirty="0" err="1">
                <a:latin typeface="Arial Narrow" pitchFamily="34" charset="0"/>
              </a:rPr>
              <a:t>Pendidikan</a:t>
            </a:r>
            <a:r>
              <a:rPr lang="en-US" sz="2800" dirty="0">
                <a:latin typeface="Arial Narrow" pitchFamily="34" charset="0"/>
              </a:rPr>
              <a:t> moral </a:t>
            </a:r>
            <a:r>
              <a:rPr lang="en-US" sz="2800" dirty="0" err="1">
                <a:latin typeface="Arial Narrow" pitchFamily="34" charset="0"/>
              </a:rPr>
              <a:t>adalah</a:t>
            </a:r>
            <a:r>
              <a:rPr lang="en-US" sz="2800" dirty="0">
                <a:latin typeface="Arial Narrow" pitchFamily="34" charset="0"/>
              </a:rPr>
              <a:t> </a:t>
            </a:r>
            <a:r>
              <a:rPr lang="en-US" sz="2800" dirty="0" err="1">
                <a:latin typeface="Arial Narrow" pitchFamily="34" charset="0"/>
              </a:rPr>
              <a:t>pendidikan</a:t>
            </a:r>
            <a:r>
              <a:rPr lang="en-US" sz="2800" dirty="0">
                <a:latin typeface="Arial Narrow" pitchFamily="34" charset="0"/>
              </a:rPr>
              <a:t> </a:t>
            </a:r>
            <a:r>
              <a:rPr lang="en-US" sz="2800" dirty="0" err="1">
                <a:latin typeface="Arial Narrow" pitchFamily="34" charset="0"/>
              </a:rPr>
              <a:t>untuk</a:t>
            </a:r>
            <a:r>
              <a:rPr lang="en-US" sz="2800" dirty="0">
                <a:latin typeface="Arial Narrow" pitchFamily="34" charset="0"/>
              </a:rPr>
              <a:t> </a:t>
            </a:r>
            <a:r>
              <a:rPr lang="en-US" sz="2800" dirty="0" err="1">
                <a:latin typeface="Arial Narrow" pitchFamily="34" charset="0"/>
              </a:rPr>
              <a:t>menjadikan</a:t>
            </a:r>
            <a:r>
              <a:rPr lang="en-US" sz="2800" dirty="0">
                <a:latin typeface="Arial Narrow" pitchFamily="34" charset="0"/>
              </a:rPr>
              <a:t> </a:t>
            </a:r>
            <a:endParaRPr lang="id-ID" sz="2800" dirty="0" smtClean="0">
              <a:latin typeface="Arial Narrow" pitchFamily="34" charset="0"/>
            </a:endParaRPr>
          </a:p>
          <a:p>
            <a:r>
              <a:rPr lang="id-ID" sz="2800" dirty="0" err="1" smtClean="0">
                <a:latin typeface="Arial Narrow" pitchFamily="34" charset="0"/>
              </a:rPr>
              <a:t>a</a:t>
            </a:r>
            <a:r>
              <a:rPr lang="en-US" sz="2800" dirty="0" err="1" smtClean="0">
                <a:latin typeface="Arial Narrow" pitchFamily="34" charset="0"/>
              </a:rPr>
              <a:t>nak</a:t>
            </a:r>
            <a:r>
              <a:rPr lang="id-ID" sz="2800" dirty="0" smtClean="0">
                <a:latin typeface="Arial Narrow" pitchFamily="34" charset="0"/>
              </a:rPr>
              <a:t> m</a:t>
            </a:r>
            <a:r>
              <a:rPr lang="en-US" sz="2800" dirty="0" err="1" smtClean="0">
                <a:latin typeface="Arial Narrow" pitchFamily="34" charset="0"/>
              </a:rPr>
              <a:t>anusia</a:t>
            </a:r>
            <a:r>
              <a:rPr lang="en-US" sz="2800" dirty="0" smtClean="0">
                <a:latin typeface="Arial Narrow" pitchFamily="34" charset="0"/>
              </a:rPr>
              <a:t> </a:t>
            </a:r>
            <a:r>
              <a:rPr lang="en-US" sz="2800" dirty="0" err="1">
                <a:latin typeface="Arial Narrow" pitchFamily="34" charset="0"/>
              </a:rPr>
              <a:t>bermoral</a:t>
            </a:r>
            <a:r>
              <a:rPr lang="en-US" sz="2800" dirty="0">
                <a:latin typeface="Arial Narrow" pitchFamily="34" charset="0"/>
              </a:rPr>
              <a:t> </a:t>
            </a:r>
            <a:r>
              <a:rPr lang="en-US" sz="2800" dirty="0" err="1">
                <a:latin typeface="Arial Narrow" pitchFamily="34" charset="0"/>
              </a:rPr>
              <a:t>baik</a:t>
            </a:r>
            <a:r>
              <a:rPr lang="en-US" sz="2800" dirty="0">
                <a:latin typeface="Arial Narrow" pitchFamily="34" charset="0"/>
              </a:rPr>
              <a:t> </a:t>
            </a:r>
            <a:r>
              <a:rPr lang="en-US" sz="2800" dirty="0" err="1">
                <a:latin typeface="Arial Narrow" pitchFamily="34" charset="0"/>
              </a:rPr>
              <a:t>dan</a:t>
            </a:r>
            <a:r>
              <a:rPr lang="en-US" sz="2800" dirty="0">
                <a:latin typeface="Arial Narrow" pitchFamily="34" charset="0"/>
              </a:rPr>
              <a:t> </a:t>
            </a:r>
            <a:r>
              <a:rPr lang="en-US" sz="2800" dirty="0" err="1">
                <a:latin typeface="Arial Narrow" pitchFamily="34" charset="0"/>
              </a:rPr>
              <a:t>manusiawi</a:t>
            </a:r>
            <a:endParaRPr lang="en-US" sz="2800" dirty="0">
              <a:latin typeface="Arial Narrow" pitchFamily="34"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46116"/>
                                        </p:tgtEl>
                                        <p:attrNameLst>
                                          <p:attrName>style.visibility</p:attrName>
                                        </p:attrNameLst>
                                      </p:cBhvr>
                                      <p:to>
                                        <p:strVal val="visible"/>
                                      </p:to>
                                    </p:set>
                                    <p:anim calcmode="lin" valueType="num">
                                      <p:cBhvr>
                                        <p:cTn id="7" dur="2000" fill="hold"/>
                                        <p:tgtEl>
                                          <p:spTgt spid="346116"/>
                                        </p:tgtEl>
                                        <p:attrNameLst>
                                          <p:attrName>ppt_w</p:attrName>
                                        </p:attrNameLst>
                                      </p:cBhvr>
                                      <p:tavLst>
                                        <p:tav tm="0">
                                          <p:val>
                                            <p:fltVal val="0"/>
                                          </p:val>
                                        </p:tav>
                                        <p:tav tm="100000">
                                          <p:val>
                                            <p:strVal val="#ppt_w"/>
                                          </p:val>
                                        </p:tav>
                                      </p:tavLst>
                                    </p:anim>
                                    <p:anim calcmode="lin" valueType="num">
                                      <p:cBhvr>
                                        <p:cTn id="8" dur="2000" fill="hold"/>
                                        <p:tgtEl>
                                          <p:spTgt spid="346116"/>
                                        </p:tgtEl>
                                        <p:attrNameLst>
                                          <p:attrName>ppt_h</p:attrName>
                                        </p:attrNameLst>
                                      </p:cBhvr>
                                      <p:tavLst>
                                        <p:tav tm="0">
                                          <p:val>
                                            <p:fltVal val="0"/>
                                          </p:val>
                                        </p:tav>
                                        <p:tav tm="100000">
                                          <p:val>
                                            <p:strVal val="#ppt_h"/>
                                          </p:val>
                                        </p:tav>
                                      </p:tavLst>
                                    </p:anim>
                                    <p:animEffect transition="in" filter="fade">
                                      <p:cBhvr>
                                        <p:cTn id="9" dur="2000"/>
                                        <p:tgtEl>
                                          <p:spTgt spid="346116"/>
                                        </p:tgtEl>
                                      </p:cBhvr>
                                    </p:animEffect>
                                  </p:childTnLst>
                                </p:cTn>
                              </p:par>
                            </p:childTnLst>
                          </p:cTn>
                        </p:par>
                        <p:par>
                          <p:cTn id="10" fill="hold">
                            <p:stCondLst>
                              <p:cond delay="2000"/>
                            </p:stCondLst>
                            <p:childTnLst>
                              <p:par>
                                <p:cTn id="11" presetID="7" presetClass="entr" presetSubtype="1" fill="hold" grpId="0" nodeType="afterEffect">
                                  <p:stCondLst>
                                    <p:cond delay="0"/>
                                  </p:stCondLst>
                                  <p:childTnLst>
                                    <p:set>
                                      <p:cBhvr>
                                        <p:cTn id="12" dur="1" fill="hold">
                                          <p:stCondLst>
                                            <p:cond delay="0"/>
                                          </p:stCondLst>
                                        </p:cTn>
                                        <p:tgtEl>
                                          <p:spTgt spid="346117"/>
                                        </p:tgtEl>
                                        <p:attrNameLst>
                                          <p:attrName>style.visibility</p:attrName>
                                        </p:attrNameLst>
                                      </p:cBhvr>
                                      <p:to>
                                        <p:strVal val="visible"/>
                                      </p:to>
                                    </p:set>
                                    <p:anim calcmode="lin" valueType="num">
                                      <p:cBhvr additive="base">
                                        <p:cTn id="13" dur="2000" fill="hold"/>
                                        <p:tgtEl>
                                          <p:spTgt spid="346117"/>
                                        </p:tgtEl>
                                        <p:attrNameLst>
                                          <p:attrName>ppt_x</p:attrName>
                                        </p:attrNameLst>
                                      </p:cBhvr>
                                      <p:tavLst>
                                        <p:tav tm="0">
                                          <p:val>
                                            <p:strVal val="#ppt_x"/>
                                          </p:val>
                                        </p:tav>
                                        <p:tav tm="100000">
                                          <p:val>
                                            <p:strVal val="#ppt_x"/>
                                          </p:val>
                                        </p:tav>
                                      </p:tavLst>
                                    </p:anim>
                                    <p:anim calcmode="lin" valueType="num">
                                      <p:cBhvr additive="base">
                                        <p:cTn id="14" dur="2000" fill="hold"/>
                                        <p:tgtEl>
                                          <p:spTgt spid="3461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16" grpId="0" animBg="1"/>
      <p:bldP spid="3461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6" name="AutoShape 4"/>
          <p:cNvSpPr>
            <a:spLocks noChangeArrowheads="1"/>
          </p:cNvSpPr>
          <p:nvPr/>
        </p:nvSpPr>
        <p:spPr bwMode="auto">
          <a:xfrm>
            <a:off x="2832100" y="2743200"/>
            <a:ext cx="3276600" cy="2057400"/>
          </a:xfrm>
          <a:prstGeom prst="sun">
            <a:avLst>
              <a:gd name="adj" fmla="val 12500"/>
            </a:avLst>
          </a:prstGeom>
          <a:solidFill>
            <a:schemeClr val="accent3">
              <a:lumMod val="60000"/>
              <a:lumOff val="40000"/>
            </a:schemeClr>
          </a:solidFill>
          <a:ln w="38100">
            <a:solidFill>
              <a:srgbClr val="FFFF00"/>
            </a:solidFill>
            <a:miter lim="800000"/>
            <a:headEnd/>
            <a:tailEnd/>
          </a:ln>
        </p:spPr>
        <p:txBody>
          <a:bodyPr wrap="none" anchor="ctr"/>
          <a:lstStyle/>
          <a:p>
            <a:pPr algn="ctr"/>
            <a:r>
              <a:rPr lang="en-US" sz="2400" b="1"/>
              <a:t>Karakter/Watak</a:t>
            </a:r>
          </a:p>
        </p:txBody>
      </p:sp>
      <p:sp>
        <p:nvSpPr>
          <p:cNvPr id="356357" name="AutoShape 5"/>
          <p:cNvSpPr>
            <a:spLocks noChangeArrowheads="1"/>
          </p:cNvSpPr>
          <p:nvPr/>
        </p:nvSpPr>
        <p:spPr bwMode="auto">
          <a:xfrm>
            <a:off x="152400" y="228600"/>
            <a:ext cx="3505200" cy="2286000"/>
          </a:xfrm>
          <a:prstGeom prst="roundRect">
            <a:avLst>
              <a:gd name="adj" fmla="val 16667"/>
            </a:avLst>
          </a:prstGeom>
          <a:solidFill>
            <a:schemeClr val="accent5">
              <a:lumMod val="20000"/>
              <a:lumOff val="80000"/>
            </a:schemeClr>
          </a:solidFill>
          <a:ln>
            <a:solidFill>
              <a:schemeClr val="tx2">
                <a:lumMod val="20000"/>
                <a:lumOff val="80000"/>
              </a:schemeClr>
            </a:solidFill>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b="1" dirty="0">
                <a:solidFill>
                  <a:schemeClr val="accent3"/>
                </a:solidFill>
              </a:rPr>
              <a:t>KONSEP MORAL:</a:t>
            </a:r>
          </a:p>
          <a:p>
            <a:pPr algn="ctr"/>
            <a:r>
              <a:rPr lang="en-US" dirty="0" err="1"/>
              <a:t>Kesadaran</a:t>
            </a:r>
            <a:r>
              <a:rPr lang="en-US" dirty="0"/>
              <a:t> Moral</a:t>
            </a:r>
          </a:p>
          <a:p>
            <a:pPr algn="ctr"/>
            <a:r>
              <a:rPr lang="en-US" dirty="0" err="1"/>
              <a:t>Pengetahuan</a:t>
            </a:r>
            <a:r>
              <a:rPr lang="en-US" dirty="0"/>
              <a:t> </a:t>
            </a:r>
            <a:r>
              <a:rPr lang="en-US" dirty="0" err="1"/>
              <a:t>Nilai</a:t>
            </a:r>
            <a:r>
              <a:rPr lang="en-US" dirty="0"/>
              <a:t> Moral</a:t>
            </a:r>
          </a:p>
          <a:p>
            <a:pPr algn="ctr"/>
            <a:r>
              <a:rPr lang="en-US" dirty="0" err="1"/>
              <a:t>Pandangan</a:t>
            </a:r>
            <a:r>
              <a:rPr lang="en-US" dirty="0"/>
              <a:t> </a:t>
            </a:r>
            <a:r>
              <a:rPr lang="en-US" dirty="0" err="1"/>
              <a:t>ke</a:t>
            </a:r>
            <a:r>
              <a:rPr lang="en-US" dirty="0"/>
              <a:t> </a:t>
            </a:r>
            <a:r>
              <a:rPr lang="en-US" dirty="0" err="1"/>
              <a:t>Depan</a:t>
            </a:r>
            <a:endParaRPr lang="en-US" dirty="0"/>
          </a:p>
          <a:p>
            <a:pPr algn="ctr"/>
            <a:r>
              <a:rPr lang="en-US" dirty="0" err="1"/>
              <a:t>Penalaran</a:t>
            </a:r>
            <a:r>
              <a:rPr lang="en-US" dirty="0"/>
              <a:t> Moral</a:t>
            </a:r>
          </a:p>
          <a:p>
            <a:pPr algn="ctr"/>
            <a:r>
              <a:rPr lang="en-US" dirty="0" err="1"/>
              <a:t>Pengambilan</a:t>
            </a:r>
            <a:r>
              <a:rPr lang="en-US" dirty="0"/>
              <a:t> </a:t>
            </a:r>
            <a:r>
              <a:rPr lang="en-US" dirty="0" err="1"/>
              <a:t>Keputusan</a:t>
            </a:r>
            <a:endParaRPr lang="en-US" dirty="0"/>
          </a:p>
          <a:p>
            <a:pPr algn="ctr"/>
            <a:r>
              <a:rPr lang="en-US" dirty="0" err="1"/>
              <a:t>Pengetahuan</a:t>
            </a:r>
            <a:r>
              <a:rPr lang="en-US" dirty="0"/>
              <a:t> </a:t>
            </a:r>
            <a:r>
              <a:rPr lang="en-US" dirty="0" err="1"/>
              <a:t>Diri</a:t>
            </a:r>
            <a:endParaRPr lang="en-US" dirty="0"/>
          </a:p>
        </p:txBody>
      </p:sp>
      <p:sp>
        <p:nvSpPr>
          <p:cNvPr id="356358" name="AutoShape 6"/>
          <p:cNvSpPr>
            <a:spLocks noChangeArrowheads="1"/>
          </p:cNvSpPr>
          <p:nvPr/>
        </p:nvSpPr>
        <p:spPr bwMode="auto">
          <a:xfrm>
            <a:off x="2743200" y="5321300"/>
            <a:ext cx="3505200" cy="1371600"/>
          </a:xfrm>
          <a:prstGeom prst="roundRect">
            <a:avLst>
              <a:gd name="adj" fmla="val 16667"/>
            </a:avLst>
          </a:prstGeom>
          <a:solidFill>
            <a:schemeClr val="accent5">
              <a:lumMod val="20000"/>
              <a:lumOff val="80000"/>
            </a:schemeClr>
          </a:solidFill>
          <a:ln w="38100">
            <a:solidFill>
              <a:schemeClr val="tx2">
                <a:lumMod val="20000"/>
                <a:lumOff val="80000"/>
              </a:schemeClr>
            </a:solidFill>
            <a:round/>
            <a:headEnd/>
            <a:tailEnd/>
          </a:ln>
        </p:spPr>
        <p:txBody>
          <a:bodyPr wrap="none" anchor="ctr"/>
          <a:lstStyle/>
          <a:p>
            <a:pPr algn="ctr"/>
            <a:r>
              <a:rPr lang="en-US" b="1" dirty="0">
                <a:solidFill>
                  <a:schemeClr val="accent3"/>
                </a:solidFill>
              </a:rPr>
              <a:t>PERILAKU MORAL:</a:t>
            </a:r>
          </a:p>
          <a:p>
            <a:pPr algn="ctr"/>
            <a:r>
              <a:rPr lang="en-US" dirty="0" err="1"/>
              <a:t>Kemampuan</a:t>
            </a:r>
            <a:endParaRPr lang="en-US" dirty="0"/>
          </a:p>
          <a:p>
            <a:pPr algn="ctr"/>
            <a:r>
              <a:rPr lang="en-US" dirty="0" err="1"/>
              <a:t>Kemauan</a:t>
            </a:r>
            <a:r>
              <a:rPr lang="en-US" dirty="0"/>
              <a:t> </a:t>
            </a:r>
          </a:p>
          <a:p>
            <a:pPr algn="ctr"/>
            <a:r>
              <a:rPr lang="en-US" dirty="0" err="1"/>
              <a:t>Kebiasaan</a:t>
            </a:r>
            <a:r>
              <a:rPr lang="en-US" dirty="0"/>
              <a:t> </a:t>
            </a:r>
          </a:p>
        </p:txBody>
      </p:sp>
      <p:sp>
        <p:nvSpPr>
          <p:cNvPr id="356359" name="AutoShape 7"/>
          <p:cNvSpPr>
            <a:spLocks noChangeArrowheads="1"/>
          </p:cNvSpPr>
          <p:nvPr/>
        </p:nvSpPr>
        <p:spPr bwMode="auto">
          <a:xfrm>
            <a:off x="5486400" y="228600"/>
            <a:ext cx="3429000" cy="2209800"/>
          </a:xfrm>
          <a:prstGeom prst="roundRect">
            <a:avLst>
              <a:gd name="adj" fmla="val 16667"/>
            </a:avLst>
          </a:prstGeom>
          <a:solidFill>
            <a:schemeClr val="accent5">
              <a:lumMod val="20000"/>
              <a:lumOff val="80000"/>
            </a:schemeClr>
          </a:solidFill>
          <a:ln w="38100">
            <a:solidFill>
              <a:schemeClr val="tx2">
                <a:lumMod val="20000"/>
                <a:lumOff val="80000"/>
              </a:schemeClr>
            </a:solidFill>
            <a:round/>
            <a:headEnd/>
            <a:tailEnd/>
          </a:ln>
        </p:spPr>
        <p:txBody>
          <a:bodyPr wrap="none" anchor="ctr"/>
          <a:lstStyle/>
          <a:p>
            <a:pPr algn="ctr"/>
            <a:r>
              <a:rPr lang="en-US" b="1" dirty="0">
                <a:solidFill>
                  <a:schemeClr val="accent3"/>
                </a:solidFill>
              </a:rPr>
              <a:t>SIKAP MORAL:</a:t>
            </a:r>
          </a:p>
          <a:p>
            <a:pPr algn="ctr"/>
            <a:r>
              <a:rPr lang="en-US" dirty="0" err="1"/>
              <a:t>Kata</a:t>
            </a:r>
            <a:r>
              <a:rPr lang="en-US" dirty="0"/>
              <a:t> </a:t>
            </a:r>
            <a:r>
              <a:rPr lang="en-US" dirty="0" err="1"/>
              <a:t>Hati</a:t>
            </a:r>
            <a:endParaRPr lang="en-US" dirty="0"/>
          </a:p>
          <a:p>
            <a:pPr algn="ctr"/>
            <a:r>
              <a:rPr lang="en-US" dirty="0"/>
              <a:t>Rasa </a:t>
            </a:r>
            <a:r>
              <a:rPr lang="en-US" dirty="0" err="1"/>
              <a:t>Percaya</a:t>
            </a:r>
            <a:r>
              <a:rPr lang="en-US" dirty="0"/>
              <a:t> </a:t>
            </a:r>
            <a:r>
              <a:rPr lang="en-US" dirty="0" err="1"/>
              <a:t>Diri</a:t>
            </a:r>
            <a:r>
              <a:rPr lang="en-US" dirty="0"/>
              <a:t> </a:t>
            </a:r>
          </a:p>
          <a:p>
            <a:pPr algn="ctr"/>
            <a:r>
              <a:rPr lang="en-US" dirty="0" err="1"/>
              <a:t>Empati</a:t>
            </a:r>
            <a:r>
              <a:rPr lang="en-US" dirty="0"/>
              <a:t> </a:t>
            </a:r>
          </a:p>
          <a:p>
            <a:pPr algn="ctr"/>
            <a:r>
              <a:rPr lang="en-US" dirty="0" err="1"/>
              <a:t>Cinta</a:t>
            </a:r>
            <a:r>
              <a:rPr lang="en-US" dirty="0"/>
              <a:t> </a:t>
            </a:r>
            <a:r>
              <a:rPr lang="en-US" dirty="0" err="1"/>
              <a:t>Kebaikan</a:t>
            </a:r>
            <a:endParaRPr lang="en-US" dirty="0"/>
          </a:p>
          <a:p>
            <a:pPr algn="ctr"/>
            <a:r>
              <a:rPr lang="en-US" dirty="0" err="1"/>
              <a:t>Pengendalian</a:t>
            </a:r>
            <a:r>
              <a:rPr lang="en-US" dirty="0"/>
              <a:t> </a:t>
            </a:r>
            <a:r>
              <a:rPr lang="en-US" dirty="0" err="1"/>
              <a:t>Diri</a:t>
            </a:r>
            <a:endParaRPr lang="en-US" dirty="0"/>
          </a:p>
          <a:p>
            <a:pPr algn="ctr"/>
            <a:r>
              <a:rPr lang="en-US" dirty="0" err="1"/>
              <a:t>Kerendahan</a:t>
            </a:r>
            <a:r>
              <a:rPr lang="en-US" dirty="0"/>
              <a:t> </a:t>
            </a:r>
            <a:r>
              <a:rPr lang="en-US" dirty="0" err="1"/>
              <a:t>Diri</a:t>
            </a:r>
            <a:endParaRPr lang="en-US" dirty="0"/>
          </a:p>
        </p:txBody>
      </p:sp>
      <p:sp>
        <p:nvSpPr>
          <p:cNvPr id="356361" name="Line 9"/>
          <p:cNvSpPr>
            <a:spLocks noChangeShapeType="1"/>
          </p:cNvSpPr>
          <p:nvPr/>
        </p:nvSpPr>
        <p:spPr bwMode="auto">
          <a:xfrm>
            <a:off x="1524000" y="2514600"/>
            <a:ext cx="1371600" cy="2743200"/>
          </a:xfrm>
          <a:prstGeom prst="line">
            <a:avLst/>
          </a:prstGeom>
          <a:noFill/>
          <a:ln w="57150">
            <a:solidFill>
              <a:schemeClr val="tx1"/>
            </a:solidFill>
            <a:round/>
            <a:headEnd type="triangle" w="med" len="med"/>
            <a:tailEnd type="triangle" w="med" len="med"/>
          </a:ln>
        </p:spPr>
        <p:txBody>
          <a:bodyPr/>
          <a:lstStyle/>
          <a:p>
            <a:endParaRPr lang="id-ID"/>
          </a:p>
        </p:txBody>
      </p:sp>
      <p:sp>
        <p:nvSpPr>
          <p:cNvPr id="356362" name="Line 10"/>
          <p:cNvSpPr>
            <a:spLocks noChangeShapeType="1"/>
          </p:cNvSpPr>
          <p:nvPr/>
        </p:nvSpPr>
        <p:spPr bwMode="auto">
          <a:xfrm flipH="1">
            <a:off x="6096000" y="2438400"/>
            <a:ext cx="1447800" cy="2895600"/>
          </a:xfrm>
          <a:prstGeom prst="line">
            <a:avLst/>
          </a:prstGeom>
          <a:noFill/>
          <a:ln w="57150">
            <a:solidFill>
              <a:schemeClr val="tx1"/>
            </a:solidFill>
            <a:round/>
            <a:headEnd type="triangle" w="med" len="med"/>
            <a:tailEnd type="triangle" w="med" len="med"/>
          </a:ln>
        </p:spPr>
        <p:txBody>
          <a:bodyPr/>
          <a:lstStyle/>
          <a:p>
            <a:endParaRPr lang="id-ID"/>
          </a:p>
        </p:txBody>
      </p:sp>
      <p:sp>
        <p:nvSpPr>
          <p:cNvPr id="356363" name="Line 11"/>
          <p:cNvSpPr>
            <a:spLocks noChangeShapeType="1"/>
          </p:cNvSpPr>
          <p:nvPr/>
        </p:nvSpPr>
        <p:spPr bwMode="auto">
          <a:xfrm flipH="1">
            <a:off x="3657600" y="1295400"/>
            <a:ext cx="1828800" cy="76200"/>
          </a:xfrm>
          <a:prstGeom prst="line">
            <a:avLst/>
          </a:prstGeom>
          <a:noFill/>
          <a:ln w="57150">
            <a:solidFill>
              <a:schemeClr val="tx1"/>
            </a:solidFill>
            <a:round/>
            <a:headEnd type="triangle" w="med" len="med"/>
            <a:tailEnd type="triangle" w="med" len="med"/>
          </a:ln>
        </p:spPr>
        <p:txBody>
          <a:bodyPr/>
          <a:lstStyle/>
          <a:p>
            <a:endParaRPr lang="id-ID"/>
          </a:p>
        </p:txBody>
      </p:sp>
      <p:sp>
        <p:nvSpPr>
          <p:cNvPr id="356364" name="Line 12"/>
          <p:cNvSpPr>
            <a:spLocks noChangeShapeType="1"/>
          </p:cNvSpPr>
          <p:nvPr/>
        </p:nvSpPr>
        <p:spPr bwMode="auto">
          <a:xfrm>
            <a:off x="4495800" y="4800600"/>
            <a:ext cx="0" cy="533400"/>
          </a:xfrm>
          <a:prstGeom prst="line">
            <a:avLst/>
          </a:prstGeom>
          <a:noFill/>
          <a:ln w="57150" cap="rnd">
            <a:solidFill>
              <a:schemeClr val="tx1"/>
            </a:solidFill>
            <a:prstDash val="sysDot"/>
            <a:round/>
            <a:headEnd/>
            <a:tailEnd/>
          </a:ln>
        </p:spPr>
        <p:txBody>
          <a:bodyPr/>
          <a:lstStyle/>
          <a:p>
            <a:endParaRPr lang="id-ID"/>
          </a:p>
        </p:txBody>
      </p:sp>
      <p:sp>
        <p:nvSpPr>
          <p:cNvPr id="356365" name="Line 13"/>
          <p:cNvSpPr>
            <a:spLocks noChangeShapeType="1"/>
          </p:cNvSpPr>
          <p:nvPr/>
        </p:nvSpPr>
        <p:spPr bwMode="auto">
          <a:xfrm>
            <a:off x="3505200" y="2438400"/>
            <a:ext cx="457200" cy="533400"/>
          </a:xfrm>
          <a:prstGeom prst="line">
            <a:avLst/>
          </a:prstGeom>
          <a:noFill/>
          <a:ln w="57150" cap="rnd">
            <a:solidFill>
              <a:schemeClr val="tx1"/>
            </a:solidFill>
            <a:prstDash val="sysDot"/>
            <a:round/>
            <a:headEnd/>
            <a:tailEnd/>
          </a:ln>
        </p:spPr>
        <p:txBody>
          <a:bodyPr/>
          <a:lstStyle/>
          <a:p>
            <a:endParaRPr lang="id-ID"/>
          </a:p>
        </p:txBody>
      </p:sp>
      <p:sp>
        <p:nvSpPr>
          <p:cNvPr id="356366" name="Line 14"/>
          <p:cNvSpPr>
            <a:spLocks noChangeShapeType="1"/>
          </p:cNvSpPr>
          <p:nvPr/>
        </p:nvSpPr>
        <p:spPr bwMode="auto">
          <a:xfrm flipV="1">
            <a:off x="4876800" y="2362200"/>
            <a:ext cx="685800" cy="685800"/>
          </a:xfrm>
          <a:prstGeom prst="line">
            <a:avLst/>
          </a:prstGeom>
          <a:noFill/>
          <a:ln w="57150" cap="rnd">
            <a:solidFill>
              <a:schemeClr val="tx1"/>
            </a:solidFill>
            <a:prstDash val="sysDot"/>
            <a:round/>
            <a:headEnd/>
            <a:tailEnd/>
          </a:ln>
        </p:spPr>
        <p:txBody>
          <a:bodyPr/>
          <a:lstStyle/>
          <a:p>
            <a:endParaRPr lang="id-ID"/>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56356"/>
                                        </p:tgtEl>
                                        <p:attrNameLst>
                                          <p:attrName>style.visibility</p:attrName>
                                        </p:attrNameLst>
                                      </p:cBhvr>
                                      <p:to>
                                        <p:strVal val="visible"/>
                                      </p:to>
                                    </p:set>
                                    <p:anim calcmode="lin" valueType="num">
                                      <p:cBhvr>
                                        <p:cTn id="7" dur="2000" fill="hold"/>
                                        <p:tgtEl>
                                          <p:spTgt spid="356356"/>
                                        </p:tgtEl>
                                        <p:attrNameLst>
                                          <p:attrName>ppt_w</p:attrName>
                                        </p:attrNameLst>
                                      </p:cBhvr>
                                      <p:tavLst>
                                        <p:tav tm="0">
                                          <p:val>
                                            <p:fltVal val="0"/>
                                          </p:val>
                                        </p:tav>
                                        <p:tav tm="100000">
                                          <p:val>
                                            <p:strVal val="#ppt_w"/>
                                          </p:val>
                                        </p:tav>
                                      </p:tavLst>
                                    </p:anim>
                                    <p:anim calcmode="lin" valueType="num">
                                      <p:cBhvr>
                                        <p:cTn id="8" dur="2000" fill="hold"/>
                                        <p:tgtEl>
                                          <p:spTgt spid="356356"/>
                                        </p:tgtEl>
                                        <p:attrNameLst>
                                          <p:attrName>ppt_h</p:attrName>
                                        </p:attrNameLst>
                                      </p:cBhvr>
                                      <p:tavLst>
                                        <p:tav tm="0">
                                          <p:val>
                                            <p:fltVal val="0"/>
                                          </p:val>
                                        </p:tav>
                                        <p:tav tm="100000">
                                          <p:val>
                                            <p:strVal val="#ppt_h"/>
                                          </p:val>
                                        </p:tav>
                                      </p:tavLst>
                                    </p:anim>
                                    <p:animEffect transition="in" filter="fade">
                                      <p:cBhvr>
                                        <p:cTn id="9" dur="2000"/>
                                        <p:tgtEl>
                                          <p:spTgt spid="356356"/>
                                        </p:tgtEl>
                                      </p:cBhvr>
                                    </p:animEffect>
                                  </p:childTnLst>
                                </p:cTn>
                              </p:par>
                            </p:childTnLst>
                          </p:cTn>
                        </p:par>
                        <p:par>
                          <p:cTn id="10" fill="hold">
                            <p:stCondLst>
                              <p:cond delay="2000"/>
                            </p:stCondLst>
                            <p:childTnLst>
                              <p:par>
                                <p:cTn id="11" presetID="8" presetClass="entr" presetSubtype="16" fill="hold" grpId="0" nodeType="afterEffect">
                                  <p:stCondLst>
                                    <p:cond delay="0"/>
                                  </p:stCondLst>
                                  <p:childTnLst>
                                    <p:set>
                                      <p:cBhvr>
                                        <p:cTn id="12" dur="1" fill="hold">
                                          <p:stCondLst>
                                            <p:cond delay="0"/>
                                          </p:stCondLst>
                                        </p:cTn>
                                        <p:tgtEl>
                                          <p:spTgt spid="356365"/>
                                        </p:tgtEl>
                                        <p:attrNameLst>
                                          <p:attrName>style.visibility</p:attrName>
                                        </p:attrNameLst>
                                      </p:cBhvr>
                                      <p:to>
                                        <p:strVal val="visible"/>
                                      </p:to>
                                    </p:set>
                                    <p:animEffect transition="in" filter="diamond(in)">
                                      <p:cBhvr>
                                        <p:cTn id="13" dur="2000"/>
                                        <p:tgtEl>
                                          <p:spTgt spid="356365"/>
                                        </p:tgtEl>
                                      </p:cBhvr>
                                    </p:animEffect>
                                  </p:childTnLst>
                                </p:cTn>
                              </p:par>
                            </p:childTnLst>
                          </p:cTn>
                        </p:par>
                        <p:par>
                          <p:cTn id="14" fill="hold">
                            <p:stCondLst>
                              <p:cond delay="4000"/>
                            </p:stCondLst>
                            <p:childTnLst>
                              <p:par>
                                <p:cTn id="15" presetID="53" presetClass="entr" presetSubtype="0" fill="hold" grpId="0" nodeType="afterEffect">
                                  <p:stCondLst>
                                    <p:cond delay="0"/>
                                  </p:stCondLst>
                                  <p:childTnLst>
                                    <p:set>
                                      <p:cBhvr>
                                        <p:cTn id="16" dur="1" fill="hold">
                                          <p:stCondLst>
                                            <p:cond delay="0"/>
                                          </p:stCondLst>
                                        </p:cTn>
                                        <p:tgtEl>
                                          <p:spTgt spid="356357"/>
                                        </p:tgtEl>
                                        <p:attrNameLst>
                                          <p:attrName>style.visibility</p:attrName>
                                        </p:attrNameLst>
                                      </p:cBhvr>
                                      <p:to>
                                        <p:strVal val="visible"/>
                                      </p:to>
                                    </p:set>
                                    <p:anim calcmode="lin" valueType="num">
                                      <p:cBhvr>
                                        <p:cTn id="17" dur="2000" fill="hold"/>
                                        <p:tgtEl>
                                          <p:spTgt spid="356357"/>
                                        </p:tgtEl>
                                        <p:attrNameLst>
                                          <p:attrName>ppt_w</p:attrName>
                                        </p:attrNameLst>
                                      </p:cBhvr>
                                      <p:tavLst>
                                        <p:tav tm="0">
                                          <p:val>
                                            <p:fltVal val="0"/>
                                          </p:val>
                                        </p:tav>
                                        <p:tav tm="100000">
                                          <p:val>
                                            <p:strVal val="#ppt_w"/>
                                          </p:val>
                                        </p:tav>
                                      </p:tavLst>
                                    </p:anim>
                                    <p:anim calcmode="lin" valueType="num">
                                      <p:cBhvr>
                                        <p:cTn id="18" dur="2000" fill="hold"/>
                                        <p:tgtEl>
                                          <p:spTgt spid="356357"/>
                                        </p:tgtEl>
                                        <p:attrNameLst>
                                          <p:attrName>ppt_h</p:attrName>
                                        </p:attrNameLst>
                                      </p:cBhvr>
                                      <p:tavLst>
                                        <p:tav tm="0">
                                          <p:val>
                                            <p:fltVal val="0"/>
                                          </p:val>
                                        </p:tav>
                                        <p:tav tm="100000">
                                          <p:val>
                                            <p:strVal val="#ppt_h"/>
                                          </p:val>
                                        </p:tav>
                                      </p:tavLst>
                                    </p:anim>
                                    <p:animEffect transition="in" filter="fade">
                                      <p:cBhvr>
                                        <p:cTn id="19" dur="2000"/>
                                        <p:tgtEl>
                                          <p:spTgt spid="356357"/>
                                        </p:tgtEl>
                                      </p:cBhvr>
                                    </p:animEffect>
                                  </p:childTnLst>
                                </p:cTn>
                              </p:par>
                            </p:childTnLst>
                          </p:cTn>
                        </p:par>
                        <p:par>
                          <p:cTn id="20" fill="hold">
                            <p:stCondLst>
                              <p:cond delay="6000"/>
                            </p:stCondLst>
                            <p:childTnLst>
                              <p:par>
                                <p:cTn id="21" presetID="43" presetClass="entr" presetSubtype="0" fill="hold" grpId="0" nodeType="afterEffect">
                                  <p:stCondLst>
                                    <p:cond delay="0"/>
                                  </p:stCondLst>
                                  <p:childTnLst>
                                    <p:set>
                                      <p:cBhvr>
                                        <p:cTn id="22" dur="1" fill="hold">
                                          <p:stCondLst>
                                            <p:cond delay="0"/>
                                          </p:stCondLst>
                                        </p:cTn>
                                        <p:tgtEl>
                                          <p:spTgt spid="356366"/>
                                        </p:tgtEl>
                                        <p:attrNameLst>
                                          <p:attrName>style.visibility</p:attrName>
                                        </p:attrNameLst>
                                      </p:cBhvr>
                                      <p:to>
                                        <p:strVal val="visible"/>
                                      </p:to>
                                    </p:set>
                                    <p:animEffect transition="in" filter="fade">
                                      <p:cBhvr>
                                        <p:cTn id="23" dur="200"/>
                                        <p:tgtEl>
                                          <p:spTgt spid="356366"/>
                                        </p:tgtEl>
                                      </p:cBhvr>
                                    </p:animEffect>
                                    <p:anim calcmode="lin" valueType="num">
                                      <p:cBhvr>
                                        <p:cTn id="24" dur="800" fill="hold"/>
                                        <p:tgtEl>
                                          <p:spTgt spid="356366"/>
                                        </p:tgtEl>
                                        <p:attrNameLst>
                                          <p:attrName>ppt_x</p:attrName>
                                        </p:attrNameLst>
                                      </p:cBhvr>
                                      <p:tavLst>
                                        <p:tav tm="0">
                                          <p:val>
                                            <p:strVal val="#ppt_x"/>
                                          </p:val>
                                        </p:tav>
                                        <p:tav tm="100000">
                                          <p:val>
                                            <p:strVal val="#ppt_x"/>
                                          </p:val>
                                        </p:tav>
                                      </p:tavLst>
                                    </p:anim>
                                    <p:anim calcmode="lin" valueType="num">
                                      <p:cBhvr>
                                        <p:cTn id="25" dur="800" fill="hold"/>
                                        <p:tgtEl>
                                          <p:spTgt spid="356366"/>
                                        </p:tgtEl>
                                        <p:attrNameLst>
                                          <p:attrName>ppt_y</p:attrName>
                                        </p:attrNameLst>
                                      </p:cBhvr>
                                      <p:tavLst>
                                        <p:tav tm="0">
                                          <p:val>
                                            <p:strVal val="#ppt_y+0.31"/>
                                          </p:val>
                                        </p:tav>
                                        <p:tav tm="100000">
                                          <p:val>
                                            <p:strVal val="#ppt_y+0.31"/>
                                          </p:val>
                                        </p:tav>
                                      </p:tavLst>
                                    </p:anim>
                                    <p:anim calcmode="lin" valueType="num">
                                      <p:cBhvr>
                                        <p:cTn id="26" dur="1200" decel="50000" fill="hold">
                                          <p:stCondLst>
                                            <p:cond delay="800"/>
                                          </p:stCondLst>
                                        </p:cTn>
                                        <p:tgtEl>
                                          <p:spTgt spid="35636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1200" decel="50000" fill="hold">
                                          <p:stCondLst>
                                            <p:cond delay="800"/>
                                          </p:stCondLst>
                                        </p:cTn>
                                        <p:tgtEl>
                                          <p:spTgt spid="35636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8" fill="hold">
                            <p:stCondLst>
                              <p:cond delay="8000"/>
                            </p:stCondLst>
                            <p:childTnLst>
                              <p:par>
                                <p:cTn id="29" presetID="49" presetClass="entr" presetSubtype="0" decel="100000" fill="hold" grpId="0" nodeType="afterEffect">
                                  <p:stCondLst>
                                    <p:cond delay="0"/>
                                  </p:stCondLst>
                                  <p:childTnLst>
                                    <p:set>
                                      <p:cBhvr>
                                        <p:cTn id="30" dur="1" fill="hold">
                                          <p:stCondLst>
                                            <p:cond delay="0"/>
                                          </p:stCondLst>
                                        </p:cTn>
                                        <p:tgtEl>
                                          <p:spTgt spid="356359"/>
                                        </p:tgtEl>
                                        <p:attrNameLst>
                                          <p:attrName>style.visibility</p:attrName>
                                        </p:attrNameLst>
                                      </p:cBhvr>
                                      <p:to>
                                        <p:strVal val="visible"/>
                                      </p:to>
                                    </p:set>
                                    <p:anim calcmode="lin" valueType="num">
                                      <p:cBhvr>
                                        <p:cTn id="31" dur="2000" fill="hold"/>
                                        <p:tgtEl>
                                          <p:spTgt spid="356359"/>
                                        </p:tgtEl>
                                        <p:attrNameLst>
                                          <p:attrName>ppt_w</p:attrName>
                                        </p:attrNameLst>
                                      </p:cBhvr>
                                      <p:tavLst>
                                        <p:tav tm="0">
                                          <p:val>
                                            <p:fltVal val="0"/>
                                          </p:val>
                                        </p:tav>
                                        <p:tav tm="100000">
                                          <p:val>
                                            <p:strVal val="#ppt_w"/>
                                          </p:val>
                                        </p:tav>
                                      </p:tavLst>
                                    </p:anim>
                                    <p:anim calcmode="lin" valueType="num">
                                      <p:cBhvr>
                                        <p:cTn id="32" dur="2000" fill="hold"/>
                                        <p:tgtEl>
                                          <p:spTgt spid="356359"/>
                                        </p:tgtEl>
                                        <p:attrNameLst>
                                          <p:attrName>ppt_h</p:attrName>
                                        </p:attrNameLst>
                                      </p:cBhvr>
                                      <p:tavLst>
                                        <p:tav tm="0">
                                          <p:val>
                                            <p:fltVal val="0"/>
                                          </p:val>
                                        </p:tav>
                                        <p:tav tm="100000">
                                          <p:val>
                                            <p:strVal val="#ppt_h"/>
                                          </p:val>
                                        </p:tav>
                                      </p:tavLst>
                                    </p:anim>
                                    <p:anim calcmode="lin" valueType="num">
                                      <p:cBhvr>
                                        <p:cTn id="33" dur="2000" fill="hold"/>
                                        <p:tgtEl>
                                          <p:spTgt spid="356359"/>
                                        </p:tgtEl>
                                        <p:attrNameLst>
                                          <p:attrName>style.rotation</p:attrName>
                                        </p:attrNameLst>
                                      </p:cBhvr>
                                      <p:tavLst>
                                        <p:tav tm="0">
                                          <p:val>
                                            <p:fltVal val="360"/>
                                          </p:val>
                                        </p:tav>
                                        <p:tav tm="100000">
                                          <p:val>
                                            <p:fltVal val="0"/>
                                          </p:val>
                                        </p:tav>
                                      </p:tavLst>
                                    </p:anim>
                                    <p:animEffect transition="in" filter="fade">
                                      <p:cBhvr>
                                        <p:cTn id="34" dur="2000"/>
                                        <p:tgtEl>
                                          <p:spTgt spid="356359"/>
                                        </p:tgtEl>
                                      </p:cBhvr>
                                    </p:animEffect>
                                  </p:childTnLst>
                                </p:cTn>
                              </p:par>
                            </p:childTnLst>
                          </p:cTn>
                        </p:par>
                        <p:par>
                          <p:cTn id="35" fill="hold">
                            <p:stCondLst>
                              <p:cond delay="10000"/>
                            </p:stCondLst>
                            <p:childTnLst>
                              <p:par>
                                <p:cTn id="36" presetID="49" presetClass="entr" presetSubtype="0" decel="100000" fill="hold" grpId="0" nodeType="afterEffect">
                                  <p:stCondLst>
                                    <p:cond delay="0"/>
                                  </p:stCondLst>
                                  <p:childTnLst>
                                    <p:set>
                                      <p:cBhvr>
                                        <p:cTn id="37" dur="1" fill="hold">
                                          <p:stCondLst>
                                            <p:cond delay="0"/>
                                          </p:stCondLst>
                                        </p:cTn>
                                        <p:tgtEl>
                                          <p:spTgt spid="356364"/>
                                        </p:tgtEl>
                                        <p:attrNameLst>
                                          <p:attrName>style.visibility</p:attrName>
                                        </p:attrNameLst>
                                      </p:cBhvr>
                                      <p:to>
                                        <p:strVal val="visible"/>
                                      </p:to>
                                    </p:set>
                                    <p:anim calcmode="lin" valueType="num">
                                      <p:cBhvr>
                                        <p:cTn id="38" dur="2000" fill="hold"/>
                                        <p:tgtEl>
                                          <p:spTgt spid="356364"/>
                                        </p:tgtEl>
                                        <p:attrNameLst>
                                          <p:attrName>ppt_w</p:attrName>
                                        </p:attrNameLst>
                                      </p:cBhvr>
                                      <p:tavLst>
                                        <p:tav tm="0">
                                          <p:val>
                                            <p:fltVal val="0"/>
                                          </p:val>
                                        </p:tav>
                                        <p:tav tm="100000">
                                          <p:val>
                                            <p:strVal val="#ppt_w"/>
                                          </p:val>
                                        </p:tav>
                                      </p:tavLst>
                                    </p:anim>
                                    <p:anim calcmode="lin" valueType="num">
                                      <p:cBhvr>
                                        <p:cTn id="39" dur="2000" fill="hold"/>
                                        <p:tgtEl>
                                          <p:spTgt spid="356364"/>
                                        </p:tgtEl>
                                        <p:attrNameLst>
                                          <p:attrName>ppt_h</p:attrName>
                                        </p:attrNameLst>
                                      </p:cBhvr>
                                      <p:tavLst>
                                        <p:tav tm="0">
                                          <p:val>
                                            <p:fltVal val="0"/>
                                          </p:val>
                                        </p:tav>
                                        <p:tav tm="100000">
                                          <p:val>
                                            <p:strVal val="#ppt_h"/>
                                          </p:val>
                                        </p:tav>
                                      </p:tavLst>
                                    </p:anim>
                                    <p:anim calcmode="lin" valueType="num">
                                      <p:cBhvr>
                                        <p:cTn id="40" dur="2000" fill="hold"/>
                                        <p:tgtEl>
                                          <p:spTgt spid="356364"/>
                                        </p:tgtEl>
                                        <p:attrNameLst>
                                          <p:attrName>style.rotation</p:attrName>
                                        </p:attrNameLst>
                                      </p:cBhvr>
                                      <p:tavLst>
                                        <p:tav tm="0">
                                          <p:val>
                                            <p:fltVal val="360"/>
                                          </p:val>
                                        </p:tav>
                                        <p:tav tm="100000">
                                          <p:val>
                                            <p:fltVal val="0"/>
                                          </p:val>
                                        </p:tav>
                                      </p:tavLst>
                                    </p:anim>
                                    <p:animEffect transition="in" filter="fade">
                                      <p:cBhvr>
                                        <p:cTn id="41" dur="2000"/>
                                        <p:tgtEl>
                                          <p:spTgt spid="356364"/>
                                        </p:tgtEl>
                                      </p:cBhvr>
                                    </p:animEffect>
                                  </p:childTnLst>
                                </p:cTn>
                              </p:par>
                            </p:childTnLst>
                          </p:cTn>
                        </p:par>
                        <p:par>
                          <p:cTn id="42" fill="hold">
                            <p:stCondLst>
                              <p:cond delay="12000"/>
                            </p:stCondLst>
                            <p:childTnLst>
                              <p:par>
                                <p:cTn id="43" presetID="8" presetClass="entr" presetSubtype="16" fill="hold" grpId="0" nodeType="afterEffect">
                                  <p:stCondLst>
                                    <p:cond delay="0"/>
                                  </p:stCondLst>
                                  <p:childTnLst>
                                    <p:set>
                                      <p:cBhvr>
                                        <p:cTn id="44" dur="1" fill="hold">
                                          <p:stCondLst>
                                            <p:cond delay="0"/>
                                          </p:stCondLst>
                                        </p:cTn>
                                        <p:tgtEl>
                                          <p:spTgt spid="356358"/>
                                        </p:tgtEl>
                                        <p:attrNameLst>
                                          <p:attrName>style.visibility</p:attrName>
                                        </p:attrNameLst>
                                      </p:cBhvr>
                                      <p:to>
                                        <p:strVal val="visible"/>
                                      </p:to>
                                    </p:set>
                                    <p:animEffect transition="in" filter="diamond(in)">
                                      <p:cBhvr>
                                        <p:cTn id="45" dur="2000"/>
                                        <p:tgtEl>
                                          <p:spTgt spid="356358"/>
                                        </p:tgtEl>
                                      </p:cBhvr>
                                    </p:animEffect>
                                  </p:childTnLst>
                                </p:cTn>
                              </p:par>
                            </p:childTnLst>
                          </p:cTn>
                        </p:par>
                        <p:par>
                          <p:cTn id="46" fill="hold">
                            <p:stCondLst>
                              <p:cond delay="14000"/>
                            </p:stCondLst>
                            <p:childTnLst>
                              <p:par>
                                <p:cTn id="47" presetID="7" presetClass="entr" presetSubtype="4" fill="hold" grpId="0" nodeType="afterEffect">
                                  <p:stCondLst>
                                    <p:cond delay="0"/>
                                  </p:stCondLst>
                                  <p:childTnLst>
                                    <p:set>
                                      <p:cBhvr>
                                        <p:cTn id="48" dur="1" fill="hold">
                                          <p:stCondLst>
                                            <p:cond delay="0"/>
                                          </p:stCondLst>
                                        </p:cTn>
                                        <p:tgtEl>
                                          <p:spTgt spid="356361"/>
                                        </p:tgtEl>
                                        <p:attrNameLst>
                                          <p:attrName>style.visibility</p:attrName>
                                        </p:attrNameLst>
                                      </p:cBhvr>
                                      <p:to>
                                        <p:strVal val="visible"/>
                                      </p:to>
                                    </p:set>
                                    <p:anim calcmode="lin" valueType="num">
                                      <p:cBhvr additive="base">
                                        <p:cTn id="49" dur="2000" fill="hold"/>
                                        <p:tgtEl>
                                          <p:spTgt spid="356361"/>
                                        </p:tgtEl>
                                        <p:attrNameLst>
                                          <p:attrName>ppt_x</p:attrName>
                                        </p:attrNameLst>
                                      </p:cBhvr>
                                      <p:tavLst>
                                        <p:tav tm="0">
                                          <p:val>
                                            <p:strVal val="#ppt_x"/>
                                          </p:val>
                                        </p:tav>
                                        <p:tav tm="100000">
                                          <p:val>
                                            <p:strVal val="#ppt_x"/>
                                          </p:val>
                                        </p:tav>
                                      </p:tavLst>
                                    </p:anim>
                                    <p:anim calcmode="lin" valueType="num">
                                      <p:cBhvr additive="base">
                                        <p:cTn id="50" dur="2000" fill="hold"/>
                                        <p:tgtEl>
                                          <p:spTgt spid="356361"/>
                                        </p:tgtEl>
                                        <p:attrNameLst>
                                          <p:attrName>ppt_y</p:attrName>
                                        </p:attrNameLst>
                                      </p:cBhvr>
                                      <p:tavLst>
                                        <p:tav tm="0">
                                          <p:val>
                                            <p:strVal val="1+#ppt_h/2"/>
                                          </p:val>
                                        </p:tav>
                                        <p:tav tm="100000">
                                          <p:val>
                                            <p:strVal val="#ppt_y"/>
                                          </p:val>
                                        </p:tav>
                                      </p:tavLst>
                                    </p:anim>
                                  </p:childTnLst>
                                </p:cTn>
                              </p:par>
                            </p:childTnLst>
                          </p:cTn>
                        </p:par>
                        <p:par>
                          <p:cTn id="51" fill="hold">
                            <p:stCondLst>
                              <p:cond delay="16000"/>
                            </p:stCondLst>
                            <p:childTnLst>
                              <p:par>
                                <p:cTn id="52" presetID="21" presetClass="entr" presetSubtype="4" fill="hold" grpId="0" nodeType="afterEffect">
                                  <p:stCondLst>
                                    <p:cond delay="0"/>
                                  </p:stCondLst>
                                  <p:childTnLst>
                                    <p:set>
                                      <p:cBhvr>
                                        <p:cTn id="53" dur="1" fill="hold">
                                          <p:stCondLst>
                                            <p:cond delay="0"/>
                                          </p:stCondLst>
                                        </p:cTn>
                                        <p:tgtEl>
                                          <p:spTgt spid="356362"/>
                                        </p:tgtEl>
                                        <p:attrNameLst>
                                          <p:attrName>style.visibility</p:attrName>
                                        </p:attrNameLst>
                                      </p:cBhvr>
                                      <p:to>
                                        <p:strVal val="visible"/>
                                      </p:to>
                                    </p:set>
                                    <p:animEffect transition="in" filter="wheel(4)">
                                      <p:cBhvr>
                                        <p:cTn id="54" dur="2000"/>
                                        <p:tgtEl>
                                          <p:spTgt spid="356362"/>
                                        </p:tgtEl>
                                      </p:cBhvr>
                                    </p:animEffect>
                                  </p:childTnLst>
                                </p:cTn>
                              </p:par>
                            </p:childTnLst>
                          </p:cTn>
                        </p:par>
                        <p:par>
                          <p:cTn id="55" fill="hold">
                            <p:stCondLst>
                              <p:cond delay="18000"/>
                            </p:stCondLst>
                            <p:childTnLst>
                              <p:par>
                                <p:cTn id="56" presetID="55" presetClass="entr" presetSubtype="0" fill="hold" grpId="0" nodeType="afterEffect">
                                  <p:stCondLst>
                                    <p:cond delay="0"/>
                                  </p:stCondLst>
                                  <p:childTnLst>
                                    <p:set>
                                      <p:cBhvr>
                                        <p:cTn id="57" dur="1" fill="hold">
                                          <p:stCondLst>
                                            <p:cond delay="0"/>
                                          </p:stCondLst>
                                        </p:cTn>
                                        <p:tgtEl>
                                          <p:spTgt spid="356363"/>
                                        </p:tgtEl>
                                        <p:attrNameLst>
                                          <p:attrName>style.visibility</p:attrName>
                                        </p:attrNameLst>
                                      </p:cBhvr>
                                      <p:to>
                                        <p:strVal val="visible"/>
                                      </p:to>
                                    </p:set>
                                    <p:anim calcmode="lin" valueType="num">
                                      <p:cBhvr>
                                        <p:cTn id="58" dur="2000" fill="hold"/>
                                        <p:tgtEl>
                                          <p:spTgt spid="356363"/>
                                        </p:tgtEl>
                                        <p:attrNameLst>
                                          <p:attrName>ppt_w</p:attrName>
                                        </p:attrNameLst>
                                      </p:cBhvr>
                                      <p:tavLst>
                                        <p:tav tm="0">
                                          <p:val>
                                            <p:strVal val="#ppt_w*0.70"/>
                                          </p:val>
                                        </p:tav>
                                        <p:tav tm="100000">
                                          <p:val>
                                            <p:strVal val="#ppt_w"/>
                                          </p:val>
                                        </p:tav>
                                      </p:tavLst>
                                    </p:anim>
                                    <p:anim calcmode="lin" valueType="num">
                                      <p:cBhvr>
                                        <p:cTn id="59" dur="2000" fill="hold"/>
                                        <p:tgtEl>
                                          <p:spTgt spid="356363"/>
                                        </p:tgtEl>
                                        <p:attrNameLst>
                                          <p:attrName>ppt_h</p:attrName>
                                        </p:attrNameLst>
                                      </p:cBhvr>
                                      <p:tavLst>
                                        <p:tav tm="0">
                                          <p:val>
                                            <p:strVal val="#ppt_h"/>
                                          </p:val>
                                        </p:tav>
                                        <p:tav tm="100000">
                                          <p:val>
                                            <p:strVal val="#ppt_h"/>
                                          </p:val>
                                        </p:tav>
                                      </p:tavLst>
                                    </p:anim>
                                    <p:animEffect transition="in" filter="fade">
                                      <p:cBhvr>
                                        <p:cTn id="60" dur="2000"/>
                                        <p:tgtEl>
                                          <p:spTgt spid="356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6" grpId="0" animBg="1"/>
      <p:bldP spid="356357" grpId="0" animBg="1"/>
      <p:bldP spid="356358" grpId="0" animBg="1"/>
      <p:bldP spid="356359" grpId="0" animBg="1"/>
      <p:bldP spid="356361" grpId="0" animBg="1"/>
      <p:bldP spid="356362" grpId="0" animBg="1"/>
      <p:bldP spid="356363" grpId="0" animBg="1"/>
      <p:bldP spid="356364" grpId="0" animBg="1"/>
      <p:bldP spid="356365" grpId="0" animBg="1"/>
      <p:bldP spid="3563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00042"/>
            <a:ext cx="9144000" cy="71438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339" name="Rectangle 2"/>
          <p:cNvSpPr>
            <a:spLocks noGrp="1" noChangeArrowheads="1"/>
          </p:cNvSpPr>
          <p:nvPr>
            <p:ph type="title"/>
          </p:nvPr>
        </p:nvSpPr>
        <p:spPr>
          <a:xfrm>
            <a:off x="1000100" y="285728"/>
            <a:ext cx="8143900" cy="1143000"/>
          </a:xfrm>
        </p:spPr>
        <p:txBody>
          <a:bodyPr>
            <a:normAutofit/>
          </a:bodyPr>
          <a:lstStyle/>
          <a:p>
            <a:pPr algn="r" eaLnBrk="1" hangingPunct="1"/>
            <a:r>
              <a:rPr lang="en-US" sz="3600" b="1" dirty="0" err="1" smtClean="0">
                <a:solidFill>
                  <a:schemeClr val="tx1"/>
                </a:solidFill>
                <a:effectLst/>
                <a:latin typeface="Arial Narrow" pitchFamily="34" charset="0"/>
              </a:rPr>
              <a:t>Dampak</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Globalisasi</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Bagi</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Nilai</a:t>
            </a:r>
            <a:endParaRPr lang="en-US" sz="3600" b="1" dirty="0" smtClean="0">
              <a:solidFill>
                <a:schemeClr val="tx1"/>
              </a:solidFill>
              <a:effectLst/>
              <a:latin typeface="Arial Narrow" pitchFamily="34" charset="0"/>
            </a:endParaRPr>
          </a:p>
        </p:txBody>
      </p:sp>
      <p:sp>
        <p:nvSpPr>
          <p:cNvPr id="14340" name="Rectangle 3"/>
          <p:cNvSpPr>
            <a:spLocks noGrp="1" noChangeArrowheads="1"/>
          </p:cNvSpPr>
          <p:nvPr>
            <p:ph idx="1"/>
          </p:nvPr>
        </p:nvSpPr>
        <p:spPr>
          <a:xfrm>
            <a:off x="857224" y="1500174"/>
            <a:ext cx="7498080" cy="4800600"/>
          </a:xfrm>
        </p:spPr>
        <p:txBody>
          <a:bodyPr/>
          <a:lstStyle/>
          <a:p>
            <a:pPr eaLnBrk="1" hangingPunct="1">
              <a:lnSpc>
                <a:spcPct val="80000"/>
              </a:lnSpc>
            </a:pPr>
            <a:r>
              <a:rPr lang="en-US" sz="2600" dirty="0" err="1" smtClean="0"/>
              <a:t>Globalisasi</a:t>
            </a:r>
            <a:r>
              <a:rPr lang="en-US" sz="2600" dirty="0" smtClean="0"/>
              <a:t> </a:t>
            </a:r>
            <a:r>
              <a:rPr lang="en-US" sz="2600" dirty="0" err="1" smtClean="0"/>
              <a:t>memunculkan</a:t>
            </a:r>
            <a:r>
              <a:rPr lang="en-US" sz="2600" dirty="0" smtClean="0"/>
              <a:t> </a:t>
            </a:r>
            <a:r>
              <a:rPr lang="en-US" sz="2600" dirty="0" err="1" smtClean="0"/>
              <a:t>pergeseran</a:t>
            </a:r>
            <a:r>
              <a:rPr lang="en-US" sz="2600" dirty="0" smtClean="0"/>
              <a:t> </a:t>
            </a:r>
            <a:r>
              <a:rPr lang="en-US" sz="2600" dirty="0" err="1" smtClean="0"/>
              <a:t>nilai</a:t>
            </a:r>
            <a:r>
              <a:rPr lang="en-US" sz="2600" dirty="0" smtClean="0"/>
              <a:t>, </a:t>
            </a:r>
            <a:r>
              <a:rPr lang="en-US" sz="2600" dirty="0" err="1" smtClean="0"/>
              <a:t>nilai</a:t>
            </a:r>
            <a:r>
              <a:rPr lang="en-US" sz="2600" dirty="0" smtClean="0"/>
              <a:t> lama </a:t>
            </a:r>
            <a:r>
              <a:rPr lang="en-US" sz="2600" dirty="0" err="1" smtClean="0"/>
              <a:t>meredup</a:t>
            </a:r>
            <a:r>
              <a:rPr lang="en-US" sz="2600" dirty="0" smtClean="0"/>
              <a:t>, </a:t>
            </a:r>
            <a:r>
              <a:rPr lang="en-US" sz="2600" dirty="0" err="1" smtClean="0"/>
              <a:t>muncul</a:t>
            </a:r>
            <a:r>
              <a:rPr lang="en-US" sz="2600" dirty="0" smtClean="0"/>
              <a:t> </a:t>
            </a:r>
            <a:r>
              <a:rPr lang="en-US" sz="2600" dirty="0" err="1" smtClean="0"/>
              <a:t>nilai</a:t>
            </a:r>
            <a:r>
              <a:rPr lang="en-US" sz="2600" dirty="0" smtClean="0"/>
              <a:t> </a:t>
            </a:r>
            <a:r>
              <a:rPr lang="en-US" sz="2600" dirty="0" err="1" smtClean="0"/>
              <a:t>baru</a:t>
            </a:r>
            <a:endParaRPr lang="en-US" sz="2600" dirty="0" smtClean="0"/>
          </a:p>
          <a:p>
            <a:pPr eaLnBrk="1" hangingPunct="1">
              <a:lnSpc>
                <a:spcPct val="80000"/>
              </a:lnSpc>
            </a:pPr>
            <a:r>
              <a:rPr lang="id-ID" sz="2600" dirty="0" smtClean="0"/>
              <a:t>Globalisasi yang menyebabkan terjadinya interaksi antar budaya, disamping mampu memunculkan pengaruh positif tetapi juga telah menimbulkan pengaruh negatif, seperti semakin memudarnya penghargaan pada nilai budaya dan bahasa, nilai solidaritas sosial, kekeluargaan, rasa cinta tanah air, serta berbagai perilaku yang tidak sesuai dengan nilai, norma, dan pandangan hidup bangsa Indonesia. </a:t>
            </a:r>
            <a:endParaRPr lang="en-US" sz="2600" dirty="0" smtClean="0"/>
          </a:p>
          <a:p>
            <a:pPr eaLnBrk="1" hangingPunct="1">
              <a:lnSpc>
                <a:spcPct val="80000"/>
              </a:lnSpc>
            </a:pPr>
            <a:r>
              <a:rPr lang="en-US" sz="2600" dirty="0" smtClean="0"/>
              <a:t>P</a:t>
            </a:r>
            <a:r>
              <a:rPr lang="id-ID" sz="2600" dirty="0" smtClean="0"/>
              <a:t>roses globalisasi telah memperlemah atau melongsorkan bentuk-bentuk identitas kultural suatu bangsa.</a:t>
            </a:r>
            <a:endParaRPr lang="en-US" sz="2600" dirty="0" smtClean="0"/>
          </a:p>
          <a:p>
            <a:pPr eaLnBrk="1" hangingPunct="1">
              <a:lnSpc>
                <a:spcPct val="80000"/>
              </a:lnSpc>
              <a:buNone/>
            </a:pPr>
            <a:endParaRPr lang="en-US" sz="2200" dirty="0" smtClean="0"/>
          </a:p>
          <a:p>
            <a:pPr eaLnBrk="1" hangingPunct="1">
              <a:lnSpc>
                <a:spcPct val="80000"/>
              </a:lnSpc>
            </a:pPr>
            <a:endParaRPr lang="en-US" sz="2200" dirty="0" smtClean="0"/>
          </a:p>
        </p:txBody>
      </p:sp>
      <p:sp>
        <p:nvSpPr>
          <p:cNvPr id="14338" name="Slide Number Placeholder 5"/>
          <p:cNvSpPr>
            <a:spLocks noGrp="1"/>
          </p:cNvSpPr>
          <p:nvPr>
            <p:ph type="sldNum" sz="quarter" idx="12"/>
          </p:nvPr>
        </p:nvSpPr>
        <p:spPr>
          <a:noFill/>
        </p:spPr>
        <p:txBody>
          <a:bodyPr/>
          <a:lstStyle/>
          <a:p>
            <a:fld id="{ACBADEFE-AB26-4008-B24A-C699974C0C3D}" type="slidenum">
              <a:rPr lang="en-US"/>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85728"/>
            <a:ext cx="9144000" cy="785818"/>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363" name="Rectangle 2"/>
          <p:cNvSpPr>
            <a:spLocks noGrp="1" noChangeArrowheads="1"/>
          </p:cNvSpPr>
          <p:nvPr>
            <p:ph type="title"/>
          </p:nvPr>
        </p:nvSpPr>
        <p:spPr>
          <a:xfrm>
            <a:off x="1000100" y="0"/>
            <a:ext cx="8143900" cy="1143000"/>
          </a:xfrm>
        </p:spPr>
        <p:txBody>
          <a:bodyPr>
            <a:normAutofit/>
          </a:bodyPr>
          <a:lstStyle/>
          <a:p>
            <a:pPr algn="r" eaLnBrk="1" hangingPunct="1"/>
            <a:r>
              <a:rPr lang="en-US" sz="3600" b="1" dirty="0" err="1" smtClean="0">
                <a:solidFill>
                  <a:schemeClr val="tx1"/>
                </a:solidFill>
                <a:effectLst/>
                <a:latin typeface="Arial Narrow" pitchFamily="34" charset="0"/>
              </a:rPr>
              <a:t>Dampak</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Globalisasi</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dalam</a:t>
            </a:r>
            <a:r>
              <a:rPr lang="en-US" sz="3600" b="1" dirty="0" smtClean="0">
                <a:solidFill>
                  <a:schemeClr val="tx1"/>
                </a:solidFill>
                <a:effectLst/>
                <a:latin typeface="Arial Narrow" pitchFamily="34" charset="0"/>
              </a:rPr>
              <a:t> </a:t>
            </a:r>
            <a:r>
              <a:rPr lang="en-US" sz="3600" b="1" dirty="0" err="1" smtClean="0">
                <a:solidFill>
                  <a:schemeClr val="tx1"/>
                </a:solidFill>
                <a:effectLst/>
                <a:latin typeface="Arial Narrow" pitchFamily="34" charset="0"/>
              </a:rPr>
              <a:t>Pendidikan</a:t>
            </a:r>
            <a:endParaRPr lang="en-US" sz="3600" b="1" dirty="0" smtClean="0">
              <a:solidFill>
                <a:schemeClr val="tx1"/>
              </a:solidFill>
              <a:effectLst/>
              <a:latin typeface="Arial Narrow" pitchFamily="34" charset="0"/>
            </a:endParaRPr>
          </a:p>
        </p:txBody>
      </p:sp>
      <p:sp>
        <p:nvSpPr>
          <p:cNvPr id="15364" name="Rectangle 3"/>
          <p:cNvSpPr>
            <a:spLocks noGrp="1" noChangeArrowheads="1"/>
          </p:cNvSpPr>
          <p:nvPr>
            <p:ph idx="1"/>
          </p:nvPr>
        </p:nvSpPr>
        <p:spPr>
          <a:xfrm>
            <a:off x="928662" y="1285860"/>
            <a:ext cx="7929618" cy="5572140"/>
          </a:xfrm>
        </p:spPr>
        <p:txBody>
          <a:bodyPr>
            <a:normAutofit/>
          </a:bodyPr>
          <a:lstStyle/>
          <a:p>
            <a:pPr eaLnBrk="1" hangingPunct="1">
              <a:lnSpc>
                <a:spcPct val="80000"/>
              </a:lnSpc>
            </a:pPr>
            <a:r>
              <a:rPr lang="en-US" sz="2600" dirty="0" err="1" smtClean="0"/>
              <a:t>Pergeseran</a:t>
            </a:r>
            <a:r>
              <a:rPr lang="en-US" sz="2600" dirty="0" smtClean="0"/>
              <a:t> </a:t>
            </a:r>
            <a:r>
              <a:rPr lang="en-US" sz="2600" dirty="0" err="1" smtClean="0"/>
              <a:t>substansi</a:t>
            </a:r>
            <a:r>
              <a:rPr lang="en-US" sz="2600" dirty="0" smtClean="0"/>
              <a:t> </a:t>
            </a:r>
            <a:r>
              <a:rPr lang="en-US" sz="2600" dirty="0" err="1" smtClean="0"/>
              <a:t>pendidikan</a:t>
            </a:r>
            <a:r>
              <a:rPr lang="en-US" sz="2600" dirty="0" smtClean="0"/>
              <a:t> </a:t>
            </a:r>
            <a:r>
              <a:rPr lang="en-US" sz="2600" dirty="0" err="1" smtClean="0"/>
              <a:t>ke</a:t>
            </a:r>
            <a:r>
              <a:rPr lang="en-US" sz="2600" dirty="0" smtClean="0"/>
              <a:t> </a:t>
            </a:r>
            <a:r>
              <a:rPr lang="en-US" sz="2600" dirty="0" err="1" smtClean="0"/>
              <a:t>pengajaran</a:t>
            </a:r>
            <a:r>
              <a:rPr lang="en-US" sz="2600" dirty="0" smtClean="0"/>
              <a:t>. </a:t>
            </a:r>
            <a:r>
              <a:rPr lang="en-US" sz="2600" dirty="0" err="1" smtClean="0"/>
              <a:t>Makna</a:t>
            </a:r>
            <a:r>
              <a:rPr lang="en-US" sz="2600" dirty="0" smtClean="0"/>
              <a:t> </a:t>
            </a:r>
            <a:r>
              <a:rPr lang="en-US" sz="2600" dirty="0" err="1" smtClean="0"/>
              <a:t>pendidikan</a:t>
            </a:r>
            <a:r>
              <a:rPr lang="en-US" sz="2600" dirty="0" smtClean="0"/>
              <a:t> yang </a:t>
            </a:r>
            <a:r>
              <a:rPr lang="en-US" sz="2600" dirty="0" err="1" smtClean="0"/>
              <a:t>syarat</a:t>
            </a:r>
            <a:r>
              <a:rPr lang="en-US" sz="2600" dirty="0" smtClean="0"/>
              <a:t> </a:t>
            </a:r>
            <a:r>
              <a:rPr lang="en-US" sz="2600" dirty="0" err="1" smtClean="0"/>
              <a:t>dengan</a:t>
            </a:r>
            <a:r>
              <a:rPr lang="en-US" sz="2600" dirty="0" smtClean="0"/>
              <a:t> </a:t>
            </a:r>
            <a:r>
              <a:rPr lang="en-US" sz="2600" dirty="0" err="1" smtClean="0"/>
              <a:t>nilai-nilai</a:t>
            </a:r>
            <a:r>
              <a:rPr lang="en-US" sz="2600" dirty="0" smtClean="0"/>
              <a:t> moral </a:t>
            </a:r>
            <a:r>
              <a:rPr lang="en-US" sz="2600" dirty="0" err="1" smtClean="0"/>
              <a:t>bergeser</a:t>
            </a:r>
            <a:r>
              <a:rPr lang="en-US" sz="2600" dirty="0" smtClean="0"/>
              <a:t> </a:t>
            </a:r>
            <a:r>
              <a:rPr lang="en-US" sz="2600" dirty="0" err="1" smtClean="0"/>
              <a:t>pada</a:t>
            </a:r>
            <a:r>
              <a:rPr lang="en-US" sz="2600" dirty="0" smtClean="0"/>
              <a:t> </a:t>
            </a:r>
            <a:r>
              <a:rPr lang="en-US" sz="2600" dirty="0" err="1" smtClean="0"/>
              <a:t>pengajaran</a:t>
            </a:r>
            <a:r>
              <a:rPr lang="en-US" sz="2600" dirty="0" smtClean="0"/>
              <a:t> </a:t>
            </a:r>
            <a:r>
              <a:rPr lang="en-US" sz="2600" dirty="0" err="1" smtClean="0"/>
              <a:t>sebagai</a:t>
            </a:r>
            <a:r>
              <a:rPr lang="en-US" sz="2600" dirty="0" smtClean="0"/>
              <a:t> </a:t>
            </a:r>
            <a:r>
              <a:rPr lang="en-US" sz="2600" i="1" dirty="0" smtClean="0"/>
              <a:t>transfer </a:t>
            </a:r>
            <a:r>
              <a:rPr lang="en-US" sz="2600" dirty="0" err="1" smtClean="0"/>
              <a:t>pengetahuan</a:t>
            </a:r>
            <a:r>
              <a:rPr lang="id-ID" sz="2600" dirty="0" smtClean="0"/>
              <a:t>.</a:t>
            </a:r>
            <a:endParaRPr lang="en-US" sz="2600" dirty="0" smtClean="0"/>
          </a:p>
          <a:p>
            <a:pPr eaLnBrk="1" hangingPunct="1">
              <a:lnSpc>
                <a:spcPct val="80000"/>
              </a:lnSpc>
            </a:pPr>
            <a:r>
              <a:rPr lang="en-US" sz="2600" dirty="0" err="1" smtClean="0"/>
              <a:t>Pragmatisme</a:t>
            </a:r>
            <a:r>
              <a:rPr lang="en-US" sz="2600" dirty="0" smtClean="0"/>
              <a:t> </a:t>
            </a:r>
            <a:r>
              <a:rPr lang="en-US" sz="2600" dirty="0" err="1" smtClean="0"/>
              <a:t>dalam</a:t>
            </a:r>
            <a:r>
              <a:rPr lang="en-US" sz="2600" dirty="0" smtClean="0"/>
              <a:t> </a:t>
            </a:r>
            <a:r>
              <a:rPr lang="en-US" sz="2600" dirty="0" err="1" smtClean="0"/>
              <a:t>dunia</a:t>
            </a:r>
            <a:r>
              <a:rPr lang="en-US" sz="2600" dirty="0" smtClean="0"/>
              <a:t> </a:t>
            </a:r>
            <a:r>
              <a:rPr lang="en-US" sz="2600" dirty="0" err="1" smtClean="0"/>
              <a:t>pendidikan</a:t>
            </a:r>
            <a:r>
              <a:rPr lang="en-US" sz="2600" dirty="0" smtClean="0"/>
              <a:t>. </a:t>
            </a:r>
            <a:r>
              <a:rPr lang="en-US" sz="2600" dirty="0" err="1" smtClean="0"/>
              <a:t>Pendidikan</a:t>
            </a:r>
            <a:r>
              <a:rPr lang="en-US" sz="2600" dirty="0" smtClean="0"/>
              <a:t> </a:t>
            </a:r>
            <a:r>
              <a:rPr lang="en-US" sz="2600" dirty="0" err="1" smtClean="0"/>
              <a:t>sebagai</a:t>
            </a:r>
            <a:r>
              <a:rPr lang="en-US" sz="2600" dirty="0" smtClean="0"/>
              <a:t> </a:t>
            </a:r>
            <a:r>
              <a:rPr lang="en-US" sz="2600" dirty="0" err="1" smtClean="0"/>
              <a:t>proses</a:t>
            </a:r>
            <a:r>
              <a:rPr lang="en-US" sz="2600" dirty="0" smtClean="0"/>
              <a:t> </a:t>
            </a:r>
            <a:r>
              <a:rPr lang="en-US" sz="2600" dirty="0" err="1" smtClean="0"/>
              <a:t>hominisasi</a:t>
            </a:r>
            <a:r>
              <a:rPr lang="en-US" sz="2600" dirty="0" smtClean="0"/>
              <a:t> </a:t>
            </a:r>
            <a:r>
              <a:rPr lang="en-US" sz="2600" dirty="0" err="1" smtClean="0"/>
              <a:t>dan</a:t>
            </a:r>
            <a:r>
              <a:rPr lang="en-US" sz="2600" dirty="0" smtClean="0"/>
              <a:t> </a:t>
            </a:r>
            <a:r>
              <a:rPr lang="en-US" sz="2600" dirty="0" err="1" smtClean="0"/>
              <a:t>humanisasi</a:t>
            </a:r>
            <a:r>
              <a:rPr lang="id-ID" sz="2600" dirty="0" smtClean="0"/>
              <a:t> t</a:t>
            </a:r>
            <a:r>
              <a:rPr lang="en-US" sz="2600" dirty="0" err="1" smtClean="0"/>
              <a:t>elah</a:t>
            </a:r>
            <a:r>
              <a:rPr lang="en-US" sz="2600" dirty="0" smtClean="0"/>
              <a:t> </a:t>
            </a:r>
            <a:r>
              <a:rPr lang="en-US" sz="2600" dirty="0" err="1" smtClean="0"/>
              <a:t>terdepak</a:t>
            </a:r>
            <a:r>
              <a:rPr lang="en-US" sz="2600" dirty="0" smtClean="0"/>
              <a:t> </a:t>
            </a:r>
            <a:r>
              <a:rPr lang="en-US" sz="2600" dirty="0" err="1" smtClean="0"/>
              <a:t>oleh</a:t>
            </a:r>
            <a:r>
              <a:rPr lang="en-US" sz="2600" dirty="0" smtClean="0"/>
              <a:t> </a:t>
            </a:r>
            <a:r>
              <a:rPr lang="en-US" sz="2600" dirty="0" err="1" smtClean="0"/>
              <a:t>nilai-nilai</a:t>
            </a:r>
            <a:r>
              <a:rPr lang="en-US" sz="2600" dirty="0" smtClean="0"/>
              <a:t> </a:t>
            </a:r>
            <a:r>
              <a:rPr lang="en-US" sz="2600" dirty="0" err="1" smtClean="0"/>
              <a:t>pragmatis</a:t>
            </a:r>
            <a:r>
              <a:rPr lang="en-US" sz="2600" dirty="0" smtClean="0"/>
              <a:t> </a:t>
            </a:r>
            <a:r>
              <a:rPr lang="en-US" sz="2600" dirty="0" err="1" smtClean="0"/>
              <a:t>demi</a:t>
            </a:r>
            <a:r>
              <a:rPr lang="en-US" sz="2600" dirty="0" smtClean="0"/>
              <a:t> </a:t>
            </a:r>
            <a:r>
              <a:rPr lang="en-US" sz="2600" dirty="0" err="1" smtClean="0"/>
              <a:t>mencapai</a:t>
            </a:r>
            <a:r>
              <a:rPr lang="en-US" sz="2600" dirty="0" smtClean="0"/>
              <a:t> </a:t>
            </a:r>
            <a:r>
              <a:rPr lang="en-US" sz="2600" dirty="0" err="1" smtClean="0"/>
              <a:t>tujuan</a:t>
            </a:r>
            <a:r>
              <a:rPr lang="en-US" sz="2600" dirty="0" smtClean="0"/>
              <a:t> </a:t>
            </a:r>
            <a:r>
              <a:rPr lang="en-US" sz="2600" dirty="0" err="1" smtClean="0"/>
              <a:t>materiil</a:t>
            </a:r>
            <a:r>
              <a:rPr lang="id-ID" sz="2600" dirty="0" smtClean="0"/>
              <a:t>.</a:t>
            </a:r>
            <a:endParaRPr lang="en-US" sz="2600" dirty="0" smtClean="0"/>
          </a:p>
          <a:p>
            <a:pPr eaLnBrk="1" hangingPunct="1">
              <a:lnSpc>
                <a:spcPct val="80000"/>
              </a:lnSpc>
            </a:pPr>
            <a:r>
              <a:rPr lang="en-US" sz="2600" dirty="0" err="1" smtClean="0"/>
              <a:t>Kokohnya</a:t>
            </a:r>
            <a:r>
              <a:rPr lang="en-US" sz="2600" dirty="0" smtClean="0"/>
              <a:t> </a:t>
            </a:r>
            <a:r>
              <a:rPr lang="en-US" sz="2600" dirty="0" err="1" smtClean="0"/>
              <a:t>paham</a:t>
            </a:r>
            <a:r>
              <a:rPr lang="en-US" sz="2600" dirty="0" smtClean="0"/>
              <a:t> </a:t>
            </a:r>
            <a:r>
              <a:rPr lang="en-US" sz="2600" dirty="0" err="1" smtClean="0"/>
              <a:t>behaviorisme</a:t>
            </a:r>
            <a:r>
              <a:rPr lang="en-US" sz="2600" dirty="0" smtClean="0"/>
              <a:t> </a:t>
            </a:r>
            <a:r>
              <a:rPr lang="en-US" sz="2600" dirty="0" err="1" smtClean="0"/>
              <a:t>dalam</a:t>
            </a:r>
            <a:r>
              <a:rPr lang="en-US" sz="2600" dirty="0" smtClean="0"/>
              <a:t> </a:t>
            </a:r>
            <a:r>
              <a:rPr lang="en-US" sz="2600" dirty="0" err="1" smtClean="0"/>
              <a:t>dunia</a:t>
            </a:r>
            <a:r>
              <a:rPr lang="en-US" sz="2600" dirty="0" smtClean="0"/>
              <a:t> </a:t>
            </a:r>
            <a:r>
              <a:rPr lang="en-US" sz="2600" dirty="0" err="1" smtClean="0"/>
              <a:t>pendidikan</a:t>
            </a:r>
            <a:r>
              <a:rPr lang="en-US" sz="2600" dirty="0" smtClean="0"/>
              <a:t>. </a:t>
            </a:r>
            <a:r>
              <a:rPr lang="en-US" sz="2600" dirty="0" err="1" smtClean="0"/>
              <a:t>Paham</a:t>
            </a:r>
            <a:r>
              <a:rPr lang="en-US" sz="2600" dirty="0" smtClean="0"/>
              <a:t> </a:t>
            </a:r>
            <a:r>
              <a:rPr lang="en-US" sz="2600" dirty="0" err="1" smtClean="0"/>
              <a:t>ini</a:t>
            </a:r>
            <a:r>
              <a:rPr lang="en-US" sz="2600" dirty="0" smtClean="0"/>
              <a:t> </a:t>
            </a:r>
            <a:r>
              <a:rPr lang="en-US" sz="2600" dirty="0" err="1" smtClean="0"/>
              <a:t>mengacu</a:t>
            </a:r>
            <a:r>
              <a:rPr lang="en-US" sz="2600" dirty="0" smtClean="0"/>
              <a:t> </a:t>
            </a:r>
            <a:r>
              <a:rPr lang="en-US" sz="2600" dirty="0" err="1" smtClean="0"/>
              <a:t>pada</a:t>
            </a:r>
            <a:r>
              <a:rPr lang="en-US" sz="2600" dirty="0" smtClean="0"/>
              <a:t> </a:t>
            </a:r>
            <a:r>
              <a:rPr lang="en-US" sz="2600" dirty="0" err="1" smtClean="0"/>
              <a:t>pertimbangan</a:t>
            </a:r>
            <a:r>
              <a:rPr lang="en-US" sz="2600" dirty="0" smtClean="0"/>
              <a:t> </a:t>
            </a:r>
            <a:r>
              <a:rPr lang="en-US" sz="2600" dirty="0" err="1" smtClean="0"/>
              <a:t>atribut</a:t>
            </a:r>
            <a:r>
              <a:rPr lang="id-ID" sz="2600" dirty="0" smtClean="0"/>
              <a:t>-</a:t>
            </a:r>
            <a:r>
              <a:rPr lang="en-US" sz="2600" dirty="0" err="1" smtClean="0"/>
              <a:t>atribut</a:t>
            </a:r>
            <a:r>
              <a:rPr lang="en-US" sz="2600" dirty="0" smtClean="0"/>
              <a:t> </a:t>
            </a:r>
            <a:r>
              <a:rPr lang="en-US" sz="2600" dirty="0" err="1" smtClean="0"/>
              <a:t>luar</a:t>
            </a:r>
            <a:r>
              <a:rPr lang="en-US" sz="2600" dirty="0" smtClean="0"/>
              <a:t> </a:t>
            </a:r>
            <a:r>
              <a:rPr lang="en-US" sz="2600" dirty="0" err="1" smtClean="0"/>
              <a:t>seperti</a:t>
            </a:r>
            <a:r>
              <a:rPr lang="en-US" sz="2600" dirty="0" smtClean="0"/>
              <a:t> </a:t>
            </a:r>
            <a:r>
              <a:rPr lang="en-US" sz="2600" dirty="0" err="1" smtClean="0"/>
              <a:t>perubahan</a:t>
            </a:r>
            <a:r>
              <a:rPr lang="en-US" sz="2600" dirty="0" smtClean="0"/>
              <a:t> </a:t>
            </a:r>
            <a:r>
              <a:rPr lang="en-US" sz="2600" dirty="0" err="1" smtClean="0"/>
              <a:t>perilaku</a:t>
            </a:r>
            <a:r>
              <a:rPr lang="en-US" sz="2600" dirty="0" smtClean="0"/>
              <a:t> yang </a:t>
            </a:r>
            <a:r>
              <a:rPr lang="en-US" sz="2600" dirty="0" err="1" smtClean="0"/>
              <a:t>dapat</a:t>
            </a:r>
            <a:r>
              <a:rPr lang="en-US" sz="2600" dirty="0" smtClean="0"/>
              <a:t> </a:t>
            </a:r>
            <a:r>
              <a:rPr lang="en-US" sz="2600" dirty="0" err="1" smtClean="0"/>
              <a:t>diamati</a:t>
            </a:r>
            <a:r>
              <a:rPr lang="en-US" sz="2600" dirty="0" smtClean="0"/>
              <a:t>, </a:t>
            </a:r>
            <a:r>
              <a:rPr lang="en-US" sz="2600" dirty="0" err="1" smtClean="0"/>
              <a:t>misal</a:t>
            </a:r>
            <a:r>
              <a:rPr lang="en-US" sz="2600" dirty="0" smtClean="0"/>
              <a:t> </a:t>
            </a:r>
            <a:r>
              <a:rPr lang="en-US" sz="2600" dirty="0" err="1" smtClean="0"/>
              <a:t>ukuran</a:t>
            </a:r>
            <a:r>
              <a:rPr lang="en-US" sz="2600" dirty="0" smtClean="0"/>
              <a:t> NILAI</a:t>
            </a:r>
            <a:r>
              <a:rPr lang="id-ID" sz="2600" dirty="0" smtClean="0"/>
              <a:t>.</a:t>
            </a:r>
            <a:endParaRPr lang="en-US" sz="2600" dirty="0" smtClean="0"/>
          </a:p>
          <a:p>
            <a:pPr eaLnBrk="1" hangingPunct="1">
              <a:lnSpc>
                <a:spcPct val="80000"/>
              </a:lnSpc>
            </a:pPr>
            <a:r>
              <a:rPr lang="en-US" sz="2600" dirty="0" err="1" smtClean="0"/>
              <a:t>Melemahnya</a:t>
            </a:r>
            <a:r>
              <a:rPr lang="en-US" sz="2600" dirty="0" smtClean="0"/>
              <a:t> </a:t>
            </a:r>
            <a:r>
              <a:rPr lang="en-US" sz="2600" dirty="0" err="1" smtClean="0"/>
              <a:t>peran-peran</a:t>
            </a:r>
            <a:r>
              <a:rPr lang="en-US" sz="2600" dirty="0" smtClean="0"/>
              <a:t> </a:t>
            </a:r>
            <a:r>
              <a:rPr lang="en-US" sz="2600" dirty="0" err="1" smtClean="0"/>
              <a:t>penting</a:t>
            </a:r>
            <a:r>
              <a:rPr lang="en-US" sz="2600" dirty="0" smtClean="0"/>
              <a:t> </a:t>
            </a:r>
            <a:r>
              <a:rPr lang="en-US" sz="2600" dirty="0" err="1" smtClean="0"/>
              <a:t>pelaku</a:t>
            </a:r>
            <a:r>
              <a:rPr lang="en-US" sz="2600" dirty="0" smtClean="0"/>
              <a:t> </a:t>
            </a:r>
            <a:r>
              <a:rPr lang="en-US" sz="2600" dirty="0" err="1" smtClean="0"/>
              <a:t>pendidikan</a:t>
            </a:r>
            <a:r>
              <a:rPr lang="en-US" sz="2600" dirty="0" smtClean="0"/>
              <a:t> (guru, </a:t>
            </a:r>
            <a:r>
              <a:rPr lang="en-US" sz="2600" dirty="0" err="1" smtClean="0"/>
              <a:t>ortu</a:t>
            </a:r>
            <a:r>
              <a:rPr lang="en-US" sz="2600" dirty="0" smtClean="0"/>
              <a:t>, </a:t>
            </a:r>
            <a:r>
              <a:rPr lang="en-US" sz="2600" dirty="0" err="1" smtClean="0"/>
              <a:t>tokoh</a:t>
            </a:r>
            <a:r>
              <a:rPr lang="en-US" sz="2600" dirty="0" smtClean="0"/>
              <a:t>) </a:t>
            </a:r>
            <a:r>
              <a:rPr lang="en-US" sz="2600" dirty="0" err="1" smtClean="0"/>
              <a:t>dan</a:t>
            </a:r>
            <a:r>
              <a:rPr lang="en-US" sz="2600" dirty="0" smtClean="0"/>
              <a:t> </a:t>
            </a:r>
            <a:r>
              <a:rPr lang="en-US" sz="2600" dirty="0" err="1" smtClean="0"/>
              <a:t>tripusat</a:t>
            </a:r>
            <a:r>
              <a:rPr lang="en-US" sz="2600" dirty="0" smtClean="0"/>
              <a:t> </a:t>
            </a:r>
            <a:r>
              <a:rPr lang="en-US" sz="2600" dirty="0" err="1" smtClean="0"/>
              <a:t>pendidikan</a:t>
            </a:r>
            <a:r>
              <a:rPr lang="en-US" sz="2600" dirty="0" smtClean="0"/>
              <a:t> (</a:t>
            </a:r>
            <a:r>
              <a:rPr lang="en-US" sz="2600" dirty="0" err="1" smtClean="0"/>
              <a:t>sekolah</a:t>
            </a:r>
            <a:r>
              <a:rPr lang="en-US" sz="2600" dirty="0" smtClean="0"/>
              <a:t>, </a:t>
            </a:r>
            <a:r>
              <a:rPr lang="en-US" sz="2600" dirty="0" err="1" smtClean="0"/>
              <a:t>keluarga</a:t>
            </a:r>
            <a:r>
              <a:rPr lang="en-US" sz="2600" dirty="0" smtClean="0"/>
              <a:t> </a:t>
            </a:r>
            <a:r>
              <a:rPr lang="en-US" sz="2600" dirty="0" err="1" smtClean="0"/>
              <a:t>dan</a:t>
            </a:r>
            <a:r>
              <a:rPr lang="en-US" sz="2600" dirty="0" smtClean="0"/>
              <a:t> </a:t>
            </a:r>
            <a:r>
              <a:rPr lang="en-US" sz="2600" dirty="0" err="1" smtClean="0"/>
              <a:t>masyarakat</a:t>
            </a:r>
            <a:r>
              <a:rPr lang="en-US" sz="2600" dirty="0" smtClean="0"/>
              <a:t>)</a:t>
            </a:r>
            <a:r>
              <a:rPr lang="id-ID" sz="2600" dirty="0" smtClean="0"/>
              <a:t>.</a:t>
            </a:r>
            <a:endParaRPr lang="en-US" sz="2600" dirty="0" smtClean="0"/>
          </a:p>
        </p:txBody>
      </p:sp>
      <p:sp>
        <p:nvSpPr>
          <p:cNvPr id="15362" name="Slide Number Placeholder 5"/>
          <p:cNvSpPr>
            <a:spLocks noGrp="1"/>
          </p:cNvSpPr>
          <p:nvPr>
            <p:ph type="sldNum" sz="quarter" idx="12"/>
          </p:nvPr>
        </p:nvSpPr>
        <p:spPr>
          <a:noFill/>
        </p:spPr>
        <p:txBody>
          <a:bodyPr/>
          <a:lstStyle/>
          <a:p>
            <a:fld id="{CB354DCE-A580-475B-A6AF-D36549DA2CF4}" type="slidenum">
              <a:rPr lang="en-US"/>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138</TotalTime>
  <Words>817</Words>
  <Application>Microsoft Office PowerPoint</Application>
  <PresentationFormat>On-screen Show (4:3)</PresentationFormat>
  <Paragraphs>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      Pendidikan Nilai di Era Global </vt:lpstr>
      <vt:lpstr>           Penanaman dan pengembangan karakteristik pendidikan nilai yang mampu berperan dan menjawab tantangan tersebut. </vt:lpstr>
      <vt:lpstr>Pendidikan nilai pada era globalisasi?    Bagaimana pendidikan nilai itu mampu menghadapi perubahan di segala aspek kehidupan yang penuh dengan tantangan yang harus dihadapi dengan pendidikan yang lebih baik.</vt:lpstr>
      <vt:lpstr>Hal yang terpenting adalah bagaimana nilai moral yang telah ditanamkan pendidikan nilai mampu membebaskan dari kebodohan dan keterbelakangan.  </vt:lpstr>
      <vt:lpstr>Slide 5</vt:lpstr>
      <vt:lpstr>Slide 6</vt:lpstr>
      <vt:lpstr>Slide 7</vt:lpstr>
      <vt:lpstr>Dampak Globalisasi Bagi Nilai</vt:lpstr>
      <vt:lpstr>Dampak Globalisasi dalam Pendidikan</vt:lpstr>
      <vt:lpstr>                  Solusi Menanggulangi Masalah Nilai Moral  1.  Menyisipkan nilai-nilai moral disetiap proses belajar     mengajar; 2.  Membentuk kelas motivasi (motivation class) yang lebih     menekankan pada penggugahan motivasi internal peserta     didik;  3.  Menambah mata pelajaran tentang pendidikan moral dan     peserta didik dipersyaratkan lulus mata pelajaran tersebut; 4.  Mata pelajaran yang telah mengandung nilai-nilai moral     hendaknya lebih aplikatif, tidak hanya text book; 5.  Menyeimbangkan porsi antara materi belajar akal (cerdas)     dan hati (moral).  </vt:lpstr>
      <vt:lpstr>Nilai yang Diperlukan di Era Global</vt:lpstr>
      <vt:lpstr>Pendekatan Pendidikan Nilai   Moral </vt:lpstr>
      <vt:lpstr>Metode Pendidikan Nilai Moral</vt:lpstr>
      <vt:lpstr>Melalui pendidikan,  khusunya pendidikan nilai, diharapkan dapat tertata basis nilai, pemikiran, dan moralitas bangsa agar mampu menghasilkan generasi yang tangguh dalam keimanan, kukuh dalam kepribadian, kaya dalam intelektual, dan unggul dalam penguasaan ilmu pengetahuan dan teknologi.  </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ASUS</dc:creator>
  <cp:lastModifiedBy>ASUS</cp:lastModifiedBy>
  <cp:revision>9</cp:revision>
  <dcterms:created xsi:type="dcterms:W3CDTF">2019-03-23T02:10:22Z</dcterms:created>
  <dcterms:modified xsi:type="dcterms:W3CDTF">2019-03-26T03:04:08Z</dcterms:modified>
</cp:coreProperties>
</file>