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9" r:id="rId4"/>
    <p:sldId id="278" r:id="rId5"/>
    <p:sldId id="281" r:id="rId6"/>
    <p:sldId id="280" r:id="rId7"/>
    <p:sldId id="282" r:id="rId8"/>
    <p:sldId id="283" r:id="rId9"/>
    <p:sldId id="284" r:id="rId10"/>
    <p:sldId id="285" r:id="rId11"/>
    <p:sldId id="286" r:id="rId12"/>
    <p:sldId id="272" r:id="rId13"/>
    <p:sldId id="271" r:id="rId14"/>
    <p:sldId id="287" r:id="rId15"/>
    <p:sldId id="259" r:id="rId16"/>
    <p:sldId id="260" r:id="rId17"/>
    <p:sldId id="261" r:id="rId18"/>
    <p:sldId id="262" r:id="rId19"/>
    <p:sldId id="263" r:id="rId20"/>
    <p:sldId id="267" r:id="rId21"/>
    <p:sldId id="273" r:id="rId22"/>
    <p:sldId id="265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0DD1FD4-B2BB-44D7-9F24-669C8C840B0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44A8D04-E812-4F7E-B2DF-8B3A0808B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4343400" cy="3428999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800" b="1" dirty="0" smtClean="0">
                <a:ln w="50800"/>
                <a:latin typeface="Times New Roman" pitchFamily="18" charset="0"/>
                <a:cs typeface="Times New Roman" pitchFamily="18" charset="0"/>
              </a:rPr>
              <a:t>PENGANTAR</a:t>
            </a:r>
            <a:br>
              <a:rPr lang="en-US" sz="4800" b="1" dirty="0" smtClean="0">
                <a:ln w="50800"/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 smtClean="0">
                <a:ln w="50800"/>
                <a:latin typeface="Times New Roman" pitchFamily="18" charset="0"/>
                <a:cs typeface="Times New Roman" pitchFamily="18" charset="0"/>
              </a:rPr>
              <a:t>PENDIDIKAN PANCASILA</a:t>
            </a:r>
            <a:endParaRPr lang="en-US" sz="4800" b="1" dirty="0">
              <a:ln w="5080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2400" y="304800"/>
            <a:ext cx="7239000" cy="65532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7.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Penegakan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yang </a:t>
            </a:r>
            <a:r>
              <a:rPr lang="en-US" b="1" dirty="0" err="1"/>
              <a:t>Berkeadilan</a:t>
            </a:r>
            <a:endParaRPr lang="en-US" dirty="0"/>
          </a:p>
          <a:p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reformasi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mereformasi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penegakan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Memang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penegakan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factor </a:t>
            </a:r>
            <a:r>
              <a:rPr lang="en-US" dirty="0" err="1"/>
              <a:t>dominan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penegakan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manusianya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8.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Terorisme</a:t>
            </a:r>
            <a:r>
              <a:rPr lang="en-US" b="1" dirty="0"/>
              <a:t> </a:t>
            </a:r>
            <a:endParaRPr lang="en-US" dirty="0" smtClean="0"/>
          </a:p>
          <a:p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yang </a:t>
            </a:r>
            <a:r>
              <a:rPr lang="en-US" dirty="0" err="1"/>
              <a:t>dihadapi</a:t>
            </a:r>
            <a:r>
              <a:rPr lang="en-US" dirty="0"/>
              <a:t> Indonesia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terorisme</a:t>
            </a:r>
            <a:r>
              <a:rPr lang="en-US" dirty="0"/>
              <a:t>.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terorisme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di Indonesia.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faktanya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teroris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ditangkap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dipenjarakan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AppData\Local\Microsoft\Windows\Temporary Internet Files\Content.Word\justiti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1" y="152400"/>
            <a:ext cx="1978742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user\AppData\Local\Microsoft\Windows\Temporary Internet Files\Content.Word\images-2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657600"/>
            <a:ext cx="2503805" cy="1849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444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647700"/>
            <a:ext cx="7848600" cy="1143000"/>
          </a:xfrm>
        </p:spPr>
        <p:txBody>
          <a:bodyPr/>
          <a:lstStyle/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endParaRPr lang="en-US" dirty="0"/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 </a:t>
            </a:r>
            <a:r>
              <a:rPr lang="en-US" dirty="0" err="1" smtClean="0"/>
              <a:t>endidikan</a:t>
            </a:r>
            <a:r>
              <a:rPr lang="en-US" dirty="0" smtClean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diajarkan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jenjang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di </a:t>
            </a:r>
            <a:r>
              <a:rPr lang="en-US" dirty="0" err="1"/>
              <a:t>perguruan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di </a:t>
            </a:r>
            <a:r>
              <a:rPr lang="en-US" dirty="0" err="1"/>
              <a:t>perguruan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agar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tercerabut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budayanya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agar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kaidah</a:t>
            </a:r>
            <a:r>
              <a:rPr lang="en-US" dirty="0"/>
              <a:t> </a:t>
            </a:r>
            <a:r>
              <a:rPr lang="en-US" dirty="0" err="1"/>
              <a:t>penuntun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berlandaskan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0" y="762000"/>
            <a:ext cx="6934200" cy="1524000"/>
          </a:xfrm>
        </p:spPr>
        <p:txBody>
          <a:bodyPr>
            <a:noAutofit/>
          </a:bodyPr>
          <a:lstStyle/>
          <a:p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Kuliah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terencana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suasana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kepribadian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keahlian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kontribusi</a:t>
            </a:r>
            <a:r>
              <a:rPr lang="en-US" dirty="0"/>
              <a:t> yang </a:t>
            </a:r>
            <a:r>
              <a:rPr lang="en-US" dirty="0" err="1"/>
              <a:t>konstruktif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, </a:t>
            </a:r>
            <a:r>
              <a:rPr lang="en-US" dirty="0" err="1"/>
              <a:t>berbangsa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Adapun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  <a:endParaRPr lang="en-US" sz="2800" dirty="0"/>
          </a:p>
          <a:p>
            <a:r>
              <a:rPr lang="en-US" b="1" dirty="0" err="1"/>
              <a:t>Visi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 </a:t>
            </a:r>
            <a:r>
              <a:rPr lang="en-US" b="1" dirty="0" err="1"/>
              <a:t>Pancasila</a:t>
            </a:r>
            <a:r>
              <a:rPr lang="en-US" dirty="0"/>
              <a:t>:</a:t>
            </a:r>
            <a:endParaRPr lang="en-US" sz="2800" dirty="0"/>
          </a:p>
          <a:p>
            <a:r>
              <a:rPr lang="en-US" dirty="0" err="1"/>
              <a:t>Terwujudnya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Civitas</a:t>
            </a:r>
            <a:r>
              <a:rPr lang="en-US" dirty="0"/>
              <a:t> </a:t>
            </a:r>
            <a:r>
              <a:rPr lang="en-US" dirty="0" err="1"/>
              <a:t>akademika</a:t>
            </a:r>
            <a:r>
              <a:rPr lang="en-US" dirty="0"/>
              <a:t> yang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 </a:t>
            </a:r>
            <a:r>
              <a:rPr lang="en-US" dirty="0" err="1"/>
              <a:t>Pancasila</a:t>
            </a:r>
            <a:r>
              <a:rPr lang="en-US" dirty="0"/>
              <a:t>.</a:t>
            </a:r>
            <a:endParaRPr lang="en-US" sz="2800" dirty="0"/>
          </a:p>
          <a:p>
            <a:r>
              <a:rPr lang="en-US" b="1" dirty="0" err="1"/>
              <a:t>Misi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 </a:t>
            </a:r>
            <a:r>
              <a:rPr lang="en-US" b="1" dirty="0" err="1"/>
              <a:t>Pancasila</a:t>
            </a:r>
            <a:r>
              <a:rPr lang="en-US" b="1" dirty="0"/>
              <a:t>:</a:t>
            </a:r>
            <a:endParaRPr lang="en-US" sz="2800" dirty="0"/>
          </a:p>
          <a:p>
            <a:pPr lvl="3"/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(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psikopedagogis</a:t>
            </a:r>
            <a:r>
              <a:rPr lang="en-US" dirty="0"/>
              <a:t>).</a:t>
            </a:r>
            <a:endParaRPr lang="en-US" sz="1800" dirty="0"/>
          </a:p>
          <a:p>
            <a:pPr lvl="3"/>
            <a:r>
              <a:rPr lang="en-US" dirty="0" err="1"/>
              <a:t>Menyiapkan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berkehidupan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(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psikososial</a:t>
            </a:r>
            <a:r>
              <a:rPr lang="en-US" dirty="0"/>
              <a:t>).</a:t>
            </a:r>
            <a:endParaRPr lang="en-US" sz="1800" dirty="0"/>
          </a:p>
          <a:p>
            <a:pPr lvl="3"/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ber-Pancasila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determinan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(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sosiokultural</a:t>
            </a:r>
            <a:r>
              <a:rPr lang="en-US" dirty="0"/>
              <a:t>).</a:t>
            </a:r>
            <a:endParaRPr lang="en-US" sz="1800" dirty="0"/>
          </a:p>
          <a:p>
            <a:pPr lvl="3"/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system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sintetik</a:t>
            </a:r>
            <a:r>
              <a:rPr lang="en-US" dirty="0"/>
              <a:t> (</a:t>
            </a:r>
            <a:r>
              <a:rPr lang="en-US" b="1" i="1" dirty="0"/>
              <a:t>synthetic discipline</a:t>
            </a:r>
            <a:r>
              <a:rPr lang="en-US" dirty="0"/>
              <a:t>),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(</a:t>
            </a:r>
            <a:r>
              <a:rPr lang="en-US" dirty="0" err="1"/>
              <a:t>Sumber</a:t>
            </a:r>
            <a:r>
              <a:rPr lang="en-US" dirty="0"/>
              <a:t>: Tim </a:t>
            </a:r>
            <a:r>
              <a:rPr lang="en-US" dirty="0" err="1"/>
              <a:t>Dikti</a:t>
            </a:r>
            <a:r>
              <a:rPr lang="en-US" dirty="0"/>
              <a:t>).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0"/>
            <a:ext cx="7086600" cy="16002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PENGERTIAN</a:t>
            </a:r>
            <a:b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PANCASILA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Etimologis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leksikal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Sansekerta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pPr lvl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lima  </a:t>
            </a:r>
          </a:p>
          <a:p>
            <a:pPr lvl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alas,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harfiah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lima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 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49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600200" y="0"/>
            <a:ext cx="6096000" cy="1524000"/>
          </a:xfrm>
        </p:spPr>
        <p:txBody>
          <a:bodyPr>
            <a:noAutofit/>
          </a:bodyPr>
          <a:lstStyle/>
          <a:p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SEJARAH </a:t>
            </a:r>
            <a:b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ounded Rectangle 7"/>
          <p:cNvSpPr/>
          <p:nvPr/>
        </p:nvSpPr>
        <p:spPr>
          <a:xfrm>
            <a:off x="2209800" y="1447800"/>
            <a:ext cx="51816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nilai-nilai</a:t>
            </a:r>
            <a:r>
              <a:rPr lang="en-US" sz="1400" dirty="0"/>
              <a:t> </a:t>
            </a:r>
            <a:r>
              <a:rPr lang="en-US" sz="1400" dirty="0" err="1"/>
              <a:t>Pancasila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hidup</a:t>
            </a:r>
            <a:r>
              <a:rPr lang="en-US" sz="1400" dirty="0"/>
              <a:t> </a:t>
            </a:r>
            <a:r>
              <a:rPr lang="en-US" sz="1400" dirty="0" err="1"/>
              <a:t>bangsa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r>
              <a:rPr lang="en-US" sz="1400" dirty="0" err="1"/>
              <a:t>terwujud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kehidupan</a:t>
            </a:r>
            <a:r>
              <a:rPr lang="en-US" sz="1400" dirty="0"/>
              <a:t> </a:t>
            </a:r>
            <a:r>
              <a:rPr lang="en-US" sz="1400" dirty="0" err="1"/>
              <a:t>bermasyarakat</a:t>
            </a:r>
            <a:r>
              <a:rPr lang="en-US" sz="1400" dirty="0"/>
              <a:t> </a:t>
            </a:r>
            <a:r>
              <a:rPr lang="en-US" sz="1400" dirty="0" err="1"/>
              <a:t>sejak</a:t>
            </a:r>
            <a:r>
              <a:rPr lang="en-US" sz="1400" dirty="0"/>
              <a:t> </a:t>
            </a:r>
            <a:r>
              <a:rPr lang="en-US" sz="1400" dirty="0" err="1"/>
              <a:t>sebelum</a:t>
            </a:r>
            <a:r>
              <a:rPr lang="en-US" sz="1400" dirty="0"/>
              <a:t> </a:t>
            </a:r>
            <a:r>
              <a:rPr lang="en-US" sz="1400" dirty="0" err="1"/>
              <a:t>Pancasila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dasar</a:t>
            </a:r>
            <a:r>
              <a:rPr lang="en-US" sz="1400" dirty="0"/>
              <a:t> </a:t>
            </a:r>
            <a:r>
              <a:rPr lang="en-US" sz="1400" dirty="0" err="1"/>
              <a:t>negara</a:t>
            </a:r>
            <a:r>
              <a:rPr lang="en-US" sz="1400" dirty="0"/>
              <a:t> </a:t>
            </a:r>
            <a:r>
              <a:rPr lang="en-US" sz="1400" dirty="0" err="1"/>
              <a:t>dirumuskan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satu</a:t>
            </a:r>
            <a:r>
              <a:rPr lang="en-US" sz="1400" dirty="0"/>
              <a:t> </a:t>
            </a:r>
            <a:r>
              <a:rPr lang="en-US" sz="1400" dirty="0" err="1"/>
              <a:t>sistem</a:t>
            </a:r>
            <a:r>
              <a:rPr lang="en-US" sz="1400" dirty="0"/>
              <a:t> </a:t>
            </a:r>
            <a:r>
              <a:rPr lang="en-US" sz="1400" dirty="0" err="1"/>
              <a:t>nilai</a:t>
            </a:r>
            <a:r>
              <a:rPr lang="en-US" sz="1400" dirty="0"/>
              <a:t>.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09800" y="2590800"/>
            <a:ext cx="51816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nilai</a:t>
            </a:r>
            <a:r>
              <a:rPr lang="en-US" sz="1400" dirty="0"/>
              <a:t> yang </a:t>
            </a:r>
            <a:r>
              <a:rPr lang="en-US" sz="1400" dirty="0" err="1"/>
              <a:t>dipegang</a:t>
            </a:r>
            <a:r>
              <a:rPr lang="en-US" sz="1400" dirty="0"/>
              <a:t> </a:t>
            </a:r>
            <a:r>
              <a:rPr lang="en-US" sz="1400" dirty="0" err="1"/>
              <a:t>teguh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masyarakatnya</a:t>
            </a:r>
            <a:r>
              <a:rPr lang="en-US" sz="1400" dirty="0" smtClean="0"/>
              <a:t>, </a:t>
            </a:r>
            <a:r>
              <a:rPr lang="en-US" sz="1400" dirty="0" err="1"/>
              <a:t>contoh</a:t>
            </a:r>
            <a:r>
              <a:rPr lang="en-US" sz="1400" dirty="0"/>
              <a:t>:</a:t>
            </a:r>
          </a:p>
          <a:p>
            <a:pPr algn="ctr"/>
            <a:r>
              <a:rPr lang="en-US" sz="1400" dirty="0" err="1"/>
              <a:t>Percaya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Tuhan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toleran</a:t>
            </a:r>
            <a:r>
              <a:rPr lang="en-US" sz="1400" dirty="0"/>
              <a:t>, </a:t>
            </a:r>
            <a:r>
              <a:rPr lang="en-US" sz="1400" dirty="0" err="1"/>
              <a:t>Gotong</a:t>
            </a:r>
            <a:r>
              <a:rPr lang="en-US" sz="1400" dirty="0"/>
              <a:t> </a:t>
            </a:r>
            <a:r>
              <a:rPr lang="en-US" sz="1400" dirty="0" err="1"/>
              <a:t>royong</a:t>
            </a:r>
            <a:r>
              <a:rPr lang="en-US" sz="1400" dirty="0"/>
              <a:t>, </a:t>
            </a:r>
            <a:r>
              <a:rPr lang="en-US" sz="1400" dirty="0" err="1"/>
              <a:t>Musyawarah</a:t>
            </a:r>
            <a:r>
              <a:rPr lang="en-US" sz="1400" dirty="0"/>
              <a:t>, </a:t>
            </a:r>
            <a:r>
              <a:rPr lang="en-US" sz="1400" dirty="0" err="1"/>
              <a:t>Solidaritas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kesetiakawanan</a:t>
            </a:r>
            <a:r>
              <a:rPr lang="en-US" sz="1400" dirty="0"/>
              <a:t> </a:t>
            </a:r>
            <a:r>
              <a:rPr lang="en-US" sz="1400" dirty="0" err="1"/>
              <a:t>sosial</a:t>
            </a:r>
            <a:r>
              <a:rPr lang="en-US" sz="1400" dirty="0"/>
              <a:t>,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sebagainya</a:t>
            </a:r>
            <a:r>
              <a:rPr lang="en-US" sz="1400" dirty="0"/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09800" y="3733800"/>
            <a:ext cx="51816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Jepang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menjanjikan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29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april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1945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209800" y="4800600"/>
            <a:ext cx="51816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286000" y="5867400"/>
            <a:ext cx="5181600" cy="83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lahirlah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PANCASILA</a:t>
            </a:r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4648200" y="2286000"/>
            <a:ext cx="304800" cy="304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4648200" y="3429000"/>
            <a:ext cx="304800" cy="304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724400" y="4495800"/>
            <a:ext cx="304800" cy="304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724400" y="5638800"/>
            <a:ext cx="304800" cy="3048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PENTINGNYA </a:t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PENDIDIKAN PANCASILA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ctr">
              <a:buNone/>
            </a:pPr>
            <a:r>
              <a:rPr lang="en-US" sz="3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 MASYARAKAT</a:t>
            </a:r>
          </a:p>
          <a:p>
            <a:pPr marL="514350" indent="-514350"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bermoral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tercarabut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budayanya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pembeda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lain.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LALU APA TUJUAN MASIH DIPERLUKANNYA PANCASILA DI PERGURUAN TINGGI 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3400" y="990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PENTINGNYA </a:t>
            </a:r>
            <a:b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PENDIDIKAN PANCASILA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Perguruan</a:t>
            </a: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297363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TUJUAN :</a:t>
            </a:r>
          </a:p>
          <a:p>
            <a:pPr algn="just">
              <a:buNone/>
            </a:pP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komitmen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HAM.</a:t>
            </a:r>
          </a:p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berpartisipasi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menghentikan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kekerasan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cerdas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damai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kepedulian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berpartisipasi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menyelesaikaN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dilandasi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moral, agama,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universal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kritis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objektif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persoalan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kenegaraan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HAM,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kontribusi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solusi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persoalan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bijak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berkeadaban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dirty="0"/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PENDIDIKAN </a:t>
            </a:r>
            <a:r>
              <a:rPr lang="en-US" b="1" dirty="0" smtClean="0"/>
              <a:t>PANCASILA</a:t>
            </a:r>
          </a:p>
          <a:p>
            <a:pPr lvl="0"/>
            <a:r>
              <a:rPr lang="en-US" b="1" dirty="0" smtClean="0"/>
              <a:t>DIPERLUKANNYA </a:t>
            </a:r>
            <a:r>
              <a:rPr lang="en-US" b="1" dirty="0"/>
              <a:t>PENDIDIKAN </a:t>
            </a:r>
            <a:r>
              <a:rPr lang="en-US" b="1" dirty="0" smtClean="0"/>
              <a:t>PANCASILA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339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memperkuat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falsafah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penghayatan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pPr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mempersiapkan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solusi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persoalan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Content Placeholder 7" descr="0d247e72bd3894c24da4802022148d2a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90800" y="1447800"/>
            <a:ext cx="4381500" cy="482240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0000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SEKIAN DARI KAMI</a:t>
            </a:r>
          </a:p>
          <a:p>
            <a:pPr algn="ctr">
              <a:buNone/>
            </a:pP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TERIMAKASIH</a:t>
            </a:r>
          </a:p>
          <a:p>
            <a:pPr algn="ctr">
              <a:buNone/>
            </a:pPr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~~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42452"/>
            <a:ext cx="6400800" cy="5668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Kita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,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.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pelajari</a:t>
            </a:r>
            <a:r>
              <a:rPr lang="en-US" dirty="0"/>
              <a:t>?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pekerti</a:t>
            </a:r>
            <a:r>
              <a:rPr lang="en-US" dirty="0"/>
              <a:t>, </a:t>
            </a:r>
            <a:r>
              <a:rPr lang="en-US" dirty="0" err="1"/>
              <a:t>Pendidikan</a:t>
            </a:r>
            <a:r>
              <a:rPr lang="en-US" dirty="0"/>
              <a:t> Moral </a:t>
            </a:r>
            <a:r>
              <a:rPr lang="en-US" dirty="0" err="1"/>
              <a:t>Pancasila</a:t>
            </a:r>
            <a:r>
              <a:rPr lang="en-US" dirty="0"/>
              <a:t> (PMP),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kewarganegaran</a:t>
            </a:r>
            <a:r>
              <a:rPr lang="en-US" dirty="0"/>
              <a:t> (</a:t>
            </a:r>
            <a:r>
              <a:rPr lang="en-US" dirty="0" err="1"/>
              <a:t>PPKn</a:t>
            </a:r>
            <a:r>
              <a:rPr lang="en-US" dirty="0"/>
              <a:t>), </a:t>
            </a:r>
            <a:r>
              <a:rPr lang="en-US" dirty="0" err="1"/>
              <a:t>dan</a:t>
            </a:r>
            <a:r>
              <a:rPr lang="en-US" dirty="0"/>
              <a:t> lain-lain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Namun,yang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pertanyaan</a:t>
            </a:r>
            <a:r>
              <a:rPr lang="en-US" dirty="0" smtClean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yang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pelajaran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? </a:t>
            </a:r>
          </a:p>
        </p:txBody>
      </p:sp>
      <p:pic>
        <p:nvPicPr>
          <p:cNvPr id="4" name="Picture 3" descr="C:\Users\user\AppData\Local\Microsoft\Windows\Temporary Internet Files\Content.Word\images-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"/>
            <a:ext cx="24384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user\AppData\Local\Microsoft\Windows\Temporary Internet Files\Content.Word\images-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39613"/>
            <a:ext cx="2438399" cy="286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948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 descr="images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flag-pins-indonesia-mona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0"/>
            <a:ext cx="13335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1447800"/>
            <a:ext cx="3733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Content Placeholder 17"/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2400" y="1447800"/>
            <a:ext cx="4724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0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perjalanan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Indonesia,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terwujud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dipegang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masyarakatnya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err="1" smtClean="0"/>
              <a:t>Percaya</a:t>
            </a:r>
            <a:r>
              <a:rPr lang="en-US" b="1" dirty="0" smtClean="0"/>
              <a:t> </a:t>
            </a:r>
            <a:r>
              <a:rPr lang="en-US" b="1" dirty="0" err="1" smtClean="0"/>
              <a:t>kepada</a:t>
            </a:r>
            <a:r>
              <a:rPr lang="en-US" b="1" dirty="0" smtClean="0"/>
              <a:t> </a:t>
            </a:r>
            <a:r>
              <a:rPr lang="en-US" b="1" dirty="0" err="1" smtClean="0"/>
              <a:t>Tuhan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toleran</a:t>
            </a:r>
            <a:r>
              <a:rPr lang="en-US" b="1" dirty="0" smtClean="0"/>
              <a:t>, </a:t>
            </a:r>
            <a:r>
              <a:rPr lang="en-US" b="1" dirty="0" err="1" smtClean="0"/>
              <a:t>Gotong</a:t>
            </a:r>
            <a:r>
              <a:rPr lang="en-US" b="1" dirty="0" smtClean="0"/>
              <a:t> </a:t>
            </a:r>
            <a:r>
              <a:rPr lang="en-US" b="1" dirty="0" err="1" smtClean="0"/>
              <a:t>royong</a:t>
            </a:r>
            <a:r>
              <a:rPr lang="en-US" b="1" dirty="0" smtClean="0"/>
              <a:t>, </a:t>
            </a:r>
            <a:r>
              <a:rPr lang="en-US" b="1" dirty="0" err="1" smtClean="0"/>
              <a:t>Musyawarah</a:t>
            </a:r>
            <a:r>
              <a:rPr lang="en-US" b="1" dirty="0" smtClean="0"/>
              <a:t>, </a:t>
            </a:r>
            <a:r>
              <a:rPr lang="en-US" b="1" dirty="0" err="1" smtClean="0"/>
              <a:t>Solidaritas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kesetiakawanan</a:t>
            </a:r>
            <a:r>
              <a:rPr lang="en-US" b="1" dirty="0" smtClean="0"/>
              <a:t> </a:t>
            </a:r>
            <a:r>
              <a:rPr lang="en-US" b="1" dirty="0" err="1" smtClean="0"/>
              <a:t>sosial</a:t>
            </a:r>
            <a:r>
              <a:rPr lang="en-US" b="1" dirty="0" smtClean="0"/>
              <a:t>,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sebagainya</a:t>
            </a:r>
            <a:r>
              <a:rPr lang="en-US" b="1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0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pakah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b="1" dirty="0" err="1"/>
              <a:t>Percaya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Tuhan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toleran</a:t>
            </a:r>
            <a:r>
              <a:rPr lang="en-US" b="1" dirty="0"/>
              <a:t>, </a:t>
            </a:r>
            <a:r>
              <a:rPr lang="en-US" b="1" dirty="0" err="1"/>
              <a:t>Gotong</a:t>
            </a:r>
            <a:r>
              <a:rPr lang="en-US" b="1" dirty="0"/>
              <a:t> </a:t>
            </a:r>
            <a:r>
              <a:rPr lang="en-US" b="1" dirty="0" err="1"/>
              <a:t>royong</a:t>
            </a:r>
            <a:r>
              <a:rPr lang="en-US" b="1" dirty="0"/>
              <a:t>, </a:t>
            </a:r>
            <a:r>
              <a:rPr lang="en-US" b="1" dirty="0" err="1"/>
              <a:t>Musyawarah</a:t>
            </a:r>
            <a:r>
              <a:rPr lang="en-US" b="1" dirty="0"/>
              <a:t>, </a:t>
            </a:r>
            <a:r>
              <a:rPr lang="en-US" b="1" dirty="0" err="1"/>
              <a:t>Solidaritas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kesetiakawanan</a:t>
            </a:r>
            <a:r>
              <a:rPr lang="en-US" b="1" dirty="0"/>
              <a:t> </a:t>
            </a:r>
            <a:r>
              <a:rPr lang="en-US" b="1" dirty="0" err="1"/>
              <a:t>sosial</a:t>
            </a:r>
            <a:r>
              <a:rPr lang="en-US" b="1" dirty="0"/>
              <a:t>,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sebagainya</a:t>
            </a:r>
            <a:r>
              <a:rPr lang="en-US" b="1" dirty="0" smtClean="0"/>
              <a:t>.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dipegang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Indonesia?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3072" y="838200"/>
            <a:ext cx="6858000" cy="5715000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b="1" dirty="0" smtClean="0"/>
              <a:t>1. </a:t>
            </a:r>
            <a:r>
              <a:rPr lang="en-US" b="1" dirty="0" err="1" smtClean="0"/>
              <a:t>Masalah</a:t>
            </a:r>
            <a:r>
              <a:rPr lang="en-US" b="1" dirty="0" smtClean="0"/>
              <a:t> </a:t>
            </a:r>
            <a:r>
              <a:rPr lang="en-US" b="1" dirty="0" err="1"/>
              <a:t>Kesadaran</a:t>
            </a:r>
            <a:r>
              <a:rPr lang="en-US" b="1" dirty="0"/>
              <a:t> </a:t>
            </a:r>
            <a:r>
              <a:rPr lang="en-US" b="1" dirty="0" err="1" smtClean="0"/>
              <a:t>Perpajakan</a:t>
            </a:r>
            <a:endParaRPr lang="en-US" b="1" dirty="0" smtClean="0"/>
          </a:p>
          <a:p>
            <a:pPr marL="109728" indent="0">
              <a:buNone/>
            </a:pP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terdaftar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ikut</a:t>
            </a:r>
            <a:r>
              <a:rPr lang="en-US" dirty="0"/>
              <a:t> </a:t>
            </a:r>
            <a:r>
              <a:rPr lang="en-US" dirty="0" err="1"/>
              <a:t>menikmati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/>
              <a:t>2.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 smtClean="0"/>
              <a:t>Korupsi</a:t>
            </a:r>
            <a:endParaRPr lang="en-US" dirty="0"/>
          </a:p>
          <a:p>
            <a:pPr marL="109728" indent="0">
              <a:buNone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korupsi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 di </a:t>
            </a:r>
            <a:r>
              <a:rPr lang="en-US" dirty="0" err="1"/>
              <a:t>daerah</a:t>
            </a:r>
            <a:r>
              <a:rPr lang="en-US" dirty="0"/>
              <a:t>. </a:t>
            </a:r>
            <a:r>
              <a:rPr lang="en-US" b="1" i="1" dirty="0"/>
              <a:t>Transparency </a:t>
            </a:r>
            <a:r>
              <a:rPr lang="en-US" b="1" i="1" dirty="0" err="1"/>
              <a:t>Internasional</a:t>
            </a:r>
            <a:r>
              <a:rPr lang="en-US" dirty="0"/>
              <a:t> (TI) </a:t>
            </a:r>
            <a:r>
              <a:rPr lang="en-US" dirty="0" err="1"/>
              <a:t>merilis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</a:t>
            </a:r>
            <a:r>
              <a:rPr lang="en-US" dirty="0" err="1"/>
              <a:t>korupsi</a:t>
            </a:r>
            <a:r>
              <a:rPr lang="en-US" dirty="0"/>
              <a:t> di 188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2015. </a:t>
            </a:r>
            <a:r>
              <a:rPr lang="en-US" dirty="0" err="1"/>
              <a:t>Berdasarkan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TI </a:t>
            </a:r>
            <a:r>
              <a:rPr lang="en-US" dirty="0" err="1"/>
              <a:t>tersebut</a:t>
            </a:r>
            <a:r>
              <a:rPr lang="en-US" dirty="0"/>
              <a:t>, Indonesia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menduduki</a:t>
            </a:r>
            <a:r>
              <a:rPr lang="en-US" dirty="0"/>
              <a:t> </a:t>
            </a:r>
            <a:r>
              <a:rPr lang="en-US" dirty="0" err="1"/>
              <a:t>peringkat</a:t>
            </a:r>
            <a:r>
              <a:rPr lang="en-US" dirty="0"/>
              <a:t> 88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paling </a:t>
            </a:r>
            <a:r>
              <a:rPr lang="en-US" dirty="0" err="1"/>
              <a:t>korup</a:t>
            </a:r>
            <a:r>
              <a:rPr lang="en-US" dirty="0"/>
              <a:t> di </a:t>
            </a:r>
            <a:r>
              <a:rPr lang="en-US" dirty="0" err="1"/>
              <a:t>dunia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4581"/>
            <a:ext cx="7696200" cy="813619"/>
          </a:xfrm>
        </p:spPr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961240" y="685800"/>
            <a:ext cx="2168012" cy="1915160"/>
          </a:xfrm>
          <a:prstGeom prst="rect">
            <a:avLst/>
          </a:prstGeom>
        </p:spPr>
      </p:pic>
      <p:pic>
        <p:nvPicPr>
          <p:cNvPr id="5" name="Picture 4" descr="C:\Users\user\AppData\Local\Microsoft\Windows\Temporary Internet Files\Content.Word\images-1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748" y="3962400"/>
            <a:ext cx="2271252" cy="15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5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2400" y="299884"/>
            <a:ext cx="6629400" cy="6553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 smtClean="0"/>
              <a:t>Lingkungan</a:t>
            </a:r>
            <a:endParaRPr lang="en-US" dirty="0"/>
          </a:p>
          <a:p>
            <a:r>
              <a:rPr lang="en-US" dirty="0"/>
              <a:t>Indonesia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paru-paru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citra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 </a:t>
            </a:r>
            <a:r>
              <a:rPr lang="en-US" dirty="0" err="1"/>
              <a:t>perlahan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luntur</a:t>
            </a:r>
            <a:r>
              <a:rPr lang="en-US" dirty="0"/>
              <a:t> </a:t>
            </a:r>
            <a:r>
              <a:rPr lang="en-US" dirty="0" err="1"/>
              <a:t>seiring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pembakaran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, </a:t>
            </a:r>
            <a:r>
              <a:rPr lang="en-US" dirty="0" err="1"/>
              <a:t>perambahan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</a:t>
            </a:r>
            <a:r>
              <a:rPr lang="en-US" dirty="0" err="1"/>
              <a:t>pertanian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yang paling </a:t>
            </a:r>
            <a:r>
              <a:rPr lang="en-US" dirty="0" err="1"/>
              <a:t>santer</a:t>
            </a:r>
            <a:r>
              <a:rPr lang="en-US" dirty="0"/>
              <a:t> </a:t>
            </a:r>
            <a:r>
              <a:rPr lang="en-US" dirty="0" err="1"/>
              <a:t>dibicarakan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beralihnya</a:t>
            </a:r>
            <a:r>
              <a:rPr lang="en-US" dirty="0"/>
              <a:t> </a:t>
            </a:r>
            <a:r>
              <a:rPr lang="en-US" dirty="0" err="1"/>
              <a:t>hutan</a:t>
            </a:r>
            <a:r>
              <a:rPr lang="en-US" dirty="0"/>
              <a:t> Indonesia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perkebunan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/>
              <a:t>4.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Disintegrasi</a:t>
            </a:r>
            <a:r>
              <a:rPr lang="en-US" b="1" dirty="0"/>
              <a:t> </a:t>
            </a:r>
            <a:r>
              <a:rPr lang="en-US" b="1" dirty="0" err="1"/>
              <a:t>Bangsa</a:t>
            </a:r>
            <a:endParaRPr lang="en-US" dirty="0"/>
          </a:p>
          <a:p>
            <a:r>
              <a:rPr lang="en-US" dirty="0" err="1"/>
              <a:t>Demokratisasi</a:t>
            </a:r>
            <a:r>
              <a:rPr lang="en-US" dirty="0"/>
              <a:t> </a:t>
            </a:r>
            <a:r>
              <a:rPr lang="en-US" dirty="0" err="1"/>
              <a:t>mengalir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deras</a:t>
            </a:r>
            <a:r>
              <a:rPr lang="en-US" dirty="0"/>
              <a:t> </a:t>
            </a:r>
            <a:r>
              <a:rPr lang="en-US" dirty="0" err="1"/>
              <a:t>menyusul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reformasi</a:t>
            </a:r>
            <a:r>
              <a:rPr lang="en-US" dirty="0"/>
              <a:t> di Indonesia. </a:t>
            </a:r>
            <a:r>
              <a:rPr lang="en-US" dirty="0" err="1"/>
              <a:t>Disamping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perbaikan-perbaikan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tatanan</a:t>
            </a:r>
            <a:r>
              <a:rPr lang="en-US" dirty="0"/>
              <a:t> Negara </a:t>
            </a:r>
            <a:r>
              <a:rPr lang="en-US" dirty="0" err="1"/>
              <a:t>Republik</a:t>
            </a:r>
            <a:r>
              <a:rPr lang="en-US" dirty="0"/>
              <a:t> Indonesia, </a:t>
            </a:r>
            <a:r>
              <a:rPr lang="en-US" dirty="0" err="1"/>
              <a:t>reformasi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terkikisnya</a:t>
            </a:r>
            <a:r>
              <a:rPr lang="en-US" dirty="0"/>
              <a:t> rasa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AppData\Local\Microsoft\Windows\Temporary Internet Files\Content.Word\images-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76" y="762000"/>
            <a:ext cx="2872105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76" y="3657600"/>
            <a:ext cx="2885624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26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52400" y="152400"/>
            <a:ext cx="6781800" cy="6858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5.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Dekadensi</a:t>
            </a:r>
            <a:r>
              <a:rPr lang="en-US" b="1" dirty="0"/>
              <a:t> Moral</a:t>
            </a:r>
            <a:endParaRPr lang="en-US" dirty="0"/>
          </a:p>
          <a:p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materialisme</a:t>
            </a:r>
            <a:r>
              <a:rPr lang="en-US" dirty="0"/>
              <a:t>, </a:t>
            </a:r>
            <a:r>
              <a:rPr lang="en-US" dirty="0" err="1"/>
              <a:t>pragmatisme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hedonisme</a:t>
            </a:r>
            <a:r>
              <a:rPr lang="en-US" dirty="0"/>
              <a:t> </a:t>
            </a:r>
            <a:r>
              <a:rPr lang="en-US" dirty="0" err="1"/>
              <a:t>makin</a:t>
            </a:r>
            <a:r>
              <a:rPr lang="en-US" dirty="0"/>
              <a:t>  </a:t>
            </a:r>
            <a:r>
              <a:rPr lang="en-US" dirty="0" err="1"/>
              <a:t>menggejala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. </a:t>
            </a:r>
            <a:r>
              <a:rPr lang="en-US" dirty="0" err="1"/>
              <a:t>Paham-paham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mengikis</a:t>
            </a:r>
            <a:r>
              <a:rPr lang="en-US" dirty="0"/>
              <a:t> </a:t>
            </a:r>
            <a:r>
              <a:rPr lang="en-US" dirty="0" err="1"/>
              <a:t>moralitas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akhlak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.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dekadensi</a:t>
            </a:r>
            <a:r>
              <a:rPr lang="en-US" dirty="0"/>
              <a:t> moral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terekspresikan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tersosialisasikan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tayangan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media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/>
              <a:t>6.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Narkoba</a:t>
            </a:r>
            <a:endParaRPr lang="en-US" dirty="0"/>
          </a:p>
          <a:p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letak</a:t>
            </a:r>
            <a:r>
              <a:rPr lang="en-US" dirty="0"/>
              <a:t> </a:t>
            </a:r>
            <a:r>
              <a:rPr lang="en-US" dirty="0" err="1"/>
              <a:t>geografis</a:t>
            </a:r>
            <a:r>
              <a:rPr lang="en-US" dirty="0"/>
              <a:t>, Indonesia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strategis</a:t>
            </a:r>
            <a:r>
              <a:rPr lang="en-US" dirty="0"/>
              <a:t>. 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letak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letak</a:t>
            </a:r>
            <a:r>
              <a:rPr lang="en-US" dirty="0"/>
              <a:t> </a:t>
            </a:r>
            <a:r>
              <a:rPr lang="en-US" dirty="0" err="1"/>
              <a:t>geografis</a:t>
            </a:r>
            <a:r>
              <a:rPr lang="en-US" dirty="0"/>
              <a:t>,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kacamata</a:t>
            </a:r>
            <a:r>
              <a:rPr lang="en-US" dirty="0"/>
              <a:t> </a:t>
            </a:r>
            <a:r>
              <a:rPr lang="en-US" dirty="0" err="1"/>
              <a:t>bandar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, Indonesia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obat-obatan</a:t>
            </a:r>
            <a:r>
              <a:rPr lang="en-US" dirty="0"/>
              <a:t> </a:t>
            </a:r>
            <a:r>
              <a:rPr lang="en-US" dirty="0" err="1"/>
              <a:t>terlarang</a:t>
            </a:r>
            <a:r>
              <a:rPr lang="en-US" dirty="0"/>
              <a:t>.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bandar</a:t>
            </a:r>
            <a:r>
              <a:rPr lang="en-US" dirty="0"/>
              <a:t> </a:t>
            </a:r>
            <a:r>
              <a:rPr lang="en-US" dirty="0" err="1"/>
              <a:t>narkoba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Negara </a:t>
            </a:r>
            <a:r>
              <a:rPr lang="en-US" dirty="0" err="1"/>
              <a:t>asing</a:t>
            </a:r>
            <a:r>
              <a:rPr lang="en-US" dirty="0"/>
              <a:t> yang </a:t>
            </a:r>
            <a:r>
              <a:rPr lang="en-US" dirty="0" err="1"/>
              <a:t>tertangkap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terlarang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negeri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user\AppData\Local\Microsoft\Windows\Temporary Internet Files\Content.Word\images-1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703" y="533400"/>
            <a:ext cx="2620297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user\AppData\Local\Microsoft\Windows\Temporary Internet Files\Content.Word\images-2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703" y="3581400"/>
            <a:ext cx="2518410" cy="1775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3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978</Words>
  <Application>Microsoft Office PowerPoint</Application>
  <PresentationFormat>On-screen Show (4:3)</PresentationFormat>
  <Paragraphs>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Office Theme</vt:lpstr>
      <vt:lpstr>Concourse</vt:lpstr>
      <vt:lpstr>PENGANTAR PENDIDIKAN PANCASILA</vt:lpstr>
      <vt:lpstr>Materi </vt:lpstr>
      <vt:lpstr>PowerPoint Presentation</vt:lpstr>
      <vt:lpstr>PowerPoint Presentation</vt:lpstr>
      <vt:lpstr>PowerPoint Presentation</vt:lpstr>
      <vt:lpstr>PowerPoint Presentation</vt:lpstr>
      <vt:lpstr>Masalah yang timbul saat ini</vt:lpstr>
      <vt:lpstr>PowerPoint Presentation</vt:lpstr>
      <vt:lpstr>PowerPoint Presentation</vt:lpstr>
      <vt:lpstr>PowerPoint Presentation</vt:lpstr>
      <vt:lpstr>Pentingnya pendidikan Pancasila</vt:lpstr>
      <vt:lpstr>PowerPoint Presentation</vt:lpstr>
      <vt:lpstr>PowerPoint Presentation</vt:lpstr>
      <vt:lpstr>PENGERTIAN  PANCASILA</vt:lpstr>
      <vt:lpstr>SEJARAH  PANCASILA</vt:lpstr>
      <vt:lpstr>PENTINGNYA  PENDIDIKAN PANCASILA</vt:lpstr>
      <vt:lpstr>PowerPoint Presentation</vt:lpstr>
      <vt:lpstr>PENTINGNYA  PENDIDIKAN PANCASILA Di Perguruan Tinggi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PENDIDIKAN PANCASILA</dc:title>
  <dc:creator>User</dc:creator>
  <cp:lastModifiedBy>Windows User</cp:lastModifiedBy>
  <cp:revision>27</cp:revision>
  <dcterms:created xsi:type="dcterms:W3CDTF">2017-09-13T12:37:44Z</dcterms:created>
  <dcterms:modified xsi:type="dcterms:W3CDTF">2018-09-04T02:18:04Z</dcterms:modified>
</cp:coreProperties>
</file>