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0" r:id="rId4"/>
    <p:sldId id="279" r:id="rId5"/>
    <p:sldId id="259" r:id="rId6"/>
    <p:sldId id="261" r:id="rId7"/>
    <p:sldId id="260" r:id="rId8"/>
    <p:sldId id="262" r:id="rId9"/>
    <p:sldId id="264" r:id="rId10"/>
    <p:sldId id="263" r:id="rId11"/>
    <p:sldId id="265" r:id="rId12"/>
    <p:sldId id="266" r:id="rId13"/>
    <p:sldId id="268" r:id="rId14"/>
    <p:sldId id="267"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342" autoAdjust="0"/>
    <p:restoredTop sz="94660"/>
  </p:normalViewPr>
  <p:slideViewPr>
    <p:cSldViewPr>
      <p:cViewPr varScale="1">
        <p:scale>
          <a:sx n="46" d="100"/>
          <a:sy n="46" d="100"/>
        </p:scale>
        <p:origin x="-12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3/17/2018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id-ID" sz="5500" dirty="0" smtClean="0"/>
              <a:t>Pengertian </a:t>
            </a:r>
            <a:br>
              <a:rPr lang="id-ID" sz="5500" dirty="0" smtClean="0"/>
            </a:br>
            <a:r>
              <a:rPr lang="id-ID" sz="5500" dirty="0" smtClean="0"/>
              <a:t>Teori Administrasi Publik</a:t>
            </a:r>
            <a:endParaRPr lang="id-ID" sz="5500" dirty="0"/>
          </a:p>
        </p:txBody>
      </p:sp>
      <p:sp>
        <p:nvSpPr>
          <p:cNvPr id="3" name="Subtitle 2"/>
          <p:cNvSpPr>
            <a:spLocks noGrp="1"/>
          </p:cNvSpPr>
          <p:nvPr>
            <p:ph type="subTitle" idx="1"/>
          </p:nvPr>
        </p:nvSpPr>
        <p:spPr>
          <a:xfrm>
            <a:off x="1371600" y="3886200"/>
            <a:ext cx="7162800" cy="1752600"/>
          </a:xfrm>
        </p:spPr>
        <p:txBody>
          <a:bodyPr/>
          <a:lstStyle/>
          <a:p>
            <a:r>
              <a:rPr lang="id-ID" dirty="0" smtClean="0"/>
              <a:t>Pertemuan 2 Teori Administrasi Publik</a:t>
            </a:r>
          </a:p>
          <a:p>
            <a:r>
              <a:rPr lang="id-ID" dirty="0" smtClean="0"/>
              <a:t>15 Maret 2018</a:t>
            </a:r>
          </a:p>
          <a:p>
            <a:endParaRPr lang="id-ID" dirty="0" smtClean="0"/>
          </a:p>
          <a:p>
            <a:r>
              <a:rPr lang="id-ID" dirty="0" smtClean="0"/>
              <a:t>By Ita Prihantika</a:t>
            </a:r>
          </a:p>
          <a:p>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Sifat Teori</a:t>
            </a:r>
            <a:endParaRPr lang="id-ID" dirty="0"/>
          </a:p>
        </p:txBody>
      </p:sp>
      <p:sp>
        <p:nvSpPr>
          <p:cNvPr id="3" name="Content Placeholder 2"/>
          <p:cNvSpPr>
            <a:spLocks noGrp="1"/>
          </p:cNvSpPr>
          <p:nvPr>
            <p:ph idx="1"/>
          </p:nvPr>
        </p:nvSpPr>
        <p:spPr/>
        <p:txBody>
          <a:bodyPr/>
          <a:lstStyle/>
          <a:p>
            <a:r>
              <a:rPr lang="id-ID" dirty="0" smtClean="0"/>
              <a:t>Sifat teori tidaklah abadi. Ia dapat dibantah, dikukuhkan, dikembangkan untuk menemukan teori baru dan malah dapat ditolak kebenarannya. </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Teori Administrasi Publik</a:t>
            </a:r>
            <a:endParaRPr lang="id-ID" dirty="0"/>
          </a:p>
        </p:txBody>
      </p:sp>
      <p:sp>
        <p:nvSpPr>
          <p:cNvPr id="3" name="Content Placeholder 2"/>
          <p:cNvSpPr>
            <a:spLocks noGrp="1"/>
          </p:cNvSpPr>
          <p:nvPr>
            <p:ph idx="1"/>
          </p:nvPr>
        </p:nvSpPr>
        <p:spPr/>
        <p:txBody>
          <a:bodyPr>
            <a:normAutofit/>
          </a:bodyPr>
          <a:lstStyle/>
          <a:p>
            <a:r>
              <a:rPr lang="id-ID" sz="3200" dirty="0" smtClean="0"/>
              <a:t>Secara terminologi apa yang disebut “ADMINISTRASI” adalah </a:t>
            </a:r>
            <a:r>
              <a:rPr lang="id-ID" sz="3200" b="1" dirty="0" smtClean="0">
                <a:solidFill>
                  <a:srgbClr val="FF0000"/>
                </a:solidFill>
              </a:rPr>
              <a:t>mengurus, mengatur, mengelola</a:t>
            </a:r>
            <a:r>
              <a:rPr lang="id-ID" sz="3200" dirty="0" smtClean="0"/>
              <a:t>.</a:t>
            </a:r>
          </a:p>
          <a:p>
            <a:endParaRPr lang="id-ID" sz="3200" dirty="0" smtClean="0"/>
          </a:p>
          <a:p>
            <a:r>
              <a:rPr lang="id-ID" sz="3200" dirty="0" smtClean="0"/>
              <a:t>Mengurus dan mengelola =&gt; mengatur. </a:t>
            </a:r>
          </a:p>
          <a:p>
            <a:pPr>
              <a:buNone/>
            </a:pPr>
            <a:endParaRPr lang="id-ID"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Autofit/>
          </a:bodyPr>
          <a:lstStyle/>
          <a:p>
            <a:r>
              <a:rPr lang="id-ID" dirty="0" smtClean="0"/>
              <a:t>KETERATURAN: mengarah pada kondisi yang diharapkan dalam kegiatan administrasi, baik dalam susunan maupun dalam perkembangannya.</a:t>
            </a:r>
          </a:p>
          <a:p>
            <a:endParaRPr lang="id-ID" dirty="0" smtClean="0"/>
          </a:p>
          <a:p>
            <a:r>
              <a:rPr lang="id-ID" dirty="0" smtClean="0"/>
              <a:t>PENGATURAN: mengarah pada pemahaman tentang administrasi, tidak saja dari sisi manajemen, juga diarahkan kdp keperluan melakukan pengaturan dalam lokus “Pemerintahan dan Kepemerintahan”</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Teori Substansial ttg Administrasi</a:t>
            </a:r>
            <a:endParaRPr lang="id-ID" dirty="0"/>
          </a:p>
        </p:txBody>
      </p:sp>
      <p:sp>
        <p:nvSpPr>
          <p:cNvPr id="3" name="Content Placeholder 2"/>
          <p:cNvSpPr>
            <a:spLocks noGrp="1"/>
          </p:cNvSpPr>
          <p:nvPr>
            <p:ph idx="1"/>
          </p:nvPr>
        </p:nvSpPr>
        <p:spPr/>
        <p:txBody>
          <a:bodyPr/>
          <a:lstStyle/>
          <a:p>
            <a:r>
              <a:rPr lang="id-ID" dirty="0" smtClean="0"/>
              <a:t>Dalam dunia filsafat teori selalu diawali oleh sejumlah pertanyaan guna mengungkapkan substansi sesuatu konsep. </a:t>
            </a:r>
          </a:p>
          <a:p>
            <a:r>
              <a:rPr lang="id-ID" dirty="0" smtClean="0"/>
              <a:t>Administrasi menurut teori substansi adalah </a:t>
            </a:r>
            <a:r>
              <a:rPr lang="id-ID" b="1" dirty="0" smtClean="0"/>
              <a:t>keteraturan</a:t>
            </a:r>
          </a:p>
          <a:p>
            <a:r>
              <a:rPr lang="id-ID" dirty="0" smtClean="0"/>
              <a:t>Maka, pertanyaan filosofis yang bisa muncul secara berturut-turut diuraikan sebagai berikut: (Bintoro, 1992)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id-ID" dirty="0"/>
          </a:p>
        </p:txBody>
      </p:sp>
      <p:sp>
        <p:nvSpPr>
          <p:cNvPr id="3" name="Content Placeholder 2"/>
          <p:cNvSpPr>
            <a:spLocks noGrp="1"/>
          </p:cNvSpPr>
          <p:nvPr>
            <p:ph idx="1"/>
          </p:nvPr>
        </p:nvSpPr>
        <p:spPr/>
        <p:txBody>
          <a:bodyPr>
            <a:noAutofit/>
          </a:bodyPr>
          <a:lstStyle/>
          <a:p>
            <a:pPr marL="514350" indent="-514350">
              <a:buAutoNum type="arabicPeriod"/>
            </a:pPr>
            <a:r>
              <a:rPr lang="id-ID" b="1" dirty="0" smtClean="0"/>
              <a:t>Apa, mengapa, dan bagaimana keteraturan sebagai esensi Administrasi</a:t>
            </a:r>
          </a:p>
          <a:p>
            <a:pPr marL="514350" indent="-514350">
              <a:buNone/>
            </a:pPr>
            <a:endParaRPr lang="id-ID" b="1" dirty="0" smtClean="0"/>
          </a:p>
          <a:p>
            <a:pPr marL="514350" indent="-514350">
              <a:buNone/>
            </a:pPr>
            <a:r>
              <a:rPr lang="id-ID" b="1" dirty="0" smtClean="0"/>
              <a:t>APA : </a:t>
            </a:r>
            <a:r>
              <a:rPr lang="id-ID" dirty="0" smtClean="0"/>
              <a:t>memerlukan jawaban yang tuntas dari berbagai sisi</a:t>
            </a:r>
          </a:p>
          <a:p>
            <a:pPr marL="514350" indent="-514350">
              <a:buNone/>
            </a:pPr>
            <a:r>
              <a:rPr lang="id-ID" b="1" dirty="0" smtClean="0"/>
              <a:t>MENGAPA : </a:t>
            </a:r>
            <a:r>
              <a:rPr lang="id-ID" dirty="0" smtClean="0"/>
              <a:t>memerlukan kausalitas (analisis yang bersifat dialogis dan berpikir)</a:t>
            </a:r>
          </a:p>
          <a:p>
            <a:pPr marL="514350" indent="-514350">
              <a:buNone/>
            </a:pPr>
            <a:r>
              <a:rPr lang="id-ID" b="1" dirty="0" smtClean="0"/>
              <a:t>BAGAIMANA : </a:t>
            </a:r>
            <a:r>
              <a:rPr lang="id-ID" dirty="0" smtClean="0"/>
              <a:t>jwban yang memberikan gamabran secara detail, global/pokok-pokoknya saja. </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Autofit/>
          </a:bodyPr>
          <a:lstStyle/>
          <a:p>
            <a:pPr>
              <a:buNone/>
            </a:pPr>
            <a:r>
              <a:rPr lang="id-ID" dirty="0" smtClean="0"/>
              <a:t>2. </a:t>
            </a:r>
            <a:r>
              <a:rPr lang="id-ID" b="1" dirty="0" smtClean="0"/>
              <a:t>APA dan MENGAPA </a:t>
            </a:r>
            <a:r>
              <a:rPr lang="id-ID" dirty="0" smtClean="0"/>
              <a:t>keteraturan menjadi esensi administrasi</a:t>
            </a:r>
          </a:p>
          <a:p>
            <a:pPr>
              <a:buNone/>
            </a:pPr>
            <a:endParaRPr lang="id-ID" dirty="0" smtClean="0"/>
          </a:p>
          <a:p>
            <a:pPr>
              <a:buNone/>
            </a:pPr>
            <a:r>
              <a:rPr lang="id-ID" i="1" dirty="0" smtClean="0"/>
              <a:t>	Adminisitrasi adalah kerjsama yang didasarkan pada esensi eksistensi manusia yang dilandasi moral atau etika dalam mencapai tujuan bersama. </a:t>
            </a:r>
          </a:p>
          <a:p>
            <a:pPr>
              <a:buNone/>
            </a:pPr>
            <a:endParaRPr lang="id-ID" i="1" dirty="0" smtClean="0"/>
          </a:p>
          <a:p>
            <a:pPr>
              <a:buNone/>
            </a:pPr>
            <a:r>
              <a:rPr lang="id-ID" i="1" dirty="0" smtClean="0"/>
              <a:t>TUJUAN BERSAMA : dicapai keteraturan melalui pengaturan yang diinginkan. </a:t>
            </a:r>
            <a:endParaRPr lang="id-ID"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502920" y="530352"/>
            <a:ext cx="8183880" cy="4879848"/>
          </a:xfrm>
        </p:spPr>
        <p:txBody>
          <a:bodyPr>
            <a:normAutofit fontScale="92500" lnSpcReduction="10000"/>
          </a:bodyPr>
          <a:lstStyle/>
          <a:p>
            <a:pPr>
              <a:buNone/>
            </a:pPr>
            <a:r>
              <a:rPr lang="id-ID" dirty="0" smtClean="0"/>
              <a:t>3. </a:t>
            </a:r>
            <a:r>
              <a:rPr lang="id-ID" b="1" dirty="0" smtClean="0"/>
              <a:t>BAGAIMANA </a:t>
            </a:r>
            <a:r>
              <a:rPr lang="id-ID" dirty="0" smtClean="0"/>
              <a:t>keteraturan menjadi esensi administrasi?</a:t>
            </a:r>
          </a:p>
          <a:p>
            <a:pPr>
              <a:buNone/>
            </a:pPr>
            <a:endParaRPr lang="id-ID" dirty="0" smtClean="0"/>
          </a:p>
          <a:p>
            <a:pPr>
              <a:buNone/>
            </a:pPr>
            <a:endParaRPr lang="id-ID" dirty="0" smtClean="0"/>
          </a:p>
          <a:p>
            <a:pPr>
              <a:buNone/>
            </a:pPr>
            <a:r>
              <a:rPr lang="id-ID" dirty="0" smtClean="0"/>
              <a:t>	Kajian filsafat administrasi mengajarkan bahwa potensi teratur dalam konsep keteraturan potensial berfungsi memberi arahan mulai dari cara berfikir, konfigurasi hasil cara berfikir, efisiensi cara berpikir sampai kepada evaluasi terhadap hasil yang dicapai, yang senantiasa melibatkan unsur “guna” dan “nilai”</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Autofit/>
          </a:bodyPr>
          <a:lstStyle/>
          <a:p>
            <a:pPr marL="514350" indent="-514350">
              <a:buAutoNum type="alphaLcPeriod"/>
            </a:pPr>
            <a:r>
              <a:rPr lang="id-ID" sz="3200" dirty="0" smtClean="0"/>
              <a:t>Keteraturan dalam administrasi </a:t>
            </a:r>
          </a:p>
          <a:p>
            <a:pPr marL="514350" indent="-514350">
              <a:buAutoNum type="alphaLcPeriod"/>
            </a:pPr>
            <a:r>
              <a:rPr lang="id-ID" sz="3200" dirty="0" smtClean="0"/>
              <a:t>Keteraturan dalam organisasi dan manajemen</a:t>
            </a:r>
          </a:p>
          <a:p>
            <a:pPr marL="514350" indent="-514350">
              <a:buAutoNum type="alphaLcPeriod"/>
            </a:pPr>
            <a:r>
              <a:rPr lang="id-ID" sz="3200" dirty="0" smtClean="0"/>
              <a:t>Keteraturan dalam </a:t>
            </a:r>
            <a:r>
              <a:rPr lang="id-ID" sz="3200" i="1" dirty="0" smtClean="0"/>
              <a:t>human relations </a:t>
            </a:r>
          </a:p>
          <a:p>
            <a:pPr marL="514350" indent="-514350">
              <a:buAutoNum type="alphaLcPeriod"/>
            </a:pPr>
            <a:r>
              <a:rPr lang="id-ID" sz="3200" dirty="0" smtClean="0"/>
              <a:t>Keteraturan dalam keetikaan kepemimpinan</a:t>
            </a:r>
          </a:p>
          <a:p>
            <a:pPr marL="514350" indent="-514350">
              <a:buAutoNum type="alphaLcPeriod"/>
            </a:pPr>
            <a:r>
              <a:rPr lang="id-ID" sz="3200" dirty="0" smtClean="0"/>
              <a:t>Keteraturan dalam pengambilan keputusan</a:t>
            </a:r>
            <a:endParaRPr lang="id-ID" sz="3200"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Pemikiran Filsafat yang Mendasari Teori Administrasi</a:t>
            </a:r>
            <a:endParaRPr lang="id-ID" dirty="0"/>
          </a:p>
        </p:txBody>
      </p:sp>
      <p:sp>
        <p:nvSpPr>
          <p:cNvPr id="3" name="Content Placeholder 2"/>
          <p:cNvSpPr>
            <a:spLocks noGrp="1"/>
          </p:cNvSpPr>
          <p:nvPr>
            <p:ph idx="1"/>
          </p:nvPr>
        </p:nvSpPr>
        <p:spPr>
          <a:xfrm>
            <a:off x="502920" y="762000"/>
            <a:ext cx="8183880" cy="3956304"/>
          </a:xfrm>
        </p:spPr>
        <p:txBody>
          <a:bodyPr>
            <a:normAutofit/>
          </a:bodyPr>
          <a:lstStyle/>
          <a:p>
            <a:pPr marL="514350" indent="-514350">
              <a:buAutoNum type="arabicPeriod"/>
            </a:pPr>
            <a:r>
              <a:rPr lang="id-ID" sz="3600" dirty="0" smtClean="0"/>
              <a:t>Pemikiran filsafat rasionalitas</a:t>
            </a:r>
          </a:p>
          <a:p>
            <a:pPr marL="514350" indent="-514350">
              <a:buFont typeface="Wingdings 2"/>
              <a:buAutoNum type="arabicPeriod"/>
            </a:pPr>
            <a:r>
              <a:rPr lang="id-ID" sz="3600" dirty="0" smtClean="0"/>
              <a:t>Pemikiran filsafat empirisme</a:t>
            </a:r>
          </a:p>
          <a:p>
            <a:pPr marL="514350" indent="-514350">
              <a:buFont typeface="Wingdings 2"/>
              <a:buAutoNum type="arabicPeriod"/>
            </a:pPr>
            <a:r>
              <a:rPr lang="id-ID" sz="3600" dirty="0" smtClean="0"/>
              <a:t>Pemikiran filsafat pragmatisme</a:t>
            </a:r>
          </a:p>
          <a:p>
            <a:pPr marL="514350" indent="-514350">
              <a:buFont typeface="Wingdings 2"/>
              <a:buAutoNum type="arabicPeriod"/>
            </a:pPr>
            <a:r>
              <a:rPr lang="id-ID" sz="3600" dirty="0" smtClean="0"/>
              <a:t>Pemikiran filsafat probabilistik</a:t>
            </a:r>
          </a:p>
          <a:p>
            <a:pPr marL="514350" indent="-514350">
              <a:buNone/>
            </a:pPr>
            <a:endParaRPr lang="id-ID" sz="3600" dirty="0" smtClean="0"/>
          </a:p>
          <a:p>
            <a:pPr marL="514350" indent="-514350">
              <a:buAutoNum type="arabicPeriod"/>
            </a:pPr>
            <a:endParaRPr lang="id-ID"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Pemikiran Filsafat Rasionalitas</a:t>
            </a:r>
            <a:endParaRPr lang="id-ID" dirty="0"/>
          </a:p>
        </p:txBody>
      </p:sp>
      <p:sp>
        <p:nvSpPr>
          <p:cNvPr id="3" name="Content Placeholder 2"/>
          <p:cNvSpPr>
            <a:spLocks noGrp="1"/>
          </p:cNvSpPr>
          <p:nvPr>
            <p:ph idx="1"/>
          </p:nvPr>
        </p:nvSpPr>
        <p:spPr/>
        <p:txBody>
          <a:bodyPr/>
          <a:lstStyle/>
          <a:p>
            <a:r>
              <a:rPr lang="id-ID" dirty="0" smtClean="0"/>
              <a:t>Persoalan rasionalitas adalah persoalan rasio (akal) yang merupakan salah satu unsur dari “ego” manusia yang berkenaan dengan unsur </a:t>
            </a:r>
            <a:r>
              <a:rPr lang="id-ID" b="1" dirty="0" smtClean="0"/>
              <a:t>kognitif</a:t>
            </a:r>
            <a:r>
              <a:rPr lang="id-ID" dirty="0" smtClean="0"/>
              <a:t>, yaitu segi </a:t>
            </a:r>
            <a:r>
              <a:rPr lang="id-ID" i="1" dirty="0" smtClean="0"/>
              <a:t>berpikir</a:t>
            </a:r>
            <a:r>
              <a:rPr lang="id-ID" dirty="0" smtClean="0"/>
              <a:t> dan </a:t>
            </a:r>
            <a:r>
              <a:rPr lang="id-ID" i="1" dirty="0" smtClean="0"/>
              <a:t>mengerti</a:t>
            </a:r>
            <a:r>
              <a:rPr lang="id-ID" dirty="0" smtClean="0"/>
              <a:t>.</a:t>
            </a:r>
          </a:p>
          <a:p>
            <a:r>
              <a:rPr lang="id-ID" dirty="0" smtClean="0"/>
              <a:t>Teori birokrasi (Weber), teori kepatuhan (Koontz).</a:t>
            </a:r>
          </a:p>
          <a:p>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Bahan Kuliah</a:t>
            </a:r>
            <a:endParaRPr lang="id-ID" dirty="0"/>
          </a:p>
        </p:txBody>
      </p:sp>
      <p:sp>
        <p:nvSpPr>
          <p:cNvPr id="3" name="Content Placeholder 2"/>
          <p:cNvSpPr>
            <a:spLocks noGrp="1"/>
          </p:cNvSpPr>
          <p:nvPr>
            <p:ph idx="1"/>
          </p:nvPr>
        </p:nvSpPr>
        <p:spPr/>
        <p:txBody>
          <a:bodyPr>
            <a:normAutofit/>
          </a:bodyPr>
          <a:lstStyle/>
          <a:p>
            <a:r>
              <a:rPr lang="id-ID" sz="3600" dirty="0" smtClean="0"/>
              <a:t>George Frederickson (2012)</a:t>
            </a:r>
          </a:p>
          <a:p>
            <a:r>
              <a:rPr lang="id-ID" sz="3600" dirty="0" smtClean="0"/>
              <a:t>Faried Alie (2011)</a:t>
            </a:r>
            <a:endParaRPr lang="id-ID"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Pemikiran Filsafat Pragmatis</a:t>
            </a:r>
            <a:endParaRPr lang="id-ID" dirty="0"/>
          </a:p>
        </p:txBody>
      </p:sp>
      <p:sp>
        <p:nvSpPr>
          <p:cNvPr id="3" name="Content Placeholder 2"/>
          <p:cNvSpPr>
            <a:spLocks noGrp="1"/>
          </p:cNvSpPr>
          <p:nvPr>
            <p:ph idx="1"/>
          </p:nvPr>
        </p:nvSpPr>
        <p:spPr/>
        <p:txBody>
          <a:bodyPr/>
          <a:lstStyle/>
          <a:p>
            <a:r>
              <a:rPr lang="id-ID" dirty="0" smtClean="0"/>
              <a:t>Menghendaki adanya pengkajian sebagai sesuatu yang berguna, berfaedah, dan sesuatu yang praktis. </a:t>
            </a:r>
          </a:p>
          <a:p>
            <a:r>
              <a:rPr lang="id-ID" dirty="0" smtClean="0"/>
              <a:t>Ilmu/teori bekerja atas dasar fakta/hasil akhir dari suatu kerjasama manusia yang didasarkan pd pertimbangan rasio guna pencapaian tujuan bersama. </a:t>
            </a:r>
          </a:p>
          <a:p>
            <a:endParaRPr lang="id-ID"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Pemikiran Filsafat Problabilistik</a:t>
            </a:r>
            <a:endParaRPr lang="id-ID" dirty="0"/>
          </a:p>
        </p:txBody>
      </p:sp>
      <p:sp>
        <p:nvSpPr>
          <p:cNvPr id="3" name="Content Placeholder 2"/>
          <p:cNvSpPr>
            <a:spLocks noGrp="1"/>
          </p:cNvSpPr>
          <p:nvPr>
            <p:ph idx="1"/>
          </p:nvPr>
        </p:nvSpPr>
        <p:spPr/>
        <p:txBody>
          <a:bodyPr/>
          <a:lstStyle/>
          <a:p>
            <a:r>
              <a:rPr lang="id-ID" dirty="0" smtClean="0"/>
              <a:t>Anomali paradigma teori yang ada melahirkan pemikiran-pemikiran baru dalam memecahkan masalah</a:t>
            </a:r>
          </a:p>
          <a:p>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Konstruksi Teori Administasi Negara</a:t>
            </a:r>
            <a:endParaRPr lang="id-ID" dirty="0"/>
          </a:p>
        </p:txBody>
      </p:sp>
      <p:sp>
        <p:nvSpPr>
          <p:cNvPr id="3" name="Content Placeholder 2"/>
          <p:cNvSpPr>
            <a:spLocks noGrp="1"/>
          </p:cNvSpPr>
          <p:nvPr>
            <p:ph idx="1"/>
          </p:nvPr>
        </p:nvSpPr>
        <p:spPr/>
        <p:txBody>
          <a:bodyPr/>
          <a:lstStyle/>
          <a:p>
            <a:r>
              <a:rPr lang="id-ID" dirty="0" smtClean="0"/>
              <a:t>Rancang bangun teori selalu menggambarkan kerangka bangunan yang tersusun dalam suatu rangkaian konsep, yang dpt menggambarkan hubungan pernyataan atas suatu hal yang dipikirkan dalam dunia rasionalitas atau fakta yang nampak dalam dunia empirik atau keduanya. </a:t>
            </a: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berpikir deduktif</a:t>
            </a:r>
            <a:endParaRPr lang="id-ID" dirty="0"/>
          </a:p>
        </p:txBody>
      </p:sp>
      <p:sp>
        <p:nvSpPr>
          <p:cNvPr id="3" name="Content Placeholder 2"/>
          <p:cNvSpPr>
            <a:spLocks noGrp="1"/>
          </p:cNvSpPr>
          <p:nvPr>
            <p:ph idx="1"/>
          </p:nvPr>
        </p:nvSpPr>
        <p:spPr/>
        <p:txBody>
          <a:bodyPr/>
          <a:lstStyle/>
          <a:p>
            <a:r>
              <a:rPr lang="id-ID" dirty="0" smtClean="0"/>
              <a:t>Konsep, variabel serta hubungan2nya yang menjadi isi dari sebuah pernyataan disebut preposisi. </a:t>
            </a:r>
          </a:p>
          <a:p>
            <a:r>
              <a:rPr lang="id-ID" dirty="0" smtClean="0"/>
              <a:t>Biasanya terdapat dalam premis mayor (asumsi umum) dan premis minor (asumsi khusus) serta kesimpulan. </a:t>
            </a:r>
          </a:p>
          <a:p>
            <a:r>
              <a:rPr lang="id-ID" dirty="0" smtClean="0"/>
              <a:t>Ketiganya merupakan silogisme.</a:t>
            </a:r>
            <a:endParaRPr lang="id-ID"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berpikir induktif</a:t>
            </a:r>
            <a:endParaRPr lang="id-ID" dirty="0"/>
          </a:p>
        </p:txBody>
      </p:sp>
      <p:sp>
        <p:nvSpPr>
          <p:cNvPr id="3" name="Content Placeholder 2"/>
          <p:cNvSpPr>
            <a:spLocks noGrp="1"/>
          </p:cNvSpPr>
          <p:nvPr>
            <p:ph idx="1"/>
          </p:nvPr>
        </p:nvSpPr>
        <p:spPr/>
        <p:txBody>
          <a:bodyPr/>
          <a:lstStyle/>
          <a:p>
            <a:r>
              <a:rPr lang="id-ID" dirty="0" smtClean="0"/>
              <a:t>Suatu model berpikir yang menarik kesimpulan dari fakta-fakta khusus (peristiwa konkrit) atau menarik generalisasi yang mempunyai sifat umum dimana fakta-fakta khusus tetap berada dibelakang generalisasi. </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Autofit/>
          </a:bodyPr>
          <a:lstStyle/>
          <a:p>
            <a:r>
              <a:rPr lang="en-US" sz="3000" dirty="0" smtClean="0"/>
              <a:t>What is the best theory or</a:t>
            </a:r>
            <a:r>
              <a:rPr lang="id-ID" sz="3000" dirty="0" smtClean="0"/>
              <a:t> </a:t>
            </a:r>
            <a:r>
              <a:rPr lang="en-US" sz="3000" dirty="0" smtClean="0"/>
              <a:t>mix of theories to inform our policy decisions and policy implementation</a:t>
            </a:r>
            <a:r>
              <a:rPr lang="id-ID" sz="3000" dirty="0" smtClean="0"/>
              <a:t> ? </a:t>
            </a:r>
          </a:p>
          <a:p>
            <a:r>
              <a:rPr lang="en-US" sz="3000" dirty="0" smtClean="0"/>
              <a:t>That answer would be especially useful and practical if the theory or theories were</a:t>
            </a:r>
            <a:r>
              <a:rPr lang="id-ID" sz="3000" dirty="0" smtClean="0"/>
              <a:t> </a:t>
            </a:r>
            <a:r>
              <a:rPr lang="en-US" sz="3000" dirty="0" smtClean="0"/>
              <a:t>based on the observation of specific events </a:t>
            </a:r>
            <a:r>
              <a:rPr lang="en-US" sz="3000" i="1" dirty="0" smtClean="0"/>
              <a:t>and on observations and accumulations</a:t>
            </a:r>
            <a:r>
              <a:rPr lang="id-ID" sz="3000" i="1" dirty="0" smtClean="0"/>
              <a:t> </a:t>
            </a:r>
            <a:r>
              <a:rPr lang="en-US" sz="3000" dirty="0" smtClean="0"/>
              <a:t>of patterns, experiences, and occurrences that, taken together, suggest a way to</a:t>
            </a:r>
            <a:r>
              <a:rPr lang="id-ID" sz="3000" dirty="0" smtClean="0"/>
              <a:t> ameliorate the problem.</a:t>
            </a:r>
            <a:endParaRPr lang="id-ID"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smtClean="0"/>
              <a:t>A theory, to be useful, should accurately describe or depict a real-world event</a:t>
            </a:r>
            <a:r>
              <a:rPr lang="id-ID" sz="2400" dirty="0" smtClean="0"/>
              <a:t> </a:t>
            </a:r>
            <a:r>
              <a:rPr lang="en-US" sz="2400" dirty="0" smtClean="0"/>
              <a:t>or phenomenon. Most theories do this at some level of abstraction</a:t>
            </a:r>
            <a:r>
              <a:rPr lang="id-ID" sz="2400" dirty="0" smtClean="0"/>
              <a:t> (WHAT)</a:t>
            </a:r>
          </a:p>
          <a:p>
            <a:r>
              <a:rPr lang="en-US" sz="2400" dirty="0" smtClean="0"/>
              <a:t>Explanation can account for the known distortions of</a:t>
            </a:r>
            <a:r>
              <a:rPr lang="id-ID" sz="2400" dirty="0" smtClean="0"/>
              <a:t> </a:t>
            </a:r>
            <a:r>
              <a:rPr lang="en-US" sz="2400" dirty="0" smtClean="0"/>
              <a:t>reality embedded in description. Explanation can also account for why the analyst</a:t>
            </a:r>
            <a:r>
              <a:rPr lang="id-ID" sz="2400" dirty="0" smtClean="0"/>
              <a:t> </a:t>
            </a:r>
            <a:r>
              <a:rPr lang="en-US" sz="2400" dirty="0" smtClean="0"/>
              <a:t>sees some factors in an event or phenomenon as more important than others.</a:t>
            </a:r>
            <a:r>
              <a:rPr lang="id-ID" sz="2400" dirty="0" smtClean="0"/>
              <a:t> (WHY)</a:t>
            </a:r>
          </a:p>
          <a:p>
            <a:r>
              <a:rPr lang="en-US" sz="2400" dirty="0" smtClean="0"/>
              <a:t>Prediction should be interpreted largely to account</a:t>
            </a:r>
            <a:r>
              <a:rPr lang="id-ID" sz="2400" dirty="0" smtClean="0"/>
              <a:t> </a:t>
            </a:r>
            <a:r>
              <a:rPr lang="en-US" sz="2400" dirty="0" smtClean="0"/>
              <a:t>for patterns, probabilities, and likely outcomes, not specific results flowing inexorably</a:t>
            </a:r>
            <a:r>
              <a:rPr lang="id-ID" sz="2400" dirty="0" smtClean="0"/>
              <a:t>n</a:t>
            </a:r>
            <a:r>
              <a:rPr lang="en-US" sz="2400" dirty="0" smtClean="0"/>
              <a:t>from the application of a particular theory.</a:t>
            </a:r>
            <a:endParaRPr lang="id-ID" sz="2400" dirty="0" smtClean="0"/>
          </a:p>
          <a:p>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Perkembangan Pemikiran Manusia</a:t>
            </a:r>
            <a:endParaRPr lang="id-ID" dirty="0"/>
          </a:p>
        </p:txBody>
      </p:sp>
      <p:sp>
        <p:nvSpPr>
          <p:cNvPr id="3" name="Content Placeholder 2"/>
          <p:cNvSpPr>
            <a:spLocks noGrp="1"/>
          </p:cNvSpPr>
          <p:nvPr>
            <p:ph idx="1"/>
          </p:nvPr>
        </p:nvSpPr>
        <p:spPr/>
        <p:txBody>
          <a:bodyPr/>
          <a:lstStyle/>
          <a:p>
            <a:r>
              <a:rPr lang="id-ID" dirty="0" smtClean="0"/>
              <a:t>Pemikirian manusia mencari kebenaran berkembang sejalan dengan pemikiran metodologis: induktif </a:t>
            </a:r>
            <a:r>
              <a:rPr lang="id-ID" dirty="0" smtClean="0">
                <a:sym typeface="Wingdings" pitchFamily="2" charset="2"/>
              </a:rPr>
              <a:t> deduktif. </a:t>
            </a:r>
          </a:p>
          <a:p>
            <a:r>
              <a:rPr lang="id-ID" dirty="0" smtClean="0">
                <a:sym typeface="Wingdings" pitchFamily="2" charset="2"/>
              </a:rPr>
              <a:t>Induktif: kebenaran dari pengetahuan belaka (koherensi)</a:t>
            </a:r>
          </a:p>
          <a:p>
            <a:r>
              <a:rPr lang="id-ID" dirty="0" smtClean="0">
                <a:sym typeface="Wingdings" pitchFamily="2" charset="2"/>
              </a:rPr>
              <a:t>Deduktif: didasarkan dari fakta (korespondensi)</a:t>
            </a:r>
          </a:p>
          <a:p>
            <a:r>
              <a:rPr lang="id-ID" dirty="0" smtClean="0">
                <a:sym typeface="Wingdings" pitchFamily="2" charset="2"/>
              </a:rPr>
              <a:t>Didasarkan atas nilai-nilai kegunaan (pragmatis)</a:t>
            </a:r>
            <a:endParaRPr lang="id-ID" dirty="0" smtClean="0"/>
          </a:p>
          <a:p>
            <a:endParaRPr lang="id-ID" dirty="0" smtClean="0"/>
          </a:p>
          <a:p>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dirty="0"/>
          </a:p>
        </p:txBody>
      </p:sp>
      <p:sp>
        <p:nvSpPr>
          <p:cNvPr id="4" name="Rectangle 3"/>
          <p:cNvSpPr/>
          <p:nvPr/>
        </p:nvSpPr>
        <p:spPr>
          <a:xfrm>
            <a:off x="609600" y="685800"/>
            <a:ext cx="4038600"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u="sng" dirty="0" smtClean="0"/>
              <a:t>Pertimbangan Rasional</a:t>
            </a:r>
          </a:p>
          <a:p>
            <a:pPr algn="ctr"/>
            <a:r>
              <a:rPr lang="id-ID" sz="3200" dirty="0" smtClean="0"/>
              <a:t>Melahirkan teori yang disusun atas landasan ilmu pengetahuan yang telah ada</a:t>
            </a:r>
            <a:endParaRPr lang="id-ID" sz="3200" dirty="0"/>
          </a:p>
        </p:txBody>
      </p:sp>
      <p:sp>
        <p:nvSpPr>
          <p:cNvPr id="5" name="Rectangle 4"/>
          <p:cNvSpPr/>
          <p:nvPr/>
        </p:nvSpPr>
        <p:spPr>
          <a:xfrm>
            <a:off x="4800600" y="685800"/>
            <a:ext cx="4038600"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u="sng" dirty="0" smtClean="0"/>
              <a:t>Pertimbangan Realistik Empiris</a:t>
            </a:r>
          </a:p>
          <a:p>
            <a:pPr algn="ctr"/>
            <a:r>
              <a:rPr lang="id-ID" sz="2800" dirty="0" smtClean="0"/>
              <a:t>Teori lahir atas dasar temuan hasil penelitian, realitas dan fakta yang dirumuskan melalui pembuktian metodologis.</a:t>
            </a:r>
            <a:endParaRPr lang="id-ID" sz="2800" dirty="0"/>
          </a:p>
        </p:txBody>
      </p:sp>
      <p:sp>
        <p:nvSpPr>
          <p:cNvPr id="6" name="Rectangle 5"/>
          <p:cNvSpPr/>
          <p:nvPr/>
        </p:nvSpPr>
        <p:spPr>
          <a:xfrm>
            <a:off x="609600" y="4953000"/>
            <a:ext cx="4114800" cy="1447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Pengaturan kekuasaan </a:t>
            </a:r>
            <a:endParaRPr lang="id-ID" dirty="0"/>
          </a:p>
        </p:txBody>
      </p:sp>
      <p:sp>
        <p:nvSpPr>
          <p:cNvPr id="7" name="Rectangle 6"/>
          <p:cNvSpPr/>
          <p:nvPr/>
        </p:nvSpPr>
        <p:spPr>
          <a:xfrm>
            <a:off x="4800600" y="4953000"/>
            <a:ext cx="4114800" cy="1447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Fungsi manajemen</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Teori</a:t>
            </a:r>
            <a:endParaRPr lang="id-ID" dirty="0"/>
          </a:p>
        </p:txBody>
      </p:sp>
      <p:sp>
        <p:nvSpPr>
          <p:cNvPr id="3" name="Content Placeholder 2"/>
          <p:cNvSpPr>
            <a:spLocks noGrp="1"/>
          </p:cNvSpPr>
          <p:nvPr>
            <p:ph idx="1"/>
          </p:nvPr>
        </p:nvSpPr>
        <p:spPr/>
        <p:txBody>
          <a:bodyPr>
            <a:normAutofit/>
          </a:bodyPr>
          <a:lstStyle/>
          <a:p>
            <a:r>
              <a:rPr lang="id-ID" sz="3200" dirty="0" smtClean="0"/>
              <a:t>Gagasan: hasil proses berpikir manusia atas sesuatu yang diinginkan. </a:t>
            </a:r>
          </a:p>
          <a:p>
            <a:r>
              <a:rPr lang="id-ID" sz="3200" dirty="0" smtClean="0"/>
              <a:t>Abstraksi dari kenyataan yang diterminologikan dengan “model”</a:t>
            </a:r>
          </a:p>
          <a:p>
            <a:r>
              <a:rPr lang="id-ID" sz="3200" dirty="0" smtClean="0"/>
              <a:t>Sesuatu yang dipahami sebagai pusat perhatian yang dilihat dalam tataran tertentu. </a:t>
            </a:r>
            <a:endParaRPr lang="id-ID"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Pengetahuan ilmiah: sesuatu pengalaman yang berulang kali terjadi, kebenarannya dpat dipertanggungjawabkan  secara ilmiah. </a:t>
            </a:r>
          </a:p>
          <a:p>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501640"/>
            <a:ext cx="8183880" cy="1051560"/>
          </a:xfrm>
        </p:spPr>
        <p:txBody>
          <a:bodyPr/>
          <a:lstStyle/>
          <a:p>
            <a:r>
              <a:rPr lang="id-ID" dirty="0" smtClean="0"/>
              <a:t>Struktur Pemikiran</a:t>
            </a:r>
            <a:endParaRPr lang="id-ID" dirty="0"/>
          </a:p>
        </p:txBody>
      </p:sp>
      <p:sp>
        <p:nvSpPr>
          <p:cNvPr id="3" name="Content Placeholder 2"/>
          <p:cNvSpPr>
            <a:spLocks noGrp="1"/>
          </p:cNvSpPr>
          <p:nvPr>
            <p:ph idx="1"/>
          </p:nvPr>
        </p:nvSpPr>
        <p:spPr>
          <a:xfrm>
            <a:off x="533400" y="460248"/>
            <a:ext cx="8183880" cy="5788152"/>
          </a:xfrm>
        </p:spPr>
        <p:txBody>
          <a:bodyPr/>
          <a:lstStyle/>
          <a:p>
            <a:r>
              <a:rPr lang="id-ID" sz="2000" dirty="0" smtClean="0"/>
              <a:t>Umum, universal </a:t>
            </a:r>
            <a:r>
              <a:rPr lang="id-ID" sz="2400" dirty="0" smtClean="0"/>
              <a:t>			          </a:t>
            </a:r>
            <a:r>
              <a:rPr lang="id-ID" sz="2000" dirty="0" smtClean="0"/>
              <a:t>Aksiomatik</a:t>
            </a:r>
            <a:endParaRPr lang="id-ID" sz="2400" dirty="0" smtClean="0"/>
          </a:p>
          <a:p>
            <a:endParaRPr lang="id-ID" sz="2400" dirty="0" smtClean="0"/>
          </a:p>
          <a:p>
            <a:r>
              <a:rPr lang="id-ID" sz="2000" dirty="0" smtClean="0"/>
              <a:t>Dapat dibantah	</a:t>
            </a:r>
            <a:r>
              <a:rPr lang="id-ID" sz="2400" dirty="0" smtClean="0"/>
              <a:t>			  </a:t>
            </a:r>
            <a:r>
              <a:rPr lang="id-ID" sz="2000" dirty="0" smtClean="0"/>
              <a:t>Dapat beragam</a:t>
            </a:r>
            <a:endParaRPr lang="id-ID" sz="1800" dirty="0" smtClean="0"/>
          </a:p>
          <a:p>
            <a:endParaRPr lang="id-ID" sz="1800" dirty="0" smtClean="0"/>
          </a:p>
          <a:p>
            <a:endParaRPr lang="id-ID" sz="1800" dirty="0" smtClean="0"/>
          </a:p>
          <a:p>
            <a:endParaRPr lang="id-ID" sz="1800" dirty="0" smtClean="0"/>
          </a:p>
          <a:p>
            <a:r>
              <a:rPr lang="id-ID" sz="2000" dirty="0" smtClean="0"/>
              <a:t>Pemikiran					  Pemikiran</a:t>
            </a:r>
          </a:p>
          <a:p>
            <a:pPr>
              <a:buNone/>
            </a:pPr>
            <a:r>
              <a:rPr lang="id-ID" sz="2000" dirty="0" smtClean="0"/>
              <a:t>	Filsafat Positivisme Logis			  </a:t>
            </a:r>
            <a:r>
              <a:rPr lang="id-ID" sz="1600" dirty="0" smtClean="0"/>
              <a:t>Filsafat Rasionalisme</a:t>
            </a:r>
            <a:endParaRPr lang="id-ID" sz="2000" dirty="0" smtClean="0"/>
          </a:p>
          <a:p>
            <a:pPr>
              <a:buNone/>
            </a:pPr>
            <a:r>
              <a:rPr lang="id-ID" sz="2000" dirty="0" smtClean="0"/>
              <a:t>	dan filsafat lainnya				  dan empirisme</a:t>
            </a:r>
          </a:p>
          <a:p>
            <a:pPr>
              <a:buNone/>
            </a:pPr>
            <a:endParaRPr lang="id-ID" sz="2000" dirty="0" smtClean="0"/>
          </a:p>
          <a:p>
            <a:pPr>
              <a:buNone/>
            </a:pPr>
            <a:endParaRPr lang="id-ID" sz="2000" dirty="0" smtClean="0"/>
          </a:p>
          <a:p>
            <a:r>
              <a:rPr lang="id-ID" sz="2000" dirty="0" smtClean="0"/>
              <a:t>Ditrima					              Ditolak</a:t>
            </a:r>
          </a:p>
          <a:p>
            <a:endParaRPr lang="id-ID" sz="2000" dirty="0" smtClean="0"/>
          </a:p>
          <a:p>
            <a:endParaRPr lang="id-ID" sz="2000" dirty="0" smtClean="0"/>
          </a:p>
          <a:p>
            <a:r>
              <a:rPr lang="id-ID" sz="2000" dirty="0" smtClean="0"/>
              <a:t>Menjadi teori				  </a:t>
            </a:r>
            <a:r>
              <a:rPr lang="id-ID" sz="1600" dirty="0" smtClean="0">
                <a:effectLst>
                  <a:outerShdw blurRad="38100" dist="38100" dir="2700000" algn="tl">
                    <a:srgbClr val="000000">
                      <a:alpha val="43137"/>
                    </a:srgbClr>
                  </a:outerShdw>
                </a:effectLst>
              </a:rPr>
              <a:t>Sekedar Pernyataan</a:t>
            </a:r>
            <a:endParaRPr lang="id-ID" sz="2000" dirty="0" smtClean="0">
              <a:effectLst>
                <a:outerShdw blurRad="38100" dist="38100" dir="2700000" algn="tl">
                  <a:srgbClr val="000000">
                    <a:alpha val="43137"/>
                  </a:srgbClr>
                </a:outerShdw>
              </a:effectLst>
            </a:endParaRPr>
          </a:p>
          <a:p>
            <a:pPr>
              <a:buNone/>
            </a:pPr>
            <a:endParaRPr lang="id-ID" sz="2000" dirty="0" smtClean="0"/>
          </a:p>
          <a:p>
            <a:pPr>
              <a:buNone/>
            </a:pPr>
            <a:endParaRPr lang="id-ID" sz="1800" dirty="0" smtClean="0"/>
          </a:p>
        </p:txBody>
      </p:sp>
      <p:sp>
        <p:nvSpPr>
          <p:cNvPr id="4" name="Rectangle 3"/>
          <p:cNvSpPr/>
          <p:nvPr/>
        </p:nvSpPr>
        <p:spPr>
          <a:xfrm>
            <a:off x="3276600" y="5334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Asal /dalil / prinsip</a:t>
            </a:r>
            <a:endParaRPr lang="id-ID" dirty="0"/>
          </a:p>
        </p:txBody>
      </p:sp>
      <p:sp>
        <p:nvSpPr>
          <p:cNvPr id="5" name="Rectangle 4"/>
          <p:cNvSpPr/>
          <p:nvPr/>
        </p:nvSpPr>
        <p:spPr>
          <a:xfrm>
            <a:off x="3276600" y="12954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Teori- definisi dan Pendapat</a:t>
            </a:r>
            <a:endParaRPr lang="id-ID" dirty="0"/>
          </a:p>
        </p:txBody>
      </p:sp>
      <p:sp>
        <p:nvSpPr>
          <p:cNvPr id="8" name="Rectangle 7"/>
          <p:cNvSpPr/>
          <p:nvPr/>
        </p:nvSpPr>
        <p:spPr>
          <a:xfrm>
            <a:off x="3248890" y="42672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Hipotesis – Asumsi</a:t>
            </a:r>
            <a:endParaRPr lang="id-ID" dirty="0"/>
          </a:p>
        </p:txBody>
      </p:sp>
      <p:cxnSp>
        <p:nvCxnSpPr>
          <p:cNvPr id="12" name="Straight Arrow Connector 11"/>
          <p:cNvCxnSpPr>
            <a:stCxn id="5" idx="2"/>
            <a:endCxn id="8" idx="0"/>
          </p:cNvCxnSpPr>
          <p:nvPr/>
        </p:nvCxnSpPr>
        <p:spPr>
          <a:xfrm rot="5400000">
            <a:off x="3491345" y="3034145"/>
            <a:ext cx="2438400" cy="2771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590800" y="1905000"/>
            <a:ext cx="2057400" cy="91440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4876800" y="1905000"/>
            <a:ext cx="1371600" cy="83820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a:off x="1981200" y="4563484"/>
            <a:ext cx="1219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172200" y="4570412"/>
            <a:ext cx="1066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1104900" y="5067300"/>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7430294" y="5066506"/>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1154</TotalTime>
  <Words>772</Words>
  <Application>Microsoft Office PowerPoint</Application>
  <PresentationFormat>On-screen Show (4:3)</PresentationFormat>
  <Paragraphs>101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Aspect</vt:lpstr>
      <vt:lpstr>Pengertian  Teori Administrasi Publik</vt:lpstr>
      <vt:lpstr>Bahan Kuliah</vt:lpstr>
      <vt:lpstr>Slide 3</vt:lpstr>
      <vt:lpstr>Slide 4</vt:lpstr>
      <vt:lpstr>Perkembangan Pemikiran Manusia</vt:lpstr>
      <vt:lpstr>Slide 6</vt:lpstr>
      <vt:lpstr>Pengertian Teori</vt:lpstr>
      <vt:lpstr>Slide 8</vt:lpstr>
      <vt:lpstr>Struktur Pemikiran</vt:lpstr>
      <vt:lpstr>Sifat Teori</vt:lpstr>
      <vt:lpstr>Teori Administrasi Publik</vt:lpstr>
      <vt:lpstr>Slide 12</vt:lpstr>
      <vt:lpstr>Teori Substansial ttg Administrasi</vt:lpstr>
      <vt:lpstr>Slide 14</vt:lpstr>
      <vt:lpstr>Slide 15</vt:lpstr>
      <vt:lpstr>Slide 16</vt:lpstr>
      <vt:lpstr>Slide 17</vt:lpstr>
      <vt:lpstr>Pemikiran Filsafat yang Mendasari Teori Administrasi</vt:lpstr>
      <vt:lpstr>Pemikiran Filsafat Rasionalitas</vt:lpstr>
      <vt:lpstr>Pemikiran Filsafat Pragmatis</vt:lpstr>
      <vt:lpstr>Pemikiran Filsafat Problabilistik</vt:lpstr>
      <vt:lpstr>Konstruksi Teori Administasi Negara</vt:lpstr>
      <vt:lpstr>Metode berpikir deduktif</vt:lpstr>
      <vt:lpstr>Metode berpikir induktif</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Pengertian Teori</dc:title>
  <dc:creator>Intel</dc:creator>
  <cp:lastModifiedBy>Intel</cp:lastModifiedBy>
  <cp:revision>52</cp:revision>
  <dcterms:created xsi:type="dcterms:W3CDTF">2006-08-16T00:00:00Z</dcterms:created>
  <dcterms:modified xsi:type="dcterms:W3CDTF">2018-03-17T05:26:04Z</dcterms:modified>
</cp:coreProperties>
</file>