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8"/>
  </p:notesMasterIdLst>
  <p:sldIdLst>
    <p:sldId id="256" r:id="rId2"/>
    <p:sldId id="258" r:id="rId3"/>
    <p:sldId id="261" r:id="rId4"/>
    <p:sldId id="534" r:id="rId5"/>
    <p:sldId id="535" r:id="rId6"/>
    <p:sldId id="536" r:id="rId7"/>
    <p:sldId id="537" r:id="rId8"/>
    <p:sldId id="538" r:id="rId9"/>
    <p:sldId id="539" r:id="rId10"/>
    <p:sldId id="542" r:id="rId11"/>
    <p:sldId id="544" r:id="rId12"/>
    <p:sldId id="543" r:id="rId13"/>
    <p:sldId id="540" r:id="rId14"/>
    <p:sldId id="545" r:id="rId15"/>
    <p:sldId id="546" r:id="rId16"/>
    <p:sldId id="547" r:id="rId1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9456" autoAdjust="0"/>
    <p:restoredTop sz="86371" autoAdjust="0"/>
  </p:normalViewPr>
  <p:slideViewPr>
    <p:cSldViewPr>
      <p:cViewPr>
        <p:scale>
          <a:sx n="70" d="100"/>
          <a:sy n="70" d="100"/>
        </p:scale>
        <p:origin x="-122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324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B37D5ED5-D078-4797-B508-F470FA818002}" type="datetimeFigureOut">
              <a:rPr lang="en-US"/>
              <a:pPr>
                <a:defRPr/>
              </a:pPr>
              <a:t>9/1/2021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803FF901-9237-4665-A40E-987B4E878D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657E00-2906-4795-9E81-37E13BFCFFC0}" type="datetime1">
              <a:rPr lang="en-US"/>
              <a:pPr>
                <a:defRPr/>
              </a:pPr>
              <a:t>9/1/2021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1F6370-3956-4E60-89A7-5846C2D7D9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D1042B-AB6F-4111-94EA-55A40B89B6BE}" type="datetime1">
              <a:rPr lang="en-US"/>
              <a:pPr>
                <a:defRPr/>
              </a:pPr>
              <a:t>9/1/2021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5F6CCD-6496-408B-A2D6-C60192609A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FC7C5C-F040-41D8-A6A8-2F3ED4CF0C36}" type="datetime1">
              <a:rPr lang="en-US"/>
              <a:pPr>
                <a:defRPr/>
              </a:pPr>
              <a:t>9/1/2021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34E1EF-04EA-49B6-8255-FB14B98F15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916391-0965-4A9F-AFD6-8E1F050F96FF}" type="datetime1">
              <a:rPr lang="en-US"/>
              <a:pPr>
                <a:defRPr/>
              </a:pPr>
              <a:t>9/1/2021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F84E6B-AB90-443C-B06A-085D361160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A88BDE-D79B-48EE-ADD1-69317BA561AC}" type="datetime1">
              <a:rPr lang="en-US"/>
              <a:pPr>
                <a:defRPr/>
              </a:pPr>
              <a:t>9/1/2021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38ED98-70B2-4C01-96C8-E2F82A5690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379AED-5BD7-4F8A-87B8-AD2076CF5194}" type="datetime1">
              <a:rPr lang="en-US"/>
              <a:pPr>
                <a:defRPr/>
              </a:pPr>
              <a:t>9/1/2021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6D364C-7C79-4C4D-AAA5-9F051AF424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A6F519-7938-4CE6-A862-BB71D32A0B9F}" type="datetime1">
              <a:rPr lang="en-US"/>
              <a:pPr>
                <a:defRPr/>
              </a:pPr>
              <a:t>9/1/2021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E81BBD-0B4A-430A-8FBF-2EB8FA6BC3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815C6D-5B7B-4BE5-8B72-DFABAE009D88}" type="datetime1">
              <a:rPr lang="en-US"/>
              <a:pPr>
                <a:defRPr/>
              </a:pPr>
              <a:t>9/1/2021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6C4ED8-BA1D-48CB-A066-DEDD54ECFF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810309-890C-4E7C-9043-553F2529E521}" type="datetime1">
              <a:rPr lang="en-US"/>
              <a:pPr>
                <a:defRPr/>
              </a:pPr>
              <a:t>9/1/2021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39AE28-2C45-42AE-8152-FC9D2C77E4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AA1AC6-FF76-4704-98BF-A29C79629DF4}" type="datetime1">
              <a:rPr lang="en-US"/>
              <a:pPr>
                <a:defRPr/>
              </a:pPr>
              <a:t>9/1/2021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02295F-F5EE-4BCF-AE1E-D5E28E686E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939132-D813-4824-B440-00358A23B29D}" type="datetime1">
              <a:rPr lang="en-US"/>
              <a:pPr>
                <a:defRPr/>
              </a:pPr>
              <a:t>9/1/2021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AC86E7-9ED7-4EFE-A975-BF0D1EE661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171A12-C85C-45F9-A498-792E93FC8065}" type="datetime1">
              <a:rPr lang="en-US"/>
              <a:pPr>
                <a:defRPr/>
              </a:pPr>
              <a:t>9/1/2021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ADD433-29E2-4FD7-A3BD-AC95D1017E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3E06731-6405-4C27-951A-9FFB9B860FEF}" type="datetime1">
              <a:rPr lang="en-US"/>
              <a:pPr>
                <a:defRPr/>
              </a:pPr>
              <a:t>9/1/2021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2F613BB-14DD-4D6C-B760-97A4B7842B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0" y="2643188"/>
            <a:ext cx="9144000" cy="1470025"/>
          </a:xfrm>
        </p:spPr>
        <p:txBody>
          <a:bodyPr/>
          <a:lstStyle/>
          <a:p>
            <a:pPr eaLnBrk="1" hangingPunct="1"/>
            <a:r>
              <a:rPr lang="en-US" sz="19900" b="1" smtClean="0">
                <a:solidFill>
                  <a:schemeClr val="accent2"/>
                </a:solidFill>
                <a:latin typeface="Arial" charset="0"/>
                <a:cs typeface="Arial" charset="0"/>
              </a:rPr>
              <a:t>CASE</a:t>
            </a:r>
            <a:r>
              <a:rPr lang="en-US" sz="19900" b="1" smtClean="0">
                <a:latin typeface="Arial" charset="0"/>
                <a:cs typeface="Arial" charset="0"/>
              </a:rPr>
              <a:t/>
            </a:r>
            <a:br>
              <a:rPr lang="en-US" sz="19900" b="1" smtClean="0">
                <a:latin typeface="Arial" charset="0"/>
                <a:cs typeface="Arial" charset="0"/>
              </a:rPr>
            </a:br>
            <a:r>
              <a:rPr lang="en-US" sz="19900" b="1" smtClean="0">
                <a:solidFill>
                  <a:schemeClr val="accent1"/>
                </a:solidFill>
                <a:latin typeface="Arial" charset="0"/>
                <a:cs typeface="Arial" charset="0"/>
              </a:rPr>
              <a:t>FAIR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786063"/>
            <a:ext cx="9144000" cy="1285875"/>
          </a:xfrm>
          <a:solidFill>
            <a:schemeClr val="bg1">
              <a:lumMod val="85000"/>
            </a:schemeClr>
          </a:solidFill>
        </p:spPr>
        <p:txBody>
          <a:bodyPr rtlCol="0" anchor="ctr">
            <a:no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b="1" i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Prinsip-prinsip </a:t>
            </a:r>
            <a:r>
              <a:rPr lang="en-US" b="1" i="1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Ekonomi</a:t>
            </a:r>
            <a:endParaRPr lang="en-US" b="1" i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7929563" y="1000125"/>
            <a:ext cx="1214437" cy="28575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/>
          <a:lstStyle/>
          <a:p>
            <a:pPr algn="ctr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16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edisi 8</a:t>
            </a:r>
            <a:endParaRPr lang="en-US" sz="36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929563" y="1285875"/>
            <a:ext cx="1214437" cy="307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jilid 2</a:t>
            </a:r>
          </a:p>
        </p:txBody>
      </p:sp>
      <p:sp>
        <p:nvSpPr>
          <p:cNvPr id="21" name="Text Box 6"/>
          <p:cNvSpPr txBox="1">
            <a:spLocks noChangeArrowheads="1"/>
          </p:cNvSpPr>
          <p:nvPr/>
        </p:nvSpPr>
        <p:spPr bwMode="auto">
          <a:xfrm>
            <a:off x="3497263" y="6172200"/>
            <a:ext cx="26289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i="1" kern="0">
                <a:latin typeface="Times New Roman" pitchFamily="18" charset="0"/>
                <a:cs typeface="Times New Roman" pitchFamily="18" charset="0"/>
              </a:rPr>
              <a:t>PENERBIT ERLANGGA</a:t>
            </a:r>
            <a:endParaRPr lang="en-GB" b="1" i="1" kern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Group 7"/>
          <p:cNvGrpSpPr>
            <a:grpSpLocks noChangeAspect="1"/>
          </p:cNvGrpSpPr>
          <p:nvPr/>
        </p:nvGrpSpPr>
        <p:grpSpPr bwMode="auto">
          <a:xfrm>
            <a:off x="3117850" y="6210300"/>
            <a:ext cx="342900" cy="276225"/>
            <a:chOff x="2207" y="1173"/>
            <a:chExt cx="1200" cy="791"/>
          </a:xfrm>
          <a:solidFill>
            <a:schemeClr val="tx1"/>
          </a:solidFill>
        </p:grpSpPr>
        <p:sp>
          <p:nvSpPr>
            <p:cNvPr id="23" name="Freeform 8"/>
            <p:cNvSpPr>
              <a:spLocks noChangeAspect="1"/>
            </p:cNvSpPr>
            <p:nvPr/>
          </p:nvSpPr>
          <p:spPr bwMode="auto">
            <a:xfrm>
              <a:off x="2264" y="1173"/>
              <a:ext cx="1141" cy="568"/>
            </a:xfrm>
            <a:custGeom>
              <a:avLst/>
              <a:gdLst>
                <a:gd name="T0" fmla="*/ 0 w 1689"/>
                <a:gd name="T1" fmla="*/ 17 h 870"/>
                <a:gd name="T2" fmla="*/ 0 w 1689"/>
                <a:gd name="T3" fmla="*/ 10 h 870"/>
                <a:gd name="T4" fmla="*/ 34 w 1689"/>
                <a:gd name="T5" fmla="*/ 22 h 870"/>
                <a:gd name="T6" fmla="*/ 41 w 1689"/>
                <a:gd name="T7" fmla="*/ 19 h 870"/>
                <a:gd name="T8" fmla="*/ 16 w 1689"/>
                <a:gd name="T9" fmla="*/ 10 h 870"/>
                <a:gd name="T10" fmla="*/ 25 w 1689"/>
                <a:gd name="T11" fmla="*/ 6 h 870"/>
                <a:gd name="T12" fmla="*/ 50 w 1689"/>
                <a:gd name="T13" fmla="*/ 14 h 870"/>
                <a:gd name="T14" fmla="*/ 56 w 1689"/>
                <a:gd name="T15" fmla="*/ 12 h 870"/>
                <a:gd name="T16" fmla="*/ 32 w 1689"/>
                <a:gd name="T17" fmla="*/ 3 h 870"/>
                <a:gd name="T18" fmla="*/ 40 w 1689"/>
                <a:gd name="T19" fmla="*/ 0 h 870"/>
                <a:gd name="T20" fmla="*/ 66 w 1689"/>
                <a:gd name="T21" fmla="*/ 8 h 870"/>
                <a:gd name="T22" fmla="*/ 73 w 1689"/>
                <a:gd name="T23" fmla="*/ 5 h 870"/>
                <a:gd name="T24" fmla="*/ 74 w 1689"/>
                <a:gd name="T25" fmla="*/ 12 h 870"/>
                <a:gd name="T26" fmla="*/ 66 w 1689"/>
                <a:gd name="T27" fmla="*/ 16 h 870"/>
                <a:gd name="T28" fmla="*/ 59 w 1689"/>
                <a:gd name="T29" fmla="*/ 13 h 870"/>
                <a:gd name="T30" fmla="*/ 59 w 1689"/>
                <a:gd name="T31" fmla="*/ 18 h 870"/>
                <a:gd name="T32" fmla="*/ 50 w 1689"/>
                <a:gd name="T33" fmla="*/ 22 h 870"/>
                <a:gd name="T34" fmla="*/ 44 w 1689"/>
                <a:gd name="T35" fmla="*/ 20 h 870"/>
                <a:gd name="T36" fmla="*/ 44 w 1689"/>
                <a:gd name="T37" fmla="*/ 25 h 870"/>
                <a:gd name="T38" fmla="*/ 34 w 1689"/>
                <a:gd name="T39" fmla="*/ 29 h 870"/>
                <a:gd name="T40" fmla="*/ 0 w 1689"/>
                <a:gd name="T41" fmla="*/ 17 h 870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689"/>
                <a:gd name="T64" fmla="*/ 0 h 870"/>
                <a:gd name="T65" fmla="*/ 1689 w 1689"/>
                <a:gd name="T66" fmla="*/ 870 h 870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689" h="870">
                  <a:moveTo>
                    <a:pt x="0" y="525"/>
                  </a:moveTo>
                  <a:lnTo>
                    <a:pt x="0" y="306"/>
                  </a:lnTo>
                  <a:lnTo>
                    <a:pt x="800" y="648"/>
                  </a:lnTo>
                  <a:lnTo>
                    <a:pt x="936" y="572"/>
                  </a:lnTo>
                  <a:lnTo>
                    <a:pt x="360" y="308"/>
                  </a:lnTo>
                  <a:lnTo>
                    <a:pt x="584" y="188"/>
                  </a:lnTo>
                  <a:lnTo>
                    <a:pt x="1160" y="444"/>
                  </a:lnTo>
                  <a:lnTo>
                    <a:pt x="1292" y="372"/>
                  </a:lnTo>
                  <a:lnTo>
                    <a:pt x="724" y="104"/>
                  </a:lnTo>
                  <a:lnTo>
                    <a:pt x="928" y="0"/>
                  </a:lnTo>
                  <a:lnTo>
                    <a:pt x="1500" y="256"/>
                  </a:lnTo>
                  <a:lnTo>
                    <a:pt x="1688" y="156"/>
                  </a:lnTo>
                  <a:lnTo>
                    <a:pt x="1689" y="381"/>
                  </a:lnTo>
                  <a:lnTo>
                    <a:pt x="1503" y="474"/>
                  </a:lnTo>
                  <a:lnTo>
                    <a:pt x="1356" y="408"/>
                  </a:lnTo>
                  <a:lnTo>
                    <a:pt x="1356" y="558"/>
                  </a:lnTo>
                  <a:lnTo>
                    <a:pt x="1155" y="666"/>
                  </a:lnTo>
                  <a:lnTo>
                    <a:pt x="1008" y="604"/>
                  </a:lnTo>
                  <a:lnTo>
                    <a:pt x="1008" y="752"/>
                  </a:lnTo>
                  <a:lnTo>
                    <a:pt x="789" y="870"/>
                  </a:lnTo>
                  <a:lnTo>
                    <a:pt x="0" y="525"/>
                  </a:lnTo>
                  <a:close/>
                </a:path>
              </a:pathLst>
            </a:custGeom>
            <a:grp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srgbClr val="FFFFFF"/>
                </a:solidFill>
              </a:endParaRPr>
            </a:p>
          </p:txBody>
        </p:sp>
        <p:sp>
          <p:nvSpPr>
            <p:cNvPr id="24" name="Freeform 9"/>
            <p:cNvSpPr>
              <a:spLocks noChangeAspect="1"/>
            </p:cNvSpPr>
            <p:nvPr/>
          </p:nvSpPr>
          <p:spPr bwMode="auto">
            <a:xfrm>
              <a:off x="2227" y="1456"/>
              <a:ext cx="1180" cy="384"/>
            </a:xfrm>
            <a:custGeom>
              <a:avLst/>
              <a:gdLst>
                <a:gd name="T0" fmla="*/ 0 w 1746"/>
                <a:gd name="T1" fmla="*/ 7 h 588"/>
                <a:gd name="T2" fmla="*/ 1 w 1746"/>
                <a:gd name="T3" fmla="*/ 7 h 588"/>
                <a:gd name="T4" fmla="*/ 1 w 1746"/>
                <a:gd name="T5" fmla="*/ 6 h 588"/>
                <a:gd name="T6" fmla="*/ 1 w 1746"/>
                <a:gd name="T7" fmla="*/ 5 h 588"/>
                <a:gd name="T8" fmla="*/ 1 w 1746"/>
                <a:gd name="T9" fmla="*/ 5 h 588"/>
                <a:gd name="T10" fmla="*/ 3 w 1746"/>
                <a:gd name="T11" fmla="*/ 5 h 588"/>
                <a:gd name="T12" fmla="*/ 3 w 1746"/>
                <a:gd name="T13" fmla="*/ 5 h 588"/>
                <a:gd name="T14" fmla="*/ 5 w 1746"/>
                <a:gd name="T15" fmla="*/ 5 h 588"/>
                <a:gd name="T16" fmla="*/ 36 w 1746"/>
                <a:gd name="T17" fmla="*/ 16 h 588"/>
                <a:gd name="T18" fmla="*/ 76 w 1746"/>
                <a:gd name="T19" fmla="*/ 0 h 588"/>
                <a:gd name="T20" fmla="*/ 76 w 1746"/>
                <a:gd name="T21" fmla="*/ 3 h 588"/>
                <a:gd name="T22" fmla="*/ 36 w 1746"/>
                <a:gd name="T23" fmla="*/ 20 h 588"/>
                <a:gd name="T24" fmla="*/ 36 w 1746"/>
                <a:gd name="T25" fmla="*/ 17 h 588"/>
                <a:gd name="T26" fmla="*/ 14 w 1746"/>
                <a:gd name="T27" fmla="*/ 10 h 588"/>
                <a:gd name="T28" fmla="*/ 12 w 1746"/>
                <a:gd name="T29" fmla="*/ 9 h 588"/>
                <a:gd name="T30" fmla="*/ 11 w 1746"/>
                <a:gd name="T31" fmla="*/ 10 h 588"/>
                <a:gd name="T32" fmla="*/ 10 w 1746"/>
                <a:gd name="T33" fmla="*/ 10 h 588"/>
                <a:gd name="T34" fmla="*/ 0 w 1746"/>
                <a:gd name="T35" fmla="*/ 7 h 58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746"/>
                <a:gd name="T55" fmla="*/ 0 h 588"/>
                <a:gd name="T56" fmla="*/ 1746 w 1746"/>
                <a:gd name="T57" fmla="*/ 588 h 58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746" h="588">
                  <a:moveTo>
                    <a:pt x="0" y="219"/>
                  </a:moveTo>
                  <a:lnTo>
                    <a:pt x="6" y="192"/>
                  </a:lnTo>
                  <a:lnTo>
                    <a:pt x="18" y="177"/>
                  </a:lnTo>
                  <a:cubicBezTo>
                    <a:pt x="23" y="172"/>
                    <a:pt x="33" y="165"/>
                    <a:pt x="36" y="162"/>
                  </a:cubicBezTo>
                  <a:cubicBezTo>
                    <a:pt x="41" y="158"/>
                    <a:pt x="35" y="160"/>
                    <a:pt x="39" y="159"/>
                  </a:cubicBezTo>
                  <a:lnTo>
                    <a:pt x="66" y="153"/>
                  </a:lnTo>
                  <a:lnTo>
                    <a:pt x="84" y="159"/>
                  </a:lnTo>
                  <a:lnTo>
                    <a:pt x="114" y="174"/>
                  </a:lnTo>
                  <a:lnTo>
                    <a:pt x="840" y="495"/>
                  </a:lnTo>
                  <a:lnTo>
                    <a:pt x="1746" y="0"/>
                  </a:lnTo>
                  <a:lnTo>
                    <a:pt x="1746" y="81"/>
                  </a:lnTo>
                  <a:lnTo>
                    <a:pt x="837" y="588"/>
                  </a:lnTo>
                  <a:lnTo>
                    <a:pt x="837" y="522"/>
                  </a:lnTo>
                  <a:lnTo>
                    <a:pt x="318" y="291"/>
                  </a:lnTo>
                  <a:lnTo>
                    <a:pt x="285" y="282"/>
                  </a:lnTo>
                  <a:lnTo>
                    <a:pt x="252" y="294"/>
                  </a:lnTo>
                  <a:lnTo>
                    <a:pt x="234" y="321"/>
                  </a:lnTo>
                  <a:lnTo>
                    <a:pt x="0" y="219"/>
                  </a:lnTo>
                  <a:close/>
                </a:path>
              </a:pathLst>
            </a:custGeom>
            <a:grp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srgbClr val="FFFFFF"/>
                </a:solidFill>
              </a:endParaRPr>
            </a:p>
          </p:txBody>
        </p:sp>
        <p:sp>
          <p:nvSpPr>
            <p:cNvPr id="25" name="Freeform 10"/>
            <p:cNvSpPr>
              <a:spLocks noChangeAspect="1"/>
            </p:cNvSpPr>
            <p:nvPr/>
          </p:nvSpPr>
          <p:spPr bwMode="auto">
            <a:xfrm>
              <a:off x="2208" y="1534"/>
              <a:ext cx="1196" cy="394"/>
            </a:xfrm>
            <a:custGeom>
              <a:avLst/>
              <a:gdLst>
                <a:gd name="T0" fmla="*/ 0 w 1770"/>
                <a:gd name="T1" fmla="*/ 7 h 603"/>
                <a:gd name="T2" fmla="*/ 0 w 1770"/>
                <a:gd name="T3" fmla="*/ 6 h 603"/>
                <a:gd name="T4" fmla="*/ 0 w 1770"/>
                <a:gd name="T5" fmla="*/ 5 h 603"/>
                <a:gd name="T6" fmla="*/ 1 w 1770"/>
                <a:gd name="T7" fmla="*/ 5 h 603"/>
                <a:gd name="T8" fmla="*/ 1 w 1770"/>
                <a:gd name="T9" fmla="*/ 5 h 603"/>
                <a:gd name="T10" fmla="*/ 37 w 1770"/>
                <a:gd name="T11" fmla="*/ 16 h 603"/>
                <a:gd name="T12" fmla="*/ 77 w 1770"/>
                <a:gd name="T13" fmla="*/ 0 h 603"/>
                <a:gd name="T14" fmla="*/ 77 w 1770"/>
                <a:gd name="T15" fmla="*/ 3 h 603"/>
                <a:gd name="T16" fmla="*/ 37 w 1770"/>
                <a:gd name="T17" fmla="*/ 20 h 603"/>
                <a:gd name="T18" fmla="*/ 37 w 1770"/>
                <a:gd name="T19" fmla="*/ 18 h 603"/>
                <a:gd name="T20" fmla="*/ 11 w 1770"/>
                <a:gd name="T21" fmla="*/ 8 h 603"/>
                <a:gd name="T22" fmla="*/ 9 w 1770"/>
                <a:gd name="T23" fmla="*/ 10 h 603"/>
                <a:gd name="T24" fmla="*/ 1 w 1770"/>
                <a:gd name="T25" fmla="*/ 7 h 603"/>
                <a:gd name="T26" fmla="*/ 0 w 1770"/>
                <a:gd name="T27" fmla="*/ 7 h 603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770"/>
                <a:gd name="T43" fmla="*/ 0 h 603"/>
                <a:gd name="T44" fmla="*/ 1770 w 1770"/>
                <a:gd name="T45" fmla="*/ 603 h 603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770" h="603">
                  <a:moveTo>
                    <a:pt x="0" y="204"/>
                  </a:moveTo>
                  <a:lnTo>
                    <a:pt x="0" y="183"/>
                  </a:lnTo>
                  <a:lnTo>
                    <a:pt x="0" y="165"/>
                  </a:lnTo>
                  <a:lnTo>
                    <a:pt x="9" y="150"/>
                  </a:lnTo>
                  <a:lnTo>
                    <a:pt x="21" y="135"/>
                  </a:lnTo>
                  <a:lnTo>
                    <a:pt x="861" y="504"/>
                  </a:lnTo>
                  <a:lnTo>
                    <a:pt x="1770" y="0"/>
                  </a:lnTo>
                  <a:lnTo>
                    <a:pt x="1770" y="105"/>
                  </a:lnTo>
                  <a:lnTo>
                    <a:pt x="864" y="603"/>
                  </a:lnTo>
                  <a:lnTo>
                    <a:pt x="864" y="534"/>
                  </a:lnTo>
                  <a:lnTo>
                    <a:pt x="249" y="261"/>
                  </a:lnTo>
                  <a:lnTo>
                    <a:pt x="216" y="312"/>
                  </a:lnTo>
                  <a:lnTo>
                    <a:pt x="9" y="219"/>
                  </a:lnTo>
                  <a:lnTo>
                    <a:pt x="0" y="204"/>
                  </a:lnTo>
                  <a:close/>
                </a:path>
              </a:pathLst>
            </a:custGeom>
            <a:grp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srgbClr val="FFFFFF"/>
                </a:solidFill>
              </a:endParaRPr>
            </a:p>
          </p:txBody>
        </p:sp>
        <p:sp>
          <p:nvSpPr>
            <p:cNvPr id="26" name="Freeform 11"/>
            <p:cNvSpPr>
              <a:spLocks noChangeAspect="1"/>
            </p:cNvSpPr>
            <p:nvPr/>
          </p:nvSpPr>
          <p:spPr bwMode="auto">
            <a:xfrm>
              <a:off x="2207" y="1623"/>
              <a:ext cx="1200" cy="341"/>
            </a:xfrm>
            <a:custGeom>
              <a:avLst/>
              <a:gdLst>
                <a:gd name="T0" fmla="*/ 1 w 1776"/>
                <a:gd name="T1" fmla="*/ 5 h 522"/>
                <a:gd name="T2" fmla="*/ 0 w 1776"/>
                <a:gd name="T3" fmla="*/ 3 h 522"/>
                <a:gd name="T4" fmla="*/ 37 w 1776"/>
                <a:gd name="T5" fmla="*/ 16 h 522"/>
                <a:gd name="T6" fmla="*/ 77 w 1776"/>
                <a:gd name="T7" fmla="*/ 0 h 522"/>
                <a:gd name="T8" fmla="*/ 77 w 1776"/>
                <a:gd name="T9" fmla="*/ 1 h 522"/>
                <a:gd name="T10" fmla="*/ 37 w 1776"/>
                <a:gd name="T11" fmla="*/ 18 h 522"/>
                <a:gd name="T12" fmla="*/ 1 w 1776"/>
                <a:gd name="T13" fmla="*/ 5 h 52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776"/>
                <a:gd name="T22" fmla="*/ 0 h 522"/>
                <a:gd name="T23" fmla="*/ 1776 w 1776"/>
                <a:gd name="T24" fmla="*/ 522 h 52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776" h="522">
                  <a:moveTo>
                    <a:pt x="6" y="129"/>
                  </a:moveTo>
                  <a:lnTo>
                    <a:pt x="0" y="108"/>
                  </a:lnTo>
                  <a:lnTo>
                    <a:pt x="867" y="498"/>
                  </a:lnTo>
                  <a:lnTo>
                    <a:pt x="1773" y="0"/>
                  </a:lnTo>
                  <a:lnTo>
                    <a:pt x="1776" y="27"/>
                  </a:lnTo>
                  <a:lnTo>
                    <a:pt x="870" y="522"/>
                  </a:lnTo>
                  <a:lnTo>
                    <a:pt x="6" y="129"/>
                  </a:lnTo>
                  <a:close/>
                </a:path>
              </a:pathLst>
            </a:custGeom>
            <a:grp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srgbClr val="FFFFFF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38ED98-70B2-4C01-96C8-E2F82A5690F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571480"/>
            <a:ext cx="8229600" cy="1143000"/>
          </a:xfrm>
        </p:spPr>
        <p:txBody>
          <a:bodyPr/>
          <a:lstStyle/>
          <a:p>
            <a:r>
              <a:rPr lang="en-ID" dirty="0" err="1" smtClean="0"/>
              <a:t>Tiga</a:t>
            </a:r>
            <a:r>
              <a:rPr lang="en-ID" dirty="0" smtClean="0"/>
              <a:t> Arena </a:t>
            </a:r>
            <a:r>
              <a:rPr lang="en-ID" dirty="0" err="1" smtClean="0"/>
              <a:t>Pasar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43116"/>
            <a:ext cx="8229600" cy="3983047"/>
          </a:xfrm>
        </p:spPr>
        <p:txBody>
          <a:bodyPr/>
          <a:lstStyle/>
          <a:p>
            <a:r>
              <a:rPr lang="en-ID" dirty="0" err="1" smtClean="0"/>
              <a:t>Pasar</a:t>
            </a:r>
            <a:r>
              <a:rPr lang="en-ID" dirty="0" smtClean="0"/>
              <a:t> </a:t>
            </a:r>
            <a:r>
              <a:rPr lang="en-ID" dirty="0" err="1" smtClean="0"/>
              <a:t>barang</a:t>
            </a:r>
            <a:r>
              <a:rPr lang="en-ID" dirty="0" smtClean="0"/>
              <a:t> </a:t>
            </a:r>
            <a:r>
              <a:rPr lang="en-ID" dirty="0" err="1" smtClean="0"/>
              <a:t>dan</a:t>
            </a:r>
            <a:r>
              <a:rPr lang="en-ID" dirty="0" smtClean="0"/>
              <a:t> </a:t>
            </a:r>
            <a:r>
              <a:rPr lang="en-ID" dirty="0" err="1" smtClean="0"/>
              <a:t>jasa</a:t>
            </a:r>
            <a:endParaRPr lang="en-ID" dirty="0" smtClean="0"/>
          </a:p>
          <a:p>
            <a:r>
              <a:rPr lang="en-ID" dirty="0" err="1" smtClean="0"/>
              <a:t>Pasar</a:t>
            </a:r>
            <a:r>
              <a:rPr lang="en-ID" dirty="0" smtClean="0"/>
              <a:t> </a:t>
            </a:r>
            <a:r>
              <a:rPr lang="en-ID" dirty="0" err="1" smtClean="0"/>
              <a:t>tenaga</a:t>
            </a:r>
            <a:r>
              <a:rPr lang="en-ID" dirty="0" smtClean="0"/>
              <a:t> </a:t>
            </a:r>
            <a:r>
              <a:rPr lang="en-ID" dirty="0" err="1" smtClean="0"/>
              <a:t>kerja</a:t>
            </a:r>
            <a:endParaRPr lang="en-ID" dirty="0" smtClean="0"/>
          </a:p>
          <a:p>
            <a:r>
              <a:rPr lang="en-ID" dirty="0" err="1" smtClean="0"/>
              <a:t>Pasar</a:t>
            </a:r>
            <a:r>
              <a:rPr lang="en-ID" dirty="0" smtClean="0"/>
              <a:t> </a:t>
            </a:r>
            <a:r>
              <a:rPr lang="en-ID" dirty="0" err="1" smtClean="0"/>
              <a:t>uang</a:t>
            </a:r>
            <a:r>
              <a:rPr lang="en-ID" dirty="0" smtClean="0"/>
              <a:t> (</a:t>
            </a:r>
            <a:r>
              <a:rPr lang="en-ID" dirty="0" err="1" smtClean="0"/>
              <a:t>finansial</a:t>
            </a:r>
            <a:r>
              <a:rPr lang="en-ID" dirty="0" smtClean="0"/>
              <a:t>/</a:t>
            </a:r>
            <a:r>
              <a:rPr lang="en-ID" dirty="0" err="1" smtClean="0"/>
              <a:t>keuangan</a:t>
            </a:r>
            <a:r>
              <a:rPr lang="en-ID" dirty="0" smtClean="0"/>
              <a:t>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38ED98-70B2-4C01-96C8-E2F82A5690F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844" y="274638"/>
            <a:ext cx="8715436" cy="1143000"/>
          </a:xfrm>
        </p:spPr>
        <p:txBody>
          <a:bodyPr/>
          <a:lstStyle/>
          <a:p>
            <a:r>
              <a:rPr lang="en-ID" sz="3600" b="1" dirty="0" err="1" smtClean="0"/>
              <a:t>Permintaan</a:t>
            </a:r>
            <a:r>
              <a:rPr lang="en-ID" sz="3600" b="1" dirty="0" smtClean="0"/>
              <a:t> </a:t>
            </a:r>
            <a:r>
              <a:rPr lang="en-ID" sz="3600" b="1" dirty="0" err="1" smtClean="0"/>
              <a:t>Agregat</a:t>
            </a:r>
            <a:r>
              <a:rPr lang="en-ID" sz="3600" b="1" dirty="0" smtClean="0"/>
              <a:t> </a:t>
            </a:r>
            <a:r>
              <a:rPr lang="en-ID" sz="3600" b="1" dirty="0" err="1" smtClean="0"/>
              <a:t>dan</a:t>
            </a:r>
            <a:r>
              <a:rPr lang="en-ID" sz="3600" b="1" dirty="0" smtClean="0"/>
              <a:t> </a:t>
            </a:r>
            <a:r>
              <a:rPr lang="en-ID" sz="3600" b="1" dirty="0" err="1" smtClean="0"/>
              <a:t>Penawaran</a:t>
            </a:r>
            <a:r>
              <a:rPr lang="en-ID" sz="3600" b="1" dirty="0" smtClean="0"/>
              <a:t> </a:t>
            </a:r>
            <a:r>
              <a:rPr lang="en-ID" sz="3600" b="1" dirty="0" err="1" smtClean="0"/>
              <a:t>Agregat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D" dirty="0" err="1" smtClean="0"/>
              <a:t>Permintaan</a:t>
            </a:r>
            <a:r>
              <a:rPr lang="en-ID" dirty="0" smtClean="0"/>
              <a:t> </a:t>
            </a:r>
            <a:r>
              <a:rPr lang="en-ID" dirty="0" err="1" smtClean="0"/>
              <a:t>Agregat</a:t>
            </a:r>
            <a:endParaRPr lang="en-ID" dirty="0" smtClean="0"/>
          </a:p>
          <a:p>
            <a:pPr>
              <a:buNone/>
            </a:pPr>
            <a:r>
              <a:rPr lang="en-ID" dirty="0" smtClean="0"/>
              <a:t>	</a:t>
            </a:r>
            <a:r>
              <a:rPr lang="en-ID" dirty="0" err="1" smtClean="0"/>
              <a:t>Permintaan</a:t>
            </a:r>
            <a:r>
              <a:rPr lang="en-ID" dirty="0" smtClean="0"/>
              <a:t> total </a:t>
            </a:r>
            <a:r>
              <a:rPr lang="en-ID" dirty="0" err="1" smtClean="0"/>
              <a:t>barang</a:t>
            </a:r>
            <a:r>
              <a:rPr lang="en-ID" dirty="0" smtClean="0"/>
              <a:t> </a:t>
            </a:r>
            <a:r>
              <a:rPr lang="en-ID" dirty="0" err="1" smtClean="0"/>
              <a:t>dan</a:t>
            </a:r>
            <a:r>
              <a:rPr lang="en-ID" dirty="0" smtClean="0"/>
              <a:t> </a:t>
            </a:r>
            <a:r>
              <a:rPr lang="en-ID" dirty="0" err="1" smtClean="0"/>
              <a:t>jasa</a:t>
            </a:r>
            <a:r>
              <a:rPr lang="en-ID" dirty="0" smtClean="0"/>
              <a:t> </a:t>
            </a:r>
            <a:r>
              <a:rPr lang="en-ID" dirty="0" err="1" smtClean="0"/>
              <a:t>dalam</a:t>
            </a:r>
            <a:r>
              <a:rPr lang="en-ID" dirty="0" smtClean="0"/>
              <a:t> </a:t>
            </a:r>
            <a:r>
              <a:rPr lang="en-ID" dirty="0" err="1" smtClean="0"/>
              <a:t>suatu</a:t>
            </a:r>
            <a:r>
              <a:rPr lang="en-ID" dirty="0" smtClean="0"/>
              <a:t> </a:t>
            </a:r>
            <a:r>
              <a:rPr lang="en-ID" dirty="0" err="1" smtClean="0"/>
              <a:t>perekonomian</a:t>
            </a:r>
            <a:endParaRPr lang="en-ID" dirty="0" smtClean="0"/>
          </a:p>
          <a:p>
            <a:r>
              <a:rPr lang="en-ID" dirty="0" err="1" smtClean="0"/>
              <a:t>Penawaran</a:t>
            </a:r>
            <a:r>
              <a:rPr lang="en-ID" dirty="0" smtClean="0"/>
              <a:t> </a:t>
            </a:r>
            <a:r>
              <a:rPr lang="en-ID" dirty="0" err="1" smtClean="0"/>
              <a:t>Agregat</a:t>
            </a:r>
            <a:endParaRPr lang="en-ID" dirty="0" smtClean="0"/>
          </a:p>
          <a:p>
            <a:pPr>
              <a:buNone/>
            </a:pPr>
            <a:r>
              <a:rPr lang="en-ID" dirty="0" smtClean="0"/>
              <a:t>	</a:t>
            </a:r>
            <a:r>
              <a:rPr lang="en-ID" dirty="0" err="1" smtClean="0"/>
              <a:t>Penawaran</a:t>
            </a:r>
            <a:r>
              <a:rPr lang="en-ID" dirty="0" smtClean="0"/>
              <a:t> total </a:t>
            </a:r>
            <a:r>
              <a:rPr lang="en-ID" dirty="0" err="1" smtClean="0"/>
              <a:t>barang</a:t>
            </a:r>
            <a:r>
              <a:rPr lang="en-ID" dirty="0" smtClean="0"/>
              <a:t> </a:t>
            </a:r>
            <a:r>
              <a:rPr lang="en-ID" dirty="0" err="1" smtClean="0"/>
              <a:t>dan</a:t>
            </a:r>
            <a:r>
              <a:rPr lang="en-ID" dirty="0" smtClean="0"/>
              <a:t> </a:t>
            </a:r>
            <a:r>
              <a:rPr lang="en-ID" dirty="0" err="1" smtClean="0"/>
              <a:t>jasa</a:t>
            </a:r>
            <a:r>
              <a:rPr lang="en-ID" dirty="0" smtClean="0"/>
              <a:t> </a:t>
            </a:r>
            <a:r>
              <a:rPr lang="en-ID" dirty="0" err="1" smtClean="0"/>
              <a:t>dalam</a:t>
            </a:r>
            <a:r>
              <a:rPr lang="en-ID" dirty="0" smtClean="0"/>
              <a:t> </a:t>
            </a:r>
            <a:r>
              <a:rPr lang="en-ID" dirty="0" err="1" smtClean="0"/>
              <a:t>suatu</a:t>
            </a:r>
            <a:r>
              <a:rPr lang="en-ID" dirty="0" smtClean="0"/>
              <a:t> </a:t>
            </a:r>
            <a:r>
              <a:rPr lang="en-ID" dirty="0" err="1" smtClean="0"/>
              <a:t>perekonomian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38ED98-70B2-4C01-96C8-E2F82A5690F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1"/>
          <p:cNvCxnSpPr/>
          <p:nvPr/>
        </p:nvCxnSpPr>
        <p:spPr>
          <a:xfrm>
            <a:off x="500063" y="1428750"/>
            <a:ext cx="8143875" cy="1588"/>
          </a:xfrm>
          <a:prstGeom prst="line">
            <a:avLst/>
          </a:prstGeom>
          <a:ln w="177800" cap="rnd"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67" name="Title 1"/>
          <p:cNvSpPr>
            <a:spLocks noGrp="1"/>
          </p:cNvSpPr>
          <p:nvPr>
            <p:ph type="title"/>
          </p:nvPr>
        </p:nvSpPr>
        <p:spPr>
          <a:xfrm>
            <a:off x="428625" y="428625"/>
            <a:ext cx="8229600" cy="1143000"/>
          </a:xfrm>
        </p:spPr>
        <p:txBody>
          <a:bodyPr/>
          <a:lstStyle/>
          <a:p>
            <a:pPr algn="l" eaLnBrk="1" hangingPunct="1"/>
            <a:r>
              <a:rPr lang="en-US" sz="3200" b="1" smtClean="0">
                <a:solidFill>
                  <a:schemeClr val="accent1"/>
                </a:solidFill>
                <a:latin typeface="Arial" charset="0"/>
                <a:cs typeface="Arial" charset="0"/>
              </a:rPr>
              <a:t>KOMPONEN EKONOMI MAKRO</a:t>
            </a:r>
            <a:br>
              <a:rPr lang="en-US" sz="3200" b="1" smtClean="0">
                <a:solidFill>
                  <a:schemeClr val="accent1"/>
                </a:solidFill>
                <a:latin typeface="Arial" charset="0"/>
                <a:cs typeface="Arial" charset="0"/>
              </a:rPr>
            </a:br>
            <a:r>
              <a:rPr lang="en-US" sz="3200" b="1" smtClean="0">
                <a:solidFill>
                  <a:schemeClr val="accent1"/>
                </a:solidFill>
                <a:latin typeface="Arial" charset="0"/>
                <a:cs typeface="Arial" charset="0"/>
              </a:rPr>
              <a:t>Dua Sisi Transaksi</a:t>
            </a:r>
            <a:endParaRPr lang="en-US" sz="3200" smtClean="0">
              <a:solidFill>
                <a:schemeClr val="accent1"/>
              </a:solidFill>
              <a:latin typeface="Arial" charset="0"/>
              <a:cs typeface="Arial" charset="0"/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 bwMode="auto">
          <a:xfrm>
            <a:off x="0" y="0"/>
            <a:ext cx="9144000" cy="369888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b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BAB 18	</a:t>
            </a:r>
            <a:r>
              <a:rPr lang="en-US" b="1">
                <a:latin typeface="Times New Roman" pitchFamily="18" charset="0"/>
                <a:cs typeface="Times New Roman" pitchFamily="18" charset="0"/>
              </a:rPr>
              <a:t>Pengantar Ilmu Ekonomi Makro</a:t>
            </a:r>
            <a:endParaRPr lang="en-US" b="1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18376F-9F6C-4D10-8C9E-492E69C19DBB}" type="slidenum">
              <a:rPr lang="en-US" smtClean="0">
                <a:latin typeface="Arial" pitchFamily="34" charset="0"/>
                <a:cs typeface="Arial" pitchFamily="34" charset="0"/>
              </a:rPr>
              <a:pPr>
                <a:defRPr/>
              </a:pPr>
              <a:t>13</a:t>
            </a:fld>
            <a:endParaRPr lang="en-US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1270" name="Group 7"/>
          <p:cNvGrpSpPr>
            <a:grpSpLocks noChangeAspect="1"/>
          </p:cNvGrpSpPr>
          <p:nvPr/>
        </p:nvGrpSpPr>
        <p:grpSpPr bwMode="auto">
          <a:xfrm>
            <a:off x="8643938" y="6429375"/>
            <a:ext cx="346075" cy="276225"/>
            <a:chOff x="2207" y="1173"/>
            <a:chExt cx="1200" cy="791"/>
          </a:xfrm>
        </p:grpSpPr>
        <p:sp>
          <p:nvSpPr>
            <p:cNvPr id="16" name="Freeform 8"/>
            <p:cNvSpPr>
              <a:spLocks noChangeAspect="1"/>
            </p:cNvSpPr>
            <p:nvPr/>
          </p:nvSpPr>
          <p:spPr bwMode="auto">
            <a:xfrm>
              <a:off x="2262" y="1173"/>
              <a:ext cx="1145" cy="568"/>
            </a:xfrm>
            <a:custGeom>
              <a:avLst/>
              <a:gdLst>
                <a:gd name="T0" fmla="*/ 0 w 1689"/>
                <a:gd name="T1" fmla="*/ 17 h 870"/>
                <a:gd name="T2" fmla="*/ 0 w 1689"/>
                <a:gd name="T3" fmla="*/ 10 h 870"/>
                <a:gd name="T4" fmla="*/ 34 w 1689"/>
                <a:gd name="T5" fmla="*/ 22 h 870"/>
                <a:gd name="T6" fmla="*/ 41 w 1689"/>
                <a:gd name="T7" fmla="*/ 19 h 870"/>
                <a:gd name="T8" fmla="*/ 16 w 1689"/>
                <a:gd name="T9" fmla="*/ 10 h 870"/>
                <a:gd name="T10" fmla="*/ 25 w 1689"/>
                <a:gd name="T11" fmla="*/ 6 h 870"/>
                <a:gd name="T12" fmla="*/ 50 w 1689"/>
                <a:gd name="T13" fmla="*/ 14 h 870"/>
                <a:gd name="T14" fmla="*/ 56 w 1689"/>
                <a:gd name="T15" fmla="*/ 12 h 870"/>
                <a:gd name="T16" fmla="*/ 32 w 1689"/>
                <a:gd name="T17" fmla="*/ 3 h 870"/>
                <a:gd name="T18" fmla="*/ 40 w 1689"/>
                <a:gd name="T19" fmla="*/ 0 h 870"/>
                <a:gd name="T20" fmla="*/ 66 w 1689"/>
                <a:gd name="T21" fmla="*/ 8 h 870"/>
                <a:gd name="T22" fmla="*/ 73 w 1689"/>
                <a:gd name="T23" fmla="*/ 5 h 870"/>
                <a:gd name="T24" fmla="*/ 74 w 1689"/>
                <a:gd name="T25" fmla="*/ 12 h 870"/>
                <a:gd name="T26" fmla="*/ 66 w 1689"/>
                <a:gd name="T27" fmla="*/ 16 h 870"/>
                <a:gd name="T28" fmla="*/ 59 w 1689"/>
                <a:gd name="T29" fmla="*/ 13 h 870"/>
                <a:gd name="T30" fmla="*/ 59 w 1689"/>
                <a:gd name="T31" fmla="*/ 18 h 870"/>
                <a:gd name="T32" fmla="*/ 50 w 1689"/>
                <a:gd name="T33" fmla="*/ 22 h 870"/>
                <a:gd name="T34" fmla="*/ 44 w 1689"/>
                <a:gd name="T35" fmla="*/ 20 h 870"/>
                <a:gd name="T36" fmla="*/ 44 w 1689"/>
                <a:gd name="T37" fmla="*/ 25 h 870"/>
                <a:gd name="T38" fmla="*/ 34 w 1689"/>
                <a:gd name="T39" fmla="*/ 29 h 870"/>
                <a:gd name="T40" fmla="*/ 0 w 1689"/>
                <a:gd name="T41" fmla="*/ 17 h 870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689"/>
                <a:gd name="T64" fmla="*/ 0 h 870"/>
                <a:gd name="T65" fmla="*/ 1689 w 1689"/>
                <a:gd name="T66" fmla="*/ 870 h 870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689" h="870">
                  <a:moveTo>
                    <a:pt x="0" y="525"/>
                  </a:moveTo>
                  <a:lnTo>
                    <a:pt x="0" y="306"/>
                  </a:lnTo>
                  <a:lnTo>
                    <a:pt x="800" y="648"/>
                  </a:lnTo>
                  <a:lnTo>
                    <a:pt x="936" y="572"/>
                  </a:lnTo>
                  <a:lnTo>
                    <a:pt x="360" y="308"/>
                  </a:lnTo>
                  <a:lnTo>
                    <a:pt x="584" y="188"/>
                  </a:lnTo>
                  <a:lnTo>
                    <a:pt x="1160" y="444"/>
                  </a:lnTo>
                  <a:lnTo>
                    <a:pt x="1292" y="372"/>
                  </a:lnTo>
                  <a:lnTo>
                    <a:pt x="724" y="104"/>
                  </a:lnTo>
                  <a:lnTo>
                    <a:pt x="928" y="0"/>
                  </a:lnTo>
                  <a:lnTo>
                    <a:pt x="1500" y="256"/>
                  </a:lnTo>
                  <a:lnTo>
                    <a:pt x="1688" y="156"/>
                  </a:lnTo>
                  <a:lnTo>
                    <a:pt x="1689" y="381"/>
                  </a:lnTo>
                  <a:lnTo>
                    <a:pt x="1503" y="474"/>
                  </a:lnTo>
                  <a:lnTo>
                    <a:pt x="1356" y="408"/>
                  </a:lnTo>
                  <a:lnTo>
                    <a:pt x="1356" y="558"/>
                  </a:lnTo>
                  <a:lnTo>
                    <a:pt x="1155" y="666"/>
                  </a:lnTo>
                  <a:lnTo>
                    <a:pt x="1008" y="604"/>
                  </a:lnTo>
                  <a:lnTo>
                    <a:pt x="1008" y="752"/>
                  </a:lnTo>
                  <a:lnTo>
                    <a:pt x="789" y="870"/>
                  </a:lnTo>
                  <a:lnTo>
                    <a:pt x="0" y="525"/>
                  </a:lnTo>
                  <a:close/>
                </a:path>
              </a:pathLst>
            </a:custGeom>
            <a:solidFill>
              <a:srgbClr val="000000"/>
            </a:solidFill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7" name="Freeform 9"/>
            <p:cNvSpPr>
              <a:spLocks noChangeAspect="1"/>
            </p:cNvSpPr>
            <p:nvPr/>
          </p:nvSpPr>
          <p:spPr bwMode="auto">
            <a:xfrm>
              <a:off x="2229" y="1455"/>
              <a:ext cx="1178" cy="386"/>
            </a:xfrm>
            <a:custGeom>
              <a:avLst/>
              <a:gdLst>
                <a:gd name="T0" fmla="*/ 0 w 1746"/>
                <a:gd name="T1" fmla="*/ 7 h 588"/>
                <a:gd name="T2" fmla="*/ 1 w 1746"/>
                <a:gd name="T3" fmla="*/ 7 h 588"/>
                <a:gd name="T4" fmla="*/ 1 w 1746"/>
                <a:gd name="T5" fmla="*/ 6 h 588"/>
                <a:gd name="T6" fmla="*/ 1 w 1746"/>
                <a:gd name="T7" fmla="*/ 5 h 588"/>
                <a:gd name="T8" fmla="*/ 1 w 1746"/>
                <a:gd name="T9" fmla="*/ 5 h 588"/>
                <a:gd name="T10" fmla="*/ 3 w 1746"/>
                <a:gd name="T11" fmla="*/ 5 h 588"/>
                <a:gd name="T12" fmla="*/ 3 w 1746"/>
                <a:gd name="T13" fmla="*/ 5 h 588"/>
                <a:gd name="T14" fmla="*/ 5 w 1746"/>
                <a:gd name="T15" fmla="*/ 5 h 588"/>
                <a:gd name="T16" fmla="*/ 36 w 1746"/>
                <a:gd name="T17" fmla="*/ 16 h 588"/>
                <a:gd name="T18" fmla="*/ 76 w 1746"/>
                <a:gd name="T19" fmla="*/ 0 h 588"/>
                <a:gd name="T20" fmla="*/ 76 w 1746"/>
                <a:gd name="T21" fmla="*/ 3 h 588"/>
                <a:gd name="T22" fmla="*/ 36 w 1746"/>
                <a:gd name="T23" fmla="*/ 20 h 588"/>
                <a:gd name="T24" fmla="*/ 36 w 1746"/>
                <a:gd name="T25" fmla="*/ 17 h 588"/>
                <a:gd name="T26" fmla="*/ 14 w 1746"/>
                <a:gd name="T27" fmla="*/ 10 h 588"/>
                <a:gd name="T28" fmla="*/ 12 w 1746"/>
                <a:gd name="T29" fmla="*/ 9 h 588"/>
                <a:gd name="T30" fmla="*/ 11 w 1746"/>
                <a:gd name="T31" fmla="*/ 10 h 588"/>
                <a:gd name="T32" fmla="*/ 10 w 1746"/>
                <a:gd name="T33" fmla="*/ 10 h 588"/>
                <a:gd name="T34" fmla="*/ 0 w 1746"/>
                <a:gd name="T35" fmla="*/ 7 h 58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746"/>
                <a:gd name="T55" fmla="*/ 0 h 588"/>
                <a:gd name="T56" fmla="*/ 1746 w 1746"/>
                <a:gd name="T57" fmla="*/ 588 h 58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746" h="588">
                  <a:moveTo>
                    <a:pt x="0" y="219"/>
                  </a:moveTo>
                  <a:lnTo>
                    <a:pt x="6" y="192"/>
                  </a:lnTo>
                  <a:lnTo>
                    <a:pt x="18" y="177"/>
                  </a:lnTo>
                  <a:cubicBezTo>
                    <a:pt x="23" y="172"/>
                    <a:pt x="33" y="165"/>
                    <a:pt x="36" y="162"/>
                  </a:cubicBezTo>
                  <a:cubicBezTo>
                    <a:pt x="41" y="158"/>
                    <a:pt x="35" y="160"/>
                    <a:pt x="39" y="159"/>
                  </a:cubicBezTo>
                  <a:lnTo>
                    <a:pt x="66" y="153"/>
                  </a:lnTo>
                  <a:lnTo>
                    <a:pt x="84" y="159"/>
                  </a:lnTo>
                  <a:lnTo>
                    <a:pt x="114" y="174"/>
                  </a:lnTo>
                  <a:lnTo>
                    <a:pt x="840" y="495"/>
                  </a:lnTo>
                  <a:lnTo>
                    <a:pt x="1746" y="0"/>
                  </a:lnTo>
                  <a:lnTo>
                    <a:pt x="1746" y="81"/>
                  </a:lnTo>
                  <a:lnTo>
                    <a:pt x="837" y="588"/>
                  </a:lnTo>
                  <a:lnTo>
                    <a:pt x="837" y="522"/>
                  </a:lnTo>
                  <a:lnTo>
                    <a:pt x="318" y="291"/>
                  </a:lnTo>
                  <a:lnTo>
                    <a:pt x="285" y="282"/>
                  </a:lnTo>
                  <a:lnTo>
                    <a:pt x="252" y="294"/>
                  </a:lnTo>
                  <a:lnTo>
                    <a:pt x="234" y="321"/>
                  </a:lnTo>
                  <a:lnTo>
                    <a:pt x="0" y="219"/>
                  </a:lnTo>
                  <a:close/>
                </a:path>
              </a:pathLst>
            </a:custGeom>
            <a:solidFill>
              <a:srgbClr val="000000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8" name="Freeform 10"/>
            <p:cNvSpPr>
              <a:spLocks noChangeAspect="1"/>
            </p:cNvSpPr>
            <p:nvPr/>
          </p:nvSpPr>
          <p:spPr bwMode="auto">
            <a:xfrm>
              <a:off x="2207" y="1532"/>
              <a:ext cx="1194" cy="395"/>
            </a:xfrm>
            <a:custGeom>
              <a:avLst/>
              <a:gdLst>
                <a:gd name="T0" fmla="*/ 0 w 1770"/>
                <a:gd name="T1" fmla="*/ 7 h 603"/>
                <a:gd name="T2" fmla="*/ 0 w 1770"/>
                <a:gd name="T3" fmla="*/ 6 h 603"/>
                <a:gd name="T4" fmla="*/ 0 w 1770"/>
                <a:gd name="T5" fmla="*/ 5 h 603"/>
                <a:gd name="T6" fmla="*/ 1 w 1770"/>
                <a:gd name="T7" fmla="*/ 5 h 603"/>
                <a:gd name="T8" fmla="*/ 1 w 1770"/>
                <a:gd name="T9" fmla="*/ 5 h 603"/>
                <a:gd name="T10" fmla="*/ 37 w 1770"/>
                <a:gd name="T11" fmla="*/ 16 h 603"/>
                <a:gd name="T12" fmla="*/ 77 w 1770"/>
                <a:gd name="T13" fmla="*/ 0 h 603"/>
                <a:gd name="T14" fmla="*/ 77 w 1770"/>
                <a:gd name="T15" fmla="*/ 3 h 603"/>
                <a:gd name="T16" fmla="*/ 37 w 1770"/>
                <a:gd name="T17" fmla="*/ 20 h 603"/>
                <a:gd name="T18" fmla="*/ 37 w 1770"/>
                <a:gd name="T19" fmla="*/ 18 h 603"/>
                <a:gd name="T20" fmla="*/ 11 w 1770"/>
                <a:gd name="T21" fmla="*/ 8 h 603"/>
                <a:gd name="T22" fmla="*/ 9 w 1770"/>
                <a:gd name="T23" fmla="*/ 10 h 603"/>
                <a:gd name="T24" fmla="*/ 1 w 1770"/>
                <a:gd name="T25" fmla="*/ 7 h 603"/>
                <a:gd name="T26" fmla="*/ 0 w 1770"/>
                <a:gd name="T27" fmla="*/ 7 h 603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770"/>
                <a:gd name="T43" fmla="*/ 0 h 603"/>
                <a:gd name="T44" fmla="*/ 1770 w 1770"/>
                <a:gd name="T45" fmla="*/ 603 h 603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770" h="603">
                  <a:moveTo>
                    <a:pt x="0" y="204"/>
                  </a:moveTo>
                  <a:lnTo>
                    <a:pt x="0" y="183"/>
                  </a:lnTo>
                  <a:lnTo>
                    <a:pt x="0" y="165"/>
                  </a:lnTo>
                  <a:lnTo>
                    <a:pt x="9" y="150"/>
                  </a:lnTo>
                  <a:lnTo>
                    <a:pt x="21" y="135"/>
                  </a:lnTo>
                  <a:lnTo>
                    <a:pt x="861" y="504"/>
                  </a:lnTo>
                  <a:lnTo>
                    <a:pt x="1770" y="0"/>
                  </a:lnTo>
                  <a:lnTo>
                    <a:pt x="1770" y="105"/>
                  </a:lnTo>
                  <a:lnTo>
                    <a:pt x="864" y="603"/>
                  </a:lnTo>
                  <a:lnTo>
                    <a:pt x="864" y="534"/>
                  </a:lnTo>
                  <a:lnTo>
                    <a:pt x="249" y="261"/>
                  </a:lnTo>
                  <a:lnTo>
                    <a:pt x="216" y="312"/>
                  </a:lnTo>
                  <a:lnTo>
                    <a:pt x="9" y="219"/>
                  </a:lnTo>
                  <a:lnTo>
                    <a:pt x="0" y="204"/>
                  </a:lnTo>
                  <a:close/>
                </a:path>
              </a:pathLst>
            </a:custGeom>
            <a:solidFill>
              <a:srgbClr val="000000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9" name="Freeform 11"/>
            <p:cNvSpPr>
              <a:spLocks noChangeAspect="1"/>
            </p:cNvSpPr>
            <p:nvPr/>
          </p:nvSpPr>
          <p:spPr bwMode="auto">
            <a:xfrm>
              <a:off x="2207" y="1623"/>
              <a:ext cx="1200" cy="341"/>
            </a:xfrm>
            <a:custGeom>
              <a:avLst/>
              <a:gdLst>
                <a:gd name="T0" fmla="*/ 1 w 1776"/>
                <a:gd name="T1" fmla="*/ 5 h 522"/>
                <a:gd name="T2" fmla="*/ 0 w 1776"/>
                <a:gd name="T3" fmla="*/ 3 h 522"/>
                <a:gd name="T4" fmla="*/ 37 w 1776"/>
                <a:gd name="T5" fmla="*/ 16 h 522"/>
                <a:gd name="T6" fmla="*/ 77 w 1776"/>
                <a:gd name="T7" fmla="*/ 0 h 522"/>
                <a:gd name="T8" fmla="*/ 77 w 1776"/>
                <a:gd name="T9" fmla="*/ 1 h 522"/>
                <a:gd name="T10" fmla="*/ 37 w 1776"/>
                <a:gd name="T11" fmla="*/ 18 h 522"/>
                <a:gd name="T12" fmla="*/ 1 w 1776"/>
                <a:gd name="T13" fmla="*/ 5 h 52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776"/>
                <a:gd name="T22" fmla="*/ 0 h 522"/>
                <a:gd name="T23" fmla="*/ 1776 w 1776"/>
                <a:gd name="T24" fmla="*/ 522 h 52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776" h="522">
                  <a:moveTo>
                    <a:pt x="6" y="129"/>
                  </a:moveTo>
                  <a:lnTo>
                    <a:pt x="0" y="108"/>
                  </a:lnTo>
                  <a:lnTo>
                    <a:pt x="867" y="498"/>
                  </a:lnTo>
                  <a:lnTo>
                    <a:pt x="1773" y="0"/>
                  </a:lnTo>
                  <a:lnTo>
                    <a:pt x="1776" y="27"/>
                  </a:lnTo>
                  <a:lnTo>
                    <a:pt x="870" y="522"/>
                  </a:lnTo>
                  <a:lnTo>
                    <a:pt x="6" y="129"/>
                  </a:lnTo>
                  <a:close/>
                </a:path>
              </a:pathLst>
            </a:custGeom>
            <a:solidFill>
              <a:srgbClr val="000000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sysClr val="windowText" lastClr="000000"/>
                </a:solidFill>
              </a:endParaRPr>
            </a:p>
          </p:txBody>
        </p:sp>
      </p:grpSp>
      <p:sp>
        <p:nvSpPr>
          <p:cNvPr id="26628" name="Content Placeholder 2"/>
          <p:cNvSpPr>
            <a:spLocks noGrp="1"/>
          </p:cNvSpPr>
          <p:nvPr>
            <p:ph idx="1"/>
          </p:nvPr>
        </p:nvSpPr>
        <p:spPr>
          <a:xfrm>
            <a:off x="457200" y="1571625"/>
            <a:ext cx="8229600" cy="4554538"/>
          </a:xfrm>
        </p:spPr>
        <p:txBody>
          <a:bodyPr/>
          <a:lstStyle/>
          <a:p>
            <a:pPr eaLnBrk="1" hangingPunct="1">
              <a:defRPr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 typeface="Arial" charset="0"/>
              <a:buNone/>
              <a:defRPr/>
            </a:pP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Pengeluaran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tiap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orang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adalah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penerimaan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bagi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orang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lain </a:t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tiap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transaksi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harus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memiliki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dua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sisi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13" name="Up Arrow 12"/>
          <p:cNvSpPr>
            <a:spLocks noChangeAspect="1"/>
          </p:cNvSpPr>
          <p:nvPr/>
        </p:nvSpPr>
        <p:spPr>
          <a:xfrm>
            <a:off x="571500" y="4643438"/>
            <a:ext cx="1462088" cy="2214562"/>
          </a:xfrm>
          <a:prstGeom prst="upArrow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38ED98-70B2-4C01-96C8-E2F82A5690F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285728"/>
            <a:ext cx="8501122" cy="60007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err="1" smtClean="0"/>
              <a:t>Siklus</a:t>
            </a:r>
            <a:r>
              <a:rPr lang="en-ID" dirty="0" smtClean="0"/>
              <a:t> </a:t>
            </a:r>
            <a:r>
              <a:rPr lang="en-ID" dirty="0" err="1" smtClean="0"/>
              <a:t>Bisnis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38ED98-70B2-4C01-96C8-E2F82A5690F1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1500174"/>
            <a:ext cx="7715304" cy="40719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38ED98-70B2-4C01-96C8-E2F82A5690F1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571480"/>
            <a:ext cx="8286808" cy="59293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ubtitle 6"/>
          <p:cNvSpPr>
            <a:spLocks noGrp="1"/>
          </p:cNvSpPr>
          <p:nvPr>
            <p:ph type="subTitle" idx="1"/>
          </p:nvPr>
        </p:nvSpPr>
        <p:spPr>
          <a:xfrm>
            <a:off x="1371600" y="2643188"/>
            <a:ext cx="6400800" cy="2995612"/>
          </a:xfrm>
        </p:spPr>
        <p:txBody>
          <a:bodyPr/>
          <a:lstStyle/>
          <a:p>
            <a:pPr marL="514350" indent="-514350" algn="l" eaLnBrk="1" hangingPunct="1">
              <a:buFont typeface="Calibri" pitchFamily="34" charset="0"/>
              <a:buAutoNum type="arabicPeriod" startAt="18"/>
            </a:pPr>
            <a:r>
              <a:rPr lang="en-US" sz="1800" b="1" smtClean="0">
                <a:solidFill>
                  <a:schemeClr val="accent2"/>
                </a:solidFill>
                <a:latin typeface="Arial" charset="0"/>
                <a:cs typeface="Arial" charset="0"/>
              </a:rPr>
              <a:t>Pengantar Ilmu Ekonomi Makro</a:t>
            </a:r>
          </a:p>
          <a:p>
            <a:pPr marL="514350" indent="-514350" algn="l" eaLnBrk="1" hangingPunct="1">
              <a:buFont typeface="Calibri" pitchFamily="34" charset="0"/>
              <a:buAutoNum type="arabicPeriod" startAt="18"/>
            </a:pPr>
            <a:r>
              <a:rPr lang="en-US" sz="1800" b="1" smtClean="0">
                <a:solidFill>
                  <a:schemeClr val="accent2"/>
                </a:solidFill>
                <a:latin typeface="Arial" charset="0"/>
                <a:cs typeface="Arial" charset="0"/>
              </a:rPr>
              <a:t>Mengukur Output Nasional dan Pendapatan Nasional</a:t>
            </a:r>
          </a:p>
          <a:p>
            <a:pPr marL="514350" indent="-514350" algn="l" eaLnBrk="1" hangingPunct="1">
              <a:buFont typeface="Calibri" pitchFamily="34" charset="0"/>
              <a:buAutoNum type="arabicPeriod" startAt="18"/>
            </a:pPr>
            <a:r>
              <a:rPr lang="en-US" sz="1800" b="1" smtClean="0">
                <a:solidFill>
                  <a:schemeClr val="accent2"/>
                </a:solidFill>
                <a:latin typeface="Arial" charset="0"/>
                <a:cs typeface="Arial" charset="0"/>
              </a:rPr>
              <a:t>Masalah Jangka Panjang dan Jangka Pendek: Pertumbuhan, Produktivitas, Pengangguran, dan Inflasi</a:t>
            </a:r>
          </a:p>
        </p:txBody>
      </p:sp>
      <p:sp>
        <p:nvSpPr>
          <p:cNvPr id="3075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 eaLnBrk="1" hangingPunct="1"/>
            <a:r>
              <a:rPr lang="en-US" sz="2000" b="1" smtClean="0">
                <a:latin typeface="Times New Roman" pitchFamily="18" charset="0"/>
                <a:cs typeface="Times New Roman" pitchFamily="18" charset="0"/>
              </a:rPr>
              <a:t>BAGIAN IV</a:t>
            </a:r>
            <a:r>
              <a:rPr lang="en-US" b="1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b="1" smtClean="0">
                <a:latin typeface="Times New Roman" pitchFamily="18" charset="0"/>
                <a:cs typeface="Times New Roman" pitchFamily="18" charset="0"/>
              </a:rPr>
            </a:br>
            <a:r>
              <a:rPr lang="en-US" sz="3600" b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KONSEP DAN PERMASALAHAN DALAM ILMU EKONOMI MAKRO</a:t>
            </a:r>
            <a:br>
              <a:rPr lang="en-US" sz="3600" b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600" b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b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600" b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b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600" b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b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b="1" smtClean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Subtitle 2"/>
          <p:cNvSpPr txBox="1">
            <a:spLocks/>
          </p:cNvSpPr>
          <p:nvPr/>
        </p:nvSpPr>
        <p:spPr bwMode="auto">
          <a:xfrm>
            <a:off x="0" y="0"/>
            <a:ext cx="9144000" cy="369888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b="1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CASE</a:t>
            </a:r>
            <a:r>
              <a:rPr lang="en-US" b="1">
                <a:latin typeface="Arial" pitchFamily="34" charset="0"/>
                <a:cs typeface="Arial" pitchFamily="34" charset="0"/>
              </a:rPr>
              <a:t> </a:t>
            </a:r>
            <a:r>
              <a:rPr lang="en-US" b="1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FAIR   </a:t>
            </a:r>
            <a:r>
              <a:rPr lang="en-US" b="1" i="1">
                <a:latin typeface="Times New Roman" pitchFamily="18" charset="0"/>
                <a:cs typeface="Times New Roman" pitchFamily="18" charset="0"/>
              </a:rPr>
              <a:t>Prinsip-prinsip Ekonomi   </a:t>
            </a:r>
            <a:r>
              <a:rPr lang="en-US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edisi 8</a:t>
            </a:r>
            <a:r>
              <a:rPr lang="en-US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jilid 2</a:t>
            </a:r>
            <a:endParaRPr lang="en-US" b="1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077" name="Group 7"/>
          <p:cNvGrpSpPr>
            <a:grpSpLocks noChangeAspect="1"/>
          </p:cNvGrpSpPr>
          <p:nvPr/>
        </p:nvGrpSpPr>
        <p:grpSpPr bwMode="auto">
          <a:xfrm>
            <a:off x="8604250" y="6381750"/>
            <a:ext cx="346075" cy="276225"/>
            <a:chOff x="2207" y="1173"/>
            <a:chExt cx="1200" cy="791"/>
          </a:xfrm>
        </p:grpSpPr>
        <p:sp>
          <p:nvSpPr>
            <p:cNvPr id="18" name="Freeform 8"/>
            <p:cNvSpPr>
              <a:spLocks noChangeAspect="1"/>
            </p:cNvSpPr>
            <p:nvPr/>
          </p:nvSpPr>
          <p:spPr bwMode="auto">
            <a:xfrm>
              <a:off x="2262" y="1173"/>
              <a:ext cx="1145" cy="568"/>
            </a:xfrm>
            <a:custGeom>
              <a:avLst/>
              <a:gdLst>
                <a:gd name="T0" fmla="*/ 0 w 1689"/>
                <a:gd name="T1" fmla="*/ 17 h 870"/>
                <a:gd name="T2" fmla="*/ 0 w 1689"/>
                <a:gd name="T3" fmla="*/ 10 h 870"/>
                <a:gd name="T4" fmla="*/ 34 w 1689"/>
                <a:gd name="T5" fmla="*/ 22 h 870"/>
                <a:gd name="T6" fmla="*/ 41 w 1689"/>
                <a:gd name="T7" fmla="*/ 19 h 870"/>
                <a:gd name="T8" fmla="*/ 16 w 1689"/>
                <a:gd name="T9" fmla="*/ 10 h 870"/>
                <a:gd name="T10" fmla="*/ 25 w 1689"/>
                <a:gd name="T11" fmla="*/ 6 h 870"/>
                <a:gd name="T12" fmla="*/ 50 w 1689"/>
                <a:gd name="T13" fmla="*/ 14 h 870"/>
                <a:gd name="T14" fmla="*/ 56 w 1689"/>
                <a:gd name="T15" fmla="*/ 12 h 870"/>
                <a:gd name="T16" fmla="*/ 32 w 1689"/>
                <a:gd name="T17" fmla="*/ 3 h 870"/>
                <a:gd name="T18" fmla="*/ 40 w 1689"/>
                <a:gd name="T19" fmla="*/ 0 h 870"/>
                <a:gd name="T20" fmla="*/ 66 w 1689"/>
                <a:gd name="T21" fmla="*/ 8 h 870"/>
                <a:gd name="T22" fmla="*/ 73 w 1689"/>
                <a:gd name="T23" fmla="*/ 5 h 870"/>
                <a:gd name="T24" fmla="*/ 74 w 1689"/>
                <a:gd name="T25" fmla="*/ 12 h 870"/>
                <a:gd name="T26" fmla="*/ 66 w 1689"/>
                <a:gd name="T27" fmla="*/ 16 h 870"/>
                <a:gd name="T28" fmla="*/ 59 w 1689"/>
                <a:gd name="T29" fmla="*/ 13 h 870"/>
                <a:gd name="T30" fmla="*/ 59 w 1689"/>
                <a:gd name="T31" fmla="*/ 18 h 870"/>
                <a:gd name="T32" fmla="*/ 50 w 1689"/>
                <a:gd name="T33" fmla="*/ 22 h 870"/>
                <a:gd name="T34" fmla="*/ 44 w 1689"/>
                <a:gd name="T35" fmla="*/ 20 h 870"/>
                <a:gd name="T36" fmla="*/ 44 w 1689"/>
                <a:gd name="T37" fmla="*/ 25 h 870"/>
                <a:gd name="T38" fmla="*/ 34 w 1689"/>
                <a:gd name="T39" fmla="*/ 29 h 870"/>
                <a:gd name="T40" fmla="*/ 0 w 1689"/>
                <a:gd name="T41" fmla="*/ 17 h 870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689"/>
                <a:gd name="T64" fmla="*/ 0 h 870"/>
                <a:gd name="T65" fmla="*/ 1689 w 1689"/>
                <a:gd name="T66" fmla="*/ 870 h 870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689" h="870">
                  <a:moveTo>
                    <a:pt x="0" y="525"/>
                  </a:moveTo>
                  <a:lnTo>
                    <a:pt x="0" y="306"/>
                  </a:lnTo>
                  <a:lnTo>
                    <a:pt x="800" y="648"/>
                  </a:lnTo>
                  <a:lnTo>
                    <a:pt x="936" y="572"/>
                  </a:lnTo>
                  <a:lnTo>
                    <a:pt x="360" y="308"/>
                  </a:lnTo>
                  <a:lnTo>
                    <a:pt x="584" y="188"/>
                  </a:lnTo>
                  <a:lnTo>
                    <a:pt x="1160" y="444"/>
                  </a:lnTo>
                  <a:lnTo>
                    <a:pt x="1292" y="372"/>
                  </a:lnTo>
                  <a:lnTo>
                    <a:pt x="724" y="104"/>
                  </a:lnTo>
                  <a:lnTo>
                    <a:pt x="928" y="0"/>
                  </a:lnTo>
                  <a:lnTo>
                    <a:pt x="1500" y="256"/>
                  </a:lnTo>
                  <a:lnTo>
                    <a:pt x="1688" y="156"/>
                  </a:lnTo>
                  <a:lnTo>
                    <a:pt x="1689" y="381"/>
                  </a:lnTo>
                  <a:lnTo>
                    <a:pt x="1503" y="474"/>
                  </a:lnTo>
                  <a:lnTo>
                    <a:pt x="1356" y="408"/>
                  </a:lnTo>
                  <a:lnTo>
                    <a:pt x="1356" y="558"/>
                  </a:lnTo>
                  <a:lnTo>
                    <a:pt x="1155" y="666"/>
                  </a:lnTo>
                  <a:lnTo>
                    <a:pt x="1008" y="604"/>
                  </a:lnTo>
                  <a:lnTo>
                    <a:pt x="1008" y="752"/>
                  </a:lnTo>
                  <a:lnTo>
                    <a:pt x="789" y="870"/>
                  </a:lnTo>
                  <a:lnTo>
                    <a:pt x="0" y="525"/>
                  </a:lnTo>
                  <a:close/>
                </a:path>
              </a:pathLst>
            </a:custGeom>
            <a:solidFill>
              <a:srgbClr val="000000"/>
            </a:solidFill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9" name="Freeform 9"/>
            <p:cNvSpPr>
              <a:spLocks noChangeAspect="1"/>
            </p:cNvSpPr>
            <p:nvPr/>
          </p:nvSpPr>
          <p:spPr bwMode="auto">
            <a:xfrm>
              <a:off x="2229" y="1455"/>
              <a:ext cx="1178" cy="386"/>
            </a:xfrm>
            <a:custGeom>
              <a:avLst/>
              <a:gdLst>
                <a:gd name="T0" fmla="*/ 0 w 1746"/>
                <a:gd name="T1" fmla="*/ 7 h 588"/>
                <a:gd name="T2" fmla="*/ 1 w 1746"/>
                <a:gd name="T3" fmla="*/ 7 h 588"/>
                <a:gd name="T4" fmla="*/ 1 w 1746"/>
                <a:gd name="T5" fmla="*/ 6 h 588"/>
                <a:gd name="T6" fmla="*/ 1 w 1746"/>
                <a:gd name="T7" fmla="*/ 5 h 588"/>
                <a:gd name="T8" fmla="*/ 1 w 1746"/>
                <a:gd name="T9" fmla="*/ 5 h 588"/>
                <a:gd name="T10" fmla="*/ 3 w 1746"/>
                <a:gd name="T11" fmla="*/ 5 h 588"/>
                <a:gd name="T12" fmla="*/ 3 w 1746"/>
                <a:gd name="T13" fmla="*/ 5 h 588"/>
                <a:gd name="T14" fmla="*/ 5 w 1746"/>
                <a:gd name="T15" fmla="*/ 5 h 588"/>
                <a:gd name="T16" fmla="*/ 36 w 1746"/>
                <a:gd name="T17" fmla="*/ 16 h 588"/>
                <a:gd name="T18" fmla="*/ 76 w 1746"/>
                <a:gd name="T19" fmla="*/ 0 h 588"/>
                <a:gd name="T20" fmla="*/ 76 w 1746"/>
                <a:gd name="T21" fmla="*/ 3 h 588"/>
                <a:gd name="T22" fmla="*/ 36 w 1746"/>
                <a:gd name="T23" fmla="*/ 20 h 588"/>
                <a:gd name="T24" fmla="*/ 36 w 1746"/>
                <a:gd name="T25" fmla="*/ 17 h 588"/>
                <a:gd name="T26" fmla="*/ 14 w 1746"/>
                <a:gd name="T27" fmla="*/ 10 h 588"/>
                <a:gd name="T28" fmla="*/ 12 w 1746"/>
                <a:gd name="T29" fmla="*/ 9 h 588"/>
                <a:gd name="T30" fmla="*/ 11 w 1746"/>
                <a:gd name="T31" fmla="*/ 10 h 588"/>
                <a:gd name="T32" fmla="*/ 10 w 1746"/>
                <a:gd name="T33" fmla="*/ 10 h 588"/>
                <a:gd name="T34" fmla="*/ 0 w 1746"/>
                <a:gd name="T35" fmla="*/ 7 h 58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746"/>
                <a:gd name="T55" fmla="*/ 0 h 588"/>
                <a:gd name="T56" fmla="*/ 1746 w 1746"/>
                <a:gd name="T57" fmla="*/ 588 h 58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746" h="588">
                  <a:moveTo>
                    <a:pt x="0" y="219"/>
                  </a:moveTo>
                  <a:lnTo>
                    <a:pt x="6" y="192"/>
                  </a:lnTo>
                  <a:lnTo>
                    <a:pt x="18" y="177"/>
                  </a:lnTo>
                  <a:cubicBezTo>
                    <a:pt x="23" y="172"/>
                    <a:pt x="33" y="165"/>
                    <a:pt x="36" y="162"/>
                  </a:cubicBezTo>
                  <a:cubicBezTo>
                    <a:pt x="41" y="158"/>
                    <a:pt x="35" y="160"/>
                    <a:pt x="39" y="159"/>
                  </a:cubicBezTo>
                  <a:lnTo>
                    <a:pt x="66" y="153"/>
                  </a:lnTo>
                  <a:lnTo>
                    <a:pt x="84" y="159"/>
                  </a:lnTo>
                  <a:lnTo>
                    <a:pt x="114" y="174"/>
                  </a:lnTo>
                  <a:lnTo>
                    <a:pt x="840" y="495"/>
                  </a:lnTo>
                  <a:lnTo>
                    <a:pt x="1746" y="0"/>
                  </a:lnTo>
                  <a:lnTo>
                    <a:pt x="1746" y="81"/>
                  </a:lnTo>
                  <a:lnTo>
                    <a:pt x="837" y="588"/>
                  </a:lnTo>
                  <a:lnTo>
                    <a:pt x="837" y="522"/>
                  </a:lnTo>
                  <a:lnTo>
                    <a:pt x="318" y="291"/>
                  </a:lnTo>
                  <a:lnTo>
                    <a:pt x="285" y="282"/>
                  </a:lnTo>
                  <a:lnTo>
                    <a:pt x="252" y="294"/>
                  </a:lnTo>
                  <a:lnTo>
                    <a:pt x="234" y="321"/>
                  </a:lnTo>
                  <a:lnTo>
                    <a:pt x="0" y="219"/>
                  </a:lnTo>
                  <a:close/>
                </a:path>
              </a:pathLst>
            </a:custGeom>
            <a:solidFill>
              <a:srgbClr val="000000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20" name="Freeform 10"/>
            <p:cNvSpPr>
              <a:spLocks noChangeAspect="1"/>
            </p:cNvSpPr>
            <p:nvPr/>
          </p:nvSpPr>
          <p:spPr bwMode="auto">
            <a:xfrm>
              <a:off x="2207" y="1532"/>
              <a:ext cx="1194" cy="395"/>
            </a:xfrm>
            <a:custGeom>
              <a:avLst/>
              <a:gdLst>
                <a:gd name="T0" fmla="*/ 0 w 1770"/>
                <a:gd name="T1" fmla="*/ 7 h 603"/>
                <a:gd name="T2" fmla="*/ 0 w 1770"/>
                <a:gd name="T3" fmla="*/ 6 h 603"/>
                <a:gd name="T4" fmla="*/ 0 w 1770"/>
                <a:gd name="T5" fmla="*/ 5 h 603"/>
                <a:gd name="T6" fmla="*/ 1 w 1770"/>
                <a:gd name="T7" fmla="*/ 5 h 603"/>
                <a:gd name="T8" fmla="*/ 1 w 1770"/>
                <a:gd name="T9" fmla="*/ 5 h 603"/>
                <a:gd name="T10" fmla="*/ 37 w 1770"/>
                <a:gd name="T11" fmla="*/ 16 h 603"/>
                <a:gd name="T12" fmla="*/ 77 w 1770"/>
                <a:gd name="T13" fmla="*/ 0 h 603"/>
                <a:gd name="T14" fmla="*/ 77 w 1770"/>
                <a:gd name="T15" fmla="*/ 3 h 603"/>
                <a:gd name="T16" fmla="*/ 37 w 1770"/>
                <a:gd name="T17" fmla="*/ 20 h 603"/>
                <a:gd name="T18" fmla="*/ 37 w 1770"/>
                <a:gd name="T19" fmla="*/ 18 h 603"/>
                <a:gd name="T20" fmla="*/ 11 w 1770"/>
                <a:gd name="T21" fmla="*/ 8 h 603"/>
                <a:gd name="T22" fmla="*/ 9 w 1770"/>
                <a:gd name="T23" fmla="*/ 10 h 603"/>
                <a:gd name="T24" fmla="*/ 1 w 1770"/>
                <a:gd name="T25" fmla="*/ 7 h 603"/>
                <a:gd name="T26" fmla="*/ 0 w 1770"/>
                <a:gd name="T27" fmla="*/ 7 h 603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770"/>
                <a:gd name="T43" fmla="*/ 0 h 603"/>
                <a:gd name="T44" fmla="*/ 1770 w 1770"/>
                <a:gd name="T45" fmla="*/ 603 h 603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770" h="603">
                  <a:moveTo>
                    <a:pt x="0" y="204"/>
                  </a:moveTo>
                  <a:lnTo>
                    <a:pt x="0" y="183"/>
                  </a:lnTo>
                  <a:lnTo>
                    <a:pt x="0" y="165"/>
                  </a:lnTo>
                  <a:lnTo>
                    <a:pt x="9" y="150"/>
                  </a:lnTo>
                  <a:lnTo>
                    <a:pt x="21" y="135"/>
                  </a:lnTo>
                  <a:lnTo>
                    <a:pt x="861" y="504"/>
                  </a:lnTo>
                  <a:lnTo>
                    <a:pt x="1770" y="0"/>
                  </a:lnTo>
                  <a:lnTo>
                    <a:pt x="1770" y="105"/>
                  </a:lnTo>
                  <a:lnTo>
                    <a:pt x="864" y="603"/>
                  </a:lnTo>
                  <a:lnTo>
                    <a:pt x="864" y="534"/>
                  </a:lnTo>
                  <a:lnTo>
                    <a:pt x="249" y="261"/>
                  </a:lnTo>
                  <a:lnTo>
                    <a:pt x="216" y="312"/>
                  </a:lnTo>
                  <a:lnTo>
                    <a:pt x="9" y="219"/>
                  </a:lnTo>
                  <a:lnTo>
                    <a:pt x="0" y="204"/>
                  </a:lnTo>
                  <a:close/>
                </a:path>
              </a:pathLst>
            </a:custGeom>
            <a:solidFill>
              <a:srgbClr val="000000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21" name="Freeform 11"/>
            <p:cNvSpPr>
              <a:spLocks noChangeAspect="1"/>
            </p:cNvSpPr>
            <p:nvPr/>
          </p:nvSpPr>
          <p:spPr bwMode="auto">
            <a:xfrm>
              <a:off x="2207" y="1623"/>
              <a:ext cx="1200" cy="341"/>
            </a:xfrm>
            <a:custGeom>
              <a:avLst/>
              <a:gdLst>
                <a:gd name="T0" fmla="*/ 1 w 1776"/>
                <a:gd name="T1" fmla="*/ 5 h 522"/>
                <a:gd name="T2" fmla="*/ 0 w 1776"/>
                <a:gd name="T3" fmla="*/ 3 h 522"/>
                <a:gd name="T4" fmla="*/ 37 w 1776"/>
                <a:gd name="T5" fmla="*/ 16 h 522"/>
                <a:gd name="T6" fmla="*/ 77 w 1776"/>
                <a:gd name="T7" fmla="*/ 0 h 522"/>
                <a:gd name="T8" fmla="*/ 77 w 1776"/>
                <a:gd name="T9" fmla="*/ 1 h 522"/>
                <a:gd name="T10" fmla="*/ 37 w 1776"/>
                <a:gd name="T11" fmla="*/ 18 h 522"/>
                <a:gd name="T12" fmla="*/ 1 w 1776"/>
                <a:gd name="T13" fmla="*/ 5 h 52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776"/>
                <a:gd name="T22" fmla="*/ 0 h 522"/>
                <a:gd name="T23" fmla="*/ 1776 w 1776"/>
                <a:gd name="T24" fmla="*/ 522 h 52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776" h="522">
                  <a:moveTo>
                    <a:pt x="6" y="129"/>
                  </a:moveTo>
                  <a:lnTo>
                    <a:pt x="0" y="108"/>
                  </a:lnTo>
                  <a:lnTo>
                    <a:pt x="867" y="498"/>
                  </a:lnTo>
                  <a:lnTo>
                    <a:pt x="1773" y="0"/>
                  </a:lnTo>
                  <a:lnTo>
                    <a:pt x="1776" y="27"/>
                  </a:lnTo>
                  <a:lnTo>
                    <a:pt x="870" y="522"/>
                  </a:lnTo>
                  <a:lnTo>
                    <a:pt x="6" y="129"/>
                  </a:lnTo>
                  <a:close/>
                </a:path>
              </a:pathLst>
            </a:custGeom>
            <a:solidFill>
              <a:srgbClr val="000000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sysClr val="windowText" lastClr="000000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 eaLnBrk="1" hangingPunct="1"/>
            <a:r>
              <a:rPr lang="en-US" b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18</a:t>
            </a:r>
            <a:r>
              <a:rPr lang="en-US" b="1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b="1" smtClean="0">
                <a:latin typeface="Times New Roman" pitchFamily="18" charset="0"/>
                <a:cs typeface="Times New Roman" pitchFamily="18" charset="0"/>
              </a:rPr>
            </a:br>
            <a:r>
              <a:rPr lang="en-US" b="1" smtClean="0">
                <a:latin typeface="Times New Roman" pitchFamily="18" charset="0"/>
                <a:cs typeface="Times New Roman" pitchFamily="18" charset="0"/>
              </a:rPr>
              <a:t>Pengantar </a:t>
            </a:r>
            <a:br>
              <a:rPr lang="en-US" b="1" smtClean="0">
                <a:latin typeface="Times New Roman" pitchFamily="18" charset="0"/>
                <a:cs typeface="Times New Roman" pitchFamily="18" charset="0"/>
              </a:rPr>
            </a:br>
            <a:r>
              <a:rPr lang="en-US" b="1" smtClean="0">
                <a:latin typeface="Times New Roman" pitchFamily="18" charset="0"/>
                <a:cs typeface="Times New Roman" pitchFamily="18" charset="0"/>
              </a:rPr>
              <a:t>Ilmu Ekonomi Makro</a:t>
            </a:r>
            <a:endParaRPr lang="en-US" smtClean="0"/>
          </a:p>
        </p:txBody>
      </p:sp>
      <p:sp>
        <p:nvSpPr>
          <p:cNvPr id="6" name="Subtitle 2"/>
          <p:cNvSpPr txBox="1">
            <a:spLocks/>
          </p:cNvSpPr>
          <p:nvPr/>
        </p:nvSpPr>
        <p:spPr bwMode="auto">
          <a:xfrm>
            <a:off x="0" y="0"/>
            <a:ext cx="9144000" cy="369888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b="1">
                <a:latin typeface="Arial" pitchFamily="34" charset="0"/>
                <a:cs typeface="Arial" pitchFamily="34" charset="0"/>
              </a:rPr>
              <a:t>BAGIAN IV   </a:t>
            </a:r>
            <a:r>
              <a:rPr lang="sv-SE" b="1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Konsep dan Permasalahan dalam Ilmu Ekonomi Makro</a:t>
            </a:r>
            <a:endParaRPr lang="en-US" b="1" i="1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4" name="Straight Connector 13"/>
          <p:cNvCxnSpPr/>
          <p:nvPr/>
        </p:nvCxnSpPr>
        <p:spPr>
          <a:xfrm rot="5400000">
            <a:off x="-1356518" y="2213769"/>
            <a:ext cx="3714750" cy="15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500063" y="4071938"/>
            <a:ext cx="1785937" cy="15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102" name="Group 7"/>
          <p:cNvGrpSpPr>
            <a:grpSpLocks noChangeAspect="1"/>
          </p:cNvGrpSpPr>
          <p:nvPr/>
        </p:nvGrpSpPr>
        <p:grpSpPr bwMode="auto">
          <a:xfrm>
            <a:off x="8604250" y="6381750"/>
            <a:ext cx="346075" cy="276225"/>
            <a:chOff x="2207" y="1173"/>
            <a:chExt cx="1200" cy="791"/>
          </a:xfrm>
        </p:grpSpPr>
        <p:sp>
          <p:nvSpPr>
            <p:cNvPr id="13" name="Freeform 8"/>
            <p:cNvSpPr>
              <a:spLocks noChangeAspect="1"/>
            </p:cNvSpPr>
            <p:nvPr/>
          </p:nvSpPr>
          <p:spPr bwMode="auto">
            <a:xfrm>
              <a:off x="2262" y="1173"/>
              <a:ext cx="1145" cy="568"/>
            </a:xfrm>
            <a:custGeom>
              <a:avLst/>
              <a:gdLst>
                <a:gd name="T0" fmla="*/ 0 w 1689"/>
                <a:gd name="T1" fmla="*/ 17 h 870"/>
                <a:gd name="T2" fmla="*/ 0 w 1689"/>
                <a:gd name="T3" fmla="*/ 10 h 870"/>
                <a:gd name="T4" fmla="*/ 34 w 1689"/>
                <a:gd name="T5" fmla="*/ 22 h 870"/>
                <a:gd name="T6" fmla="*/ 41 w 1689"/>
                <a:gd name="T7" fmla="*/ 19 h 870"/>
                <a:gd name="T8" fmla="*/ 16 w 1689"/>
                <a:gd name="T9" fmla="*/ 10 h 870"/>
                <a:gd name="T10" fmla="*/ 25 w 1689"/>
                <a:gd name="T11" fmla="*/ 6 h 870"/>
                <a:gd name="T12" fmla="*/ 50 w 1689"/>
                <a:gd name="T13" fmla="*/ 14 h 870"/>
                <a:gd name="T14" fmla="*/ 56 w 1689"/>
                <a:gd name="T15" fmla="*/ 12 h 870"/>
                <a:gd name="T16" fmla="*/ 32 w 1689"/>
                <a:gd name="T17" fmla="*/ 3 h 870"/>
                <a:gd name="T18" fmla="*/ 40 w 1689"/>
                <a:gd name="T19" fmla="*/ 0 h 870"/>
                <a:gd name="T20" fmla="*/ 66 w 1689"/>
                <a:gd name="T21" fmla="*/ 8 h 870"/>
                <a:gd name="T22" fmla="*/ 73 w 1689"/>
                <a:gd name="T23" fmla="*/ 5 h 870"/>
                <a:gd name="T24" fmla="*/ 74 w 1689"/>
                <a:gd name="T25" fmla="*/ 12 h 870"/>
                <a:gd name="T26" fmla="*/ 66 w 1689"/>
                <a:gd name="T27" fmla="*/ 16 h 870"/>
                <a:gd name="T28" fmla="*/ 59 w 1689"/>
                <a:gd name="T29" fmla="*/ 13 h 870"/>
                <a:gd name="T30" fmla="*/ 59 w 1689"/>
                <a:gd name="T31" fmla="*/ 18 h 870"/>
                <a:gd name="T32" fmla="*/ 50 w 1689"/>
                <a:gd name="T33" fmla="*/ 22 h 870"/>
                <a:gd name="T34" fmla="*/ 44 w 1689"/>
                <a:gd name="T35" fmla="*/ 20 h 870"/>
                <a:gd name="T36" fmla="*/ 44 w 1689"/>
                <a:gd name="T37" fmla="*/ 25 h 870"/>
                <a:gd name="T38" fmla="*/ 34 w 1689"/>
                <a:gd name="T39" fmla="*/ 29 h 870"/>
                <a:gd name="T40" fmla="*/ 0 w 1689"/>
                <a:gd name="T41" fmla="*/ 17 h 870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689"/>
                <a:gd name="T64" fmla="*/ 0 h 870"/>
                <a:gd name="T65" fmla="*/ 1689 w 1689"/>
                <a:gd name="T66" fmla="*/ 870 h 870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689" h="870">
                  <a:moveTo>
                    <a:pt x="0" y="525"/>
                  </a:moveTo>
                  <a:lnTo>
                    <a:pt x="0" y="306"/>
                  </a:lnTo>
                  <a:lnTo>
                    <a:pt x="800" y="648"/>
                  </a:lnTo>
                  <a:lnTo>
                    <a:pt x="936" y="572"/>
                  </a:lnTo>
                  <a:lnTo>
                    <a:pt x="360" y="308"/>
                  </a:lnTo>
                  <a:lnTo>
                    <a:pt x="584" y="188"/>
                  </a:lnTo>
                  <a:lnTo>
                    <a:pt x="1160" y="444"/>
                  </a:lnTo>
                  <a:lnTo>
                    <a:pt x="1292" y="372"/>
                  </a:lnTo>
                  <a:lnTo>
                    <a:pt x="724" y="104"/>
                  </a:lnTo>
                  <a:lnTo>
                    <a:pt x="928" y="0"/>
                  </a:lnTo>
                  <a:lnTo>
                    <a:pt x="1500" y="256"/>
                  </a:lnTo>
                  <a:lnTo>
                    <a:pt x="1688" y="156"/>
                  </a:lnTo>
                  <a:lnTo>
                    <a:pt x="1689" y="381"/>
                  </a:lnTo>
                  <a:lnTo>
                    <a:pt x="1503" y="474"/>
                  </a:lnTo>
                  <a:lnTo>
                    <a:pt x="1356" y="408"/>
                  </a:lnTo>
                  <a:lnTo>
                    <a:pt x="1356" y="558"/>
                  </a:lnTo>
                  <a:lnTo>
                    <a:pt x="1155" y="666"/>
                  </a:lnTo>
                  <a:lnTo>
                    <a:pt x="1008" y="604"/>
                  </a:lnTo>
                  <a:lnTo>
                    <a:pt x="1008" y="752"/>
                  </a:lnTo>
                  <a:lnTo>
                    <a:pt x="789" y="870"/>
                  </a:lnTo>
                  <a:lnTo>
                    <a:pt x="0" y="525"/>
                  </a:lnTo>
                  <a:close/>
                </a:path>
              </a:pathLst>
            </a:custGeom>
            <a:solidFill>
              <a:srgbClr val="000000"/>
            </a:solidFill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5" name="Freeform 9"/>
            <p:cNvSpPr>
              <a:spLocks noChangeAspect="1"/>
            </p:cNvSpPr>
            <p:nvPr/>
          </p:nvSpPr>
          <p:spPr bwMode="auto">
            <a:xfrm>
              <a:off x="2229" y="1455"/>
              <a:ext cx="1178" cy="386"/>
            </a:xfrm>
            <a:custGeom>
              <a:avLst/>
              <a:gdLst>
                <a:gd name="T0" fmla="*/ 0 w 1746"/>
                <a:gd name="T1" fmla="*/ 7 h 588"/>
                <a:gd name="T2" fmla="*/ 1 w 1746"/>
                <a:gd name="T3" fmla="*/ 7 h 588"/>
                <a:gd name="T4" fmla="*/ 1 w 1746"/>
                <a:gd name="T5" fmla="*/ 6 h 588"/>
                <a:gd name="T6" fmla="*/ 1 w 1746"/>
                <a:gd name="T7" fmla="*/ 5 h 588"/>
                <a:gd name="T8" fmla="*/ 1 w 1746"/>
                <a:gd name="T9" fmla="*/ 5 h 588"/>
                <a:gd name="T10" fmla="*/ 3 w 1746"/>
                <a:gd name="T11" fmla="*/ 5 h 588"/>
                <a:gd name="T12" fmla="*/ 3 w 1746"/>
                <a:gd name="T13" fmla="*/ 5 h 588"/>
                <a:gd name="T14" fmla="*/ 5 w 1746"/>
                <a:gd name="T15" fmla="*/ 5 h 588"/>
                <a:gd name="T16" fmla="*/ 36 w 1746"/>
                <a:gd name="T17" fmla="*/ 16 h 588"/>
                <a:gd name="T18" fmla="*/ 76 w 1746"/>
                <a:gd name="T19" fmla="*/ 0 h 588"/>
                <a:gd name="T20" fmla="*/ 76 w 1746"/>
                <a:gd name="T21" fmla="*/ 3 h 588"/>
                <a:gd name="T22" fmla="*/ 36 w 1746"/>
                <a:gd name="T23" fmla="*/ 20 h 588"/>
                <a:gd name="T24" fmla="*/ 36 w 1746"/>
                <a:gd name="T25" fmla="*/ 17 h 588"/>
                <a:gd name="T26" fmla="*/ 14 w 1746"/>
                <a:gd name="T27" fmla="*/ 10 h 588"/>
                <a:gd name="T28" fmla="*/ 12 w 1746"/>
                <a:gd name="T29" fmla="*/ 9 h 588"/>
                <a:gd name="T30" fmla="*/ 11 w 1746"/>
                <a:gd name="T31" fmla="*/ 10 h 588"/>
                <a:gd name="T32" fmla="*/ 10 w 1746"/>
                <a:gd name="T33" fmla="*/ 10 h 588"/>
                <a:gd name="T34" fmla="*/ 0 w 1746"/>
                <a:gd name="T35" fmla="*/ 7 h 58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746"/>
                <a:gd name="T55" fmla="*/ 0 h 588"/>
                <a:gd name="T56" fmla="*/ 1746 w 1746"/>
                <a:gd name="T57" fmla="*/ 588 h 58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746" h="588">
                  <a:moveTo>
                    <a:pt x="0" y="219"/>
                  </a:moveTo>
                  <a:lnTo>
                    <a:pt x="6" y="192"/>
                  </a:lnTo>
                  <a:lnTo>
                    <a:pt x="18" y="177"/>
                  </a:lnTo>
                  <a:cubicBezTo>
                    <a:pt x="23" y="172"/>
                    <a:pt x="33" y="165"/>
                    <a:pt x="36" y="162"/>
                  </a:cubicBezTo>
                  <a:cubicBezTo>
                    <a:pt x="41" y="158"/>
                    <a:pt x="35" y="160"/>
                    <a:pt x="39" y="159"/>
                  </a:cubicBezTo>
                  <a:lnTo>
                    <a:pt x="66" y="153"/>
                  </a:lnTo>
                  <a:lnTo>
                    <a:pt x="84" y="159"/>
                  </a:lnTo>
                  <a:lnTo>
                    <a:pt x="114" y="174"/>
                  </a:lnTo>
                  <a:lnTo>
                    <a:pt x="840" y="495"/>
                  </a:lnTo>
                  <a:lnTo>
                    <a:pt x="1746" y="0"/>
                  </a:lnTo>
                  <a:lnTo>
                    <a:pt x="1746" y="81"/>
                  </a:lnTo>
                  <a:lnTo>
                    <a:pt x="837" y="588"/>
                  </a:lnTo>
                  <a:lnTo>
                    <a:pt x="837" y="522"/>
                  </a:lnTo>
                  <a:lnTo>
                    <a:pt x="318" y="291"/>
                  </a:lnTo>
                  <a:lnTo>
                    <a:pt x="285" y="282"/>
                  </a:lnTo>
                  <a:lnTo>
                    <a:pt x="252" y="294"/>
                  </a:lnTo>
                  <a:lnTo>
                    <a:pt x="234" y="321"/>
                  </a:lnTo>
                  <a:lnTo>
                    <a:pt x="0" y="219"/>
                  </a:lnTo>
                  <a:close/>
                </a:path>
              </a:pathLst>
            </a:custGeom>
            <a:solidFill>
              <a:srgbClr val="000000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7" name="Freeform 10"/>
            <p:cNvSpPr>
              <a:spLocks noChangeAspect="1"/>
            </p:cNvSpPr>
            <p:nvPr/>
          </p:nvSpPr>
          <p:spPr bwMode="auto">
            <a:xfrm>
              <a:off x="2207" y="1532"/>
              <a:ext cx="1194" cy="395"/>
            </a:xfrm>
            <a:custGeom>
              <a:avLst/>
              <a:gdLst>
                <a:gd name="T0" fmla="*/ 0 w 1770"/>
                <a:gd name="T1" fmla="*/ 7 h 603"/>
                <a:gd name="T2" fmla="*/ 0 w 1770"/>
                <a:gd name="T3" fmla="*/ 6 h 603"/>
                <a:gd name="T4" fmla="*/ 0 w 1770"/>
                <a:gd name="T5" fmla="*/ 5 h 603"/>
                <a:gd name="T6" fmla="*/ 1 w 1770"/>
                <a:gd name="T7" fmla="*/ 5 h 603"/>
                <a:gd name="T8" fmla="*/ 1 w 1770"/>
                <a:gd name="T9" fmla="*/ 5 h 603"/>
                <a:gd name="T10" fmla="*/ 37 w 1770"/>
                <a:gd name="T11" fmla="*/ 16 h 603"/>
                <a:gd name="T12" fmla="*/ 77 w 1770"/>
                <a:gd name="T13" fmla="*/ 0 h 603"/>
                <a:gd name="T14" fmla="*/ 77 w 1770"/>
                <a:gd name="T15" fmla="*/ 3 h 603"/>
                <a:gd name="T16" fmla="*/ 37 w 1770"/>
                <a:gd name="T17" fmla="*/ 20 h 603"/>
                <a:gd name="T18" fmla="*/ 37 w 1770"/>
                <a:gd name="T19" fmla="*/ 18 h 603"/>
                <a:gd name="T20" fmla="*/ 11 w 1770"/>
                <a:gd name="T21" fmla="*/ 8 h 603"/>
                <a:gd name="T22" fmla="*/ 9 w 1770"/>
                <a:gd name="T23" fmla="*/ 10 h 603"/>
                <a:gd name="T24" fmla="*/ 1 w 1770"/>
                <a:gd name="T25" fmla="*/ 7 h 603"/>
                <a:gd name="T26" fmla="*/ 0 w 1770"/>
                <a:gd name="T27" fmla="*/ 7 h 603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770"/>
                <a:gd name="T43" fmla="*/ 0 h 603"/>
                <a:gd name="T44" fmla="*/ 1770 w 1770"/>
                <a:gd name="T45" fmla="*/ 603 h 603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770" h="603">
                  <a:moveTo>
                    <a:pt x="0" y="204"/>
                  </a:moveTo>
                  <a:lnTo>
                    <a:pt x="0" y="183"/>
                  </a:lnTo>
                  <a:lnTo>
                    <a:pt x="0" y="165"/>
                  </a:lnTo>
                  <a:lnTo>
                    <a:pt x="9" y="150"/>
                  </a:lnTo>
                  <a:lnTo>
                    <a:pt x="21" y="135"/>
                  </a:lnTo>
                  <a:lnTo>
                    <a:pt x="861" y="504"/>
                  </a:lnTo>
                  <a:lnTo>
                    <a:pt x="1770" y="0"/>
                  </a:lnTo>
                  <a:lnTo>
                    <a:pt x="1770" y="105"/>
                  </a:lnTo>
                  <a:lnTo>
                    <a:pt x="864" y="603"/>
                  </a:lnTo>
                  <a:lnTo>
                    <a:pt x="864" y="534"/>
                  </a:lnTo>
                  <a:lnTo>
                    <a:pt x="249" y="261"/>
                  </a:lnTo>
                  <a:lnTo>
                    <a:pt x="216" y="312"/>
                  </a:lnTo>
                  <a:lnTo>
                    <a:pt x="9" y="219"/>
                  </a:lnTo>
                  <a:lnTo>
                    <a:pt x="0" y="204"/>
                  </a:lnTo>
                  <a:close/>
                </a:path>
              </a:pathLst>
            </a:custGeom>
            <a:solidFill>
              <a:srgbClr val="000000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8" name="Freeform 11"/>
            <p:cNvSpPr>
              <a:spLocks noChangeAspect="1"/>
            </p:cNvSpPr>
            <p:nvPr/>
          </p:nvSpPr>
          <p:spPr bwMode="auto">
            <a:xfrm>
              <a:off x="2207" y="1623"/>
              <a:ext cx="1200" cy="341"/>
            </a:xfrm>
            <a:custGeom>
              <a:avLst/>
              <a:gdLst>
                <a:gd name="T0" fmla="*/ 1 w 1776"/>
                <a:gd name="T1" fmla="*/ 5 h 522"/>
                <a:gd name="T2" fmla="*/ 0 w 1776"/>
                <a:gd name="T3" fmla="*/ 3 h 522"/>
                <a:gd name="T4" fmla="*/ 37 w 1776"/>
                <a:gd name="T5" fmla="*/ 16 h 522"/>
                <a:gd name="T6" fmla="*/ 77 w 1776"/>
                <a:gd name="T7" fmla="*/ 0 h 522"/>
                <a:gd name="T8" fmla="*/ 77 w 1776"/>
                <a:gd name="T9" fmla="*/ 1 h 522"/>
                <a:gd name="T10" fmla="*/ 37 w 1776"/>
                <a:gd name="T11" fmla="*/ 18 h 522"/>
                <a:gd name="T12" fmla="*/ 1 w 1776"/>
                <a:gd name="T13" fmla="*/ 5 h 52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776"/>
                <a:gd name="T22" fmla="*/ 0 h 522"/>
                <a:gd name="T23" fmla="*/ 1776 w 1776"/>
                <a:gd name="T24" fmla="*/ 522 h 52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776" h="522">
                  <a:moveTo>
                    <a:pt x="6" y="129"/>
                  </a:moveTo>
                  <a:lnTo>
                    <a:pt x="0" y="108"/>
                  </a:lnTo>
                  <a:lnTo>
                    <a:pt x="867" y="498"/>
                  </a:lnTo>
                  <a:lnTo>
                    <a:pt x="1773" y="0"/>
                  </a:lnTo>
                  <a:lnTo>
                    <a:pt x="1776" y="27"/>
                  </a:lnTo>
                  <a:lnTo>
                    <a:pt x="870" y="522"/>
                  </a:lnTo>
                  <a:lnTo>
                    <a:pt x="6" y="129"/>
                  </a:lnTo>
                  <a:close/>
                </a:path>
              </a:pathLst>
            </a:custGeom>
            <a:solidFill>
              <a:srgbClr val="000000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sysClr val="windowText" lastClr="000000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1"/>
          <p:cNvCxnSpPr/>
          <p:nvPr/>
        </p:nvCxnSpPr>
        <p:spPr>
          <a:xfrm>
            <a:off x="500063" y="1428750"/>
            <a:ext cx="8143875" cy="1588"/>
          </a:xfrm>
          <a:prstGeom prst="line">
            <a:avLst/>
          </a:prstGeom>
          <a:ln w="177800" cap="rnd"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457200" y="1643063"/>
            <a:ext cx="8229600" cy="4483100"/>
          </a:xfrm>
        </p:spPr>
        <p:txBody>
          <a:bodyPr/>
          <a:lstStyle/>
          <a:p>
            <a:pPr eaLnBrk="1" hangingPunct="1"/>
            <a:endParaRPr lang="en-US" sz="240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n-US" sz="2400" b="1" smtClean="0">
                <a:latin typeface="Times New Roman" pitchFamily="18" charset="0"/>
                <a:cs typeface="Times New Roman" pitchFamily="18" charset="0"/>
              </a:rPr>
              <a:t>Ilmu ekonomi mikro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membahas cara kerja industri individual dan perilaku unit pengambil keputusan individual</a:t>
            </a:r>
          </a:p>
          <a:p>
            <a:pPr eaLnBrk="1" hangingPunct="1"/>
            <a:endParaRPr lang="en-US" sz="240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n-US" sz="2400" b="1" smtClean="0">
                <a:latin typeface="Times New Roman" pitchFamily="18" charset="0"/>
                <a:cs typeface="Times New Roman" pitchFamily="18" charset="0"/>
              </a:rPr>
              <a:t>Ilmu ekonomi makro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berkenaan dengan jumlah (</a:t>
            </a:r>
            <a:r>
              <a:rPr lang="en-US" sz="2400" i="1" smtClean="0">
                <a:latin typeface="Times New Roman" pitchFamily="18" charset="0"/>
                <a:cs typeface="Times New Roman" pitchFamily="18" charset="0"/>
              </a:rPr>
              <a:t>agregat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) dari keputusan individual</a:t>
            </a:r>
          </a:p>
          <a:p>
            <a:pPr lvl="1" eaLnBrk="1" hangingPunct="1"/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konsumsi </a:t>
            </a:r>
            <a:r>
              <a:rPr lang="en-US" sz="2400" i="1" smtClean="0">
                <a:latin typeface="Times New Roman" pitchFamily="18" charset="0"/>
                <a:cs typeface="Times New Roman" pitchFamily="18" charset="0"/>
              </a:rPr>
              <a:t>semua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rumah tangga dalam perekonomian</a:t>
            </a:r>
          </a:p>
          <a:p>
            <a:pPr lvl="1" eaLnBrk="1" hangingPunct="1"/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jumlah tenaga kerja yang ditawarkan dan diminta oleh </a:t>
            </a:r>
            <a:r>
              <a:rPr lang="en-US" sz="2400" i="1" smtClean="0">
                <a:latin typeface="Times New Roman" pitchFamily="18" charset="0"/>
                <a:cs typeface="Times New Roman" pitchFamily="18" charset="0"/>
              </a:rPr>
              <a:t>semua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individu dan perusahaan</a:t>
            </a:r>
          </a:p>
          <a:p>
            <a:pPr lvl="1" eaLnBrk="1" hangingPunct="1"/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jumlah total </a:t>
            </a:r>
            <a:r>
              <a:rPr lang="en-US" sz="2400" i="1" smtClean="0">
                <a:latin typeface="Times New Roman" pitchFamily="18" charset="0"/>
                <a:cs typeface="Times New Roman" pitchFamily="18" charset="0"/>
              </a:rPr>
              <a:t>semua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barang dan jasa yang diproduksi</a:t>
            </a:r>
          </a:p>
        </p:txBody>
      </p:sp>
      <p:sp>
        <p:nvSpPr>
          <p:cNvPr id="4" name="Subtitle 2"/>
          <p:cNvSpPr txBox="1">
            <a:spLocks/>
          </p:cNvSpPr>
          <p:nvPr/>
        </p:nvSpPr>
        <p:spPr bwMode="auto">
          <a:xfrm>
            <a:off x="0" y="0"/>
            <a:ext cx="9144000" cy="369888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b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BAB 18	</a:t>
            </a:r>
            <a:r>
              <a:rPr lang="en-US" b="1">
                <a:latin typeface="Times New Roman" pitchFamily="18" charset="0"/>
                <a:cs typeface="Times New Roman" pitchFamily="18" charset="0"/>
              </a:rPr>
              <a:t>Pengantar Ilmu Ekonomi Makro</a:t>
            </a:r>
            <a:endParaRPr lang="en-US" b="1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DBC3E0-51B5-48FE-907C-299E7B3A362F}" type="slidenum">
              <a:rPr lang="en-US" smtClean="0">
                <a:latin typeface="Arial" pitchFamily="34" charset="0"/>
                <a:cs typeface="Arial" pitchFamily="34" charset="0"/>
              </a:rPr>
              <a:pPr>
                <a:defRPr/>
              </a:pPr>
              <a:t>4</a:t>
            </a:fld>
            <a:endParaRPr lang="en-US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5126" name="Group 7"/>
          <p:cNvGrpSpPr>
            <a:grpSpLocks noChangeAspect="1"/>
          </p:cNvGrpSpPr>
          <p:nvPr/>
        </p:nvGrpSpPr>
        <p:grpSpPr bwMode="auto">
          <a:xfrm>
            <a:off x="8643938" y="6429375"/>
            <a:ext cx="346075" cy="276225"/>
            <a:chOff x="2207" y="1173"/>
            <a:chExt cx="1200" cy="791"/>
          </a:xfrm>
        </p:grpSpPr>
        <p:sp>
          <p:nvSpPr>
            <p:cNvPr id="16" name="Freeform 8"/>
            <p:cNvSpPr>
              <a:spLocks noChangeAspect="1"/>
            </p:cNvSpPr>
            <p:nvPr/>
          </p:nvSpPr>
          <p:spPr bwMode="auto">
            <a:xfrm>
              <a:off x="2262" y="1173"/>
              <a:ext cx="1145" cy="568"/>
            </a:xfrm>
            <a:custGeom>
              <a:avLst/>
              <a:gdLst>
                <a:gd name="T0" fmla="*/ 0 w 1689"/>
                <a:gd name="T1" fmla="*/ 17 h 870"/>
                <a:gd name="T2" fmla="*/ 0 w 1689"/>
                <a:gd name="T3" fmla="*/ 10 h 870"/>
                <a:gd name="T4" fmla="*/ 34 w 1689"/>
                <a:gd name="T5" fmla="*/ 22 h 870"/>
                <a:gd name="T6" fmla="*/ 41 w 1689"/>
                <a:gd name="T7" fmla="*/ 19 h 870"/>
                <a:gd name="T8" fmla="*/ 16 w 1689"/>
                <a:gd name="T9" fmla="*/ 10 h 870"/>
                <a:gd name="T10" fmla="*/ 25 w 1689"/>
                <a:gd name="T11" fmla="*/ 6 h 870"/>
                <a:gd name="T12" fmla="*/ 50 w 1689"/>
                <a:gd name="T13" fmla="*/ 14 h 870"/>
                <a:gd name="T14" fmla="*/ 56 w 1689"/>
                <a:gd name="T15" fmla="*/ 12 h 870"/>
                <a:gd name="T16" fmla="*/ 32 w 1689"/>
                <a:gd name="T17" fmla="*/ 3 h 870"/>
                <a:gd name="T18" fmla="*/ 40 w 1689"/>
                <a:gd name="T19" fmla="*/ 0 h 870"/>
                <a:gd name="T20" fmla="*/ 66 w 1689"/>
                <a:gd name="T21" fmla="*/ 8 h 870"/>
                <a:gd name="T22" fmla="*/ 73 w 1689"/>
                <a:gd name="T23" fmla="*/ 5 h 870"/>
                <a:gd name="T24" fmla="*/ 74 w 1689"/>
                <a:gd name="T25" fmla="*/ 12 h 870"/>
                <a:gd name="T26" fmla="*/ 66 w 1689"/>
                <a:gd name="T27" fmla="*/ 16 h 870"/>
                <a:gd name="T28" fmla="*/ 59 w 1689"/>
                <a:gd name="T29" fmla="*/ 13 h 870"/>
                <a:gd name="T30" fmla="*/ 59 w 1689"/>
                <a:gd name="T31" fmla="*/ 18 h 870"/>
                <a:gd name="T32" fmla="*/ 50 w 1689"/>
                <a:gd name="T33" fmla="*/ 22 h 870"/>
                <a:gd name="T34" fmla="*/ 44 w 1689"/>
                <a:gd name="T35" fmla="*/ 20 h 870"/>
                <a:gd name="T36" fmla="*/ 44 w 1689"/>
                <a:gd name="T37" fmla="*/ 25 h 870"/>
                <a:gd name="T38" fmla="*/ 34 w 1689"/>
                <a:gd name="T39" fmla="*/ 29 h 870"/>
                <a:gd name="T40" fmla="*/ 0 w 1689"/>
                <a:gd name="T41" fmla="*/ 17 h 870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689"/>
                <a:gd name="T64" fmla="*/ 0 h 870"/>
                <a:gd name="T65" fmla="*/ 1689 w 1689"/>
                <a:gd name="T66" fmla="*/ 870 h 870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689" h="870">
                  <a:moveTo>
                    <a:pt x="0" y="525"/>
                  </a:moveTo>
                  <a:lnTo>
                    <a:pt x="0" y="306"/>
                  </a:lnTo>
                  <a:lnTo>
                    <a:pt x="800" y="648"/>
                  </a:lnTo>
                  <a:lnTo>
                    <a:pt x="936" y="572"/>
                  </a:lnTo>
                  <a:lnTo>
                    <a:pt x="360" y="308"/>
                  </a:lnTo>
                  <a:lnTo>
                    <a:pt x="584" y="188"/>
                  </a:lnTo>
                  <a:lnTo>
                    <a:pt x="1160" y="444"/>
                  </a:lnTo>
                  <a:lnTo>
                    <a:pt x="1292" y="372"/>
                  </a:lnTo>
                  <a:lnTo>
                    <a:pt x="724" y="104"/>
                  </a:lnTo>
                  <a:lnTo>
                    <a:pt x="928" y="0"/>
                  </a:lnTo>
                  <a:lnTo>
                    <a:pt x="1500" y="256"/>
                  </a:lnTo>
                  <a:lnTo>
                    <a:pt x="1688" y="156"/>
                  </a:lnTo>
                  <a:lnTo>
                    <a:pt x="1689" y="381"/>
                  </a:lnTo>
                  <a:lnTo>
                    <a:pt x="1503" y="474"/>
                  </a:lnTo>
                  <a:lnTo>
                    <a:pt x="1356" y="408"/>
                  </a:lnTo>
                  <a:lnTo>
                    <a:pt x="1356" y="558"/>
                  </a:lnTo>
                  <a:lnTo>
                    <a:pt x="1155" y="666"/>
                  </a:lnTo>
                  <a:lnTo>
                    <a:pt x="1008" y="604"/>
                  </a:lnTo>
                  <a:lnTo>
                    <a:pt x="1008" y="752"/>
                  </a:lnTo>
                  <a:lnTo>
                    <a:pt x="789" y="870"/>
                  </a:lnTo>
                  <a:lnTo>
                    <a:pt x="0" y="525"/>
                  </a:lnTo>
                  <a:close/>
                </a:path>
              </a:pathLst>
            </a:custGeom>
            <a:solidFill>
              <a:srgbClr val="000000"/>
            </a:solidFill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7" name="Freeform 9"/>
            <p:cNvSpPr>
              <a:spLocks noChangeAspect="1"/>
            </p:cNvSpPr>
            <p:nvPr/>
          </p:nvSpPr>
          <p:spPr bwMode="auto">
            <a:xfrm>
              <a:off x="2229" y="1455"/>
              <a:ext cx="1178" cy="386"/>
            </a:xfrm>
            <a:custGeom>
              <a:avLst/>
              <a:gdLst>
                <a:gd name="T0" fmla="*/ 0 w 1746"/>
                <a:gd name="T1" fmla="*/ 7 h 588"/>
                <a:gd name="T2" fmla="*/ 1 w 1746"/>
                <a:gd name="T3" fmla="*/ 7 h 588"/>
                <a:gd name="T4" fmla="*/ 1 w 1746"/>
                <a:gd name="T5" fmla="*/ 6 h 588"/>
                <a:gd name="T6" fmla="*/ 1 w 1746"/>
                <a:gd name="T7" fmla="*/ 5 h 588"/>
                <a:gd name="T8" fmla="*/ 1 w 1746"/>
                <a:gd name="T9" fmla="*/ 5 h 588"/>
                <a:gd name="T10" fmla="*/ 3 w 1746"/>
                <a:gd name="T11" fmla="*/ 5 h 588"/>
                <a:gd name="T12" fmla="*/ 3 w 1746"/>
                <a:gd name="T13" fmla="*/ 5 h 588"/>
                <a:gd name="T14" fmla="*/ 5 w 1746"/>
                <a:gd name="T15" fmla="*/ 5 h 588"/>
                <a:gd name="T16" fmla="*/ 36 w 1746"/>
                <a:gd name="T17" fmla="*/ 16 h 588"/>
                <a:gd name="T18" fmla="*/ 76 w 1746"/>
                <a:gd name="T19" fmla="*/ 0 h 588"/>
                <a:gd name="T20" fmla="*/ 76 w 1746"/>
                <a:gd name="T21" fmla="*/ 3 h 588"/>
                <a:gd name="T22" fmla="*/ 36 w 1746"/>
                <a:gd name="T23" fmla="*/ 20 h 588"/>
                <a:gd name="T24" fmla="*/ 36 w 1746"/>
                <a:gd name="T25" fmla="*/ 17 h 588"/>
                <a:gd name="T26" fmla="*/ 14 w 1746"/>
                <a:gd name="T27" fmla="*/ 10 h 588"/>
                <a:gd name="T28" fmla="*/ 12 w 1746"/>
                <a:gd name="T29" fmla="*/ 9 h 588"/>
                <a:gd name="T30" fmla="*/ 11 w 1746"/>
                <a:gd name="T31" fmla="*/ 10 h 588"/>
                <a:gd name="T32" fmla="*/ 10 w 1746"/>
                <a:gd name="T33" fmla="*/ 10 h 588"/>
                <a:gd name="T34" fmla="*/ 0 w 1746"/>
                <a:gd name="T35" fmla="*/ 7 h 58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746"/>
                <a:gd name="T55" fmla="*/ 0 h 588"/>
                <a:gd name="T56" fmla="*/ 1746 w 1746"/>
                <a:gd name="T57" fmla="*/ 588 h 58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746" h="588">
                  <a:moveTo>
                    <a:pt x="0" y="219"/>
                  </a:moveTo>
                  <a:lnTo>
                    <a:pt x="6" y="192"/>
                  </a:lnTo>
                  <a:lnTo>
                    <a:pt x="18" y="177"/>
                  </a:lnTo>
                  <a:cubicBezTo>
                    <a:pt x="23" y="172"/>
                    <a:pt x="33" y="165"/>
                    <a:pt x="36" y="162"/>
                  </a:cubicBezTo>
                  <a:cubicBezTo>
                    <a:pt x="41" y="158"/>
                    <a:pt x="35" y="160"/>
                    <a:pt x="39" y="159"/>
                  </a:cubicBezTo>
                  <a:lnTo>
                    <a:pt x="66" y="153"/>
                  </a:lnTo>
                  <a:lnTo>
                    <a:pt x="84" y="159"/>
                  </a:lnTo>
                  <a:lnTo>
                    <a:pt x="114" y="174"/>
                  </a:lnTo>
                  <a:lnTo>
                    <a:pt x="840" y="495"/>
                  </a:lnTo>
                  <a:lnTo>
                    <a:pt x="1746" y="0"/>
                  </a:lnTo>
                  <a:lnTo>
                    <a:pt x="1746" y="81"/>
                  </a:lnTo>
                  <a:lnTo>
                    <a:pt x="837" y="588"/>
                  </a:lnTo>
                  <a:lnTo>
                    <a:pt x="837" y="522"/>
                  </a:lnTo>
                  <a:lnTo>
                    <a:pt x="318" y="291"/>
                  </a:lnTo>
                  <a:lnTo>
                    <a:pt x="285" y="282"/>
                  </a:lnTo>
                  <a:lnTo>
                    <a:pt x="252" y="294"/>
                  </a:lnTo>
                  <a:lnTo>
                    <a:pt x="234" y="321"/>
                  </a:lnTo>
                  <a:lnTo>
                    <a:pt x="0" y="219"/>
                  </a:lnTo>
                  <a:close/>
                </a:path>
              </a:pathLst>
            </a:custGeom>
            <a:solidFill>
              <a:srgbClr val="000000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8" name="Freeform 10"/>
            <p:cNvSpPr>
              <a:spLocks noChangeAspect="1"/>
            </p:cNvSpPr>
            <p:nvPr/>
          </p:nvSpPr>
          <p:spPr bwMode="auto">
            <a:xfrm>
              <a:off x="2207" y="1532"/>
              <a:ext cx="1194" cy="395"/>
            </a:xfrm>
            <a:custGeom>
              <a:avLst/>
              <a:gdLst>
                <a:gd name="T0" fmla="*/ 0 w 1770"/>
                <a:gd name="T1" fmla="*/ 7 h 603"/>
                <a:gd name="T2" fmla="*/ 0 w 1770"/>
                <a:gd name="T3" fmla="*/ 6 h 603"/>
                <a:gd name="T4" fmla="*/ 0 w 1770"/>
                <a:gd name="T5" fmla="*/ 5 h 603"/>
                <a:gd name="T6" fmla="*/ 1 w 1770"/>
                <a:gd name="T7" fmla="*/ 5 h 603"/>
                <a:gd name="T8" fmla="*/ 1 w 1770"/>
                <a:gd name="T9" fmla="*/ 5 h 603"/>
                <a:gd name="T10" fmla="*/ 37 w 1770"/>
                <a:gd name="T11" fmla="*/ 16 h 603"/>
                <a:gd name="T12" fmla="*/ 77 w 1770"/>
                <a:gd name="T13" fmla="*/ 0 h 603"/>
                <a:gd name="T14" fmla="*/ 77 w 1770"/>
                <a:gd name="T15" fmla="*/ 3 h 603"/>
                <a:gd name="T16" fmla="*/ 37 w 1770"/>
                <a:gd name="T17" fmla="*/ 20 h 603"/>
                <a:gd name="T18" fmla="*/ 37 w 1770"/>
                <a:gd name="T19" fmla="*/ 18 h 603"/>
                <a:gd name="T20" fmla="*/ 11 w 1770"/>
                <a:gd name="T21" fmla="*/ 8 h 603"/>
                <a:gd name="T22" fmla="*/ 9 w 1770"/>
                <a:gd name="T23" fmla="*/ 10 h 603"/>
                <a:gd name="T24" fmla="*/ 1 w 1770"/>
                <a:gd name="T25" fmla="*/ 7 h 603"/>
                <a:gd name="T26" fmla="*/ 0 w 1770"/>
                <a:gd name="T27" fmla="*/ 7 h 603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770"/>
                <a:gd name="T43" fmla="*/ 0 h 603"/>
                <a:gd name="T44" fmla="*/ 1770 w 1770"/>
                <a:gd name="T45" fmla="*/ 603 h 603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770" h="603">
                  <a:moveTo>
                    <a:pt x="0" y="204"/>
                  </a:moveTo>
                  <a:lnTo>
                    <a:pt x="0" y="183"/>
                  </a:lnTo>
                  <a:lnTo>
                    <a:pt x="0" y="165"/>
                  </a:lnTo>
                  <a:lnTo>
                    <a:pt x="9" y="150"/>
                  </a:lnTo>
                  <a:lnTo>
                    <a:pt x="21" y="135"/>
                  </a:lnTo>
                  <a:lnTo>
                    <a:pt x="861" y="504"/>
                  </a:lnTo>
                  <a:lnTo>
                    <a:pt x="1770" y="0"/>
                  </a:lnTo>
                  <a:lnTo>
                    <a:pt x="1770" y="105"/>
                  </a:lnTo>
                  <a:lnTo>
                    <a:pt x="864" y="603"/>
                  </a:lnTo>
                  <a:lnTo>
                    <a:pt x="864" y="534"/>
                  </a:lnTo>
                  <a:lnTo>
                    <a:pt x="249" y="261"/>
                  </a:lnTo>
                  <a:lnTo>
                    <a:pt x="216" y="312"/>
                  </a:lnTo>
                  <a:lnTo>
                    <a:pt x="9" y="219"/>
                  </a:lnTo>
                  <a:lnTo>
                    <a:pt x="0" y="204"/>
                  </a:lnTo>
                  <a:close/>
                </a:path>
              </a:pathLst>
            </a:custGeom>
            <a:solidFill>
              <a:srgbClr val="000000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9" name="Freeform 11"/>
            <p:cNvSpPr>
              <a:spLocks noChangeAspect="1"/>
            </p:cNvSpPr>
            <p:nvPr/>
          </p:nvSpPr>
          <p:spPr bwMode="auto">
            <a:xfrm>
              <a:off x="2207" y="1623"/>
              <a:ext cx="1200" cy="341"/>
            </a:xfrm>
            <a:custGeom>
              <a:avLst/>
              <a:gdLst>
                <a:gd name="T0" fmla="*/ 1 w 1776"/>
                <a:gd name="T1" fmla="*/ 5 h 522"/>
                <a:gd name="T2" fmla="*/ 0 w 1776"/>
                <a:gd name="T3" fmla="*/ 3 h 522"/>
                <a:gd name="T4" fmla="*/ 37 w 1776"/>
                <a:gd name="T5" fmla="*/ 16 h 522"/>
                <a:gd name="T6" fmla="*/ 77 w 1776"/>
                <a:gd name="T7" fmla="*/ 0 h 522"/>
                <a:gd name="T8" fmla="*/ 77 w 1776"/>
                <a:gd name="T9" fmla="*/ 1 h 522"/>
                <a:gd name="T10" fmla="*/ 37 w 1776"/>
                <a:gd name="T11" fmla="*/ 18 h 522"/>
                <a:gd name="T12" fmla="*/ 1 w 1776"/>
                <a:gd name="T13" fmla="*/ 5 h 52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776"/>
                <a:gd name="T22" fmla="*/ 0 h 522"/>
                <a:gd name="T23" fmla="*/ 1776 w 1776"/>
                <a:gd name="T24" fmla="*/ 522 h 52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776" h="522">
                  <a:moveTo>
                    <a:pt x="6" y="129"/>
                  </a:moveTo>
                  <a:lnTo>
                    <a:pt x="0" y="108"/>
                  </a:lnTo>
                  <a:lnTo>
                    <a:pt x="867" y="498"/>
                  </a:lnTo>
                  <a:lnTo>
                    <a:pt x="1773" y="0"/>
                  </a:lnTo>
                  <a:lnTo>
                    <a:pt x="1776" y="27"/>
                  </a:lnTo>
                  <a:lnTo>
                    <a:pt x="870" y="522"/>
                  </a:lnTo>
                  <a:lnTo>
                    <a:pt x="6" y="129"/>
                  </a:lnTo>
                  <a:close/>
                </a:path>
              </a:pathLst>
            </a:custGeom>
            <a:solidFill>
              <a:srgbClr val="000000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sysClr val="windowText" lastClr="000000"/>
                </a:solidFill>
              </a:endParaRPr>
            </a:p>
          </p:txBody>
        </p:sp>
      </p:grpSp>
      <p:sp>
        <p:nvSpPr>
          <p:cNvPr id="5127" name="Title 1"/>
          <p:cNvSpPr>
            <a:spLocks noGrp="1"/>
          </p:cNvSpPr>
          <p:nvPr>
            <p:ph type="title"/>
          </p:nvPr>
        </p:nvSpPr>
        <p:spPr>
          <a:xfrm>
            <a:off x="428625" y="428625"/>
            <a:ext cx="8229600" cy="1143000"/>
          </a:xfrm>
        </p:spPr>
        <p:txBody>
          <a:bodyPr/>
          <a:lstStyle/>
          <a:p>
            <a:pPr algn="l" eaLnBrk="1" hangingPunct="1"/>
            <a:r>
              <a:rPr lang="en-US" sz="3200" b="1" smtClean="0">
                <a:solidFill>
                  <a:schemeClr val="accent1"/>
                </a:solidFill>
                <a:latin typeface="Arial" charset="0"/>
                <a:cs typeface="Arial" charset="0"/>
              </a:rPr>
              <a:t>ILMU EKONOMI</a:t>
            </a:r>
            <a:br>
              <a:rPr lang="en-US" sz="3200" b="1" smtClean="0">
                <a:solidFill>
                  <a:schemeClr val="accent1"/>
                </a:solidFill>
                <a:latin typeface="Arial" charset="0"/>
                <a:cs typeface="Arial" charset="0"/>
              </a:rPr>
            </a:br>
            <a:r>
              <a:rPr lang="en-US" sz="3200" b="1" smtClean="0">
                <a:solidFill>
                  <a:schemeClr val="accent1"/>
                </a:solidFill>
                <a:latin typeface="Arial" charset="0"/>
                <a:cs typeface="Arial" charset="0"/>
              </a:rPr>
              <a:t>Mikro dan Makro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1"/>
          <p:cNvCxnSpPr/>
          <p:nvPr/>
        </p:nvCxnSpPr>
        <p:spPr>
          <a:xfrm>
            <a:off x="500063" y="1428750"/>
            <a:ext cx="8143875" cy="1588"/>
          </a:xfrm>
          <a:prstGeom prst="line">
            <a:avLst/>
          </a:prstGeom>
          <a:ln w="177800" cap="rnd"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457200" y="1643063"/>
            <a:ext cx="8229600" cy="4483100"/>
          </a:xfrm>
        </p:spPr>
        <p:txBody>
          <a:bodyPr/>
          <a:lstStyle/>
          <a:p>
            <a:pPr eaLnBrk="1" hangingPunct="1"/>
            <a:endParaRPr lang="en-US" sz="240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Ilmu ekonomi makro lahir dari upaya menjelaskan </a:t>
            </a:r>
            <a:r>
              <a:rPr lang="en-US" sz="2400" b="1" smtClean="0">
                <a:latin typeface="Times New Roman" pitchFamily="18" charset="0"/>
                <a:cs typeface="Times New Roman" pitchFamily="18" charset="0"/>
              </a:rPr>
              <a:t>Depresi Besar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pada kurun 1930-an</a:t>
            </a:r>
          </a:p>
          <a:p>
            <a:pPr eaLnBrk="1" hangingPunct="1"/>
            <a:endParaRPr lang="en-US" sz="240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Sejak saat itu, ilmu ini terus berkembang berkaitan dengan persoalan baru yaitu </a:t>
            </a:r>
            <a:r>
              <a:rPr lang="en-US" sz="2400" i="1" smtClean="0">
                <a:latin typeface="Times New Roman" pitchFamily="18" charset="0"/>
                <a:cs typeface="Times New Roman" pitchFamily="18" charset="0"/>
              </a:rPr>
              <a:t>berubahnya masalah yang dihadapi perekonomian</a:t>
            </a:r>
          </a:p>
        </p:txBody>
      </p:sp>
      <p:sp>
        <p:nvSpPr>
          <p:cNvPr id="4" name="Subtitle 2"/>
          <p:cNvSpPr txBox="1">
            <a:spLocks/>
          </p:cNvSpPr>
          <p:nvPr/>
        </p:nvSpPr>
        <p:spPr bwMode="auto">
          <a:xfrm>
            <a:off x="0" y="0"/>
            <a:ext cx="9144000" cy="369888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b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BAB 18	</a:t>
            </a:r>
            <a:r>
              <a:rPr lang="en-US" b="1">
                <a:latin typeface="Times New Roman" pitchFamily="18" charset="0"/>
                <a:cs typeface="Times New Roman" pitchFamily="18" charset="0"/>
              </a:rPr>
              <a:t>Pengantar Ilmu Ekonomi Makro</a:t>
            </a:r>
            <a:endParaRPr lang="en-US" b="1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B2E599-4B9B-4CD6-841B-8E466DA39083}" type="slidenum">
              <a:rPr lang="en-US" smtClean="0">
                <a:latin typeface="Arial" pitchFamily="34" charset="0"/>
                <a:cs typeface="Arial" pitchFamily="34" charset="0"/>
              </a:rPr>
              <a:pPr>
                <a:defRPr/>
              </a:pPr>
              <a:t>5</a:t>
            </a:fld>
            <a:endParaRPr lang="en-US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6150" name="Group 7"/>
          <p:cNvGrpSpPr>
            <a:grpSpLocks noChangeAspect="1"/>
          </p:cNvGrpSpPr>
          <p:nvPr/>
        </p:nvGrpSpPr>
        <p:grpSpPr bwMode="auto">
          <a:xfrm>
            <a:off x="8643938" y="6429375"/>
            <a:ext cx="346075" cy="276225"/>
            <a:chOff x="2207" y="1173"/>
            <a:chExt cx="1200" cy="791"/>
          </a:xfrm>
        </p:grpSpPr>
        <p:sp>
          <p:nvSpPr>
            <p:cNvPr id="16" name="Freeform 8"/>
            <p:cNvSpPr>
              <a:spLocks noChangeAspect="1"/>
            </p:cNvSpPr>
            <p:nvPr/>
          </p:nvSpPr>
          <p:spPr bwMode="auto">
            <a:xfrm>
              <a:off x="2262" y="1173"/>
              <a:ext cx="1145" cy="568"/>
            </a:xfrm>
            <a:custGeom>
              <a:avLst/>
              <a:gdLst>
                <a:gd name="T0" fmla="*/ 0 w 1689"/>
                <a:gd name="T1" fmla="*/ 17 h 870"/>
                <a:gd name="T2" fmla="*/ 0 w 1689"/>
                <a:gd name="T3" fmla="*/ 10 h 870"/>
                <a:gd name="T4" fmla="*/ 34 w 1689"/>
                <a:gd name="T5" fmla="*/ 22 h 870"/>
                <a:gd name="T6" fmla="*/ 41 w 1689"/>
                <a:gd name="T7" fmla="*/ 19 h 870"/>
                <a:gd name="T8" fmla="*/ 16 w 1689"/>
                <a:gd name="T9" fmla="*/ 10 h 870"/>
                <a:gd name="T10" fmla="*/ 25 w 1689"/>
                <a:gd name="T11" fmla="*/ 6 h 870"/>
                <a:gd name="T12" fmla="*/ 50 w 1689"/>
                <a:gd name="T13" fmla="*/ 14 h 870"/>
                <a:gd name="T14" fmla="*/ 56 w 1689"/>
                <a:gd name="T15" fmla="*/ 12 h 870"/>
                <a:gd name="T16" fmla="*/ 32 w 1689"/>
                <a:gd name="T17" fmla="*/ 3 h 870"/>
                <a:gd name="T18" fmla="*/ 40 w 1689"/>
                <a:gd name="T19" fmla="*/ 0 h 870"/>
                <a:gd name="T20" fmla="*/ 66 w 1689"/>
                <a:gd name="T21" fmla="*/ 8 h 870"/>
                <a:gd name="T22" fmla="*/ 73 w 1689"/>
                <a:gd name="T23" fmla="*/ 5 h 870"/>
                <a:gd name="T24" fmla="*/ 74 w 1689"/>
                <a:gd name="T25" fmla="*/ 12 h 870"/>
                <a:gd name="T26" fmla="*/ 66 w 1689"/>
                <a:gd name="T27" fmla="*/ 16 h 870"/>
                <a:gd name="T28" fmla="*/ 59 w 1689"/>
                <a:gd name="T29" fmla="*/ 13 h 870"/>
                <a:gd name="T30" fmla="*/ 59 w 1689"/>
                <a:gd name="T31" fmla="*/ 18 h 870"/>
                <a:gd name="T32" fmla="*/ 50 w 1689"/>
                <a:gd name="T33" fmla="*/ 22 h 870"/>
                <a:gd name="T34" fmla="*/ 44 w 1689"/>
                <a:gd name="T35" fmla="*/ 20 h 870"/>
                <a:gd name="T36" fmla="*/ 44 w 1689"/>
                <a:gd name="T37" fmla="*/ 25 h 870"/>
                <a:gd name="T38" fmla="*/ 34 w 1689"/>
                <a:gd name="T39" fmla="*/ 29 h 870"/>
                <a:gd name="T40" fmla="*/ 0 w 1689"/>
                <a:gd name="T41" fmla="*/ 17 h 870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689"/>
                <a:gd name="T64" fmla="*/ 0 h 870"/>
                <a:gd name="T65" fmla="*/ 1689 w 1689"/>
                <a:gd name="T66" fmla="*/ 870 h 870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689" h="870">
                  <a:moveTo>
                    <a:pt x="0" y="525"/>
                  </a:moveTo>
                  <a:lnTo>
                    <a:pt x="0" y="306"/>
                  </a:lnTo>
                  <a:lnTo>
                    <a:pt x="800" y="648"/>
                  </a:lnTo>
                  <a:lnTo>
                    <a:pt x="936" y="572"/>
                  </a:lnTo>
                  <a:lnTo>
                    <a:pt x="360" y="308"/>
                  </a:lnTo>
                  <a:lnTo>
                    <a:pt x="584" y="188"/>
                  </a:lnTo>
                  <a:lnTo>
                    <a:pt x="1160" y="444"/>
                  </a:lnTo>
                  <a:lnTo>
                    <a:pt x="1292" y="372"/>
                  </a:lnTo>
                  <a:lnTo>
                    <a:pt x="724" y="104"/>
                  </a:lnTo>
                  <a:lnTo>
                    <a:pt x="928" y="0"/>
                  </a:lnTo>
                  <a:lnTo>
                    <a:pt x="1500" y="256"/>
                  </a:lnTo>
                  <a:lnTo>
                    <a:pt x="1688" y="156"/>
                  </a:lnTo>
                  <a:lnTo>
                    <a:pt x="1689" y="381"/>
                  </a:lnTo>
                  <a:lnTo>
                    <a:pt x="1503" y="474"/>
                  </a:lnTo>
                  <a:lnTo>
                    <a:pt x="1356" y="408"/>
                  </a:lnTo>
                  <a:lnTo>
                    <a:pt x="1356" y="558"/>
                  </a:lnTo>
                  <a:lnTo>
                    <a:pt x="1155" y="666"/>
                  </a:lnTo>
                  <a:lnTo>
                    <a:pt x="1008" y="604"/>
                  </a:lnTo>
                  <a:lnTo>
                    <a:pt x="1008" y="752"/>
                  </a:lnTo>
                  <a:lnTo>
                    <a:pt x="789" y="870"/>
                  </a:lnTo>
                  <a:lnTo>
                    <a:pt x="0" y="525"/>
                  </a:lnTo>
                  <a:close/>
                </a:path>
              </a:pathLst>
            </a:custGeom>
            <a:solidFill>
              <a:srgbClr val="000000"/>
            </a:solidFill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7" name="Freeform 9"/>
            <p:cNvSpPr>
              <a:spLocks noChangeAspect="1"/>
            </p:cNvSpPr>
            <p:nvPr/>
          </p:nvSpPr>
          <p:spPr bwMode="auto">
            <a:xfrm>
              <a:off x="2229" y="1455"/>
              <a:ext cx="1178" cy="386"/>
            </a:xfrm>
            <a:custGeom>
              <a:avLst/>
              <a:gdLst>
                <a:gd name="T0" fmla="*/ 0 w 1746"/>
                <a:gd name="T1" fmla="*/ 7 h 588"/>
                <a:gd name="T2" fmla="*/ 1 w 1746"/>
                <a:gd name="T3" fmla="*/ 7 h 588"/>
                <a:gd name="T4" fmla="*/ 1 w 1746"/>
                <a:gd name="T5" fmla="*/ 6 h 588"/>
                <a:gd name="T6" fmla="*/ 1 w 1746"/>
                <a:gd name="T7" fmla="*/ 5 h 588"/>
                <a:gd name="T8" fmla="*/ 1 w 1746"/>
                <a:gd name="T9" fmla="*/ 5 h 588"/>
                <a:gd name="T10" fmla="*/ 3 w 1746"/>
                <a:gd name="T11" fmla="*/ 5 h 588"/>
                <a:gd name="T12" fmla="*/ 3 w 1746"/>
                <a:gd name="T13" fmla="*/ 5 h 588"/>
                <a:gd name="T14" fmla="*/ 5 w 1746"/>
                <a:gd name="T15" fmla="*/ 5 h 588"/>
                <a:gd name="T16" fmla="*/ 36 w 1746"/>
                <a:gd name="T17" fmla="*/ 16 h 588"/>
                <a:gd name="T18" fmla="*/ 76 w 1746"/>
                <a:gd name="T19" fmla="*/ 0 h 588"/>
                <a:gd name="T20" fmla="*/ 76 w 1746"/>
                <a:gd name="T21" fmla="*/ 3 h 588"/>
                <a:gd name="T22" fmla="*/ 36 w 1746"/>
                <a:gd name="T23" fmla="*/ 20 h 588"/>
                <a:gd name="T24" fmla="*/ 36 w 1746"/>
                <a:gd name="T25" fmla="*/ 17 h 588"/>
                <a:gd name="T26" fmla="*/ 14 w 1746"/>
                <a:gd name="T27" fmla="*/ 10 h 588"/>
                <a:gd name="T28" fmla="*/ 12 w 1746"/>
                <a:gd name="T29" fmla="*/ 9 h 588"/>
                <a:gd name="T30" fmla="*/ 11 w 1746"/>
                <a:gd name="T31" fmla="*/ 10 h 588"/>
                <a:gd name="T32" fmla="*/ 10 w 1746"/>
                <a:gd name="T33" fmla="*/ 10 h 588"/>
                <a:gd name="T34" fmla="*/ 0 w 1746"/>
                <a:gd name="T35" fmla="*/ 7 h 58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746"/>
                <a:gd name="T55" fmla="*/ 0 h 588"/>
                <a:gd name="T56" fmla="*/ 1746 w 1746"/>
                <a:gd name="T57" fmla="*/ 588 h 58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746" h="588">
                  <a:moveTo>
                    <a:pt x="0" y="219"/>
                  </a:moveTo>
                  <a:lnTo>
                    <a:pt x="6" y="192"/>
                  </a:lnTo>
                  <a:lnTo>
                    <a:pt x="18" y="177"/>
                  </a:lnTo>
                  <a:cubicBezTo>
                    <a:pt x="23" y="172"/>
                    <a:pt x="33" y="165"/>
                    <a:pt x="36" y="162"/>
                  </a:cubicBezTo>
                  <a:cubicBezTo>
                    <a:pt x="41" y="158"/>
                    <a:pt x="35" y="160"/>
                    <a:pt x="39" y="159"/>
                  </a:cubicBezTo>
                  <a:lnTo>
                    <a:pt x="66" y="153"/>
                  </a:lnTo>
                  <a:lnTo>
                    <a:pt x="84" y="159"/>
                  </a:lnTo>
                  <a:lnTo>
                    <a:pt x="114" y="174"/>
                  </a:lnTo>
                  <a:lnTo>
                    <a:pt x="840" y="495"/>
                  </a:lnTo>
                  <a:lnTo>
                    <a:pt x="1746" y="0"/>
                  </a:lnTo>
                  <a:lnTo>
                    <a:pt x="1746" y="81"/>
                  </a:lnTo>
                  <a:lnTo>
                    <a:pt x="837" y="588"/>
                  </a:lnTo>
                  <a:lnTo>
                    <a:pt x="837" y="522"/>
                  </a:lnTo>
                  <a:lnTo>
                    <a:pt x="318" y="291"/>
                  </a:lnTo>
                  <a:lnTo>
                    <a:pt x="285" y="282"/>
                  </a:lnTo>
                  <a:lnTo>
                    <a:pt x="252" y="294"/>
                  </a:lnTo>
                  <a:lnTo>
                    <a:pt x="234" y="321"/>
                  </a:lnTo>
                  <a:lnTo>
                    <a:pt x="0" y="219"/>
                  </a:lnTo>
                  <a:close/>
                </a:path>
              </a:pathLst>
            </a:custGeom>
            <a:solidFill>
              <a:srgbClr val="000000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8" name="Freeform 10"/>
            <p:cNvSpPr>
              <a:spLocks noChangeAspect="1"/>
            </p:cNvSpPr>
            <p:nvPr/>
          </p:nvSpPr>
          <p:spPr bwMode="auto">
            <a:xfrm>
              <a:off x="2207" y="1532"/>
              <a:ext cx="1194" cy="395"/>
            </a:xfrm>
            <a:custGeom>
              <a:avLst/>
              <a:gdLst>
                <a:gd name="T0" fmla="*/ 0 w 1770"/>
                <a:gd name="T1" fmla="*/ 7 h 603"/>
                <a:gd name="T2" fmla="*/ 0 w 1770"/>
                <a:gd name="T3" fmla="*/ 6 h 603"/>
                <a:gd name="T4" fmla="*/ 0 w 1770"/>
                <a:gd name="T5" fmla="*/ 5 h 603"/>
                <a:gd name="T6" fmla="*/ 1 w 1770"/>
                <a:gd name="T7" fmla="*/ 5 h 603"/>
                <a:gd name="T8" fmla="*/ 1 w 1770"/>
                <a:gd name="T9" fmla="*/ 5 h 603"/>
                <a:gd name="T10" fmla="*/ 37 w 1770"/>
                <a:gd name="T11" fmla="*/ 16 h 603"/>
                <a:gd name="T12" fmla="*/ 77 w 1770"/>
                <a:gd name="T13" fmla="*/ 0 h 603"/>
                <a:gd name="T14" fmla="*/ 77 w 1770"/>
                <a:gd name="T15" fmla="*/ 3 h 603"/>
                <a:gd name="T16" fmla="*/ 37 w 1770"/>
                <a:gd name="T17" fmla="*/ 20 h 603"/>
                <a:gd name="T18" fmla="*/ 37 w 1770"/>
                <a:gd name="T19" fmla="*/ 18 h 603"/>
                <a:gd name="T20" fmla="*/ 11 w 1770"/>
                <a:gd name="T21" fmla="*/ 8 h 603"/>
                <a:gd name="T22" fmla="*/ 9 w 1770"/>
                <a:gd name="T23" fmla="*/ 10 h 603"/>
                <a:gd name="T24" fmla="*/ 1 w 1770"/>
                <a:gd name="T25" fmla="*/ 7 h 603"/>
                <a:gd name="T26" fmla="*/ 0 w 1770"/>
                <a:gd name="T27" fmla="*/ 7 h 603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770"/>
                <a:gd name="T43" fmla="*/ 0 h 603"/>
                <a:gd name="T44" fmla="*/ 1770 w 1770"/>
                <a:gd name="T45" fmla="*/ 603 h 603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770" h="603">
                  <a:moveTo>
                    <a:pt x="0" y="204"/>
                  </a:moveTo>
                  <a:lnTo>
                    <a:pt x="0" y="183"/>
                  </a:lnTo>
                  <a:lnTo>
                    <a:pt x="0" y="165"/>
                  </a:lnTo>
                  <a:lnTo>
                    <a:pt x="9" y="150"/>
                  </a:lnTo>
                  <a:lnTo>
                    <a:pt x="21" y="135"/>
                  </a:lnTo>
                  <a:lnTo>
                    <a:pt x="861" y="504"/>
                  </a:lnTo>
                  <a:lnTo>
                    <a:pt x="1770" y="0"/>
                  </a:lnTo>
                  <a:lnTo>
                    <a:pt x="1770" y="105"/>
                  </a:lnTo>
                  <a:lnTo>
                    <a:pt x="864" y="603"/>
                  </a:lnTo>
                  <a:lnTo>
                    <a:pt x="864" y="534"/>
                  </a:lnTo>
                  <a:lnTo>
                    <a:pt x="249" y="261"/>
                  </a:lnTo>
                  <a:lnTo>
                    <a:pt x="216" y="312"/>
                  </a:lnTo>
                  <a:lnTo>
                    <a:pt x="9" y="219"/>
                  </a:lnTo>
                  <a:lnTo>
                    <a:pt x="0" y="204"/>
                  </a:lnTo>
                  <a:close/>
                </a:path>
              </a:pathLst>
            </a:custGeom>
            <a:solidFill>
              <a:srgbClr val="000000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9" name="Freeform 11"/>
            <p:cNvSpPr>
              <a:spLocks noChangeAspect="1"/>
            </p:cNvSpPr>
            <p:nvPr/>
          </p:nvSpPr>
          <p:spPr bwMode="auto">
            <a:xfrm>
              <a:off x="2207" y="1623"/>
              <a:ext cx="1200" cy="341"/>
            </a:xfrm>
            <a:custGeom>
              <a:avLst/>
              <a:gdLst>
                <a:gd name="T0" fmla="*/ 1 w 1776"/>
                <a:gd name="T1" fmla="*/ 5 h 522"/>
                <a:gd name="T2" fmla="*/ 0 w 1776"/>
                <a:gd name="T3" fmla="*/ 3 h 522"/>
                <a:gd name="T4" fmla="*/ 37 w 1776"/>
                <a:gd name="T5" fmla="*/ 16 h 522"/>
                <a:gd name="T6" fmla="*/ 77 w 1776"/>
                <a:gd name="T7" fmla="*/ 0 h 522"/>
                <a:gd name="T8" fmla="*/ 77 w 1776"/>
                <a:gd name="T9" fmla="*/ 1 h 522"/>
                <a:gd name="T10" fmla="*/ 37 w 1776"/>
                <a:gd name="T11" fmla="*/ 18 h 522"/>
                <a:gd name="T12" fmla="*/ 1 w 1776"/>
                <a:gd name="T13" fmla="*/ 5 h 52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776"/>
                <a:gd name="T22" fmla="*/ 0 h 522"/>
                <a:gd name="T23" fmla="*/ 1776 w 1776"/>
                <a:gd name="T24" fmla="*/ 522 h 52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776" h="522">
                  <a:moveTo>
                    <a:pt x="6" y="129"/>
                  </a:moveTo>
                  <a:lnTo>
                    <a:pt x="0" y="108"/>
                  </a:lnTo>
                  <a:lnTo>
                    <a:pt x="867" y="498"/>
                  </a:lnTo>
                  <a:lnTo>
                    <a:pt x="1773" y="0"/>
                  </a:lnTo>
                  <a:lnTo>
                    <a:pt x="1776" y="27"/>
                  </a:lnTo>
                  <a:lnTo>
                    <a:pt x="870" y="522"/>
                  </a:lnTo>
                  <a:lnTo>
                    <a:pt x="6" y="129"/>
                  </a:lnTo>
                  <a:close/>
                </a:path>
              </a:pathLst>
            </a:custGeom>
            <a:solidFill>
              <a:srgbClr val="000000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sysClr val="windowText" lastClr="000000"/>
                </a:solidFill>
              </a:endParaRPr>
            </a:p>
          </p:txBody>
        </p:sp>
      </p:grpSp>
      <p:sp>
        <p:nvSpPr>
          <p:cNvPr id="6151" name="Title 1"/>
          <p:cNvSpPr>
            <a:spLocks noGrp="1"/>
          </p:cNvSpPr>
          <p:nvPr>
            <p:ph type="title"/>
          </p:nvPr>
        </p:nvSpPr>
        <p:spPr>
          <a:xfrm>
            <a:off x="428625" y="428625"/>
            <a:ext cx="8229600" cy="1143000"/>
          </a:xfrm>
        </p:spPr>
        <p:txBody>
          <a:bodyPr/>
          <a:lstStyle/>
          <a:p>
            <a:pPr algn="l" eaLnBrk="1" hangingPunct="1"/>
            <a:r>
              <a:rPr lang="en-US" sz="3200" b="1" smtClean="0">
                <a:solidFill>
                  <a:schemeClr val="accent1"/>
                </a:solidFill>
                <a:latin typeface="Arial" charset="0"/>
                <a:cs typeface="Arial" charset="0"/>
              </a:rPr>
              <a:t>ILMU EKONOMI MAKRO</a:t>
            </a:r>
            <a:br>
              <a:rPr lang="en-US" sz="3200" b="1" smtClean="0">
                <a:solidFill>
                  <a:schemeClr val="accent1"/>
                </a:solidFill>
                <a:latin typeface="Arial" charset="0"/>
                <a:cs typeface="Arial" charset="0"/>
              </a:rPr>
            </a:br>
            <a:r>
              <a:rPr lang="en-US" sz="3200" b="1" smtClean="0">
                <a:solidFill>
                  <a:schemeClr val="accent1"/>
                </a:solidFill>
                <a:latin typeface="Arial" charset="0"/>
                <a:cs typeface="Arial" charset="0"/>
              </a:rPr>
              <a:t>Akar   </a:t>
            </a:r>
            <a:r>
              <a:rPr lang="en-US" sz="3200" smtClean="0">
                <a:solidFill>
                  <a:schemeClr val="accent1"/>
                </a:solidFill>
                <a:latin typeface="Arial" charset="0"/>
                <a:cs typeface="Arial" charset="0"/>
              </a:rPr>
              <a:t>(1)</a:t>
            </a:r>
            <a:endParaRPr lang="en-US" sz="3200" b="1" smtClean="0">
              <a:solidFill>
                <a:schemeClr val="accent1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1"/>
          <p:cNvCxnSpPr/>
          <p:nvPr/>
        </p:nvCxnSpPr>
        <p:spPr>
          <a:xfrm>
            <a:off x="500063" y="1428750"/>
            <a:ext cx="8143875" cy="1588"/>
          </a:xfrm>
          <a:prstGeom prst="line">
            <a:avLst/>
          </a:prstGeom>
          <a:ln w="177800" cap="rnd"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457200" y="1643063"/>
            <a:ext cx="8229600" cy="4483100"/>
          </a:xfrm>
        </p:spPr>
        <p:txBody>
          <a:bodyPr/>
          <a:lstStyle/>
          <a:p>
            <a:pPr eaLnBrk="1" hangingPunct="1"/>
            <a:endParaRPr lang="en-US" sz="240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Sepanjang akhir 1960-an, dipercaya bahwa pemerintah bisa "memperbaiki" perekonomian agar tetap berjalan seimbang pada setiap masa</a:t>
            </a:r>
          </a:p>
          <a:p>
            <a:pPr eaLnBrk="1" hangingPunct="1"/>
            <a:endParaRPr lang="en-US" sz="240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Meskipun demikian, kinerja ekonomi yang lemah pada 1970-an memperlihatkan bahwa "perbaikan" ini tidak selalu berhasil</a:t>
            </a:r>
          </a:p>
        </p:txBody>
      </p:sp>
      <p:sp>
        <p:nvSpPr>
          <p:cNvPr id="4" name="Subtitle 2"/>
          <p:cNvSpPr txBox="1">
            <a:spLocks/>
          </p:cNvSpPr>
          <p:nvPr/>
        </p:nvSpPr>
        <p:spPr bwMode="auto">
          <a:xfrm>
            <a:off x="0" y="0"/>
            <a:ext cx="9144000" cy="369888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b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BAB 18	</a:t>
            </a:r>
            <a:r>
              <a:rPr lang="en-US" b="1">
                <a:latin typeface="Times New Roman" pitchFamily="18" charset="0"/>
                <a:cs typeface="Times New Roman" pitchFamily="18" charset="0"/>
              </a:rPr>
              <a:t>Pengantar Ilmu Ekonomi Makro</a:t>
            </a:r>
            <a:endParaRPr lang="en-US" b="1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CBA6A8-424B-4335-B8D5-646418E11858}" type="slidenum">
              <a:rPr lang="en-US" smtClean="0">
                <a:latin typeface="Arial" pitchFamily="34" charset="0"/>
                <a:cs typeface="Arial" pitchFamily="34" charset="0"/>
              </a:rPr>
              <a:pPr>
                <a:defRPr/>
              </a:pPr>
              <a:t>6</a:t>
            </a:fld>
            <a:endParaRPr lang="en-US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7174" name="Group 7"/>
          <p:cNvGrpSpPr>
            <a:grpSpLocks noChangeAspect="1"/>
          </p:cNvGrpSpPr>
          <p:nvPr/>
        </p:nvGrpSpPr>
        <p:grpSpPr bwMode="auto">
          <a:xfrm>
            <a:off x="8643938" y="6429375"/>
            <a:ext cx="346075" cy="276225"/>
            <a:chOff x="2207" y="1173"/>
            <a:chExt cx="1200" cy="791"/>
          </a:xfrm>
        </p:grpSpPr>
        <p:sp>
          <p:nvSpPr>
            <p:cNvPr id="16" name="Freeform 8"/>
            <p:cNvSpPr>
              <a:spLocks noChangeAspect="1"/>
            </p:cNvSpPr>
            <p:nvPr/>
          </p:nvSpPr>
          <p:spPr bwMode="auto">
            <a:xfrm>
              <a:off x="2262" y="1173"/>
              <a:ext cx="1145" cy="568"/>
            </a:xfrm>
            <a:custGeom>
              <a:avLst/>
              <a:gdLst>
                <a:gd name="T0" fmla="*/ 0 w 1689"/>
                <a:gd name="T1" fmla="*/ 17 h 870"/>
                <a:gd name="T2" fmla="*/ 0 w 1689"/>
                <a:gd name="T3" fmla="*/ 10 h 870"/>
                <a:gd name="T4" fmla="*/ 34 w 1689"/>
                <a:gd name="T5" fmla="*/ 22 h 870"/>
                <a:gd name="T6" fmla="*/ 41 w 1689"/>
                <a:gd name="T7" fmla="*/ 19 h 870"/>
                <a:gd name="T8" fmla="*/ 16 w 1689"/>
                <a:gd name="T9" fmla="*/ 10 h 870"/>
                <a:gd name="T10" fmla="*/ 25 w 1689"/>
                <a:gd name="T11" fmla="*/ 6 h 870"/>
                <a:gd name="T12" fmla="*/ 50 w 1689"/>
                <a:gd name="T13" fmla="*/ 14 h 870"/>
                <a:gd name="T14" fmla="*/ 56 w 1689"/>
                <a:gd name="T15" fmla="*/ 12 h 870"/>
                <a:gd name="T16" fmla="*/ 32 w 1689"/>
                <a:gd name="T17" fmla="*/ 3 h 870"/>
                <a:gd name="T18" fmla="*/ 40 w 1689"/>
                <a:gd name="T19" fmla="*/ 0 h 870"/>
                <a:gd name="T20" fmla="*/ 66 w 1689"/>
                <a:gd name="T21" fmla="*/ 8 h 870"/>
                <a:gd name="T22" fmla="*/ 73 w 1689"/>
                <a:gd name="T23" fmla="*/ 5 h 870"/>
                <a:gd name="T24" fmla="*/ 74 w 1689"/>
                <a:gd name="T25" fmla="*/ 12 h 870"/>
                <a:gd name="T26" fmla="*/ 66 w 1689"/>
                <a:gd name="T27" fmla="*/ 16 h 870"/>
                <a:gd name="T28" fmla="*/ 59 w 1689"/>
                <a:gd name="T29" fmla="*/ 13 h 870"/>
                <a:gd name="T30" fmla="*/ 59 w 1689"/>
                <a:gd name="T31" fmla="*/ 18 h 870"/>
                <a:gd name="T32" fmla="*/ 50 w 1689"/>
                <a:gd name="T33" fmla="*/ 22 h 870"/>
                <a:gd name="T34" fmla="*/ 44 w 1689"/>
                <a:gd name="T35" fmla="*/ 20 h 870"/>
                <a:gd name="T36" fmla="*/ 44 w 1689"/>
                <a:gd name="T37" fmla="*/ 25 h 870"/>
                <a:gd name="T38" fmla="*/ 34 w 1689"/>
                <a:gd name="T39" fmla="*/ 29 h 870"/>
                <a:gd name="T40" fmla="*/ 0 w 1689"/>
                <a:gd name="T41" fmla="*/ 17 h 870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689"/>
                <a:gd name="T64" fmla="*/ 0 h 870"/>
                <a:gd name="T65" fmla="*/ 1689 w 1689"/>
                <a:gd name="T66" fmla="*/ 870 h 870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689" h="870">
                  <a:moveTo>
                    <a:pt x="0" y="525"/>
                  </a:moveTo>
                  <a:lnTo>
                    <a:pt x="0" y="306"/>
                  </a:lnTo>
                  <a:lnTo>
                    <a:pt x="800" y="648"/>
                  </a:lnTo>
                  <a:lnTo>
                    <a:pt x="936" y="572"/>
                  </a:lnTo>
                  <a:lnTo>
                    <a:pt x="360" y="308"/>
                  </a:lnTo>
                  <a:lnTo>
                    <a:pt x="584" y="188"/>
                  </a:lnTo>
                  <a:lnTo>
                    <a:pt x="1160" y="444"/>
                  </a:lnTo>
                  <a:lnTo>
                    <a:pt x="1292" y="372"/>
                  </a:lnTo>
                  <a:lnTo>
                    <a:pt x="724" y="104"/>
                  </a:lnTo>
                  <a:lnTo>
                    <a:pt x="928" y="0"/>
                  </a:lnTo>
                  <a:lnTo>
                    <a:pt x="1500" y="256"/>
                  </a:lnTo>
                  <a:lnTo>
                    <a:pt x="1688" y="156"/>
                  </a:lnTo>
                  <a:lnTo>
                    <a:pt x="1689" y="381"/>
                  </a:lnTo>
                  <a:lnTo>
                    <a:pt x="1503" y="474"/>
                  </a:lnTo>
                  <a:lnTo>
                    <a:pt x="1356" y="408"/>
                  </a:lnTo>
                  <a:lnTo>
                    <a:pt x="1356" y="558"/>
                  </a:lnTo>
                  <a:lnTo>
                    <a:pt x="1155" y="666"/>
                  </a:lnTo>
                  <a:lnTo>
                    <a:pt x="1008" y="604"/>
                  </a:lnTo>
                  <a:lnTo>
                    <a:pt x="1008" y="752"/>
                  </a:lnTo>
                  <a:lnTo>
                    <a:pt x="789" y="870"/>
                  </a:lnTo>
                  <a:lnTo>
                    <a:pt x="0" y="525"/>
                  </a:lnTo>
                  <a:close/>
                </a:path>
              </a:pathLst>
            </a:custGeom>
            <a:solidFill>
              <a:srgbClr val="000000"/>
            </a:solidFill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7" name="Freeform 9"/>
            <p:cNvSpPr>
              <a:spLocks noChangeAspect="1"/>
            </p:cNvSpPr>
            <p:nvPr/>
          </p:nvSpPr>
          <p:spPr bwMode="auto">
            <a:xfrm>
              <a:off x="2229" y="1455"/>
              <a:ext cx="1178" cy="386"/>
            </a:xfrm>
            <a:custGeom>
              <a:avLst/>
              <a:gdLst>
                <a:gd name="T0" fmla="*/ 0 w 1746"/>
                <a:gd name="T1" fmla="*/ 7 h 588"/>
                <a:gd name="T2" fmla="*/ 1 w 1746"/>
                <a:gd name="T3" fmla="*/ 7 h 588"/>
                <a:gd name="T4" fmla="*/ 1 w 1746"/>
                <a:gd name="T5" fmla="*/ 6 h 588"/>
                <a:gd name="T6" fmla="*/ 1 w 1746"/>
                <a:gd name="T7" fmla="*/ 5 h 588"/>
                <a:gd name="T8" fmla="*/ 1 w 1746"/>
                <a:gd name="T9" fmla="*/ 5 h 588"/>
                <a:gd name="T10" fmla="*/ 3 w 1746"/>
                <a:gd name="T11" fmla="*/ 5 h 588"/>
                <a:gd name="T12" fmla="*/ 3 w 1746"/>
                <a:gd name="T13" fmla="*/ 5 h 588"/>
                <a:gd name="T14" fmla="*/ 5 w 1746"/>
                <a:gd name="T15" fmla="*/ 5 h 588"/>
                <a:gd name="T16" fmla="*/ 36 w 1746"/>
                <a:gd name="T17" fmla="*/ 16 h 588"/>
                <a:gd name="T18" fmla="*/ 76 w 1746"/>
                <a:gd name="T19" fmla="*/ 0 h 588"/>
                <a:gd name="T20" fmla="*/ 76 w 1746"/>
                <a:gd name="T21" fmla="*/ 3 h 588"/>
                <a:gd name="T22" fmla="*/ 36 w 1746"/>
                <a:gd name="T23" fmla="*/ 20 h 588"/>
                <a:gd name="T24" fmla="*/ 36 w 1746"/>
                <a:gd name="T25" fmla="*/ 17 h 588"/>
                <a:gd name="T26" fmla="*/ 14 w 1746"/>
                <a:gd name="T27" fmla="*/ 10 h 588"/>
                <a:gd name="T28" fmla="*/ 12 w 1746"/>
                <a:gd name="T29" fmla="*/ 9 h 588"/>
                <a:gd name="T30" fmla="*/ 11 w 1746"/>
                <a:gd name="T31" fmla="*/ 10 h 588"/>
                <a:gd name="T32" fmla="*/ 10 w 1746"/>
                <a:gd name="T33" fmla="*/ 10 h 588"/>
                <a:gd name="T34" fmla="*/ 0 w 1746"/>
                <a:gd name="T35" fmla="*/ 7 h 58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746"/>
                <a:gd name="T55" fmla="*/ 0 h 588"/>
                <a:gd name="T56" fmla="*/ 1746 w 1746"/>
                <a:gd name="T57" fmla="*/ 588 h 58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746" h="588">
                  <a:moveTo>
                    <a:pt x="0" y="219"/>
                  </a:moveTo>
                  <a:lnTo>
                    <a:pt x="6" y="192"/>
                  </a:lnTo>
                  <a:lnTo>
                    <a:pt x="18" y="177"/>
                  </a:lnTo>
                  <a:cubicBezTo>
                    <a:pt x="23" y="172"/>
                    <a:pt x="33" y="165"/>
                    <a:pt x="36" y="162"/>
                  </a:cubicBezTo>
                  <a:cubicBezTo>
                    <a:pt x="41" y="158"/>
                    <a:pt x="35" y="160"/>
                    <a:pt x="39" y="159"/>
                  </a:cubicBezTo>
                  <a:lnTo>
                    <a:pt x="66" y="153"/>
                  </a:lnTo>
                  <a:lnTo>
                    <a:pt x="84" y="159"/>
                  </a:lnTo>
                  <a:lnTo>
                    <a:pt x="114" y="174"/>
                  </a:lnTo>
                  <a:lnTo>
                    <a:pt x="840" y="495"/>
                  </a:lnTo>
                  <a:lnTo>
                    <a:pt x="1746" y="0"/>
                  </a:lnTo>
                  <a:lnTo>
                    <a:pt x="1746" y="81"/>
                  </a:lnTo>
                  <a:lnTo>
                    <a:pt x="837" y="588"/>
                  </a:lnTo>
                  <a:lnTo>
                    <a:pt x="837" y="522"/>
                  </a:lnTo>
                  <a:lnTo>
                    <a:pt x="318" y="291"/>
                  </a:lnTo>
                  <a:lnTo>
                    <a:pt x="285" y="282"/>
                  </a:lnTo>
                  <a:lnTo>
                    <a:pt x="252" y="294"/>
                  </a:lnTo>
                  <a:lnTo>
                    <a:pt x="234" y="321"/>
                  </a:lnTo>
                  <a:lnTo>
                    <a:pt x="0" y="219"/>
                  </a:lnTo>
                  <a:close/>
                </a:path>
              </a:pathLst>
            </a:custGeom>
            <a:solidFill>
              <a:srgbClr val="000000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8" name="Freeform 10"/>
            <p:cNvSpPr>
              <a:spLocks noChangeAspect="1"/>
            </p:cNvSpPr>
            <p:nvPr/>
          </p:nvSpPr>
          <p:spPr bwMode="auto">
            <a:xfrm>
              <a:off x="2207" y="1532"/>
              <a:ext cx="1194" cy="395"/>
            </a:xfrm>
            <a:custGeom>
              <a:avLst/>
              <a:gdLst>
                <a:gd name="T0" fmla="*/ 0 w 1770"/>
                <a:gd name="T1" fmla="*/ 7 h 603"/>
                <a:gd name="T2" fmla="*/ 0 w 1770"/>
                <a:gd name="T3" fmla="*/ 6 h 603"/>
                <a:gd name="T4" fmla="*/ 0 w 1770"/>
                <a:gd name="T5" fmla="*/ 5 h 603"/>
                <a:gd name="T6" fmla="*/ 1 w 1770"/>
                <a:gd name="T7" fmla="*/ 5 h 603"/>
                <a:gd name="T8" fmla="*/ 1 w 1770"/>
                <a:gd name="T9" fmla="*/ 5 h 603"/>
                <a:gd name="T10" fmla="*/ 37 w 1770"/>
                <a:gd name="T11" fmla="*/ 16 h 603"/>
                <a:gd name="T12" fmla="*/ 77 w 1770"/>
                <a:gd name="T13" fmla="*/ 0 h 603"/>
                <a:gd name="T14" fmla="*/ 77 w 1770"/>
                <a:gd name="T15" fmla="*/ 3 h 603"/>
                <a:gd name="T16" fmla="*/ 37 w 1770"/>
                <a:gd name="T17" fmla="*/ 20 h 603"/>
                <a:gd name="T18" fmla="*/ 37 w 1770"/>
                <a:gd name="T19" fmla="*/ 18 h 603"/>
                <a:gd name="T20" fmla="*/ 11 w 1770"/>
                <a:gd name="T21" fmla="*/ 8 h 603"/>
                <a:gd name="T22" fmla="*/ 9 w 1770"/>
                <a:gd name="T23" fmla="*/ 10 h 603"/>
                <a:gd name="T24" fmla="*/ 1 w 1770"/>
                <a:gd name="T25" fmla="*/ 7 h 603"/>
                <a:gd name="T26" fmla="*/ 0 w 1770"/>
                <a:gd name="T27" fmla="*/ 7 h 603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770"/>
                <a:gd name="T43" fmla="*/ 0 h 603"/>
                <a:gd name="T44" fmla="*/ 1770 w 1770"/>
                <a:gd name="T45" fmla="*/ 603 h 603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770" h="603">
                  <a:moveTo>
                    <a:pt x="0" y="204"/>
                  </a:moveTo>
                  <a:lnTo>
                    <a:pt x="0" y="183"/>
                  </a:lnTo>
                  <a:lnTo>
                    <a:pt x="0" y="165"/>
                  </a:lnTo>
                  <a:lnTo>
                    <a:pt x="9" y="150"/>
                  </a:lnTo>
                  <a:lnTo>
                    <a:pt x="21" y="135"/>
                  </a:lnTo>
                  <a:lnTo>
                    <a:pt x="861" y="504"/>
                  </a:lnTo>
                  <a:lnTo>
                    <a:pt x="1770" y="0"/>
                  </a:lnTo>
                  <a:lnTo>
                    <a:pt x="1770" y="105"/>
                  </a:lnTo>
                  <a:lnTo>
                    <a:pt x="864" y="603"/>
                  </a:lnTo>
                  <a:lnTo>
                    <a:pt x="864" y="534"/>
                  </a:lnTo>
                  <a:lnTo>
                    <a:pt x="249" y="261"/>
                  </a:lnTo>
                  <a:lnTo>
                    <a:pt x="216" y="312"/>
                  </a:lnTo>
                  <a:lnTo>
                    <a:pt x="9" y="219"/>
                  </a:lnTo>
                  <a:lnTo>
                    <a:pt x="0" y="204"/>
                  </a:lnTo>
                  <a:close/>
                </a:path>
              </a:pathLst>
            </a:custGeom>
            <a:solidFill>
              <a:srgbClr val="000000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9" name="Freeform 11"/>
            <p:cNvSpPr>
              <a:spLocks noChangeAspect="1"/>
            </p:cNvSpPr>
            <p:nvPr/>
          </p:nvSpPr>
          <p:spPr bwMode="auto">
            <a:xfrm>
              <a:off x="2207" y="1623"/>
              <a:ext cx="1200" cy="341"/>
            </a:xfrm>
            <a:custGeom>
              <a:avLst/>
              <a:gdLst>
                <a:gd name="T0" fmla="*/ 1 w 1776"/>
                <a:gd name="T1" fmla="*/ 5 h 522"/>
                <a:gd name="T2" fmla="*/ 0 w 1776"/>
                <a:gd name="T3" fmla="*/ 3 h 522"/>
                <a:gd name="T4" fmla="*/ 37 w 1776"/>
                <a:gd name="T5" fmla="*/ 16 h 522"/>
                <a:gd name="T6" fmla="*/ 77 w 1776"/>
                <a:gd name="T7" fmla="*/ 0 h 522"/>
                <a:gd name="T8" fmla="*/ 77 w 1776"/>
                <a:gd name="T9" fmla="*/ 1 h 522"/>
                <a:gd name="T10" fmla="*/ 37 w 1776"/>
                <a:gd name="T11" fmla="*/ 18 h 522"/>
                <a:gd name="T12" fmla="*/ 1 w 1776"/>
                <a:gd name="T13" fmla="*/ 5 h 52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776"/>
                <a:gd name="T22" fmla="*/ 0 h 522"/>
                <a:gd name="T23" fmla="*/ 1776 w 1776"/>
                <a:gd name="T24" fmla="*/ 522 h 52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776" h="522">
                  <a:moveTo>
                    <a:pt x="6" y="129"/>
                  </a:moveTo>
                  <a:lnTo>
                    <a:pt x="0" y="108"/>
                  </a:lnTo>
                  <a:lnTo>
                    <a:pt x="867" y="498"/>
                  </a:lnTo>
                  <a:lnTo>
                    <a:pt x="1773" y="0"/>
                  </a:lnTo>
                  <a:lnTo>
                    <a:pt x="1776" y="27"/>
                  </a:lnTo>
                  <a:lnTo>
                    <a:pt x="870" y="522"/>
                  </a:lnTo>
                  <a:lnTo>
                    <a:pt x="6" y="129"/>
                  </a:lnTo>
                  <a:close/>
                </a:path>
              </a:pathLst>
            </a:custGeom>
            <a:solidFill>
              <a:srgbClr val="000000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sysClr val="windowText" lastClr="000000"/>
                </a:solidFill>
              </a:endParaRPr>
            </a:p>
          </p:txBody>
        </p:sp>
      </p:grpSp>
      <p:sp>
        <p:nvSpPr>
          <p:cNvPr id="7175" name="Title 1"/>
          <p:cNvSpPr>
            <a:spLocks noGrp="1"/>
          </p:cNvSpPr>
          <p:nvPr>
            <p:ph type="title"/>
          </p:nvPr>
        </p:nvSpPr>
        <p:spPr>
          <a:xfrm>
            <a:off x="428625" y="428625"/>
            <a:ext cx="8229600" cy="1143000"/>
          </a:xfrm>
        </p:spPr>
        <p:txBody>
          <a:bodyPr/>
          <a:lstStyle/>
          <a:p>
            <a:pPr algn="l" eaLnBrk="1" hangingPunct="1"/>
            <a:r>
              <a:rPr lang="en-US" sz="3200" b="1" smtClean="0">
                <a:solidFill>
                  <a:schemeClr val="accent1"/>
                </a:solidFill>
                <a:latin typeface="Arial" charset="0"/>
                <a:cs typeface="Arial" charset="0"/>
              </a:rPr>
              <a:t>ILMU EKONOMI MAKRO</a:t>
            </a:r>
            <a:br>
              <a:rPr lang="en-US" sz="3200" b="1" smtClean="0">
                <a:solidFill>
                  <a:schemeClr val="accent1"/>
                </a:solidFill>
                <a:latin typeface="Arial" charset="0"/>
                <a:cs typeface="Arial" charset="0"/>
              </a:rPr>
            </a:br>
            <a:r>
              <a:rPr lang="en-US" sz="3200" b="1" smtClean="0">
                <a:solidFill>
                  <a:schemeClr val="accent1"/>
                </a:solidFill>
                <a:latin typeface="Arial" charset="0"/>
                <a:cs typeface="Arial" charset="0"/>
              </a:rPr>
              <a:t>Akar   </a:t>
            </a:r>
            <a:r>
              <a:rPr lang="en-US" sz="3200" smtClean="0">
                <a:solidFill>
                  <a:schemeClr val="accent1"/>
                </a:solidFill>
                <a:latin typeface="Arial" charset="0"/>
                <a:cs typeface="Arial" charset="0"/>
              </a:rPr>
              <a:t>(2)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1"/>
          <p:cNvCxnSpPr/>
          <p:nvPr/>
        </p:nvCxnSpPr>
        <p:spPr>
          <a:xfrm>
            <a:off x="428625" y="1428750"/>
            <a:ext cx="8143875" cy="1588"/>
          </a:xfrm>
          <a:prstGeom prst="line">
            <a:avLst/>
          </a:prstGeom>
          <a:ln w="177800" cap="rnd"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457200" y="1571625"/>
            <a:ext cx="8229600" cy="4554538"/>
          </a:xfrm>
        </p:spPr>
        <p:txBody>
          <a:bodyPr/>
          <a:lstStyle/>
          <a:p>
            <a:pPr eaLnBrk="1" hangingPunct="1"/>
            <a:endParaRPr lang="en-US" sz="240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Arial" charset="0"/>
              <a:buNone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Tiga topik persoalan utama bagi para ekonom makro adalah:</a:t>
            </a:r>
          </a:p>
          <a:p>
            <a:pPr eaLnBrk="1" hangingPunct="1"/>
            <a:endParaRPr lang="en-US" sz="240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peningkatan tingkat harga keseluruhan (</a:t>
            </a:r>
            <a:r>
              <a:rPr lang="en-US" sz="2400" b="1" smtClean="0">
                <a:latin typeface="Times New Roman" pitchFamily="18" charset="0"/>
                <a:cs typeface="Times New Roman" pitchFamily="18" charset="0"/>
              </a:rPr>
              <a:t>inflasi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eaLnBrk="1" hangingPunct="1"/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tingkat pertumbuhan output agregat</a:t>
            </a:r>
          </a:p>
          <a:p>
            <a:pPr eaLnBrk="1" hangingPunct="1"/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tingkat pengangguran</a:t>
            </a:r>
          </a:p>
        </p:txBody>
      </p:sp>
      <p:sp>
        <p:nvSpPr>
          <p:cNvPr id="4" name="Subtitle 2"/>
          <p:cNvSpPr txBox="1">
            <a:spLocks/>
          </p:cNvSpPr>
          <p:nvPr/>
        </p:nvSpPr>
        <p:spPr bwMode="auto">
          <a:xfrm>
            <a:off x="0" y="0"/>
            <a:ext cx="9144000" cy="369888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b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BAB 18	</a:t>
            </a:r>
            <a:r>
              <a:rPr lang="en-US" b="1">
                <a:latin typeface="Times New Roman" pitchFamily="18" charset="0"/>
                <a:cs typeface="Times New Roman" pitchFamily="18" charset="0"/>
              </a:rPr>
              <a:t>Pengantar Ilmu Ekonomi Makro</a:t>
            </a:r>
            <a:endParaRPr lang="en-US" b="1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AB4F49-4F4D-4B6A-9D84-DF9B7399E595}" type="slidenum">
              <a:rPr lang="en-US" smtClean="0">
                <a:latin typeface="Arial" pitchFamily="34" charset="0"/>
                <a:cs typeface="Arial" pitchFamily="34" charset="0"/>
              </a:rPr>
              <a:pPr>
                <a:defRPr/>
              </a:pPr>
              <a:t>7</a:t>
            </a:fld>
            <a:endParaRPr lang="en-US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8198" name="Group 7"/>
          <p:cNvGrpSpPr>
            <a:grpSpLocks noChangeAspect="1"/>
          </p:cNvGrpSpPr>
          <p:nvPr/>
        </p:nvGrpSpPr>
        <p:grpSpPr bwMode="auto">
          <a:xfrm>
            <a:off x="8643938" y="6429375"/>
            <a:ext cx="346075" cy="276225"/>
            <a:chOff x="2207" y="1173"/>
            <a:chExt cx="1200" cy="791"/>
          </a:xfrm>
        </p:grpSpPr>
        <p:sp>
          <p:nvSpPr>
            <p:cNvPr id="16" name="Freeform 8"/>
            <p:cNvSpPr>
              <a:spLocks noChangeAspect="1"/>
            </p:cNvSpPr>
            <p:nvPr/>
          </p:nvSpPr>
          <p:spPr bwMode="auto">
            <a:xfrm>
              <a:off x="2262" y="1173"/>
              <a:ext cx="1145" cy="568"/>
            </a:xfrm>
            <a:custGeom>
              <a:avLst/>
              <a:gdLst>
                <a:gd name="T0" fmla="*/ 0 w 1689"/>
                <a:gd name="T1" fmla="*/ 17 h 870"/>
                <a:gd name="T2" fmla="*/ 0 w 1689"/>
                <a:gd name="T3" fmla="*/ 10 h 870"/>
                <a:gd name="T4" fmla="*/ 34 w 1689"/>
                <a:gd name="T5" fmla="*/ 22 h 870"/>
                <a:gd name="T6" fmla="*/ 41 w 1689"/>
                <a:gd name="T7" fmla="*/ 19 h 870"/>
                <a:gd name="T8" fmla="*/ 16 w 1689"/>
                <a:gd name="T9" fmla="*/ 10 h 870"/>
                <a:gd name="T10" fmla="*/ 25 w 1689"/>
                <a:gd name="T11" fmla="*/ 6 h 870"/>
                <a:gd name="T12" fmla="*/ 50 w 1689"/>
                <a:gd name="T13" fmla="*/ 14 h 870"/>
                <a:gd name="T14" fmla="*/ 56 w 1689"/>
                <a:gd name="T15" fmla="*/ 12 h 870"/>
                <a:gd name="T16" fmla="*/ 32 w 1689"/>
                <a:gd name="T17" fmla="*/ 3 h 870"/>
                <a:gd name="T18" fmla="*/ 40 w 1689"/>
                <a:gd name="T19" fmla="*/ 0 h 870"/>
                <a:gd name="T20" fmla="*/ 66 w 1689"/>
                <a:gd name="T21" fmla="*/ 8 h 870"/>
                <a:gd name="T22" fmla="*/ 73 w 1689"/>
                <a:gd name="T23" fmla="*/ 5 h 870"/>
                <a:gd name="T24" fmla="*/ 74 w 1689"/>
                <a:gd name="T25" fmla="*/ 12 h 870"/>
                <a:gd name="T26" fmla="*/ 66 w 1689"/>
                <a:gd name="T27" fmla="*/ 16 h 870"/>
                <a:gd name="T28" fmla="*/ 59 w 1689"/>
                <a:gd name="T29" fmla="*/ 13 h 870"/>
                <a:gd name="T30" fmla="*/ 59 w 1689"/>
                <a:gd name="T31" fmla="*/ 18 h 870"/>
                <a:gd name="T32" fmla="*/ 50 w 1689"/>
                <a:gd name="T33" fmla="*/ 22 h 870"/>
                <a:gd name="T34" fmla="*/ 44 w 1689"/>
                <a:gd name="T35" fmla="*/ 20 h 870"/>
                <a:gd name="T36" fmla="*/ 44 w 1689"/>
                <a:gd name="T37" fmla="*/ 25 h 870"/>
                <a:gd name="T38" fmla="*/ 34 w 1689"/>
                <a:gd name="T39" fmla="*/ 29 h 870"/>
                <a:gd name="T40" fmla="*/ 0 w 1689"/>
                <a:gd name="T41" fmla="*/ 17 h 870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689"/>
                <a:gd name="T64" fmla="*/ 0 h 870"/>
                <a:gd name="T65" fmla="*/ 1689 w 1689"/>
                <a:gd name="T66" fmla="*/ 870 h 870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689" h="870">
                  <a:moveTo>
                    <a:pt x="0" y="525"/>
                  </a:moveTo>
                  <a:lnTo>
                    <a:pt x="0" y="306"/>
                  </a:lnTo>
                  <a:lnTo>
                    <a:pt x="800" y="648"/>
                  </a:lnTo>
                  <a:lnTo>
                    <a:pt x="936" y="572"/>
                  </a:lnTo>
                  <a:lnTo>
                    <a:pt x="360" y="308"/>
                  </a:lnTo>
                  <a:lnTo>
                    <a:pt x="584" y="188"/>
                  </a:lnTo>
                  <a:lnTo>
                    <a:pt x="1160" y="444"/>
                  </a:lnTo>
                  <a:lnTo>
                    <a:pt x="1292" y="372"/>
                  </a:lnTo>
                  <a:lnTo>
                    <a:pt x="724" y="104"/>
                  </a:lnTo>
                  <a:lnTo>
                    <a:pt x="928" y="0"/>
                  </a:lnTo>
                  <a:lnTo>
                    <a:pt x="1500" y="256"/>
                  </a:lnTo>
                  <a:lnTo>
                    <a:pt x="1688" y="156"/>
                  </a:lnTo>
                  <a:lnTo>
                    <a:pt x="1689" y="381"/>
                  </a:lnTo>
                  <a:lnTo>
                    <a:pt x="1503" y="474"/>
                  </a:lnTo>
                  <a:lnTo>
                    <a:pt x="1356" y="408"/>
                  </a:lnTo>
                  <a:lnTo>
                    <a:pt x="1356" y="558"/>
                  </a:lnTo>
                  <a:lnTo>
                    <a:pt x="1155" y="666"/>
                  </a:lnTo>
                  <a:lnTo>
                    <a:pt x="1008" y="604"/>
                  </a:lnTo>
                  <a:lnTo>
                    <a:pt x="1008" y="752"/>
                  </a:lnTo>
                  <a:lnTo>
                    <a:pt x="789" y="870"/>
                  </a:lnTo>
                  <a:lnTo>
                    <a:pt x="0" y="525"/>
                  </a:lnTo>
                  <a:close/>
                </a:path>
              </a:pathLst>
            </a:custGeom>
            <a:solidFill>
              <a:srgbClr val="000000"/>
            </a:solidFill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7" name="Freeform 9"/>
            <p:cNvSpPr>
              <a:spLocks noChangeAspect="1"/>
            </p:cNvSpPr>
            <p:nvPr/>
          </p:nvSpPr>
          <p:spPr bwMode="auto">
            <a:xfrm>
              <a:off x="2229" y="1455"/>
              <a:ext cx="1178" cy="386"/>
            </a:xfrm>
            <a:custGeom>
              <a:avLst/>
              <a:gdLst>
                <a:gd name="T0" fmla="*/ 0 w 1746"/>
                <a:gd name="T1" fmla="*/ 7 h 588"/>
                <a:gd name="T2" fmla="*/ 1 w 1746"/>
                <a:gd name="T3" fmla="*/ 7 h 588"/>
                <a:gd name="T4" fmla="*/ 1 w 1746"/>
                <a:gd name="T5" fmla="*/ 6 h 588"/>
                <a:gd name="T6" fmla="*/ 1 w 1746"/>
                <a:gd name="T7" fmla="*/ 5 h 588"/>
                <a:gd name="T8" fmla="*/ 1 w 1746"/>
                <a:gd name="T9" fmla="*/ 5 h 588"/>
                <a:gd name="T10" fmla="*/ 3 w 1746"/>
                <a:gd name="T11" fmla="*/ 5 h 588"/>
                <a:gd name="T12" fmla="*/ 3 w 1746"/>
                <a:gd name="T13" fmla="*/ 5 h 588"/>
                <a:gd name="T14" fmla="*/ 5 w 1746"/>
                <a:gd name="T15" fmla="*/ 5 h 588"/>
                <a:gd name="T16" fmla="*/ 36 w 1746"/>
                <a:gd name="T17" fmla="*/ 16 h 588"/>
                <a:gd name="T18" fmla="*/ 76 w 1746"/>
                <a:gd name="T19" fmla="*/ 0 h 588"/>
                <a:gd name="T20" fmla="*/ 76 w 1746"/>
                <a:gd name="T21" fmla="*/ 3 h 588"/>
                <a:gd name="T22" fmla="*/ 36 w 1746"/>
                <a:gd name="T23" fmla="*/ 20 h 588"/>
                <a:gd name="T24" fmla="*/ 36 w 1746"/>
                <a:gd name="T25" fmla="*/ 17 h 588"/>
                <a:gd name="T26" fmla="*/ 14 w 1746"/>
                <a:gd name="T27" fmla="*/ 10 h 588"/>
                <a:gd name="T28" fmla="*/ 12 w 1746"/>
                <a:gd name="T29" fmla="*/ 9 h 588"/>
                <a:gd name="T30" fmla="*/ 11 w 1746"/>
                <a:gd name="T31" fmla="*/ 10 h 588"/>
                <a:gd name="T32" fmla="*/ 10 w 1746"/>
                <a:gd name="T33" fmla="*/ 10 h 588"/>
                <a:gd name="T34" fmla="*/ 0 w 1746"/>
                <a:gd name="T35" fmla="*/ 7 h 58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746"/>
                <a:gd name="T55" fmla="*/ 0 h 588"/>
                <a:gd name="T56" fmla="*/ 1746 w 1746"/>
                <a:gd name="T57" fmla="*/ 588 h 58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746" h="588">
                  <a:moveTo>
                    <a:pt x="0" y="219"/>
                  </a:moveTo>
                  <a:lnTo>
                    <a:pt x="6" y="192"/>
                  </a:lnTo>
                  <a:lnTo>
                    <a:pt x="18" y="177"/>
                  </a:lnTo>
                  <a:cubicBezTo>
                    <a:pt x="23" y="172"/>
                    <a:pt x="33" y="165"/>
                    <a:pt x="36" y="162"/>
                  </a:cubicBezTo>
                  <a:cubicBezTo>
                    <a:pt x="41" y="158"/>
                    <a:pt x="35" y="160"/>
                    <a:pt x="39" y="159"/>
                  </a:cubicBezTo>
                  <a:lnTo>
                    <a:pt x="66" y="153"/>
                  </a:lnTo>
                  <a:lnTo>
                    <a:pt x="84" y="159"/>
                  </a:lnTo>
                  <a:lnTo>
                    <a:pt x="114" y="174"/>
                  </a:lnTo>
                  <a:lnTo>
                    <a:pt x="840" y="495"/>
                  </a:lnTo>
                  <a:lnTo>
                    <a:pt x="1746" y="0"/>
                  </a:lnTo>
                  <a:lnTo>
                    <a:pt x="1746" y="81"/>
                  </a:lnTo>
                  <a:lnTo>
                    <a:pt x="837" y="588"/>
                  </a:lnTo>
                  <a:lnTo>
                    <a:pt x="837" y="522"/>
                  </a:lnTo>
                  <a:lnTo>
                    <a:pt x="318" y="291"/>
                  </a:lnTo>
                  <a:lnTo>
                    <a:pt x="285" y="282"/>
                  </a:lnTo>
                  <a:lnTo>
                    <a:pt x="252" y="294"/>
                  </a:lnTo>
                  <a:lnTo>
                    <a:pt x="234" y="321"/>
                  </a:lnTo>
                  <a:lnTo>
                    <a:pt x="0" y="219"/>
                  </a:lnTo>
                  <a:close/>
                </a:path>
              </a:pathLst>
            </a:custGeom>
            <a:solidFill>
              <a:srgbClr val="000000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8" name="Freeform 10"/>
            <p:cNvSpPr>
              <a:spLocks noChangeAspect="1"/>
            </p:cNvSpPr>
            <p:nvPr/>
          </p:nvSpPr>
          <p:spPr bwMode="auto">
            <a:xfrm>
              <a:off x="2207" y="1532"/>
              <a:ext cx="1194" cy="395"/>
            </a:xfrm>
            <a:custGeom>
              <a:avLst/>
              <a:gdLst>
                <a:gd name="T0" fmla="*/ 0 w 1770"/>
                <a:gd name="T1" fmla="*/ 7 h 603"/>
                <a:gd name="T2" fmla="*/ 0 w 1770"/>
                <a:gd name="T3" fmla="*/ 6 h 603"/>
                <a:gd name="T4" fmla="*/ 0 w 1770"/>
                <a:gd name="T5" fmla="*/ 5 h 603"/>
                <a:gd name="T6" fmla="*/ 1 w 1770"/>
                <a:gd name="T7" fmla="*/ 5 h 603"/>
                <a:gd name="T8" fmla="*/ 1 w 1770"/>
                <a:gd name="T9" fmla="*/ 5 h 603"/>
                <a:gd name="T10" fmla="*/ 37 w 1770"/>
                <a:gd name="T11" fmla="*/ 16 h 603"/>
                <a:gd name="T12" fmla="*/ 77 w 1770"/>
                <a:gd name="T13" fmla="*/ 0 h 603"/>
                <a:gd name="T14" fmla="*/ 77 w 1770"/>
                <a:gd name="T15" fmla="*/ 3 h 603"/>
                <a:gd name="T16" fmla="*/ 37 w 1770"/>
                <a:gd name="T17" fmla="*/ 20 h 603"/>
                <a:gd name="T18" fmla="*/ 37 w 1770"/>
                <a:gd name="T19" fmla="*/ 18 h 603"/>
                <a:gd name="T20" fmla="*/ 11 w 1770"/>
                <a:gd name="T21" fmla="*/ 8 h 603"/>
                <a:gd name="T22" fmla="*/ 9 w 1770"/>
                <a:gd name="T23" fmla="*/ 10 h 603"/>
                <a:gd name="T24" fmla="*/ 1 w 1770"/>
                <a:gd name="T25" fmla="*/ 7 h 603"/>
                <a:gd name="T26" fmla="*/ 0 w 1770"/>
                <a:gd name="T27" fmla="*/ 7 h 603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770"/>
                <a:gd name="T43" fmla="*/ 0 h 603"/>
                <a:gd name="T44" fmla="*/ 1770 w 1770"/>
                <a:gd name="T45" fmla="*/ 603 h 603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770" h="603">
                  <a:moveTo>
                    <a:pt x="0" y="204"/>
                  </a:moveTo>
                  <a:lnTo>
                    <a:pt x="0" y="183"/>
                  </a:lnTo>
                  <a:lnTo>
                    <a:pt x="0" y="165"/>
                  </a:lnTo>
                  <a:lnTo>
                    <a:pt x="9" y="150"/>
                  </a:lnTo>
                  <a:lnTo>
                    <a:pt x="21" y="135"/>
                  </a:lnTo>
                  <a:lnTo>
                    <a:pt x="861" y="504"/>
                  </a:lnTo>
                  <a:lnTo>
                    <a:pt x="1770" y="0"/>
                  </a:lnTo>
                  <a:lnTo>
                    <a:pt x="1770" y="105"/>
                  </a:lnTo>
                  <a:lnTo>
                    <a:pt x="864" y="603"/>
                  </a:lnTo>
                  <a:lnTo>
                    <a:pt x="864" y="534"/>
                  </a:lnTo>
                  <a:lnTo>
                    <a:pt x="249" y="261"/>
                  </a:lnTo>
                  <a:lnTo>
                    <a:pt x="216" y="312"/>
                  </a:lnTo>
                  <a:lnTo>
                    <a:pt x="9" y="219"/>
                  </a:lnTo>
                  <a:lnTo>
                    <a:pt x="0" y="204"/>
                  </a:lnTo>
                  <a:close/>
                </a:path>
              </a:pathLst>
            </a:custGeom>
            <a:solidFill>
              <a:srgbClr val="000000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9" name="Freeform 11"/>
            <p:cNvSpPr>
              <a:spLocks noChangeAspect="1"/>
            </p:cNvSpPr>
            <p:nvPr/>
          </p:nvSpPr>
          <p:spPr bwMode="auto">
            <a:xfrm>
              <a:off x="2207" y="1623"/>
              <a:ext cx="1200" cy="341"/>
            </a:xfrm>
            <a:custGeom>
              <a:avLst/>
              <a:gdLst>
                <a:gd name="T0" fmla="*/ 1 w 1776"/>
                <a:gd name="T1" fmla="*/ 5 h 522"/>
                <a:gd name="T2" fmla="*/ 0 w 1776"/>
                <a:gd name="T3" fmla="*/ 3 h 522"/>
                <a:gd name="T4" fmla="*/ 37 w 1776"/>
                <a:gd name="T5" fmla="*/ 16 h 522"/>
                <a:gd name="T6" fmla="*/ 77 w 1776"/>
                <a:gd name="T7" fmla="*/ 0 h 522"/>
                <a:gd name="T8" fmla="*/ 77 w 1776"/>
                <a:gd name="T9" fmla="*/ 1 h 522"/>
                <a:gd name="T10" fmla="*/ 37 w 1776"/>
                <a:gd name="T11" fmla="*/ 18 h 522"/>
                <a:gd name="T12" fmla="*/ 1 w 1776"/>
                <a:gd name="T13" fmla="*/ 5 h 52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776"/>
                <a:gd name="T22" fmla="*/ 0 h 522"/>
                <a:gd name="T23" fmla="*/ 1776 w 1776"/>
                <a:gd name="T24" fmla="*/ 522 h 52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776" h="522">
                  <a:moveTo>
                    <a:pt x="6" y="129"/>
                  </a:moveTo>
                  <a:lnTo>
                    <a:pt x="0" y="108"/>
                  </a:lnTo>
                  <a:lnTo>
                    <a:pt x="867" y="498"/>
                  </a:lnTo>
                  <a:lnTo>
                    <a:pt x="1773" y="0"/>
                  </a:lnTo>
                  <a:lnTo>
                    <a:pt x="1776" y="27"/>
                  </a:lnTo>
                  <a:lnTo>
                    <a:pt x="870" y="522"/>
                  </a:lnTo>
                  <a:lnTo>
                    <a:pt x="6" y="129"/>
                  </a:lnTo>
                  <a:close/>
                </a:path>
              </a:pathLst>
            </a:custGeom>
            <a:solidFill>
              <a:srgbClr val="000000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sysClr val="windowText" lastClr="000000"/>
                </a:solidFill>
              </a:endParaRPr>
            </a:p>
          </p:txBody>
        </p:sp>
      </p:grpSp>
      <p:sp>
        <p:nvSpPr>
          <p:cNvPr id="8199" name="Title 1"/>
          <p:cNvSpPr>
            <a:spLocks noGrp="1"/>
          </p:cNvSpPr>
          <p:nvPr>
            <p:ph type="title"/>
          </p:nvPr>
        </p:nvSpPr>
        <p:spPr>
          <a:xfrm>
            <a:off x="428625" y="428625"/>
            <a:ext cx="8229600" cy="1143000"/>
          </a:xfrm>
        </p:spPr>
        <p:txBody>
          <a:bodyPr/>
          <a:lstStyle/>
          <a:p>
            <a:pPr algn="l" eaLnBrk="1" hangingPunct="1"/>
            <a:r>
              <a:rPr lang="en-US" sz="3200" b="1" smtClean="0">
                <a:solidFill>
                  <a:schemeClr val="accent1"/>
                </a:solidFill>
                <a:latin typeface="Arial" charset="0"/>
                <a:cs typeface="Arial" charset="0"/>
              </a:rPr>
              <a:t>ILMU EKONOMI MAKRO</a:t>
            </a:r>
            <a:br>
              <a:rPr lang="en-US" sz="3200" b="1" smtClean="0">
                <a:solidFill>
                  <a:schemeClr val="accent1"/>
                </a:solidFill>
                <a:latin typeface="Arial" charset="0"/>
                <a:cs typeface="Arial" charset="0"/>
              </a:rPr>
            </a:br>
            <a:r>
              <a:rPr lang="en-US" sz="3200" b="1" smtClean="0">
                <a:solidFill>
                  <a:schemeClr val="accent1"/>
                </a:solidFill>
                <a:latin typeface="Arial" charset="0"/>
                <a:cs typeface="Arial" charset="0"/>
              </a:rPr>
              <a:t>Persoalan yang Ditangani</a:t>
            </a:r>
            <a:endParaRPr lang="en-US" sz="3200" smtClean="0">
              <a:solidFill>
                <a:schemeClr val="accent1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1"/>
          <p:cNvCxnSpPr/>
          <p:nvPr/>
        </p:nvCxnSpPr>
        <p:spPr>
          <a:xfrm>
            <a:off x="500063" y="1428750"/>
            <a:ext cx="8143875" cy="1588"/>
          </a:xfrm>
          <a:prstGeom prst="line">
            <a:avLst/>
          </a:prstGeom>
          <a:ln w="177800" cap="rnd"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Subtitle 2"/>
          <p:cNvSpPr txBox="1">
            <a:spLocks/>
          </p:cNvSpPr>
          <p:nvPr/>
        </p:nvSpPr>
        <p:spPr bwMode="auto">
          <a:xfrm>
            <a:off x="0" y="0"/>
            <a:ext cx="9144000" cy="369888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b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BAB 18	</a:t>
            </a:r>
            <a:r>
              <a:rPr lang="en-US" b="1">
                <a:latin typeface="Times New Roman" pitchFamily="18" charset="0"/>
                <a:cs typeface="Times New Roman" pitchFamily="18" charset="0"/>
              </a:rPr>
              <a:t>Pengantar Ilmu Ekonomi Makro</a:t>
            </a:r>
            <a:endParaRPr lang="en-US" b="1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3DB60F-E7A8-435F-94BD-89B08E09F2F0}" type="slidenum">
              <a:rPr lang="en-US" smtClean="0">
                <a:latin typeface="Arial" pitchFamily="34" charset="0"/>
                <a:cs typeface="Arial" pitchFamily="34" charset="0"/>
              </a:rPr>
              <a:pPr>
                <a:defRPr/>
              </a:pPr>
              <a:t>8</a:t>
            </a:fld>
            <a:endParaRPr lang="en-US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9221" name="Group 7"/>
          <p:cNvGrpSpPr>
            <a:grpSpLocks noChangeAspect="1"/>
          </p:cNvGrpSpPr>
          <p:nvPr/>
        </p:nvGrpSpPr>
        <p:grpSpPr bwMode="auto">
          <a:xfrm>
            <a:off x="8643938" y="6429375"/>
            <a:ext cx="346075" cy="276225"/>
            <a:chOff x="2207" y="1173"/>
            <a:chExt cx="1200" cy="791"/>
          </a:xfrm>
        </p:grpSpPr>
        <p:sp>
          <p:nvSpPr>
            <p:cNvPr id="16" name="Freeform 8"/>
            <p:cNvSpPr>
              <a:spLocks noChangeAspect="1"/>
            </p:cNvSpPr>
            <p:nvPr/>
          </p:nvSpPr>
          <p:spPr bwMode="auto">
            <a:xfrm>
              <a:off x="2262" y="1173"/>
              <a:ext cx="1145" cy="568"/>
            </a:xfrm>
            <a:custGeom>
              <a:avLst/>
              <a:gdLst>
                <a:gd name="T0" fmla="*/ 0 w 1689"/>
                <a:gd name="T1" fmla="*/ 17 h 870"/>
                <a:gd name="T2" fmla="*/ 0 w 1689"/>
                <a:gd name="T3" fmla="*/ 10 h 870"/>
                <a:gd name="T4" fmla="*/ 34 w 1689"/>
                <a:gd name="T5" fmla="*/ 22 h 870"/>
                <a:gd name="T6" fmla="*/ 41 w 1689"/>
                <a:gd name="T7" fmla="*/ 19 h 870"/>
                <a:gd name="T8" fmla="*/ 16 w 1689"/>
                <a:gd name="T9" fmla="*/ 10 h 870"/>
                <a:gd name="T10" fmla="*/ 25 w 1689"/>
                <a:gd name="T11" fmla="*/ 6 h 870"/>
                <a:gd name="T12" fmla="*/ 50 w 1689"/>
                <a:gd name="T13" fmla="*/ 14 h 870"/>
                <a:gd name="T14" fmla="*/ 56 w 1689"/>
                <a:gd name="T15" fmla="*/ 12 h 870"/>
                <a:gd name="T16" fmla="*/ 32 w 1689"/>
                <a:gd name="T17" fmla="*/ 3 h 870"/>
                <a:gd name="T18" fmla="*/ 40 w 1689"/>
                <a:gd name="T19" fmla="*/ 0 h 870"/>
                <a:gd name="T20" fmla="*/ 66 w 1689"/>
                <a:gd name="T21" fmla="*/ 8 h 870"/>
                <a:gd name="T22" fmla="*/ 73 w 1689"/>
                <a:gd name="T23" fmla="*/ 5 h 870"/>
                <a:gd name="T24" fmla="*/ 74 w 1689"/>
                <a:gd name="T25" fmla="*/ 12 h 870"/>
                <a:gd name="T26" fmla="*/ 66 w 1689"/>
                <a:gd name="T27" fmla="*/ 16 h 870"/>
                <a:gd name="T28" fmla="*/ 59 w 1689"/>
                <a:gd name="T29" fmla="*/ 13 h 870"/>
                <a:gd name="T30" fmla="*/ 59 w 1689"/>
                <a:gd name="T31" fmla="*/ 18 h 870"/>
                <a:gd name="T32" fmla="*/ 50 w 1689"/>
                <a:gd name="T33" fmla="*/ 22 h 870"/>
                <a:gd name="T34" fmla="*/ 44 w 1689"/>
                <a:gd name="T35" fmla="*/ 20 h 870"/>
                <a:gd name="T36" fmla="*/ 44 w 1689"/>
                <a:gd name="T37" fmla="*/ 25 h 870"/>
                <a:gd name="T38" fmla="*/ 34 w 1689"/>
                <a:gd name="T39" fmla="*/ 29 h 870"/>
                <a:gd name="T40" fmla="*/ 0 w 1689"/>
                <a:gd name="T41" fmla="*/ 17 h 870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689"/>
                <a:gd name="T64" fmla="*/ 0 h 870"/>
                <a:gd name="T65" fmla="*/ 1689 w 1689"/>
                <a:gd name="T66" fmla="*/ 870 h 870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689" h="870">
                  <a:moveTo>
                    <a:pt x="0" y="525"/>
                  </a:moveTo>
                  <a:lnTo>
                    <a:pt x="0" y="306"/>
                  </a:lnTo>
                  <a:lnTo>
                    <a:pt x="800" y="648"/>
                  </a:lnTo>
                  <a:lnTo>
                    <a:pt x="936" y="572"/>
                  </a:lnTo>
                  <a:lnTo>
                    <a:pt x="360" y="308"/>
                  </a:lnTo>
                  <a:lnTo>
                    <a:pt x="584" y="188"/>
                  </a:lnTo>
                  <a:lnTo>
                    <a:pt x="1160" y="444"/>
                  </a:lnTo>
                  <a:lnTo>
                    <a:pt x="1292" y="372"/>
                  </a:lnTo>
                  <a:lnTo>
                    <a:pt x="724" y="104"/>
                  </a:lnTo>
                  <a:lnTo>
                    <a:pt x="928" y="0"/>
                  </a:lnTo>
                  <a:lnTo>
                    <a:pt x="1500" y="256"/>
                  </a:lnTo>
                  <a:lnTo>
                    <a:pt x="1688" y="156"/>
                  </a:lnTo>
                  <a:lnTo>
                    <a:pt x="1689" y="381"/>
                  </a:lnTo>
                  <a:lnTo>
                    <a:pt x="1503" y="474"/>
                  </a:lnTo>
                  <a:lnTo>
                    <a:pt x="1356" y="408"/>
                  </a:lnTo>
                  <a:lnTo>
                    <a:pt x="1356" y="558"/>
                  </a:lnTo>
                  <a:lnTo>
                    <a:pt x="1155" y="666"/>
                  </a:lnTo>
                  <a:lnTo>
                    <a:pt x="1008" y="604"/>
                  </a:lnTo>
                  <a:lnTo>
                    <a:pt x="1008" y="752"/>
                  </a:lnTo>
                  <a:lnTo>
                    <a:pt x="789" y="870"/>
                  </a:lnTo>
                  <a:lnTo>
                    <a:pt x="0" y="525"/>
                  </a:lnTo>
                  <a:close/>
                </a:path>
              </a:pathLst>
            </a:custGeom>
            <a:solidFill>
              <a:srgbClr val="000000"/>
            </a:solidFill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7" name="Freeform 9"/>
            <p:cNvSpPr>
              <a:spLocks noChangeAspect="1"/>
            </p:cNvSpPr>
            <p:nvPr/>
          </p:nvSpPr>
          <p:spPr bwMode="auto">
            <a:xfrm>
              <a:off x="2229" y="1455"/>
              <a:ext cx="1178" cy="386"/>
            </a:xfrm>
            <a:custGeom>
              <a:avLst/>
              <a:gdLst>
                <a:gd name="T0" fmla="*/ 0 w 1746"/>
                <a:gd name="T1" fmla="*/ 7 h 588"/>
                <a:gd name="T2" fmla="*/ 1 w 1746"/>
                <a:gd name="T3" fmla="*/ 7 h 588"/>
                <a:gd name="T4" fmla="*/ 1 w 1746"/>
                <a:gd name="T5" fmla="*/ 6 h 588"/>
                <a:gd name="T6" fmla="*/ 1 w 1746"/>
                <a:gd name="T7" fmla="*/ 5 h 588"/>
                <a:gd name="T8" fmla="*/ 1 w 1746"/>
                <a:gd name="T9" fmla="*/ 5 h 588"/>
                <a:gd name="T10" fmla="*/ 3 w 1746"/>
                <a:gd name="T11" fmla="*/ 5 h 588"/>
                <a:gd name="T12" fmla="*/ 3 w 1746"/>
                <a:gd name="T13" fmla="*/ 5 h 588"/>
                <a:gd name="T14" fmla="*/ 5 w 1746"/>
                <a:gd name="T15" fmla="*/ 5 h 588"/>
                <a:gd name="T16" fmla="*/ 36 w 1746"/>
                <a:gd name="T17" fmla="*/ 16 h 588"/>
                <a:gd name="T18" fmla="*/ 76 w 1746"/>
                <a:gd name="T19" fmla="*/ 0 h 588"/>
                <a:gd name="T20" fmla="*/ 76 w 1746"/>
                <a:gd name="T21" fmla="*/ 3 h 588"/>
                <a:gd name="T22" fmla="*/ 36 w 1746"/>
                <a:gd name="T23" fmla="*/ 20 h 588"/>
                <a:gd name="T24" fmla="*/ 36 w 1746"/>
                <a:gd name="T25" fmla="*/ 17 h 588"/>
                <a:gd name="T26" fmla="*/ 14 w 1746"/>
                <a:gd name="T27" fmla="*/ 10 h 588"/>
                <a:gd name="T28" fmla="*/ 12 w 1746"/>
                <a:gd name="T29" fmla="*/ 9 h 588"/>
                <a:gd name="T30" fmla="*/ 11 w 1746"/>
                <a:gd name="T31" fmla="*/ 10 h 588"/>
                <a:gd name="T32" fmla="*/ 10 w 1746"/>
                <a:gd name="T33" fmla="*/ 10 h 588"/>
                <a:gd name="T34" fmla="*/ 0 w 1746"/>
                <a:gd name="T35" fmla="*/ 7 h 58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746"/>
                <a:gd name="T55" fmla="*/ 0 h 588"/>
                <a:gd name="T56" fmla="*/ 1746 w 1746"/>
                <a:gd name="T57" fmla="*/ 588 h 58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746" h="588">
                  <a:moveTo>
                    <a:pt x="0" y="219"/>
                  </a:moveTo>
                  <a:lnTo>
                    <a:pt x="6" y="192"/>
                  </a:lnTo>
                  <a:lnTo>
                    <a:pt x="18" y="177"/>
                  </a:lnTo>
                  <a:cubicBezTo>
                    <a:pt x="23" y="172"/>
                    <a:pt x="33" y="165"/>
                    <a:pt x="36" y="162"/>
                  </a:cubicBezTo>
                  <a:cubicBezTo>
                    <a:pt x="41" y="158"/>
                    <a:pt x="35" y="160"/>
                    <a:pt x="39" y="159"/>
                  </a:cubicBezTo>
                  <a:lnTo>
                    <a:pt x="66" y="153"/>
                  </a:lnTo>
                  <a:lnTo>
                    <a:pt x="84" y="159"/>
                  </a:lnTo>
                  <a:lnTo>
                    <a:pt x="114" y="174"/>
                  </a:lnTo>
                  <a:lnTo>
                    <a:pt x="840" y="495"/>
                  </a:lnTo>
                  <a:lnTo>
                    <a:pt x="1746" y="0"/>
                  </a:lnTo>
                  <a:lnTo>
                    <a:pt x="1746" y="81"/>
                  </a:lnTo>
                  <a:lnTo>
                    <a:pt x="837" y="588"/>
                  </a:lnTo>
                  <a:lnTo>
                    <a:pt x="837" y="522"/>
                  </a:lnTo>
                  <a:lnTo>
                    <a:pt x="318" y="291"/>
                  </a:lnTo>
                  <a:lnTo>
                    <a:pt x="285" y="282"/>
                  </a:lnTo>
                  <a:lnTo>
                    <a:pt x="252" y="294"/>
                  </a:lnTo>
                  <a:lnTo>
                    <a:pt x="234" y="321"/>
                  </a:lnTo>
                  <a:lnTo>
                    <a:pt x="0" y="219"/>
                  </a:lnTo>
                  <a:close/>
                </a:path>
              </a:pathLst>
            </a:custGeom>
            <a:solidFill>
              <a:srgbClr val="000000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8" name="Freeform 10"/>
            <p:cNvSpPr>
              <a:spLocks noChangeAspect="1"/>
            </p:cNvSpPr>
            <p:nvPr/>
          </p:nvSpPr>
          <p:spPr bwMode="auto">
            <a:xfrm>
              <a:off x="2207" y="1532"/>
              <a:ext cx="1194" cy="395"/>
            </a:xfrm>
            <a:custGeom>
              <a:avLst/>
              <a:gdLst>
                <a:gd name="T0" fmla="*/ 0 w 1770"/>
                <a:gd name="T1" fmla="*/ 7 h 603"/>
                <a:gd name="T2" fmla="*/ 0 w 1770"/>
                <a:gd name="T3" fmla="*/ 6 h 603"/>
                <a:gd name="T4" fmla="*/ 0 w 1770"/>
                <a:gd name="T5" fmla="*/ 5 h 603"/>
                <a:gd name="T6" fmla="*/ 1 w 1770"/>
                <a:gd name="T7" fmla="*/ 5 h 603"/>
                <a:gd name="T8" fmla="*/ 1 w 1770"/>
                <a:gd name="T9" fmla="*/ 5 h 603"/>
                <a:gd name="T10" fmla="*/ 37 w 1770"/>
                <a:gd name="T11" fmla="*/ 16 h 603"/>
                <a:gd name="T12" fmla="*/ 77 w 1770"/>
                <a:gd name="T13" fmla="*/ 0 h 603"/>
                <a:gd name="T14" fmla="*/ 77 w 1770"/>
                <a:gd name="T15" fmla="*/ 3 h 603"/>
                <a:gd name="T16" fmla="*/ 37 w 1770"/>
                <a:gd name="T17" fmla="*/ 20 h 603"/>
                <a:gd name="T18" fmla="*/ 37 w 1770"/>
                <a:gd name="T19" fmla="*/ 18 h 603"/>
                <a:gd name="T20" fmla="*/ 11 w 1770"/>
                <a:gd name="T21" fmla="*/ 8 h 603"/>
                <a:gd name="T22" fmla="*/ 9 w 1770"/>
                <a:gd name="T23" fmla="*/ 10 h 603"/>
                <a:gd name="T24" fmla="*/ 1 w 1770"/>
                <a:gd name="T25" fmla="*/ 7 h 603"/>
                <a:gd name="T26" fmla="*/ 0 w 1770"/>
                <a:gd name="T27" fmla="*/ 7 h 603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770"/>
                <a:gd name="T43" fmla="*/ 0 h 603"/>
                <a:gd name="T44" fmla="*/ 1770 w 1770"/>
                <a:gd name="T45" fmla="*/ 603 h 603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770" h="603">
                  <a:moveTo>
                    <a:pt x="0" y="204"/>
                  </a:moveTo>
                  <a:lnTo>
                    <a:pt x="0" y="183"/>
                  </a:lnTo>
                  <a:lnTo>
                    <a:pt x="0" y="165"/>
                  </a:lnTo>
                  <a:lnTo>
                    <a:pt x="9" y="150"/>
                  </a:lnTo>
                  <a:lnTo>
                    <a:pt x="21" y="135"/>
                  </a:lnTo>
                  <a:lnTo>
                    <a:pt x="861" y="504"/>
                  </a:lnTo>
                  <a:lnTo>
                    <a:pt x="1770" y="0"/>
                  </a:lnTo>
                  <a:lnTo>
                    <a:pt x="1770" y="105"/>
                  </a:lnTo>
                  <a:lnTo>
                    <a:pt x="864" y="603"/>
                  </a:lnTo>
                  <a:lnTo>
                    <a:pt x="864" y="534"/>
                  </a:lnTo>
                  <a:lnTo>
                    <a:pt x="249" y="261"/>
                  </a:lnTo>
                  <a:lnTo>
                    <a:pt x="216" y="312"/>
                  </a:lnTo>
                  <a:lnTo>
                    <a:pt x="9" y="219"/>
                  </a:lnTo>
                  <a:lnTo>
                    <a:pt x="0" y="204"/>
                  </a:lnTo>
                  <a:close/>
                </a:path>
              </a:pathLst>
            </a:custGeom>
            <a:solidFill>
              <a:srgbClr val="000000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9" name="Freeform 11"/>
            <p:cNvSpPr>
              <a:spLocks noChangeAspect="1"/>
            </p:cNvSpPr>
            <p:nvPr/>
          </p:nvSpPr>
          <p:spPr bwMode="auto">
            <a:xfrm>
              <a:off x="2207" y="1623"/>
              <a:ext cx="1200" cy="341"/>
            </a:xfrm>
            <a:custGeom>
              <a:avLst/>
              <a:gdLst>
                <a:gd name="T0" fmla="*/ 1 w 1776"/>
                <a:gd name="T1" fmla="*/ 5 h 522"/>
                <a:gd name="T2" fmla="*/ 0 w 1776"/>
                <a:gd name="T3" fmla="*/ 3 h 522"/>
                <a:gd name="T4" fmla="*/ 37 w 1776"/>
                <a:gd name="T5" fmla="*/ 16 h 522"/>
                <a:gd name="T6" fmla="*/ 77 w 1776"/>
                <a:gd name="T7" fmla="*/ 0 h 522"/>
                <a:gd name="T8" fmla="*/ 77 w 1776"/>
                <a:gd name="T9" fmla="*/ 1 h 522"/>
                <a:gd name="T10" fmla="*/ 37 w 1776"/>
                <a:gd name="T11" fmla="*/ 18 h 522"/>
                <a:gd name="T12" fmla="*/ 1 w 1776"/>
                <a:gd name="T13" fmla="*/ 5 h 52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776"/>
                <a:gd name="T22" fmla="*/ 0 h 522"/>
                <a:gd name="T23" fmla="*/ 1776 w 1776"/>
                <a:gd name="T24" fmla="*/ 522 h 52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776" h="522">
                  <a:moveTo>
                    <a:pt x="6" y="129"/>
                  </a:moveTo>
                  <a:lnTo>
                    <a:pt x="0" y="108"/>
                  </a:lnTo>
                  <a:lnTo>
                    <a:pt x="867" y="498"/>
                  </a:lnTo>
                  <a:lnTo>
                    <a:pt x="1773" y="0"/>
                  </a:lnTo>
                  <a:lnTo>
                    <a:pt x="1776" y="27"/>
                  </a:lnTo>
                  <a:lnTo>
                    <a:pt x="870" y="522"/>
                  </a:lnTo>
                  <a:lnTo>
                    <a:pt x="6" y="129"/>
                  </a:lnTo>
                  <a:close/>
                </a:path>
              </a:pathLst>
            </a:custGeom>
            <a:solidFill>
              <a:srgbClr val="000000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sysClr val="windowText" lastClr="000000"/>
                </a:solidFill>
              </a:endParaRPr>
            </a:p>
          </p:txBody>
        </p:sp>
      </p:grpSp>
      <p:sp>
        <p:nvSpPr>
          <p:cNvPr id="9222" name="Title 1"/>
          <p:cNvSpPr>
            <a:spLocks noGrp="1"/>
          </p:cNvSpPr>
          <p:nvPr>
            <p:ph type="title"/>
          </p:nvPr>
        </p:nvSpPr>
        <p:spPr>
          <a:xfrm>
            <a:off x="428625" y="428625"/>
            <a:ext cx="8229600" cy="1143000"/>
          </a:xfrm>
        </p:spPr>
        <p:txBody>
          <a:bodyPr/>
          <a:lstStyle/>
          <a:p>
            <a:pPr algn="l" eaLnBrk="1" hangingPunct="1"/>
            <a:r>
              <a:rPr lang="en-US" sz="3200" b="1" smtClean="0">
                <a:solidFill>
                  <a:schemeClr val="accent1"/>
                </a:solidFill>
                <a:latin typeface="Arial" charset="0"/>
                <a:cs typeface="Arial" charset="0"/>
              </a:rPr>
              <a:t>EKONOMI MAKRO</a:t>
            </a:r>
            <a:br>
              <a:rPr lang="en-US" sz="3200" b="1" smtClean="0">
                <a:solidFill>
                  <a:schemeClr val="accent1"/>
                </a:solidFill>
                <a:latin typeface="Arial" charset="0"/>
                <a:cs typeface="Arial" charset="0"/>
              </a:rPr>
            </a:br>
            <a:r>
              <a:rPr lang="en-US" sz="3200" b="1" smtClean="0">
                <a:solidFill>
                  <a:schemeClr val="accent1"/>
                </a:solidFill>
                <a:latin typeface="Arial" charset="0"/>
                <a:cs typeface="Arial" charset="0"/>
              </a:rPr>
              <a:t>Pengaruh Pemerintah</a:t>
            </a:r>
            <a:endParaRPr lang="en-US" sz="3200" smtClean="0">
              <a:solidFill>
                <a:schemeClr val="accent1"/>
              </a:solidFill>
              <a:latin typeface="Arial" charset="0"/>
              <a:cs typeface="Arial" charset="0"/>
            </a:endParaRPr>
          </a:p>
        </p:txBody>
      </p:sp>
      <p:sp>
        <p:nvSpPr>
          <p:cNvPr id="26628" name="Content Placeholder 2"/>
          <p:cNvSpPr>
            <a:spLocks noGrp="1"/>
          </p:cNvSpPr>
          <p:nvPr>
            <p:ph idx="1"/>
          </p:nvPr>
        </p:nvSpPr>
        <p:spPr>
          <a:xfrm>
            <a:off x="457200" y="1571625"/>
            <a:ext cx="8229600" cy="4554538"/>
          </a:xfrm>
        </p:spPr>
        <p:txBody>
          <a:bodyPr/>
          <a:lstStyle/>
          <a:p>
            <a:pPr eaLnBrk="1" hangingPunct="1">
              <a:defRPr/>
            </a:pPr>
            <a:endParaRPr lang="en-US" sz="240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 typeface="Arial" charset="0"/>
              <a:buNone/>
              <a:defRPr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Beberapa perangkat yang dimiliki pemerintah untuk mempengaruhi ekonomi makro adalah:</a:t>
            </a:r>
          </a:p>
          <a:p>
            <a:pPr eaLnBrk="1" hangingPunct="1">
              <a:defRPr/>
            </a:pPr>
            <a:endParaRPr lang="en-US" sz="2400" i="1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defRPr/>
            </a:pPr>
            <a:r>
              <a:rPr lang="en-US" sz="2400" b="1" smtClean="0">
                <a:latin typeface="Times New Roman" pitchFamily="18" charset="0"/>
                <a:cs typeface="Times New Roman" pitchFamily="18" charset="0"/>
              </a:rPr>
              <a:t>kebijakan fiskal </a:t>
            </a:r>
            <a:r>
              <a:rPr lang="en-US" sz="2400" i="1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i="1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(keputusan tentang pajak dan belanja pemerintah)</a:t>
            </a:r>
          </a:p>
          <a:p>
            <a:pPr eaLnBrk="1" hangingPunct="1">
              <a:defRPr/>
            </a:pPr>
            <a:r>
              <a:rPr lang="en-US" sz="2400" b="1" smtClean="0">
                <a:latin typeface="Times New Roman" pitchFamily="18" charset="0"/>
                <a:cs typeface="Times New Roman" pitchFamily="18" charset="0"/>
              </a:rPr>
              <a:t>kebijakan moneter </a:t>
            </a:r>
            <a:r>
              <a:rPr lang="en-US" sz="2400" i="1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i="1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(pengendalian penawaran uang)</a:t>
            </a:r>
          </a:p>
          <a:p>
            <a:pPr eaLnBrk="1" hangingPunct="1">
              <a:defRPr/>
            </a:pPr>
            <a:r>
              <a:rPr lang="en-US" sz="2400" b="1" smtClean="0">
                <a:latin typeface="Times New Roman" pitchFamily="18" charset="0"/>
                <a:cs typeface="Times New Roman" pitchFamily="18" charset="0"/>
              </a:rPr>
              <a:t>kebijakan pertumbuhan atau sisi penawaran </a:t>
            </a:r>
            <a:r>
              <a:rPr lang="en-US" sz="2400" i="1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i="1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(kebijakan yang berfokus pada peningkatan tingkat pertumbuhan jangka panjang)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1"/>
          <p:cNvCxnSpPr/>
          <p:nvPr/>
        </p:nvCxnSpPr>
        <p:spPr>
          <a:xfrm>
            <a:off x="500063" y="1428750"/>
            <a:ext cx="8143875" cy="1588"/>
          </a:xfrm>
          <a:prstGeom prst="line">
            <a:avLst/>
          </a:prstGeom>
          <a:ln w="177800" cap="rnd"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Subtitle 2"/>
          <p:cNvSpPr txBox="1">
            <a:spLocks/>
          </p:cNvSpPr>
          <p:nvPr/>
        </p:nvSpPr>
        <p:spPr bwMode="auto">
          <a:xfrm>
            <a:off x="0" y="0"/>
            <a:ext cx="9144000" cy="369888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b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BAB 18	</a:t>
            </a:r>
            <a:r>
              <a:rPr lang="en-US" b="1">
                <a:latin typeface="Times New Roman" pitchFamily="18" charset="0"/>
                <a:cs typeface="Times New Roman" pitchFamily="18" charset="0"/>
              </a:rPr>
              <a:t>Pengantar Ilmu Ekonomi Makro</a:t>
            </a:r>
            <a:endParaRPr lang="en-US" b="1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EDBAC8-8D21-4EAC-BE74-7891EFBBDABD}" type="slidenum">
              <a:rPr lang="en-US" smtClean="0">
                <a:latin typeface="Arial" pitchFamily="34" charset="0"/>
                <a:cs typeface="Arial" pitchFamily="34" charset="0"/>
              </a:rPr>
              <a:pPr>
                <a:defRPr/>
              </a:pPr>
              <a:t>9</a:t>
            </a:fld>
            <a:endParaRPr lang="en-US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0245" name="Group 7"/>
          <p:cNvGrpSpPr>
            <a:grpSpLocks noChangeAspect="1"/>
          </p:cNvGrpSpPr>
          <p:nvPr/>
        </p:nvGrpSpPr>
        <p:grpSpPr bwMode="auto">
          <a:xfrm>
            <a:off x="8643938" y="6429375"/>
            <a:ext cx="346075" cy="276225"/>
            <a:chOff x="2207" y="1173"/>
            <a:chExt cx="1200" cy="791"/>
          </a:xfrm>
        </p:grpSpPr>
        <p:sp>
          <p:nvSpPr>
            <p:cNvPr id="16" name="Freeform 8"/>
            <p:cNvSpPr>
              <a:spLocks noChangeAspect="1"/>
            </p:cNvSpPr>
            <p:nvPr/>
          </p:nvSpPr>
          <p:spPr bwMode="auto">
            <a:xfrm>
              <a:off x="2262" y="1173"/>
              <a:ext cx="1145" cy="568"/>
            </a:xfrm>
            <a:custGeom>
              <a:avLst/>
              <a:gdLst>
                <a:gd name="T0" fmla="*/ 0 w 1689"/>
                <a:gd name="T1" fmla="*/ 17 h 870"/>
                <a:gd name="T2" fmla="*/ 0 w 1689"/>
                <a:gd name="T3" fmla="*/ 10 h 870"/>
                <a:gd name="T4" fmla="*/ 34 w 1689"/>
                <a:gd name="T5" fmla="*/ 22 h 870"/>
                <a:gd name="T6" fmla="*/ 41 w 1689"/>
                <a:gd name="T7" fmla="*/ 19 h 870"/>
                <a:gd name="T8" fmla="*/ 16 w 1689"/>
                <a:gd name="T9" fmla="*/ 10 h 870"/>
                <a:gd name="T10" fmla="*/ 25 w 1689"/>
                <a:gd name="T11" fmla="*/ 6 h 870"/>
                <a:gd name="T12" fmla="*/ 50 w 1689"/>
                <a:gd name="T13" fmla="*/ 14 h 870"/>
                <a:gd name="T14" fmla="*/ 56 w 1689"/>
                <a:gd name="T15" fmla="*/ 12 h 870"/>
                <a:gd name="T16" fmla="*/ 32 w 1689"/>
                <a:gd name="T17" fmla="*/ 3 h 870"/>
                <a:gd name="T18" fmla="*/ 40 w 1689"/>
                <a:gd name="T19" fmla="*/ 0 h 870"/>
                <a:gd name="T20" fmla="*/ 66 w 1689"/>
                <a:gd name="T21" fmla="*/ 8 h 870"/>
                <a:gd name="T22" fmla="*/ 73 w 1689"/>
                <a:gd name="T23" fmla="*/ 5 h 870"/>
                <a:gd name="T24" fmla="*/ 74 w 1689"/>
                <a:gd name="T25" fmla="*/ 12 h 870"/>
                <a:gd name="T26" fmla="*/ 66 w 1689"/>
                <a:gd name="T27" fmla="*/ 16 h 870"/>
                <a:gd name="T28" fmla="*/ 59 w 1689"/>
                <a:gd name="T29" fmla="*/ 13 h 870"/>
                <a:gd name="T30" fmla="*/ 59 w 1689"/>
                <a:gd name="T31" fmla="*/ 18 h 870"/>
                <a:gd name="T32" fmla="*/ 50 w 1689"/>
                <a:gd name="T33" fmla="*/ 22 h 870"/>
                <a:gd name="T34" fmla="*/ 44 w 1689"/>
                <a:gd name="T35" fmla="*/ 20 h 870"/>
                <a:gd name="T36" fmla="*/ 44 w 1689"/>
                <a:gd name="T37" fmla="*/ 25 h 870"/>
                <a:gd name="T38" fmla="*/ 34 w 1689"/>
                <a:gd name="T39" fmla="*/ 29 h 870"/>
                <a:gd name="T40" fmla="*/ 0 w 1689"/>
                <a:gd name="T41" fmla="*/ 17 h 870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689"/>
                <a:gd name="T64" fmla="*/ 0 h 870"/>
                <a:gd name="T65" fmla="*/ 1689 w 1689"/>
                <a:gd name="T66" fmla="*/ 870 h 870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689" h="870">
                  <a:moveTo>
                    <a:pt x="0" y="525"/>
                  </a:moveTo>
                  <a:lnTo>
                    <a:pt x="0" y="306"/>
                  </a:lnTo>
                  <a:lnTo>
                    <a:pt x="800" y="648"/>
                  </a:lnTo>
                  <a:lnTo>
                    <a:pt x="936" y="572"/>
                  </a:lnTo>
                  <a:lnTo>
                    <a:pt x="360" y="308"/>
                  </a:lnTo>
                  <a:lnTo>
                    <a:pt x="584" y="188"/>
                  </a:lnTo>
                  <a:lnTo>
                    <a:pt x="1160" y="444"/>
                  </a:lnTo>
                  <a:lnTo>
                    <a:pt x="1292" y="372"/>
                  </a:lnTo>
                  <a:lnTo>
                    <a:pt x="724" y="104"/>
                  </a:lnTo>
                  <a:lnTo>
                    <a:pt x="928" y="0"/>
                  </a:lnTo>
                  <a:lnTo>
                    <a:pt x="1500" y="256"/>
                  </a:lnTo>
                  <a:lnTo>
                    <a:pt x="1688" y="156"/>
                  </a:lnTo>
                  <a:lnTo>
                    <a:pt x="1689" y="381"/>
                  </a:lnTo>
                  <a:lnTo>
                    <a:pt x="1503" y="474"/>
                  </a:lnTo>
                  <a:lnTo>
                    <a:pt x="1356" y="408"/>
                  </a:lnTo>
                  <a:lnTo>
                    <a:pt x="1356" y="558"/>
                  </a:lnTo>
                  <a:lnTo>
                    <a:pt x="1155" y="666"/>
                  </a:lnTo>
                  <a:lnTo>
                    <a:pt x="1008" y="604"/>
                  </a:lnTo>
                  <a:lnTo>
                    <a:pt x="1008" y="752"/>
                  </a:lnTo>
                  <a:lnTo>
                    <a:pt x="789" y="870"/>
                  </a:lnTo>
                  <a:lnTo>
                    <a:pt x="0" y="525"/>
                  </a:lnTo>
                  <a:close/>
                </a:path>
              </a:pathLst>
            </a:custGeom>
            <a:solidFill>
              <a:srgbClr val="000000"/>
            </a:solidFill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7" name="Freeform 9"/>
            <p:cNvSpPr>
              <a:spLocks noChangeAspect="1"/>
            </p:cNvSpPr>
            <p:nvPr/>
          </p:nvSpPr>
          <p:spPr bwMode="auto">
            <a:xfrm>
              <a:off x="2229" y="1455"/>
              <a:ext cx="1178" cy="386"/>
            </a:xfrm>
            <a:custGeom>
              <a:avLst/>
              <a:gdLst>
                <a:gd name="T0" fmla="*/ 0 w 1746"/>
                <a:gd name="T1" fmla="*/ 7 h 588"/>
                <a:gd name="T2" fmla="*/ 1 w 1746"/>
                <a:gd name="T3" fmla="*/ 7 h 588"/>
                <a:gd name="T4" fmla="*/ 1 w 1746"/>
                <a:gd name="T5" fmla="*/ 6 h 588"/>
                <a:gd name="T6" fmla="*/ 1 w 1746"/>
                <a:gd name="T7" fmla="*/ 5 h 588"/>
                <a:gd name="T8" fmla="*/ 1 w 1746"/>
                <a:gd name="T9" fmla="*/ 5 h 588"/>
                <a:gd name="T10" fmla="*/ 3 w 1746"/>
                <a:gd name="T11" fmla="*/ 5 h 588"/>
                <a:gd name="T12" fmla="*/ 3 w 1746"/>
                <a:gd name="T13" fmla="*/ 5 h 588"/>
                <a:gd name="T14" fmla="*/ 5 w 1746"/>
                <a:gd name="T15" fmla="*/ 5 h 588"/>
                <a:gd name="T16" fmla="*/ 36 w 1746"/>
                <a:gd name="T17" fmla="*/ 16 h 588"/>
                <a:gd name="T18" fmla="*/ 76 w 1746"/>
                <a:gd name="T19" fmla="*/ 0 h 588"/>
                <a:gd name="T20" fmla="*/ 76 w 1746"/>
                <a:gd name="T21" fmla="*/ 3 h 588"/>
                <a:gd name="T22" fmla="*/ 36 w 1746"/>
                <a:gd name="T23" fmla="*/ 20 h 588"/>
                <a:gd name="T24" fmla="*/ 36 w 1746"/>
                <a:gd name="T25" fmla="*/ 17 h 588"/>
                <a:gd name="T26" fmla="*/ 14 w 1746"/>
                <a:gd name="T27" fmla="*/ 10 h 588"/>
                <a:gd name="T28" fmla="*/ 12 w 1746"/>
                <a:gd name="T29" fmla="*/ 9 h 588"/>
                <a:gd name="T30" fmla="*/ 11 w 1746"/>
                <a:gd name="T31" fmla="*/ 10 h 588"/>
                <a:gd name="T32" fmla="*/ 10 w 1746"/>
                <a:gd name="T33" fmla="*/ 10 h 588"/>
                <a:gd name="T34" fmla="*/ 0 w 1746"/>
                <a:gd name="T35" fmla="*/ 7 h 58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746"/>
                <a:gd name="T55" fmla="*/ 0 h 588"/>
                <a:gd name="T56" fmla="*/ 1746 w 1746"/>
                <a:gd name="T57" fmla="*/ 588 h 58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746" h="588">
                  <a:moveTo>
                    <a:pt x="0" y="219"/>
                  </a:moveTo>
                  <a:lnTo>
                    <a:pt x="6" y="192"/>
                  </a:lnTo>
                  <a:lnTo>
                    <a:pt x="18" y="177"/>
                  </a:lnTo>
                  <a:cubicBezTo>
                    <a:pt x="23" y="172"/>
                    <a:pt x="33" y="165"/>
                    <a:pt x="36" y="162"/>
                  </a:cubicBezTo>
                  <a:cubicBezTo>
                    <a:pt x="41" y="158"/>
                    <a:pt x="35" y="160"/>
                    <a:pt x="39" y="159"/>
                  </a:cubicBezTo>
                  <a:lnTo>
                    <a:pt x="66" y="153"/>
                  </a:lnTo>
                  <a:lnTo>
                    <a:pt x="84" y="159"/>
                  </a:lnTo>
                  <a:lnTo>
                    <a:pt x="114" y="174"/>
                  </a:lnTo>
                  <a:lnTo>
                    <a:pt x="840" y="495"/>
                  </a:lnTo>
                  <a:lnTo>
                    <a:pt x="1746" y="0"/>
                  </a:lnTo>
                  <a:lnTo>
                    <a:pt x="1746" y="81"/>
                  </a:lnTo>
                  <a:lnTo>
                    <a:pt x="837" y="588"/>
                  </a:lnTo>
                  <a:lnTo>
                    <a:pt x="837" y="522"/>
                  </a:lnTo>
                  <a:lnTo>
                    <a:pt x="318" y="291"/>
                  </a:lnTo>
                  <a:lnTo>
                    <a:pt x="285" y="282"/>
                  </a:lnTo>
                  <a:lnTo>
                    <a:pt x="252" y="294"/>
                  </a:lnTo>
                  <a:lnTo>
                    <a:pt x="234" y="321"/>
                  </a:lnTo>
                  <a:lnTo>
                    <a:pt x="0" y="219"/>
                  </a:lnTo>
                  <a:close/>
                </a:path>
              </a:pathLst>
            </a:custGeom>
            <a:solidFill>
              <a:srgbClr val="000000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8" name="Freeform 10"/>
            <p:cNvSpPr>
              <a:spLocks noChangeAspect="1"/>
            </p:cNvSpPr>
            <p:nvPr/>
          </p:nvSpPr>
          <p:spPr bwMode="auto">
            <a:xfrm>
              <a:off x="2207" y="1532"/>
              <a:ext cx="1194" cy="395"/>
            </a:xfrm>
            <a:custGeom>
              <a:avLst/>
              <a:gdLst>
                <a:gd name="T0" fmla="*/ 0 w 1770"/>
                <a:gd name="T1" fmla="*/ 7 h 603"/>
                <a:gd name="T2" fmla="*/ 0 w 1770"/>
                <a:gd name="T3" fmla="*/ 6 h 603"/>
                <a:gd name="T4" fmla="*/ 0 w 1770"/>
                <a:gd name="T5" fmla="*/ 5 h 603"/>
                <a:gd name="T6" fmla="*/ 1 w 1770"/>
                <a:gd name="T7" fmla="*/ 5 h 603"/>
                <a:gd name="T8" fmla="*/ 1 w 1770"/>
                <a:gd name="T9" fmla="*/ 5 h 603"/>
                <a:gd name="T10" fmla="*/ 37 w 1770"/>
                <a:gd name="T11" fmla="*/ 16 h 603"/>
                <a:gd name="T12" fmla="*/ 77 w 1770"/>
                <a:gd name="T13" fmla="*/ 0 h 603"/>
                <a:gd name="T14" fmla="*/ 77 w 1770"/>
                <a:gd name="T15" fmla="*/ 3 h 603"/>
                <a:gd name="T16" fmla="*/ 37 w 1770"/>
                <a:gd name="T17" fmla="*/ 20 h 603"/>
                <a:gd name="T18" fmla="*/ 37 w 1770"/>
                <a:gd name="T19" fmla="*/ 18 h 603"/>
                <a:gd name="T20" fmla="*/ 11 w 1770"/>
                <a:gd name="T21" fmla="*/ 8 h 603"/>
                <a:gd name="T22" fmla="*/ 9 w 1770"/>
                <a:gd name="T23" fmla="*/ 10 h 603"/>
                <a:gd name="T24" fmla="*/ 1 w 1770"/>
                <a:gd name="T25" fmla="*/ 7 h 603"/>
                <a:gd name="T26" fmla="*/ 0 w 1770"/>
                <a:gd name="T27" fmla="*/ 7 h 603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770"/>
                <a:gd name="T43" fmla="*/ 0 h 603"/>
                <a:gd name="T44" fmla="*/ 1770 w 1770"/>
                <a:gd name="T45" fmla="*/ 603 h 603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770" h="603">
                  <a:moveTo>
                    <a:pt x="0" y="204"/>
                  </a:moveTo>
                  <a:lnTo>
                    <a:pt x="0" y="183"/>
                  </a:lnTo>
                  <a:lnTo>
                    <a:pt x="0" y="165"/>
                  </a:lnTo>
                  <a:lnTo>
                    <a:pt x="9" y="150"/>
                  </a:lnTo>
                  <a:lnTo>
                    <a:pt x="21" y="135"/>
                  </a:lnTo>
                  <a:lnTo>
                    <a:pt x="861" y="504"/>
                  </a:lnTo>
                  <a:lnTo>
                    <a:pt x="1770" y="0"/>
                  </a:lnTo>
                  <a:lnTo>
                    <a:pt x="1770" y="105"/>
                  </a:lnTo>
                  <a:lnTo>
                    <a:pt x="864" y="603"/>
                  </a:lnTo>
                  <a:lnTo>
                    <a:pt x="864" y="534"/>
                  </a:lnTo>
                  <a:lnTo>
                    <a:pt x="249" y="261"/>
                  </a:lnTo>
                  <a:lnTo>
                    <a:pt x="216" y="312"/>
                  </a:lnTo>
                  <a:lnTo>
                    <a:pt x="9" y="219"/>
                  </a:lnTo>
                  <a:lnTo>
                    <a:pt x="0" y="204"/>
                  </a:lnTo>
                  <a:close/>
                </a:path>
              </a:pathLst>
            </a:custGeom>
            <a:solidFill>
              <a:srgbClr val="000000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9" name="Freeform 11"/>
            <p:cNvSpPr>
              <a:spLocks noChangeAspect="1"/>
            </p:cNvSpPr>
            <p:nvPr/>
          </p:nvSpPr>
          <p:spPr bwMode="auto">
            <a:xfrm>
              <a:off x="2207" y="1623"/>
              <a:ext cx="1200" cy="341"/>
            </a:xfrm>
            <a:custGeom>
              <a:avLst/>
              <a:gdLst>
                <a:gd name="T0" fmla="*/ 1 w 1776"/>
                <a:gd name="T1" fmla="*/ 5 h 522"/>
                <a:gd name="T2" fmla="*/ 0 w 1776"/>
                <a:gd name="T3" fmla="*/ 3 h 522"/>
                <a:gd name="T4" fmla="*/ 37 w 1776"/>
                <a:gd name="T5" fmla="*/ 16 h 522"/>
                <a:gd name="T6" fmla="*/ 77 w 1776"/>
                <a:gd name="T7" fmla="*/ 0 h 522"/>
                <a:gd name="T8" fmla="*/ 77 w 1776"/>
                <a:gd name="T9" fmla="*/ 1 h 522"/>
                <a:gd name="T10" fmla="*/ 37 w 1776"/>
                <a:gd name="T11" fmla="*/ 18 h 522"/>
                <a:gd name="T12" fmla="*/ 1 w 1776"/>
                <a:gd name="T13" fmla="*/ 5 h 52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776"/>
                <a:gd name="T22" fmla="*/ 0 h 522"/>
                <a:gd name="T23" fmla="*/ 1776 w 1776"/>
                <a:gd name="T24" fmla="*/ 522 h 52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776" h="522">
                  <a:moveTo>
                    <a:pt x="6" y="129"/>
                  </a:moveTo>
                  <a:lnTo>
                    <a:pt x="0" y="108"/>
                  </a:lnTo>
                  <a:lnTo>
                    <a:pt x="867" y="498"/>
                  </a:lnTo>
                  <a:lnTo>
                    <a:pt x="1773" y="0"/>
                  </a:lnTo>
                  <a:lnTo>
                    <a:pt x="1776" y="27"/>
                  </a:lnTo>
                  <a:lnTo>
                    <a:pt x="870" y="522"/>
                  </a:lnTo>
                  <a:lnTo>
                    <a:pt x="6" y="129"/>
                  </a:lnTo>
                  <a:close/>
                </a:path>
              </a:pathLst>
            </a:custGeom>
            <a:solidFill>
              <a:srgbClr val="000000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sysClr val="windowText" lastClr="000000"/>
                </a:solidFill>
              </a:endParaRPr>
            </a:p>
          </p:txBody>
        </p:sp>
      </p:grpSp>
      <p:sp>
        <p:nvSpPr>
          <p:cNvPr id="10246" name="Title 1"/>
          <p:cNvSpPr>
            <a:spLocks noGrp="1"/>
          </p:cNvSpPr>
          <p:nvPr>
            <p:ph type="title"/>
          </p:nvPr>
        </p:nvSpPr>
        <p:spPr>
          <a:xfrm>
            <a:off x="428625" y="428625"/>
            <a:ext cx="8229600" cy="1143000"/>
          </a:xfrm>
        </p:spPr>
        <p:txBody>
          <a:bodyPr/>
          <a:lstStyle/>
          <a:p>
            <a:pPr algn="l" eaLnBrk="1" hangingPunct="1"/>
            <a:r>
              <a:rPr lang="en-US" sz="3200" b="1" smtClean="0">
                <a:solidFill>
                  <a:schemeClr val="accent1"/>
                </a:solidFill>
                <a:latin typeface="Arial" charset="0"/>
                <a:cs typeface="Arial" charset="0"/>
              </a:rPr>
              <a:t>KOMPONEN EKONOMI MAKRO</a:t>
            </a:r>
            <a:br>
              <a:rPr lang="en-US" sz="3200" b="1" smtClean="0">
                <a:solidFill>
                  <a:schemeClr val="accent1"/>
                </a:solidFill>
                <a:latin typeface="Arial" charset="0"/>
                <a:cs typeface="Arial" charset="0"/>
              </a:rPr>
            </a:br>
            <a:r>
              <a:rPr lang="en-US" sz="3200" b="1" smtClean="0">
                <a:solidFill>
                  <a:schemeClr val="accent1"/>
                </a:solidFill>
                <a:latin typeface="Arial" charset="0"/>
                <a:cs typeface="Arial" charset="0"/>
              </a:rPr>
              <a:t>Aliran Melingkar</a:t>
            </a:r>
            <a:endParaRPr lang="en-US" sz="3200" smtClean="0">
              <a:solidFill>
                <a:schemeClr val="accent1"/>
              </a:solidFill>
              <a:latin typeface="Arial" charset="0"/>
              <a:cs typeface="Arial" charset="0"/>
            </a:endParaRPr>
          </a:p>
        </p:txBody>
      </p:sp>
      <p:sp>
        <p:nvSpPr>
          <p:cNvPr id="26628" name="Content Placeholder 2"/>
          <p:cNvSpPr>
            <a:spLocks noGrp="1"/>
          </p:cNvSpPr>
          <p:nvPr>
            <p:ph idx="1"/>
          </p:nvPr>
        </p:nvSpPr>
        <p:spPr>
          <a:xfrm>
            <a:off x="457200" y="1571625"/>
            <a:ext cx="8229600" cy="4554538"/>
          </a:xfrm>
        </p:spPr>
        <p:txBody>
          <a:bodyPr/>
          <a:lstStyle/>
          <a:p>
            <a:pPr eaLnBrk="1" hangingPunct="1">
              <a:defRPr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 typeface="Arial" charset="0"/>
              <a:buNone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Diagram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aliran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melingkar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memperlihatkan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aliran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pendapatan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diterima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pembayaran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dilakukan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oleh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tiga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pelaku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perekonomian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0" eaLnBrk="1" hangingPunct="1">
              <a:buFont typeface="Arial" charset="0"/>
              <a:buNone/>
              <a:defRPr/>
            </a:pPr>
            <a:endParaRPr lang="en-US" sz="2400" i="1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defRPr/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Swasta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defRPr/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Publik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defRPr/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Internasional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1752</TotalTime>
  <Words>302</Words>
  <Application>Microsoft Office PowerPoint</Application>
  <PresentationFormat>On-screen Show (4:3)</PresentationFormat>
  <Paragraphs>84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CASE FAIR</vt:lpstr>
      <vt:lpstr>BAGIAN IV KONSEP DAN PERMASALAHAN DALAM ILMU EKONOMI MAKRO    </vt:lpstr>
      <vt:lpstr>18 Pengantar  Ilmu Ekonomi Makro</vt:lpstr>
      <vt:lpstr>ILMU EKONOMI Mikro dan Makro</vt:lpstr>
      <vt:lpstr>ILMU EKONOMI MAKRO Akar   (1)</vt:lpstr>
      <vt:lpstr>ILMU EKONOMI MAKRO Akar   (2)</vt:lpstr>
      <vt:lpstr>ILMU EKONOMI MAKRO Persoalan yang Ditangani</vt:lpstr>
      <vt:lpstr>EKONOMI MAKRO Pengaruh Pemerintah</vt:lpstr>
      <vt:lpstr>KOMPONEN EKONOMI MAKRO Aliran Melingkar</vt:lpstr>
      <vt:lpstr>Slide 10</vt:lpstr>
      <vt:lpstr>Tiga Arena Pasar</vt:lpstr>
      <vt:lpstr>Permintaan Agregat dan Penawaran Agregat</vt:lpstr>
      <vt:lpstr>KOMPONEN EKONOMI MAKRO Dua Sisi Transaksi</vt:lpstr>
      <vt:lpstr>Slide 14</vt:lpstr>
      <vt:lpstr>Siklus Bisnis</vt:lpstr>
      <vt:lpstr>Slide 16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Rudi Pg</dc:creator>
  <cp:lastModifiedBy>BETTY</cp:lastModifiedBy>
  <cp:revision>330</cp:revision>
  <dcterms:created xsi:type="dcterms:W3CDTF">2008-01-22T04:00:20Z</dcterms:created>
  <dcterms:modified xsi:type="dcterms:W3CDTF">2021-09-01T12:56:53Z</dcterms:modified>
</cp:coreProperties>
</file>