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7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5928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40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9742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74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16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0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6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5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0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9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7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2B6A2-3BD4-4064-AA47-ECAB43B3DA4A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9AE3426-E3B4-489E-A010-AB8B6BAC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4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95887"/>
          </a:xfrm>
        </p:spPr>
        <p:txBody>
          <a:bodyPr>
            <a:normAutofit/>
          </a:bodyPr>
          <a:lstStyle/>
          <a:p>
            <a:pPr algn="ctr"/>
            <a:r>
              <a:rPr lang="en-ID" dirty="0" smtClean="0"/>
              <a:t/>
            </a:r>
            <a:br>
              <a:rPr lang="en-ID" dirty="0" smtClean="0"/>
            </a:br>
            <a:r>
              <a:rPr lang="en-ID" dirty="0"/>
              <a:t/>
            </a:r>
            <a:br>
              <a:rPr lang="en-ID" dirty="0"/>
            </a:br>
            <a:r>
              <a:rPr lang="en-ID" dirty="0" err="1" smtClean="0"/>
              <a:t>Disiplin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/>
            </a:r>
            <a:br>
              <a:rPr lang="en-ID" dirty="0" smtClean="0"/>
            </a:br>
            <a:r>
              <a:rPr lang="en-ID" dirty="0" smtClean="0"/>
              <a:t/>
            </a:r>
            <a:br>
              <a:rPr lang="en-ID" dirty="0" smtClean="0"/>
            </a:br>
            <a:r>
              <a:rPr lang="en-ID"/>
              <a:t/>
            </a:r>
            <a:br>
              <a:rPr lang="en-ID"/>
            </a:b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85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b="1" dirty="0"/>
              <a:t>Ilmu tentang pengertian</a:t>
            </a:r>
            <a:r>
              <a:rPr lang="id-ID" dirty="0"/>
              <a:t>, tentang pengertian-pengertian pokok dalam hukum (subjek hukum, perbuatan hukum, hubungan hukum dsb)</a:t>
            </a:r>
            <a:endParaRPr lang="en-US" dirty="0"/>
          </a:p>
          <a:p>
            <a:pPr lvl="0"/>
            <a:r>
              <a:rPr lang="id-ID" b="1" dirty="0"/>
              <a:t>Ilmu tentang kaedah</a:t>
            </a:r>
            <a:r>
              <a:rPr lang="id-ID" dirty="0"/>
              <a:t>, hukum sebagai suatu norma/kaedah, berhubungan dengan dogmatik hukum dan sistematika hukum</a:t>
            </a:r>
            <a:endParaRPr lang="en-US" dirty="0"/>
          </a:p>
          <a:p>
            <a:pPr lvl="0"/>
            <a:r>
              <a:rPr lang="id-ID" b="1" dirty="0"/>
              <a:t>Ilmu tentang kenyataan</a:t>
            </a:r>
            <a:r>
              <a:rPr lang="id-ID" dirty="0"/>
              <a:t>, hukum sebagai perilaku atau sikap tindak, mencakup: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1908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5728"/>
            <a:ext cx="7686700" cy="6170008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Ilmu ttg kenyataan mencakup...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1. Sosiologi hukum</a:t>
            </a:r>
          </a:p>
          <a:p>
            <a:pPr>
              <a:buNone/>
            </a:pPr>
            <a:r>
              <a:rPr lang="id-ID" dirty="0" smtClean="0"/>
              <a:t>   suatu cabang ilmu pengetahuan yang secara empiris dan analitis mempelajari hubungan timbal balik antara hukum sebagai gejala sosial dengan gejala sosial lain (Soerjono Soekanto)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2. Antropologi</a:t>
            </a:r>
          </a:p>
          <a:p>
            <a:pPr>
              <a:buNone/>
            </a:pPr>
            <a:r>
              <a:rPr lang="id-ID" dirty="0" smtClean="0"/>
              <a:t>    suatu cabang ilmu pengetahuan yang mempelajari pola-pola sengketa dan penyelesaiannya pada masyarakat sederhana, maupun masyarakat yang sedang mengalami proses perkembangan dan pembangunan/proses modernisasi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3. Psikologi hukum</a:t>
            </a:r>
          </a:p>
          <a:p>
            <a:pPr>
              <a:buNone/>
            </a:pPr>
            <a:r>
              <a:rPr lang="id-ID" dirty="0" smtClean="0"/>
              <a:t>    suatu cabang pengetahuan yang mempelajari hukum sebagai suatu perwujudan perkembangan jiwa manusia (Purnadi Purbacaraka).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67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00108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4. Perbandingan hukum</a:t>
            </a:r>
          </a:p>
          <a:p>
            <a:pPr>
              <a:buNone/>
            </a:pPr>
            <a:r>
              <a:rPr lang="id-ID" dirty="0" smtClean="0"/>
              <a:t>    suatu metode studi hukum yang mempelajari  perbedaan sistem hukum antara negara yang satu dengan yang lain. Atau membanding-bandingkan sistem hukum positif dari bangsa yang satu dengan bangsa yang lain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5. Sejarah hukum</a:t>
            </a:r>
          </a:p>
          <a:p>
            <a:pPr>
              <a:buNone/>
            </a:pPr>
            <a:r>
              <a:rPr lang="id-ID" dirty="0" smtClean="0"/>
              <a:t>    suatu disiplin hukum yang mempelajari asal usul terbentuknya dan perkembangan suatu sistem hukum dalam suatu masyarakat tertentu dan memperbanding antara hukum yang berbeda karena dibatasi oleh perbedaan waktu</a:t>
            </a:r>
          </a:p>
          <a:p>
            <a:pPr>
              <a:buNone/>
            </a:pP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606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703512" y="764704"/>
            <a:ext cx="7704856" cy="4968552"/>
            <a:chOff x="1401" y="320"/>
            <a:chExt cx="9738" cy="5038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401" y="2389"/>
              <a:ext cx="1799" cy="900"/>
            </a:xfrm>
            <a:custGeom>
              <a:avLst/>
              <a:gdLst>
                <a:gd name="T0" fmla="+- 0 3110 1401"/>
                <a:gd name="T1" fmla="*/ T0 w 1799"/>
                <a:gd name="T2" fmla="+- 0 2390 2390"/>
                <a:gd name="T3" fmla="*/ 2390 h 900"/>
                <a:gd name="T4" fmla="+- 0 1491 1401"/>
                <a:gd name="T5" fmla="*/ T4 w 1799"/>
                <a:gd name="T6" fmla="+- 0 2390 2390"/>
                <a:gd name="T7" fmla="*/ 2390 h 900"/>
                <a:gd name="T8" fmla="+- 0 1456 1401"/>
                <a:gd name="T9" fmla="*/ T8 w 1799"/>
                <a:gd name="T10" fmla="+- 0 2397 2390"/>
                <a:gd name="T11" fmla="*/ 2397 h 900"/>
                <a:gd name="T12" fmla="+- 0 1427 1401"/>
                <a:gd name="T13" fmla="*/ T12 w 1799"/>
                <a:gd name="T14" fmla="+- 0 2416 2390"/>
                <a:gd name="T15" fmla="*/ 2416 h 900"/>
                <a:gd name="T16" fmla="+- 0 1408 1401"/>
                <a:gd name="T17" fmla="*/ T16 w 1799"/>
                <a:gd name="T18" fmla="+- 0 2445 2390"/>
                <a:gd name="T19" fmla="*/ 2445 h 900"/>
                <a:gd name="T20" fmla="+- 0 1401 1401"/>
                <a:gd name="T21" fmla="*/ T20 w 1799"/>
                <a:gd name="T22" fmla="+- 0 2480 2390"/>
                <a:gd name="T23" fmla="*/ 2480 h 900"/>
                <a:gd name="T24" fmla="+- 0 1401 1401"/>
                <a:gd name="T25" fmla="*/ T24 w 1799"/>
                <a:gd name="T26" fmla="+- 0 3199 2390"/>
                <a:gd name="T27" fmla="*/ 3199 h 900"/>
                <a:gd name="T28" fmla="+- 0 1408 1401"/>
                <a:gd name="T29" fmla="*/ T28 w 1799"/>
                <a:gd name="T30" fmla="+- 0 3234 2390"/>
                <a:gd name="T31" fmla="*/ 3234 h 900"/>
                <a:gd name="T32" fmla="+- 0 1427 1401"/>
                <a:gd name="T33" fmla="*/ T32 w 1799"/>
                <a:gd name="T34" fmla="+- 0 3263 2390"/>
                <a:gd name="T35" fmla="*/ 3263 h 900"/>
                <a:gd name="T36" fmla="+- 0 1456 1401"/>
                <a:gd name="T37" fmla="*/ T36 w 1799"/>
                <a:gd name="T38" fmla="+- 0 3282 2390"/>
                <a:gd name="T39" fmla="*/ 3282 h 900"/>
                <a:gd name="T40" fmla="+- 0 1491 1401"/>
                <a:gd name="T41" fmla="*/ T40 w 1799"/>
                <a:gd name="T42" fmla="+- 0 3289 2390"/>
                <a:gd name="T43" fmla="*/ 3289 h 900"/>
                <a:gd name="T44" fmla="+- 0 3110 1401"/>
                <a:gd name="T45" fmla="*/ T44 w 1799"/>
                <a:gd name="T46" fmla="+- 0 3289 2390"/>
                <a:gd name="T47" fmla="*/ 3289 h 900"/>
                <a:gd name="T48" fmla="+- 0 3145 1401"/>
                <a:gd name="T49" fmla="*/ T48 w 1799"/>
                <a:gd name="T50" fmla="+- 0 3282 2390"/>
                <a:gd name="T51" fmla="*/ 3282 h 900"/>
                <a:gd name="T52" fmla="+- 0 3174 1401"/>
                <a:gd name="T53" fmla="*/ T52 w 1799"/>
                <a:gd name="T54" fmla="+- 0 3263 2390"/>
                <a:gd name="T55" fmla="*/ 3263 h 900"/>
                <a:gd name="T56" fmla="+- 0 3193 1401"/>
                <a:gd name="T57" fmla="*/ T56 w 1799"/>
                <a:gd name="T58" fmla="+- 0 3234 2390"/>
                <a:gd name="T59" fmla="*/ 3234 h 900"/>
                <a:gd name="T60" fmla="+- 0 3200 1401"/>
                <a:gd name="T61" fmla="*/ T60 w 1799"/>
                <a:gd name="T62" fmla="+- 0 3199 2390"/>
                <a:gd name="T63" fmla="*/ 3199 h 900"/>
                <a:gd name="T64" fmla="+- 0 3200 1401"/>
                <a:gd name="T65" fmla="*/ T64 w 1799"/>
                <a:gd name="T66" fmla="+- 0 2480 2390"/>
                <a:gd name="T67" fmla="*/ 2480 h 900"/>
                <a:gd name="T68" fmla="+- 0 3193 1401"/>
                <a:gd name="T69" fmla="*/ T68 w 1799"/>
                <a:gd name="T70" fmla="+- 0 2445 2390"/>
                <a:gd name="T71" fmla="*/ 2445 h 900"/>
                <a:gd name="T72" fmla="+- 0 3174 1401"/>
                <a:gd name="T73" fmla="*/ T72 w 1799"/>
                <a:gd name="T74" fmla="+- 0 2416 2390"/>
                <a:gd name="T75" fmla="*/ 2416 h 900"/>
                <a:gd name="T76" fmla="+- 0 3145 1401"/>
                <a:gd name="T77" fmla="*/ T76 w 1799"/>
                <a:gd name="T78" fmla="+- 0 2397 2390"/>
                <a:gd name="T79" fmla="*/ 2397 h 900"/>
                <a:gd name="T80" fmla="+- 0 3110 1401"/>
                <a:gd name="T81" fmla="*/ T80 w 1799"/>
                <a:gd name="T82" fmla="+- 0 2390 2390"/>
                <a:gd name="T83" fmla="*/ 239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1709" y="899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4"/>
                  </a:lnTo>
                  <a:lnTo>
                    <a:pt x="1799" y="809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6" name="Line 72"/>
            <p:cNvCxnSpPr>
              <a:cxnSpLocks noChangeShapeType="1"/>
            </p:cNvCxnSpPr>
            <p:nvPr/>
          </p:nvCxnSpPr>
          <p:spPr bwMode="auto">
            <a:xfrm>
              <a:off x="3200" y="2839"/>
              <a:ext cx="720" cy="0"/>
            </a:xfrm>
            <a:prstGeom prst="line">
              <a:avLst/>
            </a:prstGeom>
            <a:noFill/>
            <a:ln w="12700">
              <a:solidFill>
                <a:srgbClr val="467AA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919" y="1355"/>
              <a:ext cx="2183" cy="900"/>
            </a:xfrm>
            <a:custGeom>
              <a:avLst/>
              <a:gdLst>
                <a:gd name="T0" fmla="+- 0 6012 3920"/>
                <a:gd name="T1" fmla="*/ T0 w 2183"/>
                <a:gd name="T2" fmla="+- 0 1355 1355"/>
                <a:gd name="T3" fmla="*/ 1355 h 900"/>
                <a:gd name="T4" fmla="+- 0 4010 3920"/>
                <a:gd name="T5" fmla="*/ T4 w 2183"/>
                <a:gd name="T6" fmla="+- 0 1355 1355"/>
                <a:gd name="T7" fmla="*/ 1355 h 900"/>
                <a:gd name="T8" fmla="+- 0 3975 3920"/>
                <a:gd name="T9" fmla="*/ T8 w 2183"/>
                <a:gd name="T10" fmla="+- 0 1362 1355"/>
                <a:gd name="T11" fmla="*/ 1362 h 900"/>
                <a:gd name="T12" fmla="+- 0 3946 3920"/>
                <a:gd name="T13" fmla="*/ T12 w 2183"/>
                <a:gd name="T14" fmla="+- 0 1382 1355"/>
                <a:gd name="T15" fmla="*/ 1382 h 900"/>
                <a:gd name="T16" fmla="+- 0 3927 3920"/>
                <a:gd name="T17" fmla="*/ T16 w 2183"/>
                <a:gd name="T18" fmla="+- 0 1410 1355"/>
                <a:gd name="T19" fmla="*/ 1410 h 900"/>
                <a:gd name="T20" fmla="+- 0 3920 3920"/>
                <a:gd name="T21" fmla="*/ T20 w 2183"/>
                <a:gd name="T22" fmla="+- 0 1445 1355"/>
                <a:gd name="T23" fmla="*/ 1445 h 900"/>
                <a:gd name="T24" fmla="+- 0 3920 3920"/>
                <a:gd name="T25" fmla="*/ T24 w 2183"/>
                <a:gd name="T26" fmla="+- 0 2165 1355"/>
                <a:gd name="T27" fmla="*/ 2165 h 900"/>
                <a:gd name="T28" fmla="+- 0 3927 3920"/>
                <a:gd name="T29" fmla="*/ T28 w 2183"/>
                <a:gd name="T30" fmla="+- 0 2200 1355"/>
                <a:gd name="T31" fmla="*/ 2200 h 900"/>
                <a:gd name="T32" fmla="+- 0 3946 3920"/>
                <a:gd name="T33" fmla="*/ T32 w 2183"/>
                <a:gd name="T34" fmla="+- 0 2228 1355"/>
                <a:gd name="T35" fmla="*/ 2228 h 900"/>
                <a:gd name="T36" fmla="+- 0 3975 3920"/>
                <a:gd name="T37" fmla="*/ T36 w 2183"/>
                <a:gd name="T38" fmla="+- 0 2248 1355"/>
                <a:gd name="T39" fmla="*/ 2248 h 900"/>
                <a:gd name="T40" fmla="+- 0 4010 3920"/>
                <a:gd name="T41" fmla="*/ T40 w 2183"/>
                <a:gd name="T42" fmla="+- 0 2255 1355"/>
                <a:gd name="T43" fmla="*/ 2255 h 900"/>
                <a:gd name="T44" fmla="+- 0 6012 3920"/>
                <a:gd name="T45" fmla="*/ T44 w 2183"/>
                <a:gd name="T46" fmla="+- 0 2255 1355"/>
                <a:gd name="T47" fmla="*/ 2255 h 900"/>
                <a:gd name="T48" fmla="+- 0 6047 3920"/>
                <a:gd name="T49" fmla="*/ T48 w 2183"/>
                <a:gd name="T50" fmla="+- 0 2248 1355"/>
                <a:gd name="T51" fmla="*/ 2248 h 900"/>
                <a:gd name="T52" fmla="+- 0 6075 3920"/>
                <a:gd name="T53" fmla="*/ T52 w 2183"/>
                <a:gd name="T54" fmla="+- 0 2228 1355"/>
                <a:gd name="T55" fmla="*/ 2228 h 900"/>
                <a:gd name="T56" fmla="+- 0 6095 3920"/>
                <a:gd name="T57" fmla="*/ T56 w 2183"/>
                <a:gd name="T58" fmla="+- 0 2200 1355"/>
                <a:gd name="T59" fmla="*/ 2200 h 900"/>
                <a:gd name="T60" fmla="+- 0 6102 3920"/>
                <a:gd name="T61" fmla="*/ T60 w 2183"/>
                <a:gd name="T62" fmla="+- 0 2165 1355"/>
                <a:gd name="T63" fmla="*/ 2165 h 900"/>
                <a:gd name="T64" fmla="+- 0 6102 3920"/>
                <a:gd name="T65" fmla="*/ T64 w 2183"/>
                <a:gd name="T66" fmla="+- 0 1445 1355"/>
                <a:gd name="T67" fmla="*/ 1445 h 900"/>
                <a:gd name="T68" fmla="+- 0 6095 3920"/>
                <a:gd name="T69" fmla="*/ T68 w 2183"/>
                <a:gd name="T70" fmla="+- 0 1410 1355"/>
                <a:gd name="T71" fmla="*/ 1410 h 900"/>
                <a:gd name="T72" fmla="+- 0 6075 3920"/>
                <a:gd name="T73" fmla="*/ T72 w 2183"/>
                <a:gd name="T74" fmla="+- 0 1382 1355"/>
                <a:gd name="T75" fmla="*/ 1382 h 900"/>
                <a:gd name="T76" fmla="+- 0 6047 3920"/>
                <a:gd name="T77" fmla="*/ T76 w 2183"/>
                <a:gd name="T78" fmla="+- 0 1362 1355"/>
                <a:gd name="T79" fmla="*/ 1362 h 900"/>
                <a:gd name="T80" fmla="+- 0 6012 3920"/>
                <a:gd name="T81" fmla="*/ T80 w 2183"/>
                <a:gd name="T82" fmla="+- 0 1355 1355"/>
                <a:gd name="T83" fmla="*/ 135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2092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7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6" y="873"/>
                  </a:lnTo>
                  <a:lnTo>
                    <a:pt x="55" y="893"/>
                  </a:lnTo>
                  <a:lnTo>
                    <a:pt x="90" y="900"/>
                  </a:lnTo>
                  <a:lnTo>
                    <a:pt x="2092" y="900"/>
                  </a:lnTo>
                  <a:lnTo>
                    <a:pt x="2127" y="893"/>
                  </a:lnTo>
                  <a:lnTo>
                    <a:pt x="2155" y="873"/>
                  </a:lnTo>
                  <a:lnTo>
                    <a:pt x="2175" y="845"/>
                  </a:lnTo>
                  <a:lnTo>
                    <a:pt x="2182" y="810"/>
                  </a:lnTo>
                  <a:lnTo>
                    <a:pt x="2182" y="90"/>
                  </a:lnTo>
                  <a:lnTo>
                    <a:pt x="2175" y="55"/>
                  </a:lnTo>
                  <a:lnTo>
                    <a:pt x="2155" y="27"/>
                  </a:lnTo>
                  <a:lnTo>
                    <a:pt x="2127" y="7"/>
                  </a:lnTo>
                  <a:lnTo>
                    <a:pt x="2092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9" y="1355"/>
              <a:ext cx="2183" cy="900"/>
            </a:xfrm>
            <a:custGeom>
              <a:avLst/>
              <a:gdLst>
                <a:gd name="T0" fmla="+- 0 3920 3920"/>
                <a:gd name="T1" fmla="*/ T0 w 2183"/>
                <a:gd name="T2" fmla="+- 0 1445 1355"/>
                <a:gd name="T3" fmla="*/ 1445 h 900"/>
                <a:gd name="T4" fmla="+- 0 3927 3920"/>
                <a:gd name="T5" fmla="*/ T4 w 2183"/>
                <a:gd name="T6" fmla="+- 0 1410 1355"/>
                <a:gd name="T7" fmla="*/ 1410 h 900"/>
                <a:gd name="T8" fmla="+- 0 3946 3920"/>
                <a:gd name="T9" fmla="*/ T8 w 2183"/>
                <a:gd name="T10" fmla="+- 0 1382 1355"/>
                <a:gd name="T11" fmla="*/ 1382 h 900"/>
                <a:gd name="T12" fmla="+- 0 3975 3920"/>
                <a:gd name="T13" fmla="*/ T12 w 2183"/>
                <a:gd name="T14" fmla="+- 0 1362 1355"/>
                <a:gd name="T15" fmla="*/ 1362 h 900"/>
                <a:gd name="T16" fmla="+- 0 4010 3920"/>
                <a:gd name="T17" fmla="*/ T16 w 2183"/>
                <a:gd name="T18" fmla="+- 0 1355 1355"/>
                <a:gd name="T19" fmla="*/ 1355 h 900"/>
                <a:gd name="T20" fmla="+- 0 6012 3920"/>
                <a:gd name="T21" fmla="*/ T20 w 2183"/>
                <a:gd name="T22" fmla="+- 0 1355 1355"/>
                <a:gd name="T23" fmla="*/ 1355 h 900"/>
                <a:gd name="T24" fmla="+- 0 6047 3920"/>
                <a:gd name="T25" fmla="*/ T24 w 2183"/>
                <a:gd name="T26" fmla="+- 0 1362 1355"/>
                <a:gd name="T27" fmla="*/ 1362 h 900"/>
                <a:gd name="T28" fmla="+- 0 6075 3920"/>
                <a:gd name="T29" fmla="*/ T28 w 2183"/>
                <a:gd name="T30" fmla="+- 0 1382 1355"/>
                <a:gd name="T31" fmla="*/ 1382 h 900"/>
                <a:gd name="T32" fmla="+- 0 6095 3920"/>
                <a:gd name="T33" fmla="*/ T32 w 2183"/>
                <a:gd name="T34" fmla="+- 0 1410 1355"/>
                <a:gd name="T35" fmla="*/ 1410 h 900"/>
                <a:gd name="T36" fmla="+- 0 6102 3920"/>
                <a:gd name="T37" fmla="*/ T36 w 2183"/>
                <a:gd name="T38" fmla="+- 0 1445 1355"/>
                <a:gd name="T39" fmla="*/ 1445 h 900"/>
                <a:gd name="T40" fmla="+- 0 6102 3920"/>
                <a:gd name="T41" fmla="*/ T40 w 2183"/>
                <a:gd name="T42" fmla="+- 0 2165 1355"/>
                <a:gd name="T43" fmla="*/ 2165 h 900"/>
                <a:gd name="T44" fmla="+- 0 6095 3920"/>
                <a:gd name="T45" fmla="*/ T44 w 2183"/>
                <a:gd name="T46" fmla="+- 0 2200 1355"/>
                <a:gd name="T47" fmla="*/ 2200 h 900"/>
                <a:gd name="T48" fmla="+- 0 6075 3920"/>
                <a:gd name="T49" fmla="*/ T48 w 2183"/>
                <a:gd name="T50" fmla="+- 0 2228 1355"/>
                <a:gd name="T51" fmla="*/ 2228 h 900"/>
                <a:gd name="T52" fmla="+- 0 6047 3920"/>
                <a:gd name="T53" fmla="*/ T52 w 2183"/>
                <a:gd name="T54" fmla="+- 0 2248 1355"/>
                <a:gd name="T55" fmla="*/ 2248 h 900"/>
                <a:gd name="T56" fmla="+- 0 6012 3920"/>
                <a:gd name="T57" fmla="*/ T56 w 2183"/>
                <a:gd name="T58" fmla="+- 0 2255 1355"/>
                <a:gd name="T59" fmla="*/ 2255 h 900"/>
                <a:gd name="T60" fmla="+- 0 4010 3920"/>
                <a:gd name="T61" fmla="*/ T60 w 2183"/>
                <a:gd name="T62" fmla="+- 0 2255 1355"/>
                <a:gd name="T63" fmla="*/ 2255 h 900"/>
                <a:gd name="T64" fmla="+- 0 3975 3920"/>
                <a:gd name="T65" fmla="*/ T64 w 2183"/>
                <a:gd name="T66" fmla="+- 0 2248 1355"/>
                <a:gd name="T67" fmla="*/ 2248 h 900"/>
                <a:gd name="T68" fmla="+- 0 3946 3920"/>
                <a:gd name="T69" fmla="*/ T68 w 2183"/>
                <a:gd name="T70" fmla="+- 0 2228 1355"/>
                <a:gd name="T71" fmla="*/ 2228 h 900"/>
                <a:gd name="T72" fmla="+- 0 3927 3920"/>
                <a:gd name="T73" fmla="*/ T72 w 2183"/>
                <a:gd name="T74" fmla="+- 0 2200 1355"/>
                <a:gd name="T75" fmla="*/ 2200 h 900"/>
                <a:gd name="T76" fmla="+- 0 3920 3920"/>
                <a:gd name="T77" fmla="*/ T76 w 2183"/>
                <a:gd name="T78" fmla="+- 0 2165 1355"/>
                <a:gd name="T79" fmla="*/ 2165 h 900"/>
                <a:gd name="T80" fmla="+- 0 3920 3920"/>
                <a:gd name="T81" fmla="*/ T80 w 2183"/>
                <a:gd name="T82" fmla="+- 0 1445 1355"/>
                <a:gd name="T83" fmla="*/ 144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0" y="90"/>
                  </a:moveTo>
                  <a:lnTo>
                    <a:pt x="7" y="55"/>
                  </a:lnTo>
                  <a:lnTo>
                    <a:pt x="26" y="27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2092" y="0"/>
                  </a:lnTo>
                  <a:lnTo>
                    <a:pt x="2127" y="7"/>
                  </a:lnTo>
                  <a:lnTo>
                    <a:pt x="2155" y="27"/>
                  </a:lnTo>
                  <a:lnTo>
                    <a:pt x="2175" y="55"/>
                  </a:lnTo>
                  <a:lnTo>
                    <a:pt x="2182" y="90"/>
                  </a:lnTo>
                  <a:lnTo>
                    <a:pt x="2182" y="810"/>
                  </a:lnTo>
                  <a:lnTo>
                    <a:pt x="2175" y="845"/>
                  </a:lnTo>
                  <a:lnTo>
                    <a:pt x="2155" y="873"/>
                  </a:lnTo>
                  <a:lnTo>
                    <a:pt x="2127" y="893"/>
                  </a:lnTo>
                  <a:lnTo>
                    <a:pt x="2092" y="900"/>
                  </a:lnTo>
                  <a:lnTo>
                    <a:pt x="90" y="900"/>
                  </a:lnTo>
                  <a:lnTo>
                    <a:pt x="55" y="893"/>
                  </a:lnTo>
                  <a:lnTo>
                    <a:pt x="26" y="873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9" name="Line 69"/>
            <p:cNvCxnSpPr>
              <a:cxnSpLocks noChangeShapeType="1"/>
            </p:cNvCxnSpPr>
            <p:nvPr/>
          </p:nvCxnSpPr>
          <p:spPr bwMode="auto">
            <a:xfrm>
              <a:off x="6102" y="1805"/>
              <a:ext cx="719" cy="0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821" y="320"/>
              <a:ext cx="1799" cy="900"/>
            </a:xfrm>
            <a:custGeom>
              <a:avLst/>
              <a:gdLst>
                <a:gd name="T0" fmla="+- 0 8530 6821"/>
                <a:gd name="T1" fmla="*/ T0 w 1799"/>
                <a:gd name="T2" fmla="+- 0 321 321"/>
                <a:gd name="T3" fmla="*/ 321 h 900"/>
                <a:gd name="T4" fmla="+- 0 6911 6821"/>
                <a:gd name="T5" fmla="*/ T4 w 1799"/>
                <a:gd name="T6" fmla="+- 0 321 321"/>
                <a:gd name="T7" fmla="*/ 321 h 900"/>
                <a:gd name="T8" fmla="+- 0 6876 6821"/>
                <a:gd name="T9" fmla="*/ T8 w 1799"/>
                <a:gd name="T10" fmla="+- 0 328 321"/>
                <a:gd name="T11" fmla="*/ 328 h 900"/>
                <a:gd name="T12" fmla="+- 0 6848 6821"/>
                <a:gd name="T13" fmla="*/ T12 w 1799"/>
                <a:gd name="T14" fmla="+- 0 347 321"/>
                <a:gd name="T15" fmla="*/ 347 h 900"/>
                <a:gd name="T16" fmla="+- 0 6828 6821"/>
                <a:gd name="T17" fmla="*/ T16 w 1799"/>
                <a:gd name="T18" fmla="+- 0 376 321"/>
                <a:gd name="T19" fmla="*/ 376 h 900"/>
                <a:gd name="T20" fmla="+- 0 6821 6821"/>
                <a:gd name="T21" fmla="*/ T20 w 1799"/>
                <a:gd name="T22" fmla="+- 0 411 321"/>
                <a:gd name="T23" fmla="*/ 411 h 900"/>
                <a:gd name="T24" fmla="+- 0 6821 6821"/>
                <a:gd name="T25" fmla="*/ T24 w 1799"/>
                <a:gd name="T26" fmla="+- 0 1130 321"/>
                <a:gd name="T27" fmla="*/ 1130 h 900"/>
                <a:gd name="T28" fmla="+- 0 6828 6821"/>
                <a:gd name="T29" fmla="*/ T28 w 1799"/>
                <a:gd name="T30" fmla="+- 0 1165 321"/>
                <a:gd name="T31" fmla="*/ 1165 h 900"/>
                <a:gd name="T32" fmla="+- 0 6848 6821"/>
                <a:gd name="T33" fmla="*/ T32 w 1799"/>
                <a:gd name="T34" fmla="+- 0 1194 321"/>
                <a:gd name="T35" fmla="*/ 1194 h 900"/>
                <a:gd name="T36" fmla="+- 0 6876 6821"/>
                <a:gd name="T37" fmla="*/ T36 w 1799"/>
                <a:gd name="T38" fmla="+- 0 1213 321"/>
                <a:gd name="T39" fmla="*/ 1213 h 900"/>
                <a:gd name="T40" fmla="+- 0 6911 6821"/>
                <a:gd name="T41" fmla="*/ T40 w 1799"/>
                <a:gd name="T42" fmla="+- 0 1220 321"/>
                <a:gd name="T43" fmla="*/ 1220 h 900"/>
                <a:gd name="T44" fmla="+- 0 8530 6821"/>
                <a:gd name="T45" fmla="*/ T44 w 1799"/>
                <a:gd name="T46" fmla="+- 0 1220 321"/>
                <a:gd name="T47" fmla="*/ 1220 h 900"/>
                <a:gd name="T48" fmla="+- 0 8565 6821"/>
                <a:gd name="T49" fmla="*/ T48 w 1799"/>
                <a:gd name="T50" fmla="+- 0 1213 321"/>
                <a:gd name="T51" fmla="*/ 1213 h 900"/>
                <a:gd name="T52" fmla="+- 0 8594 6821"/>
                <a:gd name="T53" fmla="*/ T52 w 1799"/>
                <a:gd name="T54" fmla="+- 0 1194 321"/>
                <a:gd name="T55" fmla="*/ 1194 h 900"/>
                <a:gd name="T56" fmla="+- 0 8613 6821"/>
                <a:gd name="T57" fmla="*/ T56 w 1799"/>
                <a:gd name="T58" fmla="+- 0 1165 321"/>
                <a:gd name="T59" fmla="*/ 1165 h 900"/>
                <a:gd name="T60" fmla="+- 0 8620 6821"/>
                <a:gd name="T61" fmla="*/ T60 w 1799"/>
                <a:gd name="T62" fmla="+- 0 1130 321"/>
                <a:gd name="T63" fmla="*/ 1130 h 900"/>
                <a:gd name="T64" fmla="+- 0 8620 6821"/>
                <a:gd name="T65" fmla="*/ T64 w 1799"/>
                <a:gd name="T66" fmla="+- 0 411 321"/>
                <a:gd name="T67" fmla="*/ 411 h 900"/>
                <a:gd name="T68" fmla="+- 0 8613 6821"/>
                <a:gd name="T69" fmla="*/ T68 w 1799"/>
                <a:gd name="T70" fmla="+- 0 376 321"/>
                <a:gd name="T71" fmla="*/ 376 h 900"/>
                <a:gd name="T72" fmla="+- 0 8594 6821"/>
                <a:gd name="T73" fmla="*/ T72 w 1799"/>
                <a:gd name="T74" fmla="+- 0 347 321"/>
                <a:gd name="T75" fmla="*/ 347 h 900"/>
                <a:gd name="T76" fmla="+- 0 8565 6821"/>
                <a:gd name="T77" fmla="*/ T76 w 1799"/>
                <a:gd name="T78" fmla="+- 0 328 321"/>
                <a:gd name="T79" fmla="*/ 328 h 900"/>
                <a:gd name="T80" fmla="+- 0 8530 6821"/>
                <a:gd name="T81" fmla="*/ T80 w 1799"/>
                <a:gd name="T82" fmla="+- 0 321 321"/>
                <a:gd name="T83" fmla="*/ 321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7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7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1709" y="899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4"/>
                  </a:lnTo>
                  <a:lnTo>
                    <a:pt x="1799" y="809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6821" y="320"/>
              <a:ext cx="1799" cy="900"/>
            </a:xfrm>
            <a:custGeom>
              <a:avLst/>
              <a:gdLst>
                <a:gd name="T0" fmla="+- 0 6821 6821"/>
                <a:gd name="T1" fmla="*/ T0 w 1799"/>
                <a:gd name="T2" fmla="+- 0 411 321"/>
                <a:gd name="T3" fmla="*/ 411 h 900"/>
                <a:gd name="T4" fmla="+- 0 6828 6821"/>
                <a:gd name="T5" fmla="*/ T4 w 1799"/>
                <a:gd name="T6" fmla="+- 0 376 321"/>
                <a:gd name="T7" fmla="*/ 376 h 900"/>
                <a:gd name="T8" fmla="+- 0 6848 6821"/>
                <a:gd name="T9" fmla="*/ T8 w 1799"/>
                <a:gd name="T10" fmla="+- 0 347 321"/>
                <a:gd name="T11" fmla="*/ 347 h 900"/>
                <a:gd name="T12" fmla="+- 0 6876 6821"/>
                <a:gd name="T13" fmla="*/ T12 w 1799"/>
                <a:gd name="T14" fmla="+- 0 328 321"/>
                <a:gd name="T15" fmla="*/ 328 h 900"/>
                <a:gd name="T16" fmla="+- 0 6911 6821"/>
                <a:gd name="T17" fmla="*/ T16 w 1799"/>
                <a:gd name="T18" fmla="+- 0 321 321"/>
                <a:gd name="T19" fmla="*/ 321 h 900"/>
                <a:gd name="T20" fmla="+- 0 8530 6821"/>
                <a:gd name="T21" fmla="*/ T20 w 1799"/>
                <a:gd name="T22" fmla="+- 0 321 321"/>
                <a:gd name="T23" fmla="*/ 321 h 900"/>
                <a:gd name="T24" fmla="+- 0 8565 6821"/>
                <a:gd name="T25" fmla="*/ T24 w 1799"/>
                <a:gd name="T26" fmla="+- 0 328 321"/>
                <a:gd name="T27" fmla="*/ 328 h 900"/>
                <a:gd name="T28" fmla="+- 0 8594 6821"/>
                <a:gd name="T29" fmla="*/ T28 w 1799"/>
                <a:gd name="T30" fmla="+- 0 347 321"/>
                <a:gd name="T31" fmla="*/ 347 h 900"/>
                <a:gd name="T32" fmla="+- 0 8613 6821"/>
                <a:gd name="T33" fmla="*/ T32 w 1799"/>
                <a:gd name="T34" fmla="+- 0 376 321"/>
                <a:gd name="T35" fmla="*/ 376 h 900"/>
                <a:gd name="T36" fmla="+- 0 8620 6821"/>
                <a:gd name="T37" fmla="*/ T36 w 1799"/>
                <a:gd name="T38" fmla="+- 0 411 321"/>
                <a:gd name="T39" fmla="*/ 411 h 900"/>
                <a:gd name="T40" fmla="+- 0 8620 6821"/>
                <a:gd name="T41" fmla="*/ T40 w 1799"/>
                <a:gd name="T42" fmla="+- 0 1130 321"/>
                <a:gd name="T43" fmla="*/ 1130 h 900"/>
                <a:gd name="T44" fmla="+- 0 8613 6821"/>
                <a:gd name="T45" fmla="*/ T44 w 1799"/>
                <a:gd name="T46" fmla="+- 0 1165 321"/>
                <a:gd name="T47" fmla="*/ 1165 h 900"/>
                <a:gd name="T48" fmla="+- 0 8594 6821"/>
                <a:gd name="T49" fmla="*/ T48 w 1799"/>
                <a:gd name="T50" fmla="+- 0 1194 321"/>
                <a:gd name="T51" fmla="*/ 1194 h 900"/>
                <a:gd name="T52" fmla="+- 0 8565 6821"/>
                <a:gd name="T53" fmla="*/ T52 w 1799"/>
                <a:gd name="T54" fmla="+- 0 1213 321"/>
                <a:gd name="T55" fmla="*/ 1213 h 900"/>
                <a:gd name="T56" fmla="+- 0 8530 6821"/>
                <a:gd name="T57" fmla="*/ T56 w 1799"/>
                <a:gd name="T58" fmla="+- 0 1220 321"/>
                <a:gd name="T59" fmla="*/ 1220 h 900"/>
                <a:gd name="T60" fmla="+- 0 6911 6821"/>
                <a:gd name="T61" fmla="*/ T60 w 1799"/>
                <a:gd name="T62" fmla="+- 0 1220 321"/>
                <a:gd name="T63" fmla="*/ 1220 h 900"/>
                <a:gd name="T64" fmla="+- 0 6876 6821"/>
                <a:gd name="T65" fmla="*/ T64 w 1799"/>
                <a:gd name="T66" fmla="+- 0 1213 321"/>
                <a:gd name="T67" fmla="*/ 1213 h 900"/>
                <a:gd name="T68" fmla="+- 0 6848 6821"/>
                <a:gd name="T69" fmla="*/ T68 w 1799"/>
                <a:gd name="T70" fmla="+- 0 1194 321"/>
                <a:gd name="T71" fmla="*/ 1194 h 900"/>
                <a:gd name="T72" fmla="+- 0 6828 6821"/>
                <a:gd name="T73" fmla="*/ T72 w 1799"/>
                <a:gd name="T74" fmla="+- 0 1165 321"/>
                <a:gd name="T75" fmla="*/ 1165 h 900"/>
                <a:gd name="T76" fmla="+- 0 6821 6821"/>
                <a:gd name="T77" fmla="*/ T76 w 1799"/>
                <a:gd name="T78" fmla="+- 0 1130 321"/>
                <a:gd name="T79" fmla="*/ 1130 h 900"/>
                <a:gd name="T80" fmla="+- 0 6821 6821"/>
                <a:gd name="T81" fmla="*/ T80 w 1799"/>
                <a:gd name="T82" fmla="+- 0 411 321"/>
                <a:gd name="T83" fmla="*/ 411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7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6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09"/>
                  </a:lnTo>
                  <a:lnTo>
                    <a:pt x="1792" y="844"/>
                  </a:lnTo>
                  <a:lnTo>
                    <a:pt x="1773" y="873"/>
                  </a:lnTo>
                  <a:lnTo>
                    <a:pt x="1744" y="892"/>
                  </a:lnTo>
                  <a:lnTo>
                    <a:pt x="1709" y="899"/>
                  </a:lnTo>
                  <a:lnTo>
                    <a:pt x="90" y="899"/>
                  </a:lnTo>
                  <a:lnTo>
                    <a:pt x="55" y="892"/>
                  </a:lnTo>
                  <a:lnTo>
                    <a:pt x="27" y="873"/>
                  </a:lnTo>
                  <a:lnTo>
                    <a:pt x="7" y="844"/>
                  </a:lnTo>
                  <a:lnTo>
                    <a:pt x="0" y="809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2" name="Line 66"/>
            <p:cNvCxnSpPr>
              <a:cxnSpLocks noChangeShapeType="1"/>
            </p:cNvCxnSpPr>
            <p:nvPr/>
          </p:nvCxnSpPr>
          <p:spPr bwMode="auto">
            <a:xfrm>
              <a:off x="6102" y="1805"/>
              <a:ext cx="719" cy="0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821" y="1355"/>
              <a:ext cx="1799" cy="900"/>
            </a:xfrm>
            <a:custGeom>
              <a:avLst/>
              <a:gdLst>
                <a:gd name="T0" fmla="+- 0 8530 6821"/>
                <a:gd name="T1" fmla="*/ T0 w 1799"/>
                <a:gd name="T2" fmla="+- 0 1355 1355"/>
                <a:gd name="T3" fmla="*/ 1355 h 900"/>
                <a:gd name="T4" fmla="+- 0 6911 6821"/>
                <a:gd name="T5" fmla="*/ T4 w 1799"/>
                <a:gd name="T6" fmla="+- 0 1355 1355"/>
                <a:gd name="T7" fmla="*/ 1355 h 900"/>
                <a:gd name="T8" fmla="+- 0 6876 6821"/>
                <a:gd name="T9" fmla="*/ T8 w 1799"/>
                <a:gd name="T10" fmla="+- 0 1362 1355"/>
                <a:gd name="T11" fmla="*/ 1362 h 900"/>
                <a:gd name="T12" fmla="+- 0 6848 6821"/>
                <a:gd name="T13" fmla="*/ T12 w 1799"/>
                <a:gd name="T14" fmla="+- 0 1382 1355"/>
                <a:gd name="T15" fmla="*/ 1382 h 900"/>
                <a:gd name="T16" fmla="+- 0 6828 6821"/>
                <a:gd name="T17" fmla="*/ T16 w 1799"/>
                <a:gd name="T18" fmla="+- 0 1410 1355"/>
                <a:gd name="T19" fmla="*/ 1410 h 900"/>
                <a:gd name="T20" fmla="+- 0 6821 6821"/>
                <a:gd name="T21" fmla="*/ T20 w 1799"/>
                <a:gd name="T22" fmla="+- 0 1445 1355"/>
                <a:gd name="T23" fmla="*/ 1445 h 900"/>
                <a:gd name="T24" fmla="+- 0 6821 6821"/>
                <a:gd name="T25" fmla="*/ T24 w 1799"/>
                <a:gd name="T26" fmla="+- 0 2165 1355"/>
                <a:gd name="T27" fmla="*/ 2165 h 900"/>
                <a:gd name="T28" fmla="+- 0 6828 6821"/>
                <a:gd name="T29" fmla="*/ T28 w 1799"/>
                <a:gd name="T30" fmla="+- 0 2200 1355"/>
                <a:gd name="T31" fmla="*/ 2200 h 900"/>
                <a:gd name="T32" fmla="+- 0 6848 6821"/>
                <a:gd name="T33" fmla="*/ T32 w 1799"/>
                <a:gd name="T34" fmla="+- 0 2228 1355"/>
                <a:gd name="T35" fmla="*/ 2228 h 900"/>
                <a:gd name="T36" fmla="+- 0 6876 6821"/>
                <a:gd name="T37" fmla="*/ T36 w 1799"/>
                <a:gd name="T38" fmla="+- 0 2248 1355"/>
                <a:gd name="T39" fmla="*/ 2248 h 900"/>
                <a:gd name="T40" fmla="+- 0 6911 6821"/>
                <a:gd name="T41" fmla="*/ T40 w 1799"/>
                <a:gd name="T42" fmla="+- 0 2255 1355"/>
                <a:gd name="T43" fmla="*/ 2255 h 900"/>
                <a:gd name="T44" fmla="+- 0 8530 6821"/>
                <a:gd name="T45" fmla="*/ T44 w 1799"/>
                <a:gd name="T46" fmla="+- 0 2255 1355"/>
                <a:gd name="T47" fmla="*/ 2255 h 900"/>
                <a:gd name="T48" fmla="+- 0 8565 6821"/>
                <a:gd name="T49" fmla="*/ T48 w 1799"/>
                <a:gd name="T50" fmla="+- 0 2248 1355"/>
                <a:gd name="T51" fmla="*/ 2248 h 900"/>
                <a:gd name="T52" fmla="+- 0 8594 6821"/>
                <a:gd name="T53" fmla="*/ T52 w 1799"/>
                <a:gd name="T54" fmla="+- 0 2228 1355"/>
                <a:gd name="T55" fmla="*/ 2228 h 900"/>
                <a:gd name="T56" fmla="+- 0 8613 6821"/>
                <a:gd name="T57" fmla="*/ T56 w 1799"/>
                <a:gd name="T58" fmla="+- 0 2200 1355"/>
                <a:gd name="T59" fmla="*/ 2200 h 900"/>
                <a:gd name="T60" fmla="+- 0 8620 6821"/>
                <a:gd name="T61" fmla="*/ T60 w 1799"/>
                <a:gd name="T62" fmla="+- 0 2165 1355"/>
                <a:gd name="T63" fmla="*/ 2165 h 900"/>
                <a:gd name="T64" fmla="+- 0 8620 6821"/>
                <a:gd name="T65" fmla="*/ T64 w 1799"/>
                <a:gd name="T66" fmla="+- 0 1445 1355"/>
                <a:gd name="T67" fmla="*/ 1445 h 900"/>
                <a:gd name="T68" fmla="+- 0 8613 6821"/>
                <a:gd name="T69" fmla="*/ T68 w 1799"/>
                <a:gd name="T70" fmla="+- 0 1410 1355"/>
                <a:gd name="T71" fmla="*/ 1410 h 900"/>
                <a:gd name="T72" fmla="+- 0 8594 6821"/>
                <a:gd name="T73" fmla="*/ T72 w 1799"/>
                <a:gd name="T74" fmla="+- 0 1382 1355"/>
                <a:gd name="T75" fmla="*/ 1382 h 900"/>
                <a:gd name="T76" fmla="+- 0 8565 6821"/>
                <a:gd name="T77" fmla="*/ T76 w 1799"/>
                <a:gd name="T78" fmla="+- 0 1362 1355"/>
                <a:gd name="T79" fmla="*/ 1362 h 900"/>
                <a:gd name="T80" fmla="+- 0 8530 6821"/>
                <a:gd name="T81" fmla="*/ T80 w 1799"/>
                <a:gd name="T82" fmla="+- 0 1355 1355"/>
                <a:gd name="T83" fmla="*/ 135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7" y="27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7" y="873"/>
                  </a:lnTo>
                  <a:lnTo>
                    <a:pt x="55" y="893"/>
                  </a:lnTo>
                  <a:lnTo>
                    <a:pt x="90" y="900"/>
                  </a:lnTo>
                  <a:lnTo>
                    <a:pt x="1709" y="900"/>
                  </a:lnTo>
                  <a:lnTo>
                    <a:pt x="1744" y="893"/>
                  </a:lnTo>
                  <a:lnTo>
                    <a:pt x="1773" y="873"/>
                  </a:lnTo>
                  <a:lnTo>
                    <a:pt x="1792" y="845"/>
                  </a:lnTo>
                  <a:lnTo>
                    <a:pt x="1799" y="810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7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821" y="1355"/>
              <a:ext cx="1799" cy="900"/>
            </a:xfrm>
            <a:custGeom>
              <a:avLst/>
              <a:gdLst>
                <a:gd name="T0" fmla="+- 0 6821 6821"/>
                <a:gd name="T1" fmla="*/ T0 w 1799"/>
                <a:gd name="T2" fmla="+- 0 1445 1355"/>
                <a:gd name="T3" fmla="*/ 1445 h 900"/>
                <a:gd name="T4" fmla="+- 0 6828 6821"/>
                <a:gd name="T5" fmla="*/ T4 w 1799"/>
                <a:gd name="T6" fmla="+- 0 1410 1355"/>
                <a:gd name="T7" fmla="*/ 1410 h 900"/>
                <a:gd name="T8" fmla="+- 0 6848 6821"/>
                <a:gd name="T9" fmla="*/ T8 w 1799"/>
                <a:gd name="T10" fmla="+- 0 1382 1355"/>
                <a:gd name="T11" fmla="*/ 1382 h 900"/>
                <a:gd name="T12" fmla="+- 0 6876 6821"/>
                <a:gd name="T13" fmla="*/ T12 w 1799"/>
                <a:gd name="T14" fmla="+- 0 1362 1355"/>
                <a:gd name="T15" fmla="*/ 1362 h 900"/>
                <a:gd name="T16" fmla="+- 0 6911 6821"/>
                <a:gd name="T17" fmla="*/ T16 w 1799"/>
                <a:gd name="T18" fmla="+- 0 1355 1355"/>
                <a:gd name="T19" fmla="*/ 1355 h 900"/>
                <a:gd name="T20" fmla="+- 0 8530 6821"/>
                <a:gd name="T21" fmla="*/ T20 w 1799"/>
                <a:gd name="T22" fmla="+- 0 1355 1355"/>
                <a:gd name="T23" fmla="*/ 1355 h 900"/>
                <a:gd name="T24" fmla="+- 0 8565 6821"/>
                <a:gd name="T25" fmla="*/ T24 w 1799"/>
                <a:gd name="T26" fmla="+- 0 1362 1355"/>
                <a:gd name="T27" fmla="*/ 1362 h 900"/>
                <a:gd name="T28" fmla="+- 0 8594 6821"/>
                <a:gd name="T29" fmla="*/ T28 w 1799"/>
                <a:gd name="T30" fmla="+- 0 1382 1355"/>
                <a:gd name="T31" fmla="*/ 1382 h 900"/>
                <a:gd name="T32" fmla="+- 0 8613 6821"/>
                <a:gd name="T33" fmla="*/ T32 w 1799"/>
                <a:gd name="T34" fmla="+- 0 1410 1355"/>
                <a:gd name="T35" fmla="*/ 1410 h 900"/>
                <a:gd name="T36" fmla="+- 0 8620 6821"/>
                <a:gd name="T37" fmla="*/ T36 w 1799"/>
                <a:gd name="T38" fmla="+- 0 1445 1355"/>
                <a:gd name="T39" fmla="*/ 1445 h 900"/>
                <a:gd name="T40" fmla="+- 0 8620 6821"/>
                <a:gd name="T41" fmla="*/ T40 w 1799"/>
                <a:gd name="T42" fmla="+- 0 2165 1355"/>
                <a:gd name="T43" fmla="*/ 2165 h 900"/>
                <a:gd name="T44" fmla="+- 0 8613 6821"/>
                <a:gd name="T45" fmla="*/ T44 w 1799"/>
                <a:gd name="T46" fmla="+- 0 2200 1355"/>
                <a:gd name="T47" fmla="*/ 2200 h 900"/>
                <a:gd name="T48" fmla="+- 0 8594 6821"/>
                <a:gd name="T49" fmla="*/ T48 w 1799"/>
                <a:gd name="T50" fmla="+- 0 2228 1355"/>
                <a:gd name="T51" fmla="*/ 2228 h 900"/>
                <a:gd name="T52" fmla="+- 0 8565 6821"/>
                <a:gd name="T53" fmla="*/ T52 w 1799"/>
                <a:gd name="T54" fmla="+- 0 2248 1355"/>
                <a:gd name="T55" fmla="*/ 2248 h 900"/>
                <a:gd name="T56" fmla="+- 0 8530 6821"/>
                <a:gd name="T57" fmla="*/ T56 w 1799"/>
                <a:gd name="T58" fmla="+- 0 2255 1355"/>
                <a:gd name="T59" fmla="*/ 2255 h 900"/>
                <a:gd name="T60" fmla="+- 0 6911 6821"/>
                <a:gd name="T61" fmla="*/ T60 w 1799"/>
                <a:gd name="T62" fmla="+- 0 2255 1355"/>
                <a:gd name="T63" fmla="*/ 2255 h 900"/>
                <a:gd name="T64" fmla="+- 0 6876 6821"/>
                <a:gd name="T65" fmla="*/ T64 w 1799"/>
                <a:gd name="T66" fmla="+- 0 2248 1355"/>
                <a:gd name="T67" fmla="*/ 2248 h 900"/>
                <a:gd name="T68" fmla="+- 0 6848 6821"/>
                <a:gd name="T69" fmla="*/ T68 w 1799"/>
                <a:gd name="T70" fmla="+- 0 2228 1355"/>
                <a:gd name="T71" fmla="*/ 2228 h 900"/>
                <a:gd name="T72" fmla="+- 0 6828 6821"/>
                <a:gd name="T73" fmla="*/ T72 w 1799"/>
                <a:gd name="T74" fmla="+- 0 2200 1355"/>
                <a:gd name="T75" fmla="*/ 2200 h 900"/>
                <a:gd name="T76" fmla="+- 0 6821 6821"/>
                <a:gd name="T77" fmla="*/ T76 w 1799"/>
                <a:gd name="T78" fmla="+- 0 2165 1355"/>
                <a:gd name="T79" fmla="*/ 2165 h 900"/>
                <a:gd name="T80" fmla="+- 0 6821 6821"/>
                <a:gd name="T81" fmla="*/ T80 w 1799"/>
                <a:gd name="T82" fmla="+- 0 1445 1355"/>
                <a:gd name="T83" fmla="*/ 144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7" y="27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7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10"/>
                  </a:lnTo>
                  <a:lnTo>
                    <a:pt x="1792" y="845"/>
                  </a:lnTo>
                  <a:lnTo>
                    <a:pt x="1773" y="873"/>
                  </a:lnTo>
                  <a:lnTo>
                    <a:pt x="1744" y="893"/>
                  </a:lnTo>
                  <a:lnTo>
                    <a:pt x="1709" y="900"/>
                  </a:lnTo>
                  <a:lnTo>
                    <a:pt x="90" y="900"/>
                  </a:lnTo>
                  <a:lnTo>
                    <a:pt x="55" y="893"/>
                  </a:lnTo>
                  <a:lnTo>
                    <a:pt x="27" y="873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5" name="Line 63"/>
            <p:cNvCxnSpPr>
              <a:cxnSpLocks noChangeShapeType="1"/>
            </p:cNvCxnSpPr>
            <p:nvPr/>
          </p:nvCxnSpPr>
          <p:spPr bwMode="auto">
            <a:xfrm>
              <a:off x="6102" y="1805"/>
              <a:ext cx="719" cy="1034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6821" y="2389"/>
              <a:ext cx="1799" cy="900"/>
            </a:xfrm>
            <a:custGeom>
              <a:avLst/>
              <a:gdLst>
                <a:gd name="T0" fmla="+- 0 8530 6821"/>
                <a:gd name="T1" fmla="*/ T0 w 1799"/>
                <a:gd name="T2" fmla="+- 0 2390 2390"/>
                <a:gd name="T3" fmla="*/ 2390 h 900"/>
                <a:gd name="T4" fmla="+- 0 6911 6821"/>
                <a:gd name="T5" fmla="*/ T4 w 1799"/>
                <a:gd name="T6" fmla="+- 0 2390 2390"/>
                <a:gd name="T7" fmla="*/ 2390 h 900"/>
                <a:gd name="T8" fmla="+- 0 6876 6821"/>
                <a:gd name="T9" fmla="*/ T8 w 1799"/>
                <a:gd name="T10" fmla="+- 0 2397 2390"/>
                <a:gd name="T11" fmla="*/ 2397 h 900"/>
                <a:gd name="T12" fmla="+- 0 6848 6821"/>
                <a:gd name="T13" fmla="*/ T12 w 1799"/>
                <a:gd name="T14" fmla="+- 0 2416 2390"/>
                <a:gd name="T15" fmla="*/ 2416 h 900"/>
                <a:gd name="T16" fmla="+- 0 6828 6821"/>
                <a:gd name="T17" fmla="*/ T16 w 1799"/>
                <a:gd name="T18" fmla="+- 0 2445 2390"/>
                <a:gd name="T19" fmla="*/ 2445 h 900"/>
                <a:gd name="T20" fmla="+- 0 6821 6821"/>
                <a:gd name="T21" fmla="*/ T20 w 1799"/>
                <a:gd name="T22" fmla="+- 0 2480 2390"/>
                <a:gd name="T23" fmla="*/ 2480 h 900"/>
                <a:gd name="T24" fmla="+- 0 6821 6821"/>
                <a:gd name="T25" fmla="*/ T24 w 1799"/>
                <a:gd name="T26" fmla="+- 0 3199 2390"/>
                <a:gd name="T27" fmla="*/ 3199 h 900"/>
                <a:gd name="T28" fmla="+- 0 6828 6821"/>
                <a:gd name="T29" fmla="*/ T28 w 1799"/>
                <a:gd name="T30" fmla="+- 0 3234 2390"/>
                <a:gd name="T31" fmla="*/ 3234 h 900"/>
                <a:gd name="T32" fmla="+- 0 6848 6821"/>
                <a:gd name="T33" fmla="*/ T32 w 1799"/>
                <a:gd name="T34" fmla="+- 0 3263 2390"/>
                <a:gd name="T35" fmla="*/ 3263 h 900"/>
                <a:gd name="T36" fmla="+- 0 6876 6821"/>
                <a:gd name="T37" fmla="*/ T36 w 1799"/>
                <a:gd name="T38" fmla="+- 0 3282 2390"/>
                <a:gd name="T39" fmla="*/ 3282 h 900"/>
                <a:gd name="T40" fmla="+- 0 6911 6821"/>
                <a:gd name="T41" fmla="*/ T40 w 1799"/>
                <a:gd name="T42" fmla="+- 0 3289 2390"/>
                <a:gd name="T43" fmla="*/ 3289 h 900"/>
                <a:gd name="T44" fmla="+- 0 8530 6821"/>
                <a:gd name="T45" fmla="*/ T44 w 1799"/>
                <a:gd name="T46" fmla="+- 0 3289 2390"/>
                <a:gd name="T47" fmla="*/ 3289 h 900"/>
                <a:gd name="T48" fmla="+- 0 8565 6821"/>
                <a:gd name="T49" fmla="*/ T48 w 1799"/>
                <a:gd name="T50" fmla="+- 0 3282 2390"/>
                <a:gd name="T51" fmla="*/ 3282 h 900"/>
                <a:gd name="T52" fmla="+- 0 8594 6821"/>
                <a:gd name="T53" fmla="*/ T52 w 1799"/>
                <a:gd name="T54" fmla="+- 0 3263 2390"/>
                <a:gd name="T55" fmla="*/ 3263 h 900"/>
                <a:gd name="T56" fmla="+- 0 8613 6821"/>
                <a:gd name="T57" fmla="*/ T56 w 1799"/>
                <a:gd name="T58" fmla="+- 0 3234 2390"/>
                <a:gd name="T59" fmla="*/ 3234 h 900"/>
                <a:gd name="T60" fmla="+- 0 8620 6821"/>
                <a:gd name="T61" fmla="*/ T60 w 1799"/>
                <a:gd name="T62" fmla="+- 0 3199 2390"/>
                <a:gd name="T63" fmla="*/ 3199 h 900"/>
                <a:gd name="T64" fmla="+- 0 8620 6821"/>
                <a:gd name="T65" fmla="*/ T64 w 1799"/>
                <a:gd name="T66" fmla="+- 0 2480 2390"/>
                <a:gd name="T67" fmla="*/ 2480 h 900"/>
                <a:gd name="T68" fmla="+- 0 8613 6821"/>
                <a:gd name="T69" fmla="*/ T68 w 1799"/>
                <a:gd name="T70" fmla="+- 0 2445 2390"/>
                <a:gd name="T71" fmla="*/ 2445 h 900"/>
                <a:gd name="T72" fmla="+- 0 8594 6821"/>
                <a:gd name="T73" fmla="*/ T72 w 1799"/>
                <a:gd name="T74" fmla="+- 0 2416 2390"/>
                <a:gd name="T75" fmla="*/ 2416 h 900"/>
                <a:gd name="T76" fmla="+- 0 8565 6821"/>
                <a:gd name="T77" fmla="*/ T76 w 1799"/>
                <a:gd name="T78" fmla="+- 0 2397 2390"/>
                <a:gd name="T79" fmla="*/ 2397 h 900"/>
                <a:gd name="T80" fmla="+- 0 8530 6821"/>
                <a:gd name="T81" fmla="*/ T80 w 1799"/>
                <a:gd name="T82" fmla="+- 0 2390 2390"/>
                <a:gd name="T83" fmla="*/ 239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7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7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1709" y="899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4"/>
                  </a:lnTo>
                  <a:lnTo>
                    <a:pt x="1799" y="809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6821" y="2389"/>
              <a:ext cx="1799" cy="900"/>
            </a:xfrm>
            <a:custGeom>
              <a:avLst/>
              <a:gdLst>
                <a:gd name="T0" fmla="+- 0 6821 6821"/>
                <a:gd name="T1" fmla="*/ T0 w 1799"/>
                <a:gd name="T2" fmla="+- 0 2480 2390"/>
                <a:gd name="T3" fmla="*/ 2480 h 900"/>
                <a:gd name="T4" fmla="+- 0 6828 6821"/>
                <a:gd name="T5" fmla="*/ T4 w 1799"/>
                <a:gd name="T6" fmla="+- 0 2445 2390"/>
                <a:gd name="T7" fmla="*/ 2445 h 900"/>
                <a:gd name="T8" fmla="+- 0 6848 6821"/>
                <a:gd name="T9" fmla="*/ T8 w 1799"/>
                <a:gd name="T10" fmla="+- 0 2416 2390"/>
                <a:gd name="T11" fmla="*/ 2416 h 900"/>
                <a:gd name="T12" fmla="+- 0 6876 6821"/>
                <a:gd name="T13" fmla="*/ T12 w 1799"/>
                <a:gd name="T14" fmla="+- 0 2397 2390"/>
                <a:gd name="T15" fmla="*/ 2397 h 900"/>
                <a:gd name="T16" fmla="+- 0 6911 6821"/>
                <a:gd name="T17" fmla="*/ T16 w 1799"/>
                <a:gd name="T18" fmla="+- 0 2390 2390"/>
                <a:gd name="T19" fmla="*/ 2390 h 900"/>
                <a:gd name="T20" fmla="+- 0 8530 6821"/>
                <a:gd name="T21" fmla="*/ T20 w 1799"/>
                <a:gd name="T22" fmla="+- 0 2390 2390"/>
                <a:gd name="T23" fmla="*/ 2390 h 900"/>
                <a:gd name="T24" fmla="+- 0 8565 6821"/>
                <a:gd name="T25" fmla="*/ T24 w 1799"/>
                <a:gd name="T26" fmla="+- 0 2397 2390"/>
                <a:gd name="T27" fmla="*/ 2397 h 900"/>
                <a:gd name="T28" fmla="+- 0 8594 6821"/>
                <a:gd name="T29" fmla="*/ T28 w 1799"/>
                <a:gd name="T30" fmla="+- 0 2416 2390"/>
                <a:gd name="T31" fmla="*/ 2416 h 900"/>
                <a:gd name="T32" fmla="+- 0 8613 6821"/>
                <a:gd name="T33" fmla="*/ T32 w 1799"/>
                <a:gd name="T34" fmla="+- 0 2445 2390"/>
                <a:gd name="T35" fmla="*/ 2445 h 900"/>
                <a:gd name="T36" fmla="+- 0 8620 6821"/>
                <a:gd name="T37" fmla="*/ T36 w 1799"/>
                <a:gd name="T38" fmla="+- 0 2480 2390"/>
                <a:gd name="T39" fmla="*/ 2480 h 900"/>
                <a:gd name="T40" fmla="+- 0 8620 6821"/>
                <a:gd name="T41" fmla="*/ T40 w 1799"/>
                <a:gd name="T42" fmla="+- 0 3199 2390"/>
                <a:gd name="T43" fmla="*/ 3199 h 900"/>
                <a:gd name="T44" fmla="+- 0 8613 6821"/>
                <a:gd name="T45" fmla="*/ T44 w 1799"/>
                <a:gd name="T46" fmla="+- 0 3234 2390"/>
                <a:gd name="T47" fmla="*/ 3234 h 900"/>
                <a:gd name="T48" fmla="+- 0 8594 6821"/>
                <a:gd name="T49" fmla="*/ T48 w 1799"/>
                <a:gd name="T50" fmla="+- 0 3263 2390"/>
                <a:gd name="T51" fmla="*/ 3263 h 900"/>
                <a:gd name="T52" fmla="+- 0 8565 6821"/>
                <a:gd name="T53" fmla="*/ T52 w 1799"/>
                <a:gd name="T54" fmla="+- 0 3282 2390"/>
                <a:gd name="T55" fmla="*/ 3282 h 900"/>
                <a:gd name="T56" fmla="+- 0 8530 6821"/>
                <a:gd name="T57" fmla="*/ T56 w 1799"/>
                <a:gd name="T58" fmla="+- 0 3289 2390"/>
                <a:gd name="T59" fmla="*/ 3289 h 900"/>
                <a:gd name="T60" fmla="+- 0 6911 6821"/>
                <a:gd name="T61" fmla="*/ T60 w 1799"/>
                <a:gd name="T62" fmla="+- 0 3289 2390"/>
                <a:gd name="T63" fmla="*/ 3289 h 900"/>
                <a:gd name="T64" fmla="+- 0 6876 6821"/>
                <a:gd name="T65" fmla="*/ T64 w 1799"/>
                <a:gd name="T66" fmla="+- 0 3282 2390"/>
                <a:gd name="T67" fmla="*/ 3282 h 900"/>
                <a:gd name="T68" fmla="+- 0 6848 6821"/>
                <a:gd name="T69" fmla="*/ T68 w 1799"/>
                <a:gd name="T70" fmla="+- 0 3263 2390"/>
                <a:gd name="T71" fmla="*/ 3263 h 900"/>
                <a:gd name="T72" fmla="+- 0 6828 6821"/>
                <a:gd name="T73" fmla="*/ T72 w 1799"/>
                <a:gd name="T74" fmla="+- 0 3234 2390"/>
                <a:gd name="T75" fmla="*/ 3234 h 900"/>
                <a:gd name="T76" fmla="+- 0 6821 6821"/>
                <a:gd name="T77" fmla="*/ T76 w 1799"/>
                <a:gd name="T78" fmla="+- 0 3199 2390"/>
                <a:gd name="T79" fmla="*/ 3199 h 900"/>
                <a:gd name="T80" fmla="+- 0 6821 6821"/>
                <a:gd name="T81" fmla="*/ T80 w 1799"/>
                <a:gd name="T82" fmla="+- 0 2480 2390"/>
                <a:gd name="T83" fmla="*/ 248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7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6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09"/>
                  </a:lnTo>
                  <a:lnTo>
                    <a:pt x="1792" y="844"/>
                  </a:lnTo>
                  <a:lnTo>
                    <a:pt x="1773" y="873"/>
                  </a:lnTo>
                  <a:lnTo>
                    <a:pt x="1744" y="892"/>
                  </a:lnTo>
                  <a:lnTo>
                    <a:pt x="1709" y="899"/>
                  </a:lnTo>
                  <a:lnTo>
                    <a:pt x="90" y="899"/>
                  </a:lnTo>
                  <a:lnTo>
                    <a:pt x="55" y="892"/>
                  </a:lnTo>
                  <a:lnTo>
                    <a:pt x="27" y="873"/>
                  </a:lnTo>
                  <a:lnTo>
                    <a:pt x="7" y="844"/>
                  </a:lnTo>
                  <a:lnTo>
                    <a:pt x="0" y="809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8" name="Line 60"/>
            <p:cNvCxnSpPr>
              <a:cxnSpLocks noChangeShapeType="1"/>
            </p:cNvCxnSpPr>
            <p:nvPr/>
          </p:nvCxnSpPr>
          <p:spPr bwMode="auto">
            <a:xfrm>
              <a:off x="8620" y="2839"/>
              <a:ext cx="720" cy="0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9340" y="320"/>
              <a:ext cx="1799" cy="900"/>
            </a:xfrm>
            <a:custGeom>
              <a:avLst/>
              <a:gdLst>
                <a:gd name="T0" fmla="+- 0 11049 9340"/>
                <a:gd name="T1" fmla="*/ T0 w 1799"/>
                <a:gd name="T2" fmla="+- 0 321 321"/>
                <a:gd name="T3" fmla="*/ 321 h 900"/>
                <a:gd name="T4" fmla="+- 0 9430 9340"/>
                <a:gd name="T5" fmla="*/ T4 w 1799"/>
                <a:gd name="T6" fmla="+- 0 321 321"/>
                <a:gd name="T7" fmla="*/ 321 h 900"/>
                <a:gd name="T8" fmla="+- 0 9395 9340"/>
                <a:gd name="T9" fmla="*/ T8 w 1799"/>
                <a:gd name="T10" fmla="+- 0 328 321"/>
                <a:gd name="T11" fmla="*/ 328 h 900"/>
                <a:gd name="T12" fmla="+- 0 9366 9340"/>
                <a:gd name="T13" fmla="*/ T12 w 1799"/>
                <a:gd name="T14" fmla="+- 0 347 321"/>
                <a:gd name="T15" fmla="*/ 347 h 900"/>
                <a:gd name="T16" fmla="+- 0 9347 9340"/>
                <a:gd name="T17" fmla="*/ T16 w 1799"/>
                <a:gd name="T18" fmla="+- 0 376 321"/>
                <a:gd name="T19" fmla="*/ 376 h 900"/>
                <a:gd name="T20" fmla="+- 0 9340 9340"/>
                <a:gd name="T21" fmla="*/ T20 w 1799"/>
                <a:gd name="T22" fmla="+- 0 411 321"/>
                <a:gd name="T23" fmla="*/ 411 h 900"/>
                <a:gd name="T24" fmla="+- 0 9340 9340"/>
                <a:gd name="T25" fmla="*/ T24 w 1799"/>
                <a:gd name="T26" fmla="+- 0 1130 321"/>
                <a:gd name="T27" fmla="*/ 1130 h 900"/>
                <a:gd name="T28" fmla="+- 0 9347 9340"/>
                <a:gd name="T29" fmla="*/ T28 w 1799"/>
                <a:gd name="T30" fmla="+- 0 1165 321"/>
                <a:gd name="T31" fmla="*/ 1165 h 900"/>
                <a:gd name="T32" fmla="+- 0 9366 9340"/>
                <a:gd name="T33" fmla="*/ T32 w 1799"/>
                <a:gd name="T34" fmla="+- 0 1194 321"/>
                <a:gd name="T35" fmla="*/ 1194 h 900"/>
                <a:gd name="T36" fmla="+- 0 9395 9340"/>
                <a:gd name="T37" fmla="*/ T36 w 1799"/>
                <a:gd name="T38" fmla="+- 0 1213 321"/>
                <a:gd name="T39" fmla="*/ 1213 h 900"/>
                <a:gd name="T40" fmla="+- 0 9430 9340"/>
                <a:gd name="T41" fmla="*/ T40 w 1799"/>
                <a:gd name="T42" fmla="+- 0 1220 321"/>
                <a:gd name="T43" fmla="*/ 1220 h 900"/>
                <a:gd name="T44" fmla="+- 0 11049 9340"/>
                <a:gd name="T45" fmla="*/ T44 w 1799"/>
                <a:gd name="T46" fmla="+- 0 1220 321"/>
                <a:gd name="T47" fmla="*/ 1220 h 900"/>
                <a:gd name="T48" fmla="+- 0 11084 9340"/>
                <a:gd name="T49" fmla="*/ T48 w 1799"/>
                <a:gd name="T50" fmla="+- 0 1213 321"/>
                <a:gd name="T51" fmla="*/ 1213 h 900"/>
                <a:gd name="T52" fmla="+- 0 11113 9340"/>
                <a:gd name="T53" fmla="*/ T52 w 1799"/>
                <a:gd name="T54" fmla="+- 0 1194 321"/>
                <a:gd name="T55" fmla="*/ 1194 h 900"/>
                <a:gd name="T56" fmla="+- 0 11132 9340"/>
                <a:gd name="T57" fmla="*/ T56 w 1799"/>
                <a:gd name="T58" fmla="+- 0 1165 321"/>
                <a:gd name="T59" fmla="*/ 1165 h 900"/>
                <a:gd name="T60" fmla="+- 0 11139 9340"/>
                <a:gd name="T61" fmla="*/ T60 w 1799"/>
                <a:gd name="T62" fmla="+- 0 1130 321"/>
                <a:gd name="T63" fmla="*/ 1130 h 900"/>
                <a:gd name="T64" fmla="+- 0 11139 9340"/>
                <a:gd name="T65" fmla="*/ T64 w 1799"/>
                <a:gd name="T66" fmla="+- 0 411 321"/>
                <a:gd name="T67" fmla="*/ 411 h 900"/>
                <a:gd name="T68" fmla="+- 0 11132 9340"/>
                <a:gd name="T69" fmla="*/ T68 w 1799"/>
                <a:gd name="T70" fmla="+- 0 376 321"/>
                <a:gd name="T71" fmla="*/ 376 h 900"/>
                <a:gd name="T72" fmla="+- 0 11113 9340"/>
                <a:gd name="T73" fmla="*/ T72 w 1799"/>
                <a:gd name="T74" fmla="+- 0 347 321"/>
                <a:gd name="T75" fmla="*/ 347 h 900"/>
                <a:gd name="T76" fmla="+- 0 11084 9340"/>
                <a:gd name="T77" fmla="*/ T76 w 1799"/>
                <a:gd name="T78" fmla="+- 0 328 321"/>
                <a:gd name="T79" fmla="*/ 328 h 900"/>
                <a:gd name="T80" fmla="+- 0 11049 9340"/>
                <a:gd name="T81" fmla="*/ T80 w 1799"/>
                <a:gd name="T82" fmla="+- 0 321 321"/>
                <a:gd name="T83" fmla="*/ 321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1709" y="899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4"/>
                  </a:lnTo>
                  <a:lnTo>
                    <a:pt x="1799" y="809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9340" y="320"/>
              <a:ext cx="1799" cy="900"/>
            </a:xfrm>
            <a:custGeom>
              <a:avLst/>
              <a:gdLst>
                <a:gd name="T0" fmla="+- 0 9340 9340"/>
                <a:gd name="T1" fmla="*/ T0 w 1799"/>
                <a:gd name="T2" fmla="+- 0 411 321"/>
                <a:gd name="T3" fmla="*/ 411 h 900"/>
                <a:gd name="T4" fmla="+- 0 9347 9340"/>
                <a:gd name="T5" fmla="*/ T4 w 1799"/>
                <a:gd name="T6" fmla="+- 0 376 321"/>
                <a:gd name="T7" fmla="*/ 376 h 900"/>
                <a:gd name="T8" fmla="+- 0 9366 9340"/>
                <a:gd name="T9" fmla="*/ T8 w 1799"/>
                <a:gd name="T10" fmla="+- 0 347 321"/>
                <a:gd name="T11" fmla="*/ 347 h 900"/>
                <a:gd name="T12" fmla="+- 0 9395 9340"/>
                <a:gd name="T13" fmla="*/ T12 w 1799"/>
                <a:gd name="T14" fmla="+- 0 328 321"/>
                <a:gd name="T15" fmla="*/ 328 h 900"/>
                <a:gd name="T16" fmla="+- 0 9430 9340"/>
                <a:gd name="T17" fmla="*/ T16 w 1799"/>
                <a:gd name="T18" fmla="+- 0 321 321"/>
                <a:gd name="T19" fmla="*/ 321 h 900"/>
                <a:gd name="T20" fmla="+- 0 11049 9340"/>
                <a:gd name="T21" fmla="*/ T20 w 1799"/>
                <a:gd name="T22" fmla="+- 0 321 321"/>
                <a:gd name="T23" fmla="*/ 321 h 900"/>
                <a:gd name="T24" fmla="+- 0 11084 9340"/>
                <a:gd name="T25" fmla="*/ T24 w 1799"/>
                <a:gd name="T26" fmla="+- 0 328 321"/>
                <a:gd name="T27" fmla="*/ 328 h 900"/>
                <a:gd name="T28" fmla="+- 0 11113 9340"/>
                <a:gd name="T29" fmla="*/ T28 w 1799"/>
                <a:gd name="T30" fmla="+- 0 347 321"/>
                <a:gd name="T31" fmla="*/ 347 h 900"/>
                <a:gd name="T32" fmla="+- 0 11132 9340"/>
                <a:gd name="T33" fmla="*/ T32 w 1799"/>
                <a:gd name="T34" fmla="+- 0 376 321"/>
                <a:gd name="T35" fmla="*/ 376 h 900"/>
                <a:gd name="T36" fmla="+- 0 11139 9340"/>
                <a:gd name="T37" fmla="*/ T36 w 1799"/>
                <a:gd name="T38" fmla="+- 0 411 321"/>
                <a:gd name="T39" fmla="*/ 411 h 900"/>
                <a:gd name="T40" fmla="+- 0 11139 9340"/>
                <a:gd name="T41" fmla="*/ T40 w 1799"/>
                <a:gd name="T42" fmla="+- 0 1130 321"/>
                <a:gd name="T43" fmla="*/ 1130 h 900"/>
                <a:gd name="T44" fmla="+- 0 11132 9340"/>
                <a:gd name="T45" fmla="*/ T44 w 1799"/>
                <a:gd name="T46" fmla="+- 0 1165 321"/>
                <a:gd name="T47" fmla="*/ 1165 h 900"/>
                <a:gd name="T48" fmla="+- 0 11113 9340"/>
                <a:gd name="T49" fmla="*/ T48 w 1799"/>
                <a:gd name="T50" fmla="+- 0 1194 321"/>
                <a:gd name="T51" fmla="*/ 1194 h 900"/>
                <a:gd name="T52" fmla="+- 0 11084 9340"/>
                <a:gd name="T53" fmla="*/ T52 w 1799"/>
                <a:gd name="T54" fmla="+- 0 1213 321"/>
                <a:gd name="T55" fmla="*/ 1213 h 900"/>
                <a:gd name="T56" fmla="+- 0 11049 9340"/>
                <a:gd name="T57" fmla="*/ T56 w 1799"/>
                <a:gd name="T58" fmla="+- 0 1220 321"/>
                <a:gd name="T59" fmla="*/ 1220 h 900"/>
                <a:gd name="T60" fmla="+- 0 9430 9340"/>
                <a:gd name="T61" fmla="*/ T60 w 1799"/>
                <a:gd name="T62" fmla="+- 0 1220 321"/>
                <a:gd name="T63" fmla="*/ 1220 h 900"/>
                <a:gd name="T64" fmla="+- 0 9395 9340"/>
                <a:gd name="T65" fmla="*/ T64 w 1799"/>
                <a:gd name="T66" fmla="+- 0 1213 321"/>
                <a:gd name="T67" fmla="*/ 1213 h 900"/>
                <a:gd name="T68" fmla="+- 0 9366 9340"/>
                <a:gd name="T69" fmla="*/ T68 w 1799"/>
                <a:gd name="T70" fmla="+- 0 1194 321"/>
                <a:gd name="T71" fmla="*/ 1194 h 900"/>
                <a:gd name="T72" fmla="+- 0 9347 9340"/>
                <a:gd name="T73" fmla="*/ T72 w 1799"/>
                <a:gd name="T74" fmla="+- 0 1165 321"/>
                <a:gd name="T75" fmla="*/ 1165 h 900"/>
                <a:gd name="T76" fmla="+- 0 9340 9340"/>
                <a:gd name="T77" fmla="*/ T76 w 1799"/>
                <a:gd name="T78" fmla="+- 0 1130 321"/>
                <a:gd name="T79" fmla="*/ 1130 h 900"/>
                <a:gd name="T80" fmla="+- 0 9340 9340"/>
                <a:gd name="T81" fmla="*/ T80 w 1799"/>
                <a:gd name="T82" fmla="+- 0 411 321"/>
                <a:gd name="T83" fmla="*/ 411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6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6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09"/>
                  </a:lnTo>
                  <a:lnTo>
                    <a:pt x="1792" y="844"/>
                  </a:lnTo>
                  <a:lnTo>
                    <a:pt x="1773" y="873"/>
                  </a:lnTo>
                  <a:lnTo>
                    <a:pt x="1744" y="892"/>
                  </a:lnTo>
                  <a:lnTo>
                    <a:pt x="1709" y="899"/>
                  </a:lnTo>
                  <a:lnTo>
                    <a:pt x="90" y="899"/>
                  </a:lnTo>
                  <a:lnTo>
                    <a:pt x="55" y="892"/>
                  </a:lnTo>
                  <a:lnTo>
                    <a:pt x="26" y="873"/>
                  </a:lnTo>
                  <a:lnTo>
                    <a:pt x="7" y="844"/>
                  </a:lnTo>
                  <a:lnTo>
                    <a:pt x="0" y="809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1" name="Line 57"/>
            <p:cNvCxnSpPr>
              <a:cxnSpLocks noChangeShapeType="1"/>
            </p:cNvCxnSpPr>
            <p:nvPr/>
          </p:nvCxnSpPr>
          <p:spPr bwMode="auto">
            <a:xfrm>
              <a:off x="8620" y="2839"/>
              <a:ext cx="720" cy="0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9340" y="1355"/>
              <a:ext cx="1799" cy="900"/>
            </a:xfrm>
            <a:custGeom>
              <a:avLst/>
              <a:gdLst>
                <a:gd name="T0" fmla="+- 0 11049 9340"/>
                <a:gd name="T1" fmla="*/ T0 w 1799"/>
                <a:gd name="T2" fmla="+- 0 1355 1355"/>
                <a:gd name="T3" fmla="*/ 1355 h 900"/>
                <a:gd name="T4" fmla="+- 0 9430 9340"/>
                <a:gd name="T5" fmla="*/ T4 w 1799"/>
                <a:gd name="T6" fmla="+- 0 1355 1355"/>
                <a:gd name="T7" fmla="*/ 1355 h 900"/>
                <a:gd name="T8" fmla="+- 0 9395 9340"/>
                <a:gd name="T9" fmla="*/ T8 w 1799"/>
                <a:gd name="T10" fmla="+- 0 1362 1355"/>
                <a:gd name="T11" fmla="*/ 1362 h 900"/>
                <a:gd name="T12" fmla="+- 0 9366 9340"/>
                <a:gd name="T13" fmla="*/ T12 w 1799"/>
                <a:gd name="T14" fmla="+- 0 1382 1355"/>
                <a:gd name="T15" fmla="*/ 1382 h 900"/>
                <a:gd name="T16" fmla="+- 0 9347 9340"/>
                <a:gd name="T17" fmla="*/ T16 w 1799"/>
                <a:gd name="T18" fmla="+- 0 1410 1355"/>
                <a:gd name="T19" fmla="*/ 1410 h 900"/>
                <a:gd name="T20" fmla="+- 0 9340 9340"/>
                <a:gd name="T21" fmla="*/ T20 w 1799"/>
                <a:gd name="T22" fmla="+- 0 1445 1355"/>
                <a:gd name="T23" fmla="*/ 1445 h 900"/>
                <a:gd name="T24" fmla="+- 0 9340 9340"/>
                <a:gd name="T25" fmla="*/ T24 w 1799"/>
                <a:gd name="T26" fmla="+- 0 2165 1355"/>
                <a:gd name="T27" fmla="*/ 2165 h 900"/>
                <a:gd name="T28" fmla="+- 0 9347 9340"/>
                <a:gd name="T29" fmla="*/ T28 w 1799"/>
                <a:gd name="T30" fmla="+- 0 2200 1355"/>
                <a:gd name="T31" fmla="*/ 2200 h 900"/>
                <a:gd name="T32" fmla="+- 0 9366 9340"/>
                <a:gd name="T33" fmla="*/ T32 w 1799"/>
                <a:gd name="T34" fmla="+- 0 2228 1355"/>
                <a:gd name="T35" fmla="*/ 2228 h 900"/>
                <a:gd name="T36" fmla="+- 0 9395 9340"/>
                <a:gd name="T37" fmla="*/ T36 w 1799"/>
                <a:gd name="T38" fmla="+- 0 2248 1355"/>
                <a:gd name="T39" fmla="*/ 2248 h 900"/>
                <a:gd name="T40" fmla="+- 0 9430 9340"/>
                <a:gd name="T41" fmla="*/ T40 w 1799"/>
                <a:gd name="T42" fmla="+- 0 2255 1355"/>
                <a:gd name="T43" fmla="*/ 2255 h 900"/>
                <a:gd name="T44" fmla="+- 0 11049 9340"/>
                <a:gd name="T45" fmla="*/ T44 w 1799"/>
                <a:gd name="T46" fmla="+- 0 2255 1355"/>
                <a:gd name="T47" fmla="*/ 2255 h 900"/>
                <a:gd name="T48" fmla="+- 0 11084 9340"/>
                <a:gd name="T49" fmla="*/ T48 w 1799"/>
                <a:gd name="T50" fmla="+- 0 2248 1355"/>
                <a:gd name="T51" fmla="*/ 2248 h 900"/>
                <a:gd name="T52" fmla="+- 0 11113 9340"/>
                <a:gd name="T53" fmla="*/ T52 w 1799"/>
                <a:gd name="T54" fmla="+- 0 2228 1355"/>
                <a:gd name="T55" fmla="*/ 2228 h 900"/>
                <a:gd name="T56" fmla="+- 0 11132 9340"/>
                <a:gd name="T57" fmla="*/ T56 w 1799"/>
                <a:gd name="T58" fmla="+- 0 2200 1355"/>
                <a:gd name="T59" fmla="*/ 2200 h 900"/>
                <a:gd name="T60" fmla="+- 0 11139 9340"/>
                <a:gd name="T61" fmla="*/ T60 w 1799"/>
                <a:gd name="T62" fmla="+- 0 2165 1355"/>
                <a:gd name="T63" fmla="*/ 2165 h 900"/>
                <a:gd name="T64" fmla="+- 0 11139 9340"/>
                <a:gd name="T65" fmla="*/ T64 w 1799"/>
                <a:gd name="T66" fmla="+- 0 1445 1355"/>
                <a:gd name="T67" fmla="*/ 1445 h 900"/>
                <a:gd name="T68" fmla="+- 0 11132 9340"/>
                <a:gd name="T69" fmla="*/ T68 w 1799"/>
                <a:gd name="T70" fmla="+- 0 1410 1355"/>
                <a:gd name="T71" fmla="*/ 1410 h 900"/>
                <a:gd name="T72" fmla="+- 0 11113 9340"/>
                <a:gd name="T73" fmla="*/ T72 w 1799"/>
                <a:gd name="T74" fmla="+- 0 1382 1355"/>
                <a:gd name="T75" fmla="*/ 1382 h 900"/>
                <a:gd name="T76" fmla="+- 0 11084 9340"/>
                <a:gd name="T77" fmla="*/ T76 w 1799"/>
                <a:gd name="T78" fmla="+- 0 1362 1355"/>
                <a:gd name="T79" fmla="*/ 1362 h 900"/>
                <a:gd name="T80" fmla="+- 0 11049 9340"/>
                <a:gd name="T81" fmla="*/ T80 w 1799"/>
                <a:gd name="T82" fmla="+- 0 1355 1355"/>
                <a:gd name="T83" fmla="*/ 135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7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6" y="873"/>
                  </a:lnTo>
                  <a:lnTo>
                    <a:pt x="55" y="893"/>
                  </a:lnTo>
                  <a:lnTo>
                    <a:pt x="90" y="900"/>
                  </a:lnTo>
                  <a:lnTo>
                    <a:pt x="1709" y="900"/>
                  </a:lnTo>
                  <a:lnTo>
                    <a:pt x="1744" y="893"/>
                  </a:lnTo>
                  <a:lnTo>
                    <a:pt x="1773" y="873"/>
                  </a:lnTo>
                  <a:lnTo>
                    <a:pt x="1792" y="845"/>
                  </a:lnTo>
                  <a:lnTo>
                    <a:pt x="1799" y="810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7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9340" y="1355"/>
              <a:ext cx="1799" cy="900"/>
            </a:xfrm>
            <a:custGeom>
              <a:avLst/>
              <a:gdLst>
                <a:gd name="T0" fmla="+- 0 9340 9340"/>
                <a:gd name="T1" fmla="*/ T0 w 1799"/>
                <a:gd name="T2" fmla="+- 0 1445 1355"/>
                <a:gd name="T3" fmla="*/ 1445 h 900"/>
                <a:gd name="T4" fmla="+- 0 9347 9340"/>
                <a:gd name="T5" fmla="*/ T4 w 1799"/>
                <a:gd name="T6" fmla="+- 0 1410 1355"/>
                <a:gd name="T7" fmla="*/ 1410 h 900"/>
                <a:gd name="T8" fmla="+- 0 9366 9340"/>
                <a:gd name="T9" fmla="*/ T8 w 1799"/>
                <a:gd name="T10" fmla="+- 0 1382 1355"/>
                <a:gd name="T11" fmla="*/ 1382 h 900"/>
                <a:gd name="T12" fmla="+- 0 9395 9340"/>
                <a:gd name="T13" fmla="*/ T12 w 1799"/>
                <a:gd name="T14" fmla="+- 0 1362 1355"/>
                <a:gd name="T15" fmla="*/ 1362 h 900"/>
                <a:gd name="T16" fmla="+- 0 9430 9340"/>
                <a:gd name="T17" fmla="*/ T16 w 1799"/>
                <a:gd name="T18" fmla="+- 0 1355 1355"/>
                <a:gd name="T19" fmla="*/ 1355 h 900"/>
                <a:gd name="T20" fmla="+- 0 11049 9340"/>
                <a:gd name="T21" fmla="*/ T20 w 1799"/>
                <a:gd name="T22" fmla="+- 0 1355 1355"/>
                <a:gd name="T23" fmla="*/ 1355 h 900"/>
                <a:gd name="T24" fmla="+- 0 11084 9340"/>
                <a:gd name="T25" fmla="*/ T24 w 1799"/>
                <a:gd name="T26" fmla="+- 0 1362 1355"/>
                <a:gd name="T27" fmla="*/ 1362 h 900"/>
                <a:gd name="T28" fmla="+- 0 11113 9340"/>
                <a:gd name="T29" fmla="*/ T28 w 1799"/>
                <a:gd name="T30" fmla="+- 0 1382 1355"/>
                <a:gd name="T31" fmla="*/ 1382 h 900"/>
                <a:gd name="T32" fmla="+- 0 11132 9340"/>
                <a:gd name="T33" fmla="*/ T32 w 1799"/>
                <a:gd name="T34" fmla="+- 0 1410 1355"/>
                <a:gd name="T35" fmla="*/ 1410 h 900"/>
                <a:gd name="T36" fmla="+- 0 11139 9340"/>
                <a:gd name="T37" fmla="*/ T36 w 1799"/>
                <a:gd name="T38" fmla="+- 0 1445 1355"/>
                <a:gd name="T39" fmla="*/ 1445 h 900"/>
                <a:gd name="T40" fmla="+- 0 11139 9340"/>
                <a:gd name="T41" fmla="*/ T40 w 1799"/>
                <a:gd name="T42" fmla="+- 0 2165 1355"/>
                <a:gd name="T43" fmla="*/ 2165 h 900"/>
                <a:gd name="T44" fmla="+- 0 11132 9340"/>
                <a:gd name="T45" fmla="*/ T44 w 1799"/>
                <a:gd name="T46" fmla="+- 0 2200 1355"/>
                <a:gd name="T47" fmla="*/ 2200 h 900"/>
                <a:gd name="T48" fmla="+- 0 11113 9340"/>
                <a:gd name="T49" fmla="*/ T48 w 1799"/>
                <a:gd name="T50" fmla="+- 0 2228 1355"/>
                <a:gd name="T51" fmla="*/ 2228 h 900"/>
                <a:gd name="T52" fmla="+- 0 11084 9340"/>
                <a:gd name="T53" fmla="*/ T52 w 1799"/>
                <a:gd name="T54" fmla="+- 0 2248 1355"/>
                <a:gd name="T55" fmla="*/ 2248 h 900"/>
                <a:gd name="T56" fmla="+- 0 11049 9340"/>
                <a:gd name="T57" fmla="*/ T56 w 1799"/>
                <a:gd name="T58" fmla="+- 0 2255 1355"/>
                <a:gd name="T59" fmla="*/ 2255 h 900"/>
                <a:gd name="T60" fmla="+- 0 9430 9340"/>
                <a:gd name="T61" fmla="*/ T60 w 1799"/>
                <a:gd name="T62" fmla="+- 0 2255 1355"/>
                <a:gd name="T63" fmla="*/ 2255 h 900"/>
                <a:gd name="T64" fmla="+- 0 9395 9340"/>
                <a:gd name="T65" fmla="*/ T64 w 1799"/>
                <a:gd name="T66" fmla="+- 0 2248 1355"/>
                <a:gd name="T67" fmla="*/ 2248 h 900"/>
                <a:gd name="T68" fmla="+- 0 9366 9340"/>
                <a:gd name="T69" fmla="*/ T68 w 1799"/>
                <a:gd name="T70" fmla="+- 0 2228 1355"/>
                <a:gd name="T71" fmla="*/ 2228 h 900"/>
                <a:gd name="T72" fmla="+- 0 9347 9340"/>
                <a:gd name="T73" fmla="*/ T72 w 1799"/>
                <a:gd name="T74" fmla="+- 0 2200 1355"/>
                <a:gd name="T75" fmla="*/ 2200 h 900"/>
                <a:gd name="T76" fmla="+- 0 9340 9340"/>
                <a:gd name="T77" fmla="*/ T76 w 1799"/>
                <a:gd name="T78" fmla="+- 0 2165 1355"/>
                <a:gd name="T79" fmla="*/ 2165 h 900"/>
                <a:gd name="T80" fmla="+- 0 9340 9340"/>
                <a:gd name="T81" fmla="*/ T80 w 1799"/>
                <a:gd name="T82" fmla="+- 0 1445 1355"/>
                <a:gd name="T83" fmla="*/ 1445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6" y="27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7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10"/>
                  </a:lnTo>
                  <a:lnTo>
                    <a:pt x="1792" y="845"/>
                  </a:lnTo>
                  <a:lnTo>
                    <a:pt x="1773" y="873"/>
                  </a:lnTo>
                  <a:lnTo>
                    <a:pt x="1744" y="893"/>
                  </a:lnTo>
                  <a:lnTo>
                    <a:pt x="1709" y="900"/>
                  </a:lnTo>
                  <a:lnTo>
                    <a:pt x="90" y="900"/>
                  </a:lnTo>
                  <a:lnTo>
                    <a:pt x="55" y="893"/>
                  </a:lnTo>
                  <a:lnTo>
                    <a:pt x="26" y="873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4" name="Line 54"/>
            <p:cNvCxnSpPr>
              <a:cxnSpLocks noChangeShapeType="1"/>
            </p:cNvCxnSpPr>
            <p:nvPr/>
          </p:nvCxnSpPr>
          <p:spPr bwMode="auto">
            <a:xfrm>
              <a:off x="8620" y="2839"/>
              <a:ext cx="720" cy="0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9340" y="2389"/>
              <a:ext cx="1799" cy="900"/>
            </a:xfrm>
            <a:custGeom>
              <a:avLst/>
              <a:gdLst>
                <a:gd name="T0" fmla="+- 0 11049 9340"/>
                <a:gd name="T1" fmla="*/ T0 w 1799"/>
                <a:gd name="T2" fmla="+- 0 2390 2390"/>
                <a:gd name="T3" fmla="*/ 2390 h 900"/>
                <a:gd name="T4" fmla="+- 0 9430 9340"/>
                <a:gd name="T5" fmla="*/ T4 w 1799"/>
                <a:gd name="T6" fmla="+- 0 2390 2390"/>
                <a:gd name="T7" fmla="*/ 2390 h 900"/>
                <a:gd name="T8" fmla="+- 0 9395 9340"/>
                <a:gd name="T9" fmla="*/ T8 w 1799"/>
                <a:gd name="T10" fmla="+- 0 2397 2390"/>
                <a:gd name="T11" fmla="*/ 2397 h 900"/>
                <a:gd name="T12" fmla="+- 0 9366 9340"/>
                <a:gd name="T13" fmla="*/ T12 w 1799"/>
                <a:gd name="T14" fmla="+- 0 2416 2390"/>
                <a:gd name="T15" fmla="*/ 2416 h 900"/>
                <a:gd name="T16" fmla="+- 0 9347 9340"/>
                <a:gd name="T17" fmla="*/ T16 w 1799"/>
                <a:gd name="T18" fmla="+- 0 2445 2390"/>
                <a:gd name="T19" fmla="*/ 2445 h 900"/>
                <a:gd name="T20" fmla="+- 0 9340 9340"/>
                <a:gd name="T21" fmla="*/ T20 w 1799"/>
                <a:gd name="T22" fmla="+- 0 2480 2390"/>
                <a:gd name="T23" fmla="*/ 2480 h 900"/>
                <a:gd name="T24" fmla="+- 0 9340 9340"/>
                <a:gd name="T25" fmla="*/ T24 w 1799"/>
                <a:gd name="T26" fmla="+- 0 3199 2390"/>
                <a:gd name="T27" fmla="*/ 3199 h 900"/>
                <a:gd name="T28" fmla="+- 0 9347 9340"/>
                <a:gd name="T29" fmla="*/ T28 w 1799"/>
                <a:gd name="T30" fmla="+- 0 3234 2390"/>
                <a:gd name="T31" fmla="*/ 3234 h 900"/>
                <a:gd name="T32" fmla="+- 0 9366 9340"/>
                <a:gd name="T33" fmla="*/ T32 w 1799"/>
                <a:gd name="T34" fmla="+- 0 3263 2390"/>
                <a:gd name="T35" fmla="*/ 3263 h 900"/>
                <a:gd name="T36" fmla="+- 0 9395 9340"/>
                <a:gd name="T37" fmla="*/ T36 w 1799"/>
                <a:gd name="T38" fmla="+- 0 3282 2390"/>
                <a:gd name="T39" fmla="*/ 3282 h 900"/>
                <a:gd name="T40" fmla="+- 0 9430 9340"/>
                <a:gd name="T41" fmla="*/ T40 w 1799"/>
                <a:gd name="T42" fmla="+- 0 3289 2390"/>
                <a:gd name="T43" fmla="*/ 3289 h 900"/>
                <a:gd name="T44" fmla="+- 0 11049 9340"/>
                <a:gd name="T45" fmla="*/ T44 w 1799"/>
                <a:gd name="T46" fmla="+- 0 3289 2390"/>
                <a:gd name="T47" fmla="*/ 3289 h 900"/>
                <a:gd name="T48" fmla="+- 0 11084 9340"/>
                <a:gd name="T49" fmla="*/ T48 w 1799"/>
                <a:gd name="T50" fmla="+- 0 3282 2390"/>
                <a:gd name="T51" fmla="*/ 3282 h 900"/>
                <a:gd name="T52" fmla="+- 0 11113 9340"/>
                <a:gd name="T53" fmla="*/ T52 w 1799"/>
                <a:gd name="T54" fmla="+- 0 3263 2390"/>
                <a:gd name="T55" fmla="*/ 3263 h 900"/>
                <a:gd name="T56" fmla="+- 0 11132 9340"/>
                <a:gd name="T57" fmla="*/ T56 w 1799"/>
                <a:gd name="T58" fmla="+- 0 3234 2390"/>
                <a:gd name="T59" fmla="*/ 3234 h 900"/>
                <a:gd name="T60" fmla="+- 0 11139 9340"/>
                <a:gd name="T61" fmla="*/ T60 w 1799"/>
                <a:gd name="T62" fmla="+- 0 3199 2390"/>
                <a:gd name="T63" fmla="*/ 3199 h 900"/>
                <a:gd name="T64" fmla="+- 0 11139 9340"/>
                <a:gd name="T65" fmla="*/ T64 w 1799"/>
                <a:gd name="T66" fmla="+- 0 2480 2390"/>
                <a:gd name="T67" fmla="*/ 2480 h 900"/>
                <a:gd name="T68" fmla="+- 0 11132 9340"/>
                <a:gd name="T69" fmla="*/ T68 w 1799"/>
                <a:gd name="T70" fmla="+- 0 2445 2390"/>
                <a:gd name="T71" fmla="*/ 2445 h 900"/>
                <a:gd name="T72" fmla="+- 0 11113 9340"/>
                <a:gd name="T73" fmla="*/ T72 w 1799"/>
                <a:gd name="T74" fmla="+- 0 2416 2390"/>
                <a:gd name="T75" fmla="*/ 2416 h 900"/>
                <a:gd name="T76" fmla="+- 0 11084 9340"/>
                <a:gd name="T77" fmla="*/ T76 w 1799"/>
                <a:gd name="T78" fmla="+- 0 2397 2390"/>
                <a:gd name="T79" fmla="*/ 2397 h 900"/>
                <a:gd name="T80" fmla="+- 0 11049 9340"/>
                <a:gd name="T81" fmla="*/ T80 w 1799"/>
                <a:gd name="T82" fmla="+- 0 2390 2390"/>
                <a:gd name="T83" fmla="*/ 239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1709" y="899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4"/>
                  </a:lnTo>
                  <a:lnTo>
                    <a:pt x="1799" y="809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9340" y="2389"/>
              <a:ext cx="1799" cy="900"/>
            </a:xfrm>
            <a:custGeom>
              <a:avLst/>
              <a:gdLst>
                <a:gd name="T0" fmla="+- 0 9340 9340"/>
                <a:gd name="T1" fmla="*/ T0 w 1799"/>
                <a:gd name="T2" fmla="+- 0 2480 2390"/>
                <a:gd name="T3" fmla="*/ 2480 h 900"/>
                <a:gd name="T4" fmla="+- 0 9347 9340"/>
                <a:gd name="T5" fmla="*/ T4 w 1799"/>
                <a:gd name="T6" fmla="+- 0 2445 2390"/>
                <a:gd name="T7" fmla="*/ 2445 h 900"/>
                <a:gd name="T8" fmla="+- 0 9366 9340"/>
                <a:gd name="T9" fmla="*/ T8 w 1799"/>
                <a:gd name="T10" fmla="+- 0 2416 2390"/>
                <a:gd name="T11" fmla="*/ 2416 h 900"/>
                <a:gd name="T12" fmla="+- 0 9395 9340"/>
                <a:gd name="T13" fmla="*/ T12 w 1799"/>
                <a:gd name="T14" fmla="+- 0 2397 2390"/>
                <a:gd name="T15" fmla="*/ 2397 h 900"/>
                <a:gd name="T16" fmla="+- 0 9430 9340"/>
                <a:gd name="T17" fmla="*/ T16 w 1799"/>
                <a:gd name="T18" fmla="+- 0 2390 2390"/>
                <a:gd name="T19" fmla="*/ 2390 h 900"/>
                <a:gd name="T20" fmla="+- 0 11049 9340"/>
                <a:gd name="T21" fmla="*/ T20 w 1799"/>
                <a:gd name="T22" fmla="+- 0 2390 2390"/>
                <a:gd name="T23" fmla="*/ 2390 h 900"/>
                <a:gd name="T24" fmla="+- 0 11084 9340"/>
                <a:gd name="T25" fmla="*/ T24 w 1799"/>
                <a:gd name="T26" fmla="+- 0 2397 2390"/>
                <a:gd name="T27" fmla="*/ 2397 h 900"/>
                <a:gd name="T28" fmla="+- 0 11113 9340"/>
                <a:gd name="T29" fmla="*/ T28 w 1799"/>
                <a:gd name="T30" fmla="+- 0 2416 2390"/>
                <a:gd name="T31" fmla="*/ 2416 h 900"/>
                <a:gd name="T32" fmla="+- 0 11132 9340"/>
                <a:gd name="T33" fmla="*/ T32 w 1799"/>
                <a:gd name="T34" fmla="+- 0 2445 2390"/>
                <a:gd name="T35" fmla="*/ 2445 h 900"/>
                <a:gd name="T36" fmla="+- 0 11139 9340"/>
                <a:gd name="T37" fmla="*/ T36 w 1799"/>
                <a:gd name="T38" fmla="+- 0 2480 2390"/>
                <a:gd name="T39" fmla="*/ 2480 h 900"/>
                <a:gd name="T40" fmla="+- 0 11139 9340"/>
                <a:gd name="T41" fmla="*/ T40 w 1799"/>
                <a:gd name="T42" fmla="+- 0 3199 2390"/>
                <a:gd name="T43" fmla="*/ 3199 h 900"/>
                <a:gd name="T44" fmla="+- 0 11132 9340"/>
                <a:gd name="T45" fmla="*/ T44 w 1799"/>
                <a:gd name="T46" fmla="+- 0 3234 2390"/>
                <a:gd name="T47" fmla="*/ 3234 h 900"/>
                <a:gd name="T48" fmla="+- 0 11113 9340"/>
                <a:gd name="T49" fmla="*/ T48 w 1799"/>
                <a:gd name="T50" fmla="+- 0 3263 2390"/>
                <a:gd name="T51" fmla="*/ 3263 h 900"/>
                <a:gd name="T52" fmla="+- 0 11084 9340"/>
                <a:gd name="T53" fmla="*/ T52 w 1799"/>
                <a:gd name="T54" fmla="+- 0 3282 2390"/>
                <a:gd name="T55" fmla="*/ 3282 h 900"/>
                <a:gd name="T56" fmla="+- 0 11049 9340"/>
                <a:gd name="T57" fmla="*/ T56 w 1799"/>
                <a:gd name="T58" fmla="+- 0 3289 2390"/>
                <a:gd name="T59" fmla="*/ 3289 h 900"/>
                <a:gd name="T60" fmla="+- 0 9430 9340"/>
                <a:gd name="T61" fmla="*/ T60 w 1799"/>
                <a:gd name="T62" fmla="+- 0 3289 2390"/>
                <a:gd name="T63" fmla="*/ 3289 h 900"/>
                <a:gd name="T64" fmla="+- 0 9395 9340"/>
                <a:gd name="T65" fmla="*/ T64 w 1799"/>
                <a:gd name="T66" fmla="+- 0 3282 2390"/>
                <a:gd name="T67" fmla="*/ 3282 h 900"/>
                <a:gd name="T68" fmla="+- 0 9366 9340"/>
                <a:gd name="T69" fmla="*/ T68 w 1799"/>
                <a:gd name="T70" fmla="+- 0 3263 2390"/>
                <a:gd name="T71" fmla="*/ 3263 h 900"/>
                <a:gd name="T72" fmla="+- 0 9347 9340"/>
                <a:gd name="T73" fmla="*/ T72 w 1799"/>
                <a:gd name="T74" fmla="+- 0 3234 2390"/>
                <a:gd name="T75" fmla="*/ 3234 h 900"/>
                <a:gd name="T76" fmla="+- 0 9340 9340"/>
                <a:gd name="T77" fmla="*/ T76 w 1799"/>
                <a:gd name="T78" fmla="+- 0 3199 2390"/>
                <a:gd name="T79" fmla="*/ 3199 h 900"/>
                <a:gd name="T80" fmla="+- 0 9340 9340"/>
                <a:gd name="T81" fmla="*/ T80 w 1799"/>
                <a:gd name="T82" fmla="+- 0 2480 2390"/>
                <a:gd name="T83" fmla="*/ 248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6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6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09"/>
                  </a:lnTo>
                  <a:lnTo>
                    <a:pt x="1792" y="844"/>
                  </a:lnTo>
                  <a:lnTo>
                    <a:pt x="1773" y="873"/>
                  </a:lnTo>
                  <a:lnTo>
                    <a:pt x="1744" y="892"/>
                  </a:lnTo>
                  <a:lnTo>
                    <a:pt x="1709" y="899"/>
                  </a:lnTo>
                  <a:lnTo>
                    <a:pt x="90" y="899"/>
                  </a:lnTo>
                  <a:lnTo>
                    <a:pt x="55" y="892"/>
                  </a:lnTo>
                  <a:lnTo>
                    <a:pt x="26" y="873"/>
                  </a:lnTo>
                  <a:lnTo>
                    <a:pt x="7" y="844"/>
                  </a:lnTo>
                  <a:lnTo>
                    <a:pt x="0" y="809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7" name="Line 51"/>
            <p:cNvCxnSpPr>
              <a:cxnSpLocks noChangeShapeType="1"/>
            </p:cNvCxnSpPr>
            <p:nvPr/>
          </p:nvCxnSpPr>
          <p:spPr bwMode="auto">
            <a:xfrm>
              <a:off x="8620" y="2839"/>
              <a:ext cx="720" cy="1035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9340" y="3423"/>
              <a:ext cx="1799" cy="900"/>
            </a:xfrm>
            <a:custGeom>
              <a:avLst/>
              <a:gdLst>
                <a:gd name="T0" fmla="+- 0 11049 9340"/>
                <a:gd name="T1" fmla="*/ T0 w 1799"/>
                <a:gd name="T2" fmla="+- 0 3424 3424"/>
                <a:gd name="T3" fmla="*/ 3424 h 900"/>
                <a:gd name="T4" fmla="+- 0 9430 9340"/>
                <a:gd name="T5" fmla="*/ T4 w 1799"/>
                <a:gd name="T6" fmla="+- 0 3424 3424"/>
                <a:gd name="T7" fmla="*/ 3424 h 900"/>
                <a:gd name="T8" fmla="+- 0 9395 9340"/>
                <a:gd name="T9" fmla="*/ T8 w 1799"/>
                <a:gd name="T10" fmla="+- 0 3431 3424"/>
                <a:gd name="T11" fmla="*/ 3431 h 900"/>
                <a:gd name="T12" fmla="+- 0 9366 9340"/>
                <a:gd name="T13" fmla="*/ T12 w 1799"/>
                <a:gd name="T14" fmla="+- 0 3450 3424"/>
                <a:gd name="T15" fmla="*/ 3450 h 900"/>
                <a:gd name="T16" fmla="+- 0 9347 9340"/>
                <a:gd name="T17" fmla="*/ T16 w 1799"/>
                <a:gd name="T18" fmla="+- 0 3479 3424"/>
                <a:gd name="T19" fmla="*/ 3479 h 900"/>
                <a:gd name="T20" fmla="+- 0 9340 9340"/>
                <a:gd name="T21" fmla="*/ T20 w 1799"/>
                <a:gd name="T22" fmla="+- 0 3514 3424"/>
                <a:gd name="T23" fmla="*/ 3514 h 900"/>
                <a:gd name="T24" fmla="+- 0 9340 9340"/>
                <a:gd name="T25" fmla="*/ T24 w 1799"/>
                <a:gd name="T26" fmla="+- 0 4234 3424"/>
                <a:gd name="T27" fmla="*/ 4234 h 900"/>
                <a:gd name="T28" fmla="+- 0 9347 9340"/>
                <a:gd name="T29" fmla="*/ T28 w 1799"/>
                <a:gd name="T30" fmla="+- 0 4269 3424"/>
                <a:gd name="T31" fmla="*/ 4269 h 900"/>
                <a:gd name="T32" fmla="+- 0 9366 9340"/>
                <a:gd name="T33" fmla="*/ T32 w 1799"/>
                <a:gd name="T34" fmla="+- 0 4297 3424"/>
                <a:gd name="T35" fmla="*/ 4297 h 900"/>
                <a:gd name="T36" fmla="+- 0 9395 9340"/>
                <a:gd name="T37" fmla="*/ T36 w 1799"/>
                <a:gd name="T38" fmla="+- 0 4316 3424"/>
                <a:gd name="T39" fmla="*/ 4316 h 900"/>
                <a:gd name="T40" fmla="+- 0 9430 9340"/>
                <a:gd name="T41" fmla="*/ T40 w 1799"/>
                <a:gd name="T42" fmla="+- 0 4324 3424"/>
                <a:gd name="T43" fmla="*/ 4324 h 900"/>
                <a:gd name="T44" fmla="+- 0 11049 9340"/>
                <a:gd name="T45" fmla="*/ T44 w 1799"/>
                <a:gd name="T46" fmla="+- 0 4324 3424"/>
                <a:gd name="T47" fmla="*/ 4324 h 900"/>
                <a:gd name="T48" fmla="+- 0 11084 9340"/>
                <a:gd name="T49" fmla="*/ T48 w 1799"/>
                <a:gd name="T50" fmla="+- 0 4316 3424"/>
                <a:gd name="T51" fmla="*/ 4316 h 900"/>
                <a:gd name="T52" fmla="+- 0 11113 9340"/>
                <a:gd name="T53" fmla="*/ T52 w 1799"/>
                <a:gd name="T54" fmla="+- 0 4297 3424"/>
                <a:gd name="T55" fmla="*/ 4297 h 900"/>
                <a:gd name="T56" fmla="+- 0 11132 9340"/>
                <a:gd name="T57" fmla="*/ T56 w 1799"/>
                <a:gd name="T58" fmla="+- 0 4269 3424"/>
                <a:gd name="T59" fmla="*/ 4269 h 900"/>
                <a:gd name="T60" fmla="+- 0 11139 9340"/>
                <a:gd name="T61" fmla="*/ T60 w 1799"/>
                <a:gd name="T62" fmla="+- 0 4234 3424"/>
                <a:gd name="T63" fmla="*/ 4234 h 900"/>
                <a:gd name="T64" fmla="+- 0 11139 9340"/>
                <a:gd name="T65" fmla="*/ T64 w 1799"/>
                <a:gd name="T66" fmla="+- 0 3514 3424"/>
                <a:gd name="T67" fmla="*/ 3514 h 900"/>
                <a:gd name="T68" fmla="+- 0 11132 9340"/>
                <a:gd name="T69" fmla="*/ T68 w 1799"/>
                <a:gd name="T70" fmla="+- 0 3479 3424"/>
                <a:gd name="T71" fmla="*/ 3479 h 900"/>
                <a:gd name="T72" fmla="+- 0 11113 9340"/>
                <a:gd name="T73" fmla="*/ T72 w 1799"/>
                <a:gd name="T74" fmla="+- 0 3450 3424"/>
                <a:gd name="T75" fmla="*/ 3450 h 900"/>
                <a:gd name="T76" fmla="+- 0 11084 9340"/>
                <a:gd name="T77" fmla="*/ T76 w 1799"/>
                <a:gd name="T78" fmla="+- 0 3431 3424"/>
                <a:gd name="T79" fmla="*/ 3431 h 900"/>
                <a:gd name="T80" fmla="+- 0 11049 9340"/>
                <a:gd name="T81" fmla="*/ T80 w 1799"/>
                <a:gd name="T82" fmla="+- 0 3424 3424"/>
                <a:gd name="T83" fmla="*/ 3424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900"/>
                  </a:lnTo>
                  <a:lnTo>
                    <a:pt x="1709" y="900"/>
                  </a:lnTo>
                  <a:lnTo>
                    <a:pt x="1744" y="892"/>
                  </a:lnTo>
                  <a:lnTo>
                    <a:pt x="1773" y="873"/>
                  </a:lnTo>
                  <a:lnTo>
                    <a:pt x="1792" y="845"/>
                  </a:lnTo>
                  <a:lnTo>
                    <a:pt x="1799" y="810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6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9340" y="3423"/>
              <a:ext cx="1799" cy="900"/>
            </a:xfrm>
            <a:custGeom>
              <a:avLst/>
              <a:gdLst>
                <a:gd name="T0" fmla="+- 0 9340 9340"/>
                <a:gd name="T1" fmla="*/ T0 w 1799"/>
                <a:gd name="T2" fmla="+- 0 3514 3424"/>
                <a:gd name="T3" fmla="*/ 3514 h 900"/>
                <a:gd name="T4" fmla="+- 0 9347 9340"/>
                <a:gd name="T5" fmla="*/ T4 w 1799"/>
                <a:gd name="T6" fmla="+- 0 3479 3424"/>
                <a:gd name="T7" fmla="*/ 3479 h 900"/>
                <a:gd name="T8" fmla="+- 0 9366 9340"/>
                <a:gd name="T9" fmla="*/ T8 w 1799"/>
                <a:gd name="T10" fmla="+- 0 3450 3424"/>
                <a:gd name="T11" fmla="*/ 3450 h 900"/>
                <a:gd name="T12" fmla="+- 0 9395 9340"/>
                <a:gd name="T13" fmla="*/ T12 w 1799"/>
                <a:gd name="T14" fmla="+- 0 3431 3424"/>
                <a:gd name="T15" fmla="*/ 3431 h 900"/>
                <a:gd name="T16" fmla="+- 0 9430 9340"/>
                <a:gd name="T17" fmla="*/ T16 w 1799"/>
                <a:gd name="T18" fmla="+- 0 3424 3424"/>
                <a:gd name="T19" fmla="*/ 3424 h 900"/>
                <a:gd name="T20" fmla="+- 0 11049 9340"/>
                <a:gd name="T21" fmla="*/ T20 w 1799"/>
                <a:gd name="T22" fmla="+- 0 3424 3424"/>
                <a:gd name="T23" fmla="*/ 3424 h 900"/>
                <a:gd name="T24" fmla="+- 0 11084 9340"/>
                <a:gd name="T25" fmla="*/ T24 w 1799"/>
                <a:gd name="T26" fmla="+- 0 3431 3424"/>
                <a:gd name="T27" fmla="*/ 3431 h 900"/>
                <a:gd name="T28" fmla="+- 0 11113 9340"/>
                <a:gd name="T29" fmla="*/ T28 w 1799"/>
                <a:gd name="T30" fmla="+- 0 3450 3424"/>
                <a:gd name="T31" fmla="*/ 3450 h 900"/>
                <a:gd name="T32" fmla="+- 0 11132 9340"/>
                <a:gd name="T33" fmla="*/ T32 w 1799"/>
                <a:gd name="T34" fmla="+- 0 3479 3424"/>
                <a:gd name="T35" fmla="*/ 3479 h 900"/>
                <a:gd name="T36" fmla="+- 0 11139 9340"/>
                <a:gd name="T37" fmla="*/ T36 w 1799"/>
                <a:gd name="T38" fmla="+- 0 3514 3424"/>
                <a:gd name="T39" fmla="*/ 3514 h 900"/>
                <a:gd name="T40" fmla="+- 0 11139 9340"/>
                <a:gd name="T41" fmla="*/ T40 w 1799"/>
                <a:gd name="T42" fmla="+- 0 4234 3424"/>
                <a:gd name="T43" fmla="*/ 4234 h 900"/>
                <a:gd name="T44" fmla="+- 0 11132 9340"/>
                <a:gd name="T45" fmla="*/ T44 w 1799"/>
                <a:gd name="T46" fmla="+- 0 4269 3424"/>
                <a:gd name="T47" fmla="*/ 4269 h 900"/>
                <a:gd name="T48" fmla="+- 0 11113 9340"/>
                <a:gd name="T49" fmla="*/ T48 w 1799"/>
                <a:gd name="T50" fmla="+- 0 4297 3424"/>
                <a:gd name="T51" fmla="*/ 4297 h 900"/>
                <a:gd name="T52" fmla="+- 0 11084 9340"/>
                <a:gd name="T53" fmla="*/ T52 w 1799"/>
                <a:gd name="T54" fmla="+- 0 4316 3424"/>
                <a:gd name="T55" fmla="*/ 4316 h 900"/>
                <a:gd name="T56" fmla="+- 0 11049 9340"/>
                <a:gd name="T57" fmla="*/ T56 w 1799"/>
                <a:gd name="T58" fmla="+- 0 4324 3424"/>
                <a:gd name="T59" fmla="*/ 4324 h 900"/>
                <a:gd name="T60" fmla="+- 0 9430 9340"/>
                <a:gd name="T61" fmla="*/ T60 w 1799"/>
                <a:gd name="T62" fmla="+- 0 4324 3424"/>
                <a:gd name="T63" fmla="*/ 4324 h 900"/>
                <a:gd name="T64" fmla="+- 0 9395 9340"/>
                <a:gd name="T65" fmla="*/ T64 w 1799"/>
                <a:gd name="T66" fmla="+- 0 4316 3424"/>
                <a:gd name="T67" fmla="*/ 4316 h 900"/>
                <a:gd name="T68" fmla="+- 0 9366 9340"/>
                <a:gd name="T69" fmla="*/ T68 w 1799"/>
                <a:gd name="T70" fmla="+- 0 4297 3424"/>
                <a:gd name="T71" fmla="*/ 4297 h 900"/>
                <a:gd name="T72" fmla="+- 0 9347 9340"/>
                <a:gd name="T73" fmla="*/ T72 w 1799"/>
                <a:gd name="T74" fmla="+- 0 4269 3424"/>
                <a:gd name="T75" fmla="*/ 4269 h 900"/>
                <a:gd name="T76" fmla="+- 0 9340 9340"/>
                <a:gd name="T77" fmla="*/ T76 w 1799"/>
                <a:gd name="T78" fmla="+- 0 4234 3424"/>
                <a:gd name="T79" fmla="*/ 4234 h 900"/>
                <a:gd name="T80" fmla="+- 0 9340 9340"/>
                <a:gd name="T81" fmla="*/ T80 w 1799"/>
                <a:gd name="T82" fmla="+- 0 3514 3424"/>
                <a:gd name="T83" fmla="*/ 3514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6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6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10"/>
                  </a:lnTo>
                  <a:lnTo>
                    <a:pt x="1792" y="845"/>
                  </a:lnTo>
                  <a:lnTo>
                    <a:pt x="1773" y="873"/>
                  </a:lnTo>
                  <a:lnTo>
                    <a:pt x="1744" y="892"/>
                  </a:lnTo>
                  <a:lnTo>
                    <a:pt x="1709" y="900"/>
                  </a:lnTo>
                  <a:lnTo>
                    <a:pt x="90" y="900"/>
                  </a:lnTo>
                  <a:lnTo>
                    <a:pt x="55" y="892"/>
                  </a:lnTo>
                  <a:lnTo>
                    <a:pt x="26" y="873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0" name="Line 48"/>
            <p:cNvCxnSpPr>
              <a:cxnSpLocks noChangeShapeType="1"/>
            </p:cNvCxnSpPr>
            <p:nvPr/>
          </p:nvCxnSpPr>
          <p:spPr bwMode="auto">
            <a:xfrm>
              <a:off x="8620" y="2839"/>
              <a:ext cx="720" cy="2069"/>
            </a:xfrm>
            <a:prstGeom prst="line">
              <a:avLst/>
            </a:prstGeom>
            <a:noFill/>
            <a:ln w="12700">
              <a:solidFill>
                <a:srgbClr val="528BC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9340" y="4458"/>
              <a:ext cx="1799" cy="900"/>
            </a:xfrm>
            <a:custGeom>
              <a:avLst/>
              <a:gdLst>
                <a:gd name="T0" fmla="+- 0 11049 9340"/>
                <a:gd name="T1" fmla="*/ T0 w 1799"/>
                <a:gd name="T2" fmla="+- 0 4458 4458"/>
                <a:gd name="T3" fmla="*/ 4458 h 900"/>
                <a:gd name="T4" fmla="+- 0 9430 9340"/>
                <a:gd name="T5" fmla="*/ T4 w 1799"/>
                <a:gd name="T6" fmla="+- 0 4458 4458"/>
                <a:gd name="T7" fmla="*/ 4458 h 900"/>
                <a:gd name="T8" fmla="+- 0 9395 9340"/>
                <a:gd name="T9" fmla="*/ T8 w 1799"/>
                <a:gd name="T10" fmla="+- 0 4465 4458"/>
                <a:gd name="T11" fmla="*/ 4465 h 900"/>
                <a:gd name="T12" fmla="+- 0 9366 9340"/>
                <a:gd name="T13" fmla="*/ T12 w 1799"/>
                <a:gd name="T14" fmla="+- 0 4485 4458"/>
                <a:gd name="T15" fmla="*/ 4485 h 900"/>
                <a:gd name="T16" fmla="+- 0 9347 9340"/>
                <a:gd name="T17" fmla="*/ T16 w 1799"/>
                <a:gd name="T18" fmla="+- 0 4513 4458"/>
                <a:gd name="T19" fmla="*/ 4513 h 900"/>
                <a:gd name="T20" fmla="+- 0 9340 9340"/>
                <a:gd name="T21" fmla="*/ T20 w 1799"/>
                <a:gd name="T22" fmla="+- 0 4548 4458"/>
                <a:gd name="T23" fmla="*/ 4548 h 900"/>
                <a:gd name="T24" fmla="+- 0 9340 9340"/>
                <a:gd name="T25" fmla="*/ T24 w 1799"/>
                <a:gd name="T26" fmla="+- 0 5268 4458"/>
                <a:gd name="T27" fmla="*/ 5268 h 900"/>
                <a:gd name="T28" fmla="+- 0 9347 9340"/>
                <a:gd name="T29" fmla="*/ T28 w 1799"/>
                <a:gd name="T30" fmla="+- 0 5303 4458"/>
                <a:gd name="T31" fmla="*/ 5303 h 900"/>
                <a:gd name="T32" fmla="+- 0 9366 9340"/>
                <a:gd name="T33" fmla="*/ T32 w 1799"/>
                <a:gd name="T34" fmla="+- 0 5332 4458"/>
                <a:gd name="T35" fmla="*/ 5332 h 900"/>
                <a:gd name="T36" fmla="+- 0 9395 9340"/>
                <a:gd name="T37" fmla="*/ T36 w 1799"/>
                <a:gd name="T38" fmla="+- 0 5351 4458"/>
                <a:gd name="T39" fmla="*/ 5351 h 900"/>
                <a:gd name="T40" fmla="+- 0 9430 9340"/>
                <a:gd name="T41" fmla="*/ T40 w 1799"/>
                <a:gd name="T42" fmla="+- 0 5358 4458"/>
                <a:gd name="T43" fmla="*/ 5358 h 900"/>
                <a:gd name="T44" fmla="+- 0 11049 9340"/>
                <a:gd name="T45" fmla="*/ T44 w 1799"/>
                <a:gd name="T46" fmla="+- 0 5358 4458"/>
                <a:gd name="T47" fmla="*/ 5358 h 900"/>
                <a:gd name="T48" fmla="+- 0 11084 9340"/>
                <a:gd name="T49" fmla="*/ T48 w 1799"/>
                <a:gd name="T50" fmla="+- 0 5351 4458"/>
                <a:gd name="T51" fmla="*/ 5351 h 900"/>
                <a:gd name="T52" fmla="+- 0 11113 9340"/>
                <a:gd name="T53" fmla="*/ T52 w 1799"/>
                <a:gd name="T54" fmla="+- 0 5332 4458"/>
                <a:gd name="T55" fmla="*/ 5332 h 900"/>
                <a:gd name="T56" fmla="+- 0 11132 9340"/>
                <a:gd name="T57" fmla="*/ T56 w 1799"/>
                <a:gd name="T58" fmla="+- 0 5303 4458"/>
                <a:gd name="T59" fmla="*/ 5303 h 900"/>
                <a:gd name="T60" fmla="+- 0 11139 9340"/>
                <a:gd name="T61" fmla="*/ T60 w 1799"/>
                <a:gd name="T62" fmla="+- 0 5268 4458"/>
                <a:gd name="T63" fmla="*/ 5268 h 900"/>
                <a:gd name="T64" fmla="+- 0 11139 9340"/>
                <a:gd name="T65" fmla="*/ T64 w 1799"/>
                <a:gd name="T66" fmla="+- 0 4548 4458"/>
                <a:gd name="T67" fmla="*/ 4548 h 900"/>
                <a:gd name="T68" fmla="+- 0 11132 9340"/>
                <a:gd name="T69" fmla="*/ T68 w 1799"/>
                <a:gd name="T70" fmla="+- 0 4513 4458"/>
                <a:gd name="T71" fmla="*/ 4513 h 900"/>
                <a:gd name="T72" fmla="+- 0 11113 9340"/>
                <a:gd name="T73" fmla="*/ T72 w 1799"/>
                <a:gd name="T74" fmla="+- 0 4485 4458"/>
                <a:gd name="T75" fmla="*/ 4485 h 900"/>
                <a:gd name="T76" fmla="+- 0 11084 9340"/>
                <a:gd name="T77" fmla="*/ T76 w 1799"/>
                <a:gd name="T78" fmla="+- 0 4465 4458"/>
                <a:gd name="T79" fmla="*/ 4465 h 900"/>
                <a:gd name="T80" fmla="+- 0 11049 9340"/>
                <a:gd name="T81" fmla="*/ T80 w 1799"/>
                <a:gd name="T82" fmla="+- 0 4458 4458"/>
                <a:gd name="T83" fmla="*/ 4458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1709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7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6" y="874"/>
                  </a:lnTo>
                  <a:lnTo>
                    <a:pt x="55" y="893"/>
                  </a:lnTo>
                  <a:lnTo>
                    <a:pt x="90" y="900"/>
                  </a:lnTo>
                  <a:lnTo>
                    <a:pt x="1709" y="900"/>
                  </a:lnTo>
                  <a:lnTo>
                    <a:pt x="1744" y="893"/>
                  </a:lnTo>
                  <a:lnTo>
                    <a:pt x="1773" y="874"/>
                  </a:lnTo>
                  <a:lnTo>
                    <a:pt x="1792" y="845"/>
                  </a:lnTo>
                  <a:lnTo>
                    <a:pt x="1799" y="810"/>
                  </a:lnTo>
                  <a:lnTo>
                    <a:pt x="1799" y="90"/>
                  </a:lnTo>
                  <a:lnTo>
                    <a:pt x="1792" y="55"/>
                  </a:lnTo>
                  <a:lnTo>
                    <a:pt x="1773" y="27"/>
                  </a:lnTo>
                  <a:lnTo>
                    <a:pt x="1744" y="7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rgbClr val="00A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9340" y="4458"/>
              <a:ext cx="1799" cy="900"/>
            </a:xfrm>
            <a:custGeom>
              <a:avLst/>
              <a:gdLst>
                <a:gd name="T0" fmla="+- 0 9340 9340"/>
                <a:gd name="T1" fmla="*/ T0 w 1799"/>
                <a:gd name="T2" fmla="+- 0 4548 4458"/>
                <a:gd name="T3" fmla="*/ 4548 h 900"/>
                <a:gd name="T4" fmla="+- 0 9347 9340"/>
                <a:gd name="T5" fmla="*/ T4 w 1799"/>
                <a:gd name="T6" fmla="+- 0 4513 4458"/>
                <a:gd name="T7" fmla="*/ 4513 h 900"/>
                <a:gd name="T8" fmla="+- 0 9366 9340"/>
                <a:gd name="T9" fmla="*/ T8 w 1799"/>
                <a:gd name="T10" fmla="+- 0 4485 4458"/>
                <a:gd name="T11" fmla="*/ 4485 h 900"/>
                <a:gd name="T12" fmla="+- 0 9395 9340"/>
                <a:gd name="T13" fmla="*/ T12 w 1799"/>
                <a:gd name="T14" fmla="+- 0 4465 4458"/>
                <a:gd name="T15" fmla="*/ 4465 h 900"/>
                <a:gd name="T16" fmla="+- 0 9430 9340"/>
                <a:gd name="T17" fmla="*/ T16 w 1799"/>
                <a:gd name="T18" fmla="+- 0 4458 4458"/>
                <a:gd name="T19" fmla="*/ 4458 h 900"/>
                <a:gd name="T20" fmla="+- 0 11049 9340"/>
                <a:gd name="T21" fmla="*/ T20 w 1799"/>
                <a:gd name="T22" fmla="+- 0 4458 4458"/>
                <a:gd name="T23" fmla="*/ 4458 h 900"/>
                <a:gd name="T24" fmla="+- 0 11084 9340"/>
                <a:gd name="T25" fmla="*/ T24 w 1799"/>
                <a:gd name="T26" fmla="+- 0 4465 4458"/>
                <a:gd name="T27" fmla="*/ 4465 h 900"/>
                <a:gd name="T28" fmla="+- 0 11113 9340"/>
                <a:gd name="T29" fmla="*/ T28 w 1799"/>
                <a:gd name="T30" fmla="+- 0 4485 4458"/>
                <a:gd name="T31" fmla="*/ 4485 h 900"/>
                <a:gd name="T32" fmla="+- 0 11132 9340"/>
                <a:gd name="T33" fmla="*/ T32 w 1799"/>
                <a:gd name="T34" fmla="+- 0 4513 4458"/>
                <a:gd name="T35" fmla="*/ 4513 h 900"/>
                <a:gd name="T36" fmla="+- 0 11139 9340"/>
                <a:gd name="T37" fmla="*/ T36 w 1799"/>
                <a:gd name="T38" fmla="+- 0 4548 4458"/>
                <a:gd name="T39" fmla="*/ 4548 h 900"/>
                <a:gd name="T40" fmla="+- 0 11139 9340"/>
                <a:gd name="T41" fmla="*/ T40 w 1799"/>
                <a:gd name="T42" fmla="+- 0 5268 4458"/>
                <a:gd name="T43" fmla="*/ 5268 h 900"/>
                <a:gd name="T44" fmla="+- 0 11132 9340"/>
                <a:gd name="T45" fmla="*/ T44 w 1799"/>
                <a:gd name="T46" fmla="+- 0 5303 4458"/>
                <a:gd name="T47" fmla="*/ 5303 h 900"/>
                <a:gd name="T48" fmla="+- 0 11113 9340"/>
                <a:gd name="T49" fmla="*/ T48 w 1799"/>
                <a:gd name="T50" fmla="+- 0 5332 4458"/>
                <a:gd name="T51" fmla="*/ 5332 h 900"/>
                <a:gd name="T52" fmla="+- 0 11084 9340"/>
                <a:gd name="T53" fmla="*/ T52 w 1799"/>
                <a:gd name="T54" fmla="+- 0 5351 4458"/>
                <a:gd name="T55" fmla="*/ 5351 h 900"/>
                <a:gd name="T56" fmla="+- 0 11049 9340"/>
                <a:gd name="T57" fmla="*/ T56 w 1799"/>
                <a:gd name="T58" fmla="+- 0 5358 4458"/>
                <a:gd name="T59" fmla="*/ 5358 h 900"/>
                <a:gd name="T60" fmla="+- 0 9430 9340"/>
                <a:gd name="T61" fmla="*/ T60 w 1799"/>
                <a:gd name="T62" fmla="+- 0 5358 4458"/>
                <a:gd name="T63" fmla="*/ 5358 h 900"/>
                <a:gd name="T64" fmla="+- 0 9395 9340"/>
                <a:gd name="T65" fmla="*/ T64 w 1799"/>
                <a:gd name="T66" fmla="+- 0 5351 4458"/>
                <a:gd name="T67" fmla="*/ 5351 h 900"/>
                <a:gd name="T68" fmla="+- 0 9366 9340"/>
                <a:gd name="T69" fmla="*/ T68 w 1799"/>
                <a:gd name="T70" fmla="+- 0 5332 4458"/>
                <a:gd name="T71" fmla="*/ 5332 h 900"/>
                <a:gd name="T72" fmla="+- 0 9347 9340"/>
                <a:gd name="T73" fmla="*/ T72 w 1799"/>
                <a:gd name="T74" fmla="+- 0 5303 4458"/>
                <a:gd name="T75" fmla="*/ 5303 h 900"/>
                <a:gd name="T76" fmla="+- 0 9340 9340"/>
                <a:gd name="T77" fmla="*/ T76 w 1799"/>
                <a:gd name="T78" fmla="+- 0 5268 4458"/>
                <a:gd name="T79" fmla="*/ 5268 h 900"/>
                <a:gd name="T80" fmla="+- 0 9340 9340"/>
                <a:gd name="T81" fmla="*/ T80 w 1799"/>
                <a:gd name="T82" fmla="+- 0 4548 4458"/>
                <a:gd name="T83" fmla="*/ 4548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799" h="900">
                  <a:moveTo>
                    <a:pt x="0" y="90"/>
                  </a:moveTo>
                  <a:lnTo>
                    <a:pt x="7" y="55"/>
                  </a:lnTo>
                  <a:lnTo>
                    <a:pt x="26" y="27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1709" y="0"/>
                  </a:lnTo>
                  <a:lnTo>
                    <a:pt x="1744" y="7"/>
                  </a:lnTo>
                  <a:lnTo>
                    <a:pt x="1773" y="27"/>
                  </a:lnTo>
                  <a:lnTo>
                    <a:pt x="1792" y="55"/>
                  </a:lnTo>
                  <a:lnTo>
                    <a:pt x="1799" y="90"/>
                  </a:lnTo>
                  <a:lnTo>
                    <a:pt x="1799" y="810"/>
                  </a:lnTo>
                  <a:lnTo>
                    <a:pt x="1792" y="845"/>
                  </a:lnTo>
                  <a:lnTo>
                    <a:pt x="1773" y="874"/>
                  </a:lnTo>
                  <a:lnTo>
                    <a:pt x="1744" y="893"/>
                  </a:lnTo>
                  <a:lnTo>
                    <a:pt x="1709" y="900"/>
                  </a:lnTo>
                  <a:lnTo>
                    <a:pt x="90" y="900"/>
                  </a:lnTo>
                  <a:lnTo>
                    <a:pt x="55" y="893"/>
                  </a:lnTo>
                  <a:lnTo>
                    <a:pt x="26" y="874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919" y="2389"/>
              <a:ext cx="2183" cy="900"/>
            </a:xfrm>
            <a:custGeom>
              <a:avLst/>
              <a:gdLst>
                <a:gd name="T0" fmla="+- 0 6012 3920"/>
                <a:gd name="T1" fmla="*/ T0 w 2183"/>
                <a:gd name="T2" fmla="+- 0 2390 2390"/>
                <a:gd name="T3" fmla="*/ 2390 h 900"/>
                <a:gd name="T4" fmla="+- 0 4010 3920"/>
                <a:gd name="T5" fmla="*/ T4 w 2183"/>
                <a:gd name="T6" fmla="+- 0 2390 2390"/>
                <a:gd name="T7" fmla="*/ 2390 h 900"/>
                <a:gd name="T8" fmla="+- 0 3975 3920"/>
                <a:gd name="T9" fmla="*/ T8 w 2183"/>
                <a:gd name="T10" fmla="+- 0 2397 2390"/>
                <a:gd name="T11" fmla="*/ 2397 h 900"/>
                <a:gd name="T12" fmla="+- 0 3946 3920"/>
                <a:gd name="T13" fmla="*/ T12 w 2183"/>
                <a:gd name="T14" fmla="+- 0 2416 2390"/>
                <a:gd name="T15" fmla="*/ 2416 h 900"/>
                <a:gd name="T16" fmla="+- 0 3927 3920"/>
                <a:gd name="T17" fmla="*/ T16 w 2183"/>
                <a:gd name="T18" fmla="+- 0 2445 2390"/>
                <a:gd name="T19" fmla="*/ 2445 h 900"/>
                <a:gd name="T20" fmla="+- 0 3920 3920"/>
                <a:gd name="T21" fmla="*/ T20 w 2183"/>
                <a:gd name="T22" fmla="+- 0 2480 2390"/>
                <a:gd name="T23" fmla="*/ 2480 h 900"/>
                <a:gd name="T24" fmla="+- 0 3920 3920"/>
                <a:gd name="T25" fmla="*/ T24 w 2183"/>
                <a:gd name="T26" fmla="+- 0 3199 2390"/>
                <a:gd name="T27" fmla="*/ 3199 h 900"/>
                <a:gd name="T28" fmla="+- 0 3927 3920"/>
                <a:gd name="T29" fmla="*/ T28 w 2183"/>
                <a:gd name="T30" fmla="+- 0 3234 2390"/>
                <a:gd name="T31" fmla="*/ 3234 h 900"/>
                <a:gd name="T32" fmla="+- 0 3946 3920"/>
                <a:gd name="T33" fmla="*/ T32 w 2183"/>
                <a:gd name="T34" fmla="+- 0 3263 2390"/>
                <a:gd name="T35" fmla="*/ 3263 h 900"/>
                <a:gd name="T36" fmla="+- 0 3975 3920"/>
                <a:gd name="T37" fmla="*/ T36 w 2183"/>
                <a:gd name="T38" fmla="+- 0 3282 2390"/>
                <a:gd name="T39" fmla="*/ 3282 h 900"/>
                <a:gd name="T40" fmla="+- 0 4010 3920"/>
                <a:gd name="T41" fmla="*/ T40 w 2183"/>
                <a:gd name="T42" fmla="+- 0 3289 2390"/>
                <a:gd name="T43" fmla="*/ 3289 h 900"/>
                <a:gd name="T44" fmla="+- 0 6012 3920"/>
                <a:gd name="T45" fmla="*/ T44 w 2183"/>
                <a:gd name="T46" fmla="+- 0 3289 2390"/>
                <a:gd name="T47" fmla="*/ 3289 h 900"/>
                <a:gd name="T48" fmla="+- 0 6047 3920"/>
                <a:gd name="T49" fmla="*/ T48 w 2183"/>
                <a:gd name="T50" fmla="+- 0 3282 2390"/>
                <a:gd name="T51" fmla="*/ 3282 h 900"/>
                <a:gd name="T52" fmla="+- 0 6075 3920"/>
                <a:gd name="T53" fmla="*/ T52 w 2183"/>
                <a:gd name="T54" fmla="+- 0 3263 2390"/>
                <a:gd name="T55" fmla="*/ 3263 h 900"/>
                <a:gd name="T56" fmla="+- 0 6095 3920"/>
                <a:gd name="T57" fmla="*/ T56 w 2183"/>
                <a:gd name="T58" fmla="+- 0 3234 2390"/>
                <a:gd name="T59" fmla="*/ 3234 h 900"/>
                <a:gd name="T60" fmla="+- 0 6102 3920"/>
                <a:gd name="T61" fmla="*/ T60 w 2183"/>
                <a:gd name="T62" fmla="+- 0 3199 2390"/>
                <a:gd name="T63" fmla="*/ 3199 h 900"/>
                <a:gd name="T64" fmla="+- 0 6102 3920"/>
                <a:gd name="T65" fmla="*/ T64 w 2183"/>
                <a:gd name="T66" fmla="+- 0 2480 2390"/>
                <a:gd name="T67" fmla="*/ 2480 h 900"/>
                <a:gd name="T68" fmla="+- 0 6095 3920"/>
                <a:gd name="T69" fmla="*/ T68 w 2183"/>
                <a:gd name="T70" fmla="+- 0 2445 2390"/>
                <a:gd name="T71" fmla="*/ 2445 h 900"/>
                <a:gd name="T72" fmla="+- 0 6075 3920"/>
                <a:gd name="T73" fmla="*/ T72 w 2183"/>
                <a:gd name="T74" fmla="+- 0 2416 2390"/>
                <a:gd name="T75" fmla="*/ 2416 h 900"/>
                <a:gd name="T76" fmla="+- 0 6047 3920"/>
                <a:gd name="T77" fmla="*/ T76 w 2183"/>
                <a:gd name="T78" fmla="+- 0 2397 2390"/>
                <a:gd name="T79" fmla="*/ 2397 h 900"/>
                <a:gd name="T80" fmla="+- 0 6012 3920"/>
                <a:gd name="T81" fmla="*/ T80 w 2183"/>
                <a:gd name="T82" fmla="+- 0 2390 2390"/>
                <a:gd name="T83" fmla="*/ 239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2092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09"/>
                  </a:lnTo>
                  <a:lnTo>
                    <a:pt x="7" y="844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899"/>
                  </a:lnTo>
                  <a:lnTo>
                    <a:pt x="2092" y="899"/>
                  </a:lnTo>
                  <a:lnTo>
                    <a:pt x="2127" y="892"/>
                  </a:lnTo>
                  <a:lnTo>
                    <a:pt x="2155" y="873"/>
                  </a:lnTo>
                  <a:lnTo>
                    <a:pt x="2175" y="844"/>
                  </a:lnTo>
                  <a:lnTo>
                    <a:pt x="2182" y="809"/>
                  </a:lnTo>
                  <a:lnTo>
                    <a:pt x="2182" y="90"/>
                  </a:lnTo>
                  <a:lnTo>
                    <a:pt x="2175" y="55"/>
                  </a:lnTo>
                  <a:lnTo>
                    <a:pt x="2155" y="26"/>
                  </a:lnTo>
                  <a:lnTo>
                    <a:pt x="2127" y="7"/>
                  </a:lnTo>
                  <a:lnTo>
                    <a:pt x="2092" y="0"/>
                  </a:lnTo>
                  <a:close/>
                </a:path>
              </a:pathLst>
            </a:cu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919" y="2389"/>
              <a:ext cx="2183" cy="900"/>
            </a:xfrm>
            <a:custGeom>
              <a:avLst/>
              <a:gdLst>
                <a:gd name="T0" fmla="+- 0 3920 3920"/>
                <a:gd name="T1" fmla="*/ T0 w 2183"/>
                <a:gd name="T2" fmla="+- 0 2480 2390"/>
                <a:gd name="T3" fmla="*/ 2480 h 900"/>
                <a:gd name="T4" fmla="+- 0 3927 3920"/>
                <a:gd name="T5" fmla="*/ T4 w 2183"/>
                <a:gd name="T6" fmla="+- 0 2445 2390"/>
                <a:gd name="T7" fmla="*/ 2445 h 900"/>
                <a:gd name="T8" fmla="+- 0 3946 3920"/>
                <a:gd name="T9" fmla="*/ T8 w 2183"/>
                <a:gd name="T10" fmla="+- 0 2416 2390"/>
                <a:gd name="T11" fmla="*/ 2416 h 900"/>
                <a:gd name="T12" fmla="+- 0 3975 3920"/>
                <a:gd name="T13" fmla="*/ T12 w 2183"/>
                <a:gd name="T14" fmla="+- 0 2397 2390"/>
                <a:gd name="T15" fmla="*/ 2397 h 900"/>
                <a:gd name="T16" fmla="+- 0 4010 3920"/>
                <a:gd name="T17" fmla="*/ T16 w 2183"/>
                <a:gd name="T18" fmla="+- 0 2390 2390"/>
                <a:gd name="T19" fmla="*/ 2390 h 900"/>
                <a:gd name="T20" fmla="+- 0 6012 3920"/>
                <a:gd name="T21" fmla="*/ T20 w 2183"/>
                <a:gd name="T22" fmla="+- 0 2390 2390"/>
                <a:gd name="T23" fmla="*/ 2390 h 900"/>
                <a:gd name="T24" fmla="+- 0 6047 3920"/>
                <a:gd name="T25" fmla="*/ T24 w 2183"/>
                <a:gd name="T26" fmla="+- 0 2397 2390"/>
                <a:gd name="T27" fmla="*/ 2397 h 900"/>
                <a:gd name="T28" fmla="+- 0 6075 3920"/>
                <a:gd name="T29" fmla="*/ T28 w 2183"/>
                <a:gd name="T30" fmla="+- 0 2416 2390"/>
                <a:gd name="T31" fmla="*/ 2416 h 900"/>
                <a:gd name="T32" fmla="+- 0 6095 3920"/>
                <a:gd name="T33" fmla="*/ T32 w 2183"/>
                <a:gd name="T34" fmla="+- 0 2445 2390"/>
                <a:gd name="T35" fmla="*/ 2445 h 900"/>
                <a:gd name="T36" fmla="+- 0 6102 3920"/>
                <a:gd name="T37" fmla="*/ T36 w 2183"/>
                <a:gd name="T38" fmla="+- 0 2480 2390"/>
                <a:gd name="T39" fmla="*/ 2480 h 900"/>
                <a:gd name="T40" fmla="+- 0 6102 3920"/>
                <a:gd name="T41" fmla="*/ T40 w 2183"/>
                <a:gd name="T42" fmla="+- 0 3199 2390"/>
                <a:gd name="T43" fmla="*/ 3199 h 900"/>
                <a:gd name="T44" fmla="+- 0 6095 3920"/>
                <a:gd name="T45" fmla="*/ T44 w 2183"/>
                <a:gd name="T46" fmla="+- 0 3234 2390"/>
                <a:gd name="T47" fmla="*/ 3234 h 900"/>
                <a:gd name="T48" fmla="+- 0 6075 3920"/>
                <a:gd name="T49" fmla="*/ T48 w 2183"/>
                <a:gd name="T50" fmla="+- 0 3263 2390"/>
                <a:gd name="T51" fmla="*/ 3263 h 900"/>
                <a:gd name="T52" fmla="+- 0 6047 3920"/>
                <a:gd name="T53" fmla="*/ T52 w 2183"/>
                <a:gd name="T54" fmla="+- 0 3282 2390"/>
                <a:gd name="T55" fmla="*/ 3282 h 900"/>
                <a:gd name="T56" fmla="+- 0 6012 3920"/>
                <a:gd name="T57" fmla="*/ T56 w 2183"/>
                <a:gd name="T58" fmla="+- 0 3289 2390"/>
                <a:gd name="T59" fmla="*/ 3289 h 900"/>
                <a:gd name="T60" fmla="+- 0 4010 3920"/>
                <a:gd name="T61" fmla="*/ T60 w 2183"/>
                <a:gd name="T62" fmla="+- 0 3289 2390"/>
                <a:gd name="T63" fmla="*/ 3289 h 900"/>
                <a:gd name="T64" fmla="+- 0 3975 3920"/>
                <a:gd name="T65" fmla="*/ T64 w 2183"/>
                <a:gd name="T66" fmla="+- 0 3282 2390"/>
                <a:gd name="T67" fmla="*/ 3282 h 900"/>
                <a:gd name="T68" fmla="+- 0 3946 3920"/>
                <a:gd name="T69" fmla="*/ T68 w 2183"/>
                <a:gd name="T70" fmla="+- 0 3263 2390"/>
                <a:gd name="T71" fmla="*/ 3263 h 900"/>
                <a:gd name="T72" fmla="+- 0 3927 3920"/>
                <a:gd name="T73" fmla="*/ T72 w 2183"/>
                <a:gd name="T74" fmla="+- 0 3234 2390"/>
                <a:gd name="T75" fmla="*/ 3234 h 900"/>
                <a:gd name="T76" fmla="+- 0 3920 3920"/>
                <a:gd name="T77" fmla="*/ T76 w 2183"/>
                <a:gd name="T78" fmla="+- 0 3199 2390"/>
                <a:gd name="T79" fmla="*/ 3199 h 900"/>
                <a:gd name="T80" fmla="+- 0 3920 3920"/>
                <a:gd name="T81" fmla="*/ T80 w 2183"/>
                <a:gd name="T82" fmla="+- 0 2480 2390"/>
                <a:gd name="T83" fmla="*/ 2480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0" y="90"/>
                  </a:moveTo>
                  <a:lnTo>
                    <a:pt x="7" y="55"/>
                  </a:lnTo>
                  <a:lnTo>
                    <a:pt x="26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2092" y="0"/>
                  </a:lnTo>
                  <a:lnTo>
                    <a:pt x="2127" y="7"/>
                  </a:lnTo>
                  <a:lnTo>
                    <a:pt x="2155" y="26"/>
                  </a:lnTo>
                  <a:lnTo>
                    <a:pt x="2175" y="55"/>
                  </a:lnTo>
                  <a:lnTo>
                    <a:pt x="2182" y="90"/>
                  </a:lnTo>
                  <a:lnTo>
                    <a:pt x="2182" y="809"/>
                  </a:lnTo>
                  <a:lnTo>
                    <a:pt x="2175" y="844"/>
                  </a:lnTo>
                  <a:lnTo>
                    <a:pt x="2155" y="873"/>
                  </a:lnTo>
                  <a:lnTo>
                    <a:pt x="2127" y="892"/>
                  </a:lnTo>
                  <a:lnTo>
                    <a:pt x="2092" y="899"/>
                  </a:lnTo>
                  <a:lnTo>
                    <a:pt x="90" y="899"/>
                  </a:lnTo>
                  <a:lnTo>
                    <a:pt x="55" y="892"/>
                  </a:lnTo>
                  <a:lnTo>
                    <a:pt x="26" y="873"/>
                  </a:lnTo>
                  <a:lnTo>
                    <a:pt x="7" y="844"/>
                  </a:lnTo>
                  <a:lnTo>
                    <a:pt x="0" y="809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5" name="Line 43"/>
            <p:cNvCxnSpPr>
              <a:cxnSpLocks noChangeShapeType="1"/>
            </p:cNvCxnSpPr>
            <p:nvPr/>
          </p:nvCxnSpPr>
          <p:spPr bwMode="auto">
            <a:xfrm>
              <a:off x="3200" y="2839"/>
              <a:ext cx="720" cy="1035"/>
            </a:xfrm>
            <a:prstGeom prst="line">
              <a:avLst/>
            </a:prstGeom>
            <a:noFill/>
            <a:ln w="12700">
              <a:solidFill>
                <a:srgbClr val="467AA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919" y="3423"/>
              <a:ext cx="2183" cy="900"/>
            </a:xfrm>
            <a:custGeom>
              <a:avLst/>
              <a:gdLst>
                <a:gd name="T0" fmla="+- 0 6012 3920"/>
                <a:gd name="T1" fmla="*/ T0 w 2183"/>
                <a:gd name="T2" fmla="+- 0 3424 3424"/>
                <a:gd name="T3" fmla="*/ 3424 h 900"/>
                <a:gd name="T4" fmla="+- 0 4010 3920"/>
                <a:gd name="T5" fmla="*/ T4 w 2183"/>
                <a:gd name="T6" fmla="+- 0 3424 3424"/>
                <a:gd name="T7" fmla="*/ 3424 h 900"/>
                <a:gd name="T8" fmla="+- 0 3975 3920"/>
                <a:gd name="T9" fmla="*/ T8 w 2183"/>
                <a:gd name="T10" fmla="+- 0 3431 3424"/>
                <a:gd name="T11" fmla="*/ 3431 h 900"/>
                <a:gd name="T12" fmla="+- 0 3946 3920"/>
                <a:gd name="T13" fmla="*/ T12 w 2183"/>
                <a:gd name="T14" fmla="+- 0 3450 3424"/>
                <a:gd name="T15" fmla="*/ 3450 h 900"/>
                <a:gd name="T16" fmla="+- 0 3927 3920"/>
                <a:gd name="T17" fmla="*/ T16 w 2183"/>
                <a:gd name="T18" fmla="+- 0 3479 3424"/>
                <a:gd name="T19" fmla="*/ 3479 h 900"/>
                <a:gd name="T20" fmla="+- 0 3920 3920"/>
                <a:gd name="T21" fmla="*/ T20 w 2183"/>
                <a:gd name="T22" fmla="+- 0 3514 3424"/>
                <a:gd name="T23" fmla="*/ 3514 h 900"/>
                <a:gd name="T24" fmla="+- 0 3920 3920"/>
                <a:gd name="T25" fmla="*/ T24 w 2183"/>
                <a:gd name="T26" fmla="+- 0 4234 3424"/>
                <a:gd name="T27" fmla="*/ 4234 h 900"/>
                <a:gd name="T28" fmla="+- 0 3927 3920"/>
                <a:gd name="T29" fmla="*/ T28 w 2183"/>
                <a:gd name="T30" fmla="+- 0 4269 3424"/>
                <a:gd name="T31" fmla="*/ 4269 h 900"/>
                <a:gd name="T32" fmla="+- 0 3946 3920"/>
                <a:gd name="T33" fmla="*/ T32 w 2183"/>
                <a:gd name="T34" fmla="+- 0 4297 3424"/>
                <a:gd name="T35" fmla="*/ 4297 h 900"/>
                <a:gd name="T36" fmla="+- 0 3975 3920"/>
                <a:gd name="T37" fmla="*/ T36 w 2183"/>
                <a:gd name="T38" fmla="+- 0 4316 3424"/>
                <a:gd name="T39" fmla="*/ 4316 h 900"/>
                <a:gd name="T40" fmla="+- 0 4010 3920"/>
                <a:gd name="T41" fmla="*/ T40 w 2183"/>
                <a:gd name="T42" fmla="+- 0 4324 3424"/>
                <a:gd name="T43" fmla="*/ 4324 h 900"/>
                <a:gd name="T44" fmla="+- 0 6012 3920"/>
                <a:gd name="T45" fmla="*/ T44 w 2183"/>
                <a:gd name="T46" fmla="+- 0 4324 3424"/>
                <a:gd name="T47" fmla="*/ 4324 h 900"/>
                <a:gd name="T48" fmla="+- 0 6047 3920"/>
                <a:gd name="T49" fmla="*/ T48 w 2183"/>
                <a:gd name="T50" fmla="+- 0 4316 3424"/>
                <a:gd name="T51" fmla="*/ 4316 h 900"/>
                <a:gd name="T52" fmla="+- 0 6075 3920"/>
                <a:gd name="T53" fmla="*/ T52 w 2183"/>
                <a:gd name="T54" fmla="+- 0 4297 3424"/>
                <a:gd name="T55" fmla="*/ 4297 h 900"/>
                <a:gd name="T56" fmla="+- 0 6095 3920"/>
                <a:gd name="T57" fmla="*/ T56 w 2183"/>
                <a:gd name="T58" fmla="+- 0 4269 3424"/>
                <a:gd name="T59" fmla="*/ 4269 h 900"/>
                <a:gd name="T60" fmla="+- 0 6102 3920"/>
                <a:gd name="T61" fmla="*/ T60 w 2183"/>
                <a:gd name="T62" fmla="+- 0 4234 3424"/>
                <a:gd name="T63" fmla="*/ 4234 h 900"/>
                <a:gd name="T64" fmla="+- 0 6102 3920"/>
                <a:gd name="T65" fmla="*/ T64 w 2183"/>
                <a:gd name="T66" fmla="+- 0 3514 3424"/>
                <a:gd name="T67" fmla="*/ 3514 h 900"/>
                <a:gd name="T68" fmla="+- 0 6095 3920"/>
                <a:gd name="T69" fmla="*/ T68 w 2183"/>
                <a:gd name="T70" fmla="+- 0 3479 3424"/>
                <a:gd name="T71" fmla="*/ 3479 h 900"/>
                <a:gd name="T72" fmla="+- 0 6075 3920"/>
                <a:gd name="T73" fmla="*/ T72 w 2183"/>
                <a:gd name="T74" fmla="+- 0 3450 3424"/>
                <a:gd name="T75" fmla="*/ 3450 h 900"/>
                <a:gd name="T76" fmla="+- 0 6047 3920"/>
                <a:gd name="T77" fmla="*/ T76 w 2183"/>
                <a:gd name="T78" fmla="+- 0 3431 3424"/>
                <a:gd name="T79" fmla="*/ 3431 h 900"/>
                <a:gd name="T80" fmla="+- 0 6012 3920"/>
                <a:gd name="T81" fmla="*/ T80 w 2183"/>
                <a:gd name="T82" fmla="+- 0 3424 3424"/>
                <a:gd name="T83" fmla="*/ 3424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2092" y="0"/>
                  </a:moveTo>
                  <a:lnTo>
                    <a:pt x="90" y="0"/>
                  </a:lnTo>
                  <a:lnTo>
                    <a:pt x="55" y="7"/>
                  </a:lnTo>
                  <a:lnTo>
                    <a:pt x="26" y="26"/>
                  </a:lnTo>
                  <a:lnTo>
                    <a:pt x="7" y="55"/>
                  </a:lnTo>
                  <a:lnTo>
                    <a:pt x="0" y="90"/>
                  </a:lnTo>
                  <a:lnTo>
                    <a:pt x="0" y="810"/>
                  </a:lnTo>
                  <a:lnTo>
                    <a:pt x="7" y="845"/>
                  </a:lnTo>
                  <a:lnTo>
                    <a:pt x="26" y="873"/>
                  </a:lnTo>
                  <a:lnTo>
                    <a:pt x="55" y="892"/>
                  </a:lnTo>
                  <a:lnTo>
                    <a:pt x="90" y="900"/>
                  </a:lnTo>
                  <a:lnTo>
                    <a:pt x="2092" y="900"/>
                  </a:lnTo>
                  <a:lnTo>
                    <a:pt x="2127" y="892"/>
                  </a:lnTo>
                  <a:lnTo>
                    <a:pt x="2155" y="873"/>
                  </a:lnTo>
                  <a:lnTo>
                    <a:pt x="2175" y="845"/>
                  </a:lnTo>
                  <a:lnTo>
                    <a:pt x="2182" y="810"/>
                  </a:lnTo>
                  <a:lnTo>
                    <a:pt x="2182" y="90"/>
                  </a:lnTo>
                  <a:lnTo>
                    <a:pt x="2175" y="55"/>
                  </a:lnTo>
                  <a:lnTo>
                    <a:pt x="2155" y="26"/>
                  </a:lnTo>
                  <a:lnTo>
                    <a:pt x="2127" y="7"/>
                  </a:lnTo>
                  <a:lnTo>
                    <a:pt x="2092" y="0"/>
                  </a:lnTo>
                  <a:close/>
                </a:path>
              </a:pathLst>
            </a:cu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919" y="3423"/>
              <a:ext cx="2183" cy="900"/>
            </a:xfrm>
            <a:custGeom>
              <a:avLst/>
              <a:gdLst>
                <a:gd name="T0" fmla="+- 0 3920 3920"/>
                <a:gd name="T1" fmla="*/ T0 w 2183"/>
                <a:gd name="T2" fmla="+- 0 3514 3424"/>
                <a:gd name="T3" fmla="*/ 3514 h 900"/>
                <a:gd name="T4" fmla="+- 0 3927 3920"/>
                <a:gd name="T5" fmla="*/ T4 w 2183"/>
                <a:gd name="T6" fmla="+- 0 3479 3424"/>
                <a:gd name="T7" fmla="*/ 3479 h 900"/>
                <a:gd name="T8" fmla="+- 0 3946 3920"/>
                <a:gd name="T9" fmla="*/ T8 w 2183"/>
                <a:gd name="T10" fmla="+- 0 3450 3424"/>
                <a:gd name="T11" fmla="*/ 3450 h 900"/>
                <a:gd name="T12" fmla="+- 0 3975 3920"/>
                <a:gd name="T13" fmla="*/ T12 w 2183"/>
                <a:gd name="T14" fmla="+- 0 3431 3424"/>
                <a:gd name="T15" fmla="*/ 3431 h 900"/>
                <a:gd name="T16" fmla="+- 0 4010 3920"/>
                <a:gd name="T17" fmla="*/ T16 w 2183"/>
                <a:gd name="T18" fmla="+- 0 3424 3424"/>
                <a:gd name="T19" fmla="*/ 3424 h 900"/>
                <a:gd name="T20" fmla="+- 0 6012 3920"/>
                <a:gd name="T21" fmla="*/ T20 w 2183"/>
                <a:gd name="T22" fmla="+- 0 3424 3424"/>
                <a:gd name="T23" fmla="*/ 3424 h 900"/>
                <a:gd name="T24" fmla="+- 0 6047 3920"/>
                <a:gd name="T25" fmla="*/ T24 w 2183"/>
                <a:gd name="T26" fmla="+- 0 3431 3424"/>
                <a:gd name="T27" fmla="*/ 3431 h 900"/>
                <a:gd name="T28" fmla="+- 0 6075 3920"/>
                <a:gd name="T29" fmla="*/ T28 w 2183"/>
                <a:gd name="T30" fmla="+- 0 3450 3424"/>
                <a:gd name="T31" fmla="*/ 3450 h 900"/>
                <a:gd name="T32" fmla="+- 0 6095 3920"/>
                <a:gd name="T33" fmla="*/ T32 w 2183"/>
                <a:gd name="T34" fmla="+- 0 3479 3424"/>
                <a:gd name="T35" fmla="*/ 3479 h 900"/>
                <a:gd name="T36" fmla="+- 0 6102 3920"/>
                <a:gd name="T37" fmla="*/ T36 w 2183"/>
                <a:gd name="T38" fmla="+- 0 3514 3424"/>
                <a:gd name="T39" fmla="*/ 3514 h 900"/>
                <a:gd name="T40" fmla="+- 0 6102 3920"/>
                <a:gd name="T41" fmla="*/ T40 w 2183"/>
                <a:gd name="T42" fmla="+- 0 4234 3424"/>
                <a:gd name="T43" fmla="*/ 4234 h 900"/>
                <a:gd name="T44" fmla="+- 0 6095 3920"/>
                <a:gd name="T45" fmla="*/ T44 w 2183"/>
                <a:gd name="T46" fmla="+- 0 4269 3424"/>
                <a:gd name="T47" fmla="*/ 4269 h 900"/>
                <a:gd name="T48" fmla="+- 0 6075 3920"/>
                <a:gd name="T49" fmla="*/ T48 w 2183"/>
                <a:gd name="T50" fmla="+- 0 4297 3424"/>
                <a:gd name="T51" fmla="*/ 4297 h 900"/>
                <a:gd name="T52" fmla="+- 0 6047 3920"/>
                <a:gd name="T53" fmla="*/ T52 w 2183"/>
                <a:gd name="T54" fmla="+- 0 4316 3424"/>
                <a:gd name="T55" fmla="*/ 4316 h 900"/>
                <a:gd name="T56" fmla="+- 0 6012 3920"/>
                <a:gd name="T57" fmla="*/ T56 w 2183"/>
                <a:gd name="T58" fmla="+- 0 4324 3424"/>
                <a:gd name="T59" fmla="*/ 4324 h 900"/>
                <a:gd name="T60" fmla="+- 0 4010 3920"/>
                <a:gd name="T61" fmla="*/ T60 w 2183"/>
                <a:gd name="T62" fmla="+- 0 4324 3424"/>
                <a:gd name="T63" fmla="*/ 4324 h 900"/>
                <a:gd name="T64" fmla="+- 0 3975 3920"/>
                <a:gd name="T65" fmla="*/ T64 w 2183"/>
                <a:gd name="T66" fmla="+- 0 4316 3424"/>
                <a:gd name="T67" fmla="*/ 4316 h 900"/>
                <a:gd name="T68" fmla="+- 0 3946 3920"/>
                <a:gd name="T69" fmla="*/ T68 w 2183"/>
                <a:gd name="T70" fmla="+- 0 4297 3424"/>
                <a:gd name="T71" fmla="*/ 4297 h 900"/>
                <a:gd name="T72" fmla="+- 0 3927 3920"/>
                <a:gd name="T73" fmla="*/ T72 w 2183"/>
                <a:gd name="T74" fmla="+- 0 4269 3424"/>
                <a:gd name="T75" fmla="*/ 4269 h 900"/>
                <a:gd name="T76" fmla="+- 0 3920 3920"/>
                <a:gd name="T77" fmla="*/ T76 w 2183"/>
                <a:gd name="T78" fmla="+- 0 4234 3424"/>
                <a:gd name="T79" fmla="*/ 4234 h 900"/>
                <a:gd name="T80" fmla="+- 0 3920 3920"/>
                <a:gd name="T81" fmla="*/ T80 w 2183"/>
                <a:gd name="T82" fmla="+- 0 3514 3424"/>
                <a:gd name="T83" fmla="*/ 3514 h 9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2183" h="900">
                  <a:moveTo>
                    <a:pt x="0" y="90"/>
                  </a:moveTo>
                  <a:lnTo>
                    <a:pt x="7" y="55"/>
                  </a:lnTo>
                  <a:lnTo>
                    <a:pt x="26" y="26"/>
                  </a:lnTo>
                  <a:lnTo>
                    <a:pt x="55" y="7"/>
                  </a:lnTo>
                  <a:lnTo>
                    <a:pt x="90" y="0"/>
                  </a:lnTo>
                  <a:lnTo>
                    <a:pt x="2092" y="0"/>
                  </a:lnTo>
                  <a:lnTo>
                    <a:pt x="2127" y="7"/>
                  </a:lnTo>
                  <a:lnTo>
                    <a:pt x="2155" y="26"/>
                  </a:lnTo>
                  <a:lnTo>
                    <a:pt x="2175" y="55"/>
                  </a:lnTo>
                  <a:lnTo>
                    <a:pt x="2182" y="90"/>
                  </a:lnTo>
                  <a:lnTo>
                    <a:pt x="2182" y="810"/>
                  </a:lnTo>
                  <a:lnTo>
                    <a:pt x="2175" y="845"/>
                  </a:lnTo>
                  <a:lnTo>
                    <a:pt x="2155" y="873"/>
                  </a:lnTo>
                  <a:lnTo>
                    <a:pt x="2127" y="892"/>
                  </a:lnTo>
                  <a:lnTo>
                    <a:pt x="2092" y="900"/>
                  </a:lnTo>
                  <a:lnTo>
                    <a:pt x="90" y="900"/>
                  </a:lnTo>
                  <a:lnTo>
                    <a:pt x="55" y="892"/>
                  </a:lnTo>
                  <a:lnTo>
                    <a:pt x="26" y="873"/>
                  </a:lnTo>
                  <a:lnTo>
                    <a:pt x="7" y="845"/>
                  </a:lnTo>
                  <a:lnTo>
                    <a:pt x="0" y="81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Text Box 40"/>
            <p:cNvSpPr txBox="1">
              <a:spLocks noChangeArrowheads="1"/>
            </p:cNvSpPr>
            <p:nvPr/>
          </p:nvSpPr>
          <p:spPr bwMode="auto">
            <a:xfrm>
              <a:off x="7106" y="583"/>
              <a:ext cx="1252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Pengertian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9681" y="427"/>
              <a:ext cx="1139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415"/>
                </a:lnSpc>
                <a:spcBef>
                  <a:spcPts val="180"/>
                </a:spcBef>
              </a:pPr>
              <a:r>
                <a:rPr lang="id-ID" sz="1300" b="1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Sosiologi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90805">
                <a:lnSpc>
                  <a:spcPts val="167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4310" y="1618"/>
              <a:ext cx="142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Ilmu</a:t>
              </a:r>
              <a:r>
                <a:rPr lang="id-ID" sz="1300" spc="-185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 </a:t>
              </a: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1" name="Text Box 37"/>
            <p:cNvSpPr txBox="1">
              <a:spLocks noChangeArrowheads="1"/>
            </p:cNvSpPr>
            <p:nvPr/>
          </p:nvSpPr>
          <p:spPr bwMode="auto">
            <a:xfrm>
              <a:off x="7296" y="1618"/>
              <a:ext cx="87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Kaedah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2" name="Text Box 36"/>
            <p:cNvSpPr txBox="1">
              <a:spLocks noChangeArrowheads="1"/>
            </p:cNvSpPr>
            <p:nvPr/>
          </p:nvSpPr>
          <p:spPr bwMode="auto">
            <a:xfrm>
              <a:off x="9496" y="1462"/>
              <a:ext cx="1507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R="11430" algn="ctr">
                <a:lnSpc>
                  <a:spcPts val="1415"/>
                </a:lnSpc>
                <a:spcBef>
                  <a:spcPts val="180"/>
                </a:spcBef>
              </a:pPr>
              <a:r>
                <a:rPr lang="id-ID" sz="1300" b="1" spc="-5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Antropologi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1270" marR="11430" algn="ctr">
                <a:lnSpc>
                  <a:spcPts val="167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3" name="Text Box 35"/>
            <p:cNvSpPr txBox="1">
              <a:spLocks noChangeArrowheads="1"/>
            </p:cNvSpPr>
            <p:nvPr/>
          </p:nvSpPr>
          <p:spPr bwMode="auto">
            <a:xfrm>
              <a:off x="1839" y="2496"/>
              <a:ext cx="941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8890" indent="-9525">
                <a:lnSpc>
                  <a:spcPct val="103000"/>
                </a:lnSpc>
                <a:spcBef>
                  <a:spcPts val="180"/>
                </a:spcBef>
              </a:pPr>
              <a:r>
                <a:rPr lang="id-ID" sz="1300" b="1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Disiplin 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4" name="Text Box 34"/>
            <p:cNvSpPr txBox="1">
              <a:spLocks noChangeArrowheads="1"/>
            </p:cNvSpPr>
            <p:nvPr/>
          </p:nvSpPr>
          <p:spPr bwMode="auto">
            <a:xfrm>
              <a:off x="3200" y="2496"/>
              <a:ext cx="806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180"/>
                </a:spcBef>
                <a:tabLst>
                  <a:tab pos="498475" algn="l"/>
                </a:tabLst>
              </a:pPr>
              <a:r>
                <a:rPr lang="en-US" sz="1300" b="1" u="sng">
                  <a:solidFill>
                    <a:srgbClr val="FFFFFF"/>
                  </a:solidFill>
                  <a:uFill>
                    <a:solidFill>
                      <a:srgbClr val="467AA9"/>
                    </a:solidFill>
                  </a:u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 </a:t>
              </a:r>
              <a:r>
                <a:rPr lang="id-ID" sz="1300" b="1" u="sng">
                  <a:solidFill>
                    <a:srgbClr val="FFFFFF"/>
                  </a:solidFill>
                  <a:uFill>
                    <a:solidFill>
                      <a:srgbClr val="467AA9"/>
                    </a:solidFill>
                  </a:u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	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4214" y="2652"/>
              <a:ext cx="1616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Politik 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7128" y="2652"/>
              <a:ext cx="1206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Kenyataan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9683" y="2496"/>
              <a:ext cx="1132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415"/>
                </a:lnSpc>
                <a:spcBef>
                  <a:spcPts val="180"/>
                </a:spcBef>
              </a:pPr>
              <a:r>
                <a:rPr lang="id-ID" sz="1300" b="1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Psikologi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89535">
                <a:lnSpc>
                  <a:spcPts val="167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8" name="Text Box 30"/>
            <p:cNvSpPr txBox="1">
              <a:spLocks noChangeArrowheads="1"/>
            </p:cNvSpPr>
            <p:nvPr/>
          </p:nvSpPr>
          <p:spPr bwMode="auto">
            <a:xfrm>
              <a:off x="4161" y="3686"/>
              <a:ext cx="1719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72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Filsafat</a:t>
              </a:r>
              <a:r>
                <a:rPr lang="id-ID" sz="1300" spc="-11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 </a:t>
              </a: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9" name="Text Box 29"/>
            <p:cNvSpPr txBox="1">
              <a:spLocks noChangeArrowheads="1"/>
            </p:cNvSpPr>
            <p:nvPr/>
          </p:nvSpPr>
          <p:spPr bwMode="auto">
            <a:xfrm>
              <a:off x="9393" y="3531"/>
              <a:ext cx="1715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0160" marR="22225" algn="ctr">
                <a:lnSpc>
                  <a:spcPts val="1415"/>
                </a:lnSpc>
                <a:spcBef>
                  <a:spcPts val="180"/>
                </a:spcBef>
              </a:pPr>
              <a:r>
                <a:rPr lang="id-ID" sz="1300" b="1" spc="-10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Perbandingan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10160" marR="21590" algn="ctr">
                <a:lnSpc>
                  <a:spcPts val="167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50" name="Text Box 28"/>
            <p:cNvSpPr txBox="1">
              <a:spLocks noChangeArrowheads="1"/>
            </p:cNvSpPr>
            <p:nvPr/>
          </p:nvSpPr>
          <p:spPr bwMode="auto">
            <a:xfrm>
              <a:off x="9791" y="4565"/>
              <a:ext cx="918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415"/>
                </a:lnSpc>
                <a:spcBef>
                  <a:spcPts val="180"/>
                </a:spcBef>
              </a:pPr>
              <a:r>
                <a:rPr lang="id-ID" sz="1300" b="1">
                  <a:solidFill>
                    <a:srgbClr val="FFFFFF"/>
                  </a:solidFill>
                  <a:latin typeface="Arial" panose="020B06040202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Sejarah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20955">
                <a:lnSpc>
                  <a:spcPts val="1675"/>
                </a:lnSpc>
              </a:pPr>
              <a:r>
                <a:rPr lang="id-ID" sz="1300">
                  <a:solidFill>
                    <a:srgbClr val="FFFFFF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Hukum</a:t>
              </a:r>
              <a:endParaRPr lang="en-US" sz="110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6427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Arti</a:t>
            </a:r>
            <a:r>
              <a:rPr lang="en-ID" dirty="0" smtClean="0"/>
              <a:t> </a:t>
            </a:r>
            <a:r>
              <a:rPr lang="id-ID" dirty="0" smtClean="0"/>
              <a:t>Disiplin ilm</a:t>
            </a:r>
            <a:r>
              <a:rPr lang="en-ID" dirty="0" smtClean="0"/>
              <a:t>u </a:t>
            </a:r>
            <a:r>
              <a:rPr lang="en-ID" dirty="0" err="1" smtClean="0"/>
              <a:t>hukum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hukum sebagai gejala dan kenyataan yang ada ditengah masyarakat. </a:t>
            </a:r>
          </a:p>
          <a:p>
            <a:r>
              <a:rPr lang="id-ID" dirty="0" smtClean="0"/>
              <a:t>Secara umum disiplin hukum menyangkut ilmu hukum ((ilmu pengertian, ilmu kaidah dan ilmu kenyataan), politik hukum dan filsafat hukum.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423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2596" y="642918"/>
            <a:ext cx="7239000" cy="5643602"/>
          </a:xfrm>
        </p:spPr>
        <p:txBody>
          <a:bodyPr>
            <a:normAutofit/>
          </a:bodyPr>
          <a:lstStyle/>
          <a:p>
            <a:r>
              <a:rPr lang="id-ID" dirty="0" smtClean="0"/>
              <a:t>Ciri-ciri keilmuan yg terdapat ada ilmu hukum/ciri2 ilmu...</a:t>
            </a:r>
          </a:p>
          <a:p>
            <a:pPr marL="514350" indent="-514350">
              <a:buAutoNum type="arabicPeriod"/>
            </a:pPr>
            <a:r>
              <a:rPr lang="id-ID" dirty="0" smtClean="0"/>
              <a:t>sistematis....</a:t>
            </a:r>
          </a:p>
          <a:p>
            <a:pPr marL="514350" indent="-514350">
              <a:buNone/>
            </a:pPr>
            <a:r>
              <a:rPr lang="id-ID" dirty="0" smtClean="0"/>
              <a:t> -   kesatuan dari pengetahuan secara menyeluruh, berstruktur, koheren dan konsisten. </a:t>
            </a:r>
          </a:p>
          <a:p>
            <a:pPr marL="514350" indent="-514350">
              <a:buNone/>
            </a:pPr>
            <a:r>
              <a:rPr lang="id-ID" dirty="0" smtClean="0"/>
              <a:t>-    lmu harus terurai dan terumuskan dalam hubungan yang teratur dan logis sehingga membentuk suatu sistem yang berarti secara utuh, menyeluruh, terpadu, dan mampu menjelaskan rangkaian sebab akibat menyangkut objeknya.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227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42918"/>
            <a:ext cx="7239000" cy="581281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2. bermode...memiliki cara2 tertentu yg dilaksanakan secara logis dan ketat.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3. Memiliki objek....yg mencakup </a:t>
            </a:r>
            <a:r>
              <a:rPr lang="id-ID" i="1" dirty="0" smtClean="0"/>
              <a:t>subject matter </a:t>
            </a:r>
            <a:r>
              <a:rPr lang="id-ID" dirty="0" smtClean="0"/>
              <a:t>dan</a:t>
            </a:r>
            <a:r>
              <a:rPr lang="id-ID" i="1" dirty="0" smtClean="0"/>
              <a:t> focus of interest</a:t>
            </a:r>
          </a:p>
          <a:p>
            <a:pPr>
              <a:buNone/>
            </a:pPr>
            <a:endParaRPr lang="id-ID" i="1" dirty="0" smtClean="0"/>
          </a:p>
          <a:p>
            <a:pPr>
              <a:buNone/>
            </a:pPr>
            <a:r>
              <a:rPr lang="id-ID" i="1" dirty="0" smtClean="0"/>
              <a:t>4. </a:t>
            </a:r>
            <a:r>
              <a:rPr lang="id-ID" dirty="0" smtClean="0"/>
              <a:t>empiris...diperoleh melalui proses pengamatan dan pengalaman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5. Rasional dan objektif....disusun berdasar kekuatan akal sehingga dpt diterima dan dipahami org lain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6.Dpt diuji /verifikatif...mengandung kebenaran yg dpt diuji oleh siaaun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.....hukum termasuk dlm kategori ilmu sosial dan humaniora, yg menunjukkan bahwa ilmu hukum sebenarnya bersifat interdisipliner dan multidisipliner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042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20" y="500042"/>
            <a:ext cx="8501122" cy="5917890"/>
          </a:xfrm>
        </p:spPr>
        <p:txBody>
          <a:bodyPr>
            <a:normAutofit/>
          </a:bodyPr>
          <a:lstStyle/>
          <a:p>
            <a:r>
              <a:rPr lang="id-ID" dirty="0" smtClean="0"/>
              <a:t>Berdasarkan sifatnya ilmu pengetahuan dibagi menjadi 4..</a:t>
            </a:r>
          </a:p>
          <a:p>
            <a:pPr marL="514350" indent="-514350">
              <a:buAutoNum type="arabicPeriod"/>
            </a:pPr>
            <a:r>
              <a:rPr lang="id-ID" dirty="0" smtClean="0"/>
              <a:t>Deskriptif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menggambarkan/ melukiskan suatu gejala apa adanya.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Bidang kajiannya bersifat kasat mata/empiris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Hasil kajiannya diperoleh lewat observasi/eksperimen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Ilmu ini tdk mengharuskan dilakukannnya hal2 yg sesuai dengan nilai/norma tertentu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Kebenarannya adalah kebenaran korespondensi, yaitu suatu pernyataan adalah benar bila dan hanya bila apa yg dinyatakan sesuai dengan realita.</a:t>
            </a:r>
          </a:p>
          <a:p>
            <a:pPr marL="514350" indent="-514350">
              <a:buFontTx/>
              <a:buChar char="-"/>
            </a:pPr>
            <a:r>
              <a:rPr lang="id-ID" dirty="0" smtClean="0"/>
              <a:t>Ex.. Kajian Pancasila secara deskriptif berkaitan dengan kajian sejarah perumusan Pancasila, nilai-nilai Pancasila serta kajian tentang kedudukan dan fungsinya.</a:t>
            </a:r>
          </a:p>
          <a:p>
            <a:pPr marL="514350" indent="-514350">
              <a:buFontTx/>
              <a:buChar char="-"/>
            </a:pP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820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85794"/>
            <a:ext cx="8115328" cy="56699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2. perspektif/ normatif</a:t>
            </a:r>
          </a:p>
          <a:p>
            <a:pPr>
              <a:buFontTx/>
              <a:buChar char="-"/>
            </a:pPr>
            <a:r>
              <a:rPr lang="id-ID" dirty="0" smtClean="0"/>
              <a:t>Mempersoalkan apa yg seharusnya terjadi berdasarkan acuan tertentu</a:t>
            </a:r>
          </a:p>
          <a:p>
            <a:pPr>
              <a:buFontTx/>
              <a:buChar char="-"/>
            </a:pPr>
            <a:r>
              <a:rPr lang="id-ID" dirty="0" smtClean="0"/>
              <a:t>Bersifat menganjurkan bukan mengemukakan apa adanya. </a:t>
            </a:r>
          </a:p>
          <a:p>
            <a:pPr>
              <a:buFontTx/>
              <a:buChar char="-"/>
            </a:pPr>
            <a:r>
              <a:rPr lang="id-ID" dirty="0" smtClean="0"/>
              <a:t>Syarat akan nilai, sehingga sering disebut bagian dari kajian etika dan berkaitan dengan pengambilan keputusan.</a:t>
            </a:r>
          </a:p>
          <a:p>
            <a:pPr>
              <a:buFontTx/>
              <a:buChar char="-"/>
            </a:pPr>
            <a:r>
              <a:rPr lang="id-ID" dirty="0" smtClean="0"/>
              <a:t>Jk yg mengambil keputusan tersebut, hakim, akademisi, pemimpin agama dan berpegang pd norma tertentu, jk memenui standar tertentu ptsan tersebut benar, jk tdk maka ptsanny tdk benar</a:t>
            </a:r>
          </a:p>
          <a:p>
            <a:pPr>
              <a:buFontTx/>
              <a:buChar char="-"/>
            </a:pPr>
            <a:r>
              <a:rPr lang="id-ID" dirty="0" smtClean="0"/>
              <a:t>Kebenarannya koherensi</a:t>
            </a:r>
          </a:p>
          <a:p>
            <a:pPr>
              <a:buFontTx/>
              <a:buChar char="-"/>
            </a:pPr>
            <a:r>
              <a:rPr lang="id-ID" dirty="0" smtClean="0"/>
              <a:t>Ex.. Dengan kajian normatif dapat dibedakan secara normatif pengamalan Pancasila yang seharusnya dilakukan </a:t>
            </a:r>
            <a:r>
              <a:rPr lang="id-ID" i="1" dirty="0" smtClean="0"/>
              <a:t>(das sollen)</a:t>
            </a:r>
            <a:r>
              <a:rPr lang="id-ID" dirty="0" smtClean="0"/>
              <a:t> dan kenyataan faktual </a:t>
            </a:r>
            <a:r>
              <a:rPr lang="id-ID" i="1" dirty="0" smtClean="0"/>
              <a:t>(das sein) </a:t>
            </a:r>
            <a:r>
              <a:rPr lang="id-ID" dirty="0" smtClean="0"/>
              <a:t>dari Pancasila yang bersifat dinamis.</a:t>
            </a:r>
          </a:p>
          <a:p>
            <a:pPr>
              <a:buFontTx/>
              <a:buChar char="-"/>
            </a:pP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671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571480"/>
            <a:ext cx="7829576" cy="5884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3. Kausalitas</a:t>
            </a:r>
          </a:p>
          <a:p>
            <a:pPr>
              <a:buFontTx/>
              <a:buChar char="-"/>
            </a:pPr>
            <a:r>
              <a:rPr lang="id-ID" dirty="0" smtClean="0"/>
              <a:t>Mempersoalkan sebab akibat suatu gejala</a:t>
            </a:r>
          </a:p>
          <a:p>
            <a:pPr>
              <a:buFontTx/>
              <a:buChar char="-"/>
            </a:pPr>
            <a:r>
              <a:rPr lang="id-ID" dirty="0" smtClean="0"/>
              <a:t>Pancasila secara kausal berkaitan dengan kajian proses kausalitas terjadinya Pancasila yang meliputi 4 kausa yaitu </a:t>
            </a:r>
            <a:r>
              <a:rPr lang="id-ID" i="1" dirty="0" smtClean="0"/>
              <a:t>kausa</a:t>
            </a:r>
            <a:r>
              <a:rPr lang="id-ID" dirty="0" smtClean="0"/>
              <a:t> </a:t>
            </a:r>
            <a:r>
              <a:rPr lang="id-ID" i="1" dirty="0" smtClean="0"/>
              <a:t>materialis, kausa formalis, kausa efisien dan kausa finalis. </a:t>
            </a:r>
            <a:r>
              <a:rPr lang="id-ID" dirty="0" smtClean="0"/>
              <a:t>Selain itu juga berkaitan dengan Pancasila sebagai sumber nilai, yaitu Pancasila sebagai sumber segala norma.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4. Essensialitas</a:t>
            </a:r>
          </a:p>
          <a:p>
            <a:pPr>
              <a:buFontTx/>
              <a:buChar char="-"/>
            </a:pPr>
            <a:r>
              <a:rPr lang="id-ID" dirty="0" smtClean="0"/>
              <a:t>Mengkaji hakikat suatu gejala secara mendalam</a:t>
            </a:r>
          </a:p>
          <a:p>
            <a:pPr>
              <a:buFontTx/>
              <a:buChar char="-"/>
            </a:pPr>
            <a:r>
              <a:rPr lang="id-ID" dirty="0" smtClean="0"/>
              <a:t>Ex... Kajian Pancasila secara esensial pada hakekatnya untuk mendapatkan suatu pengetahuan tentang intisari/makna yang terdalam dari sila-sila Pancasila (hakekat Pancasila).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374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57232"/>
            <a:ext cx="7239000" cy="5598504"/>
          </a:xfrm>
        </p:spPr>
        <p:txBody>
          <a:bodyPr>
            <a:normAutofit/>
          </a:bodyPr>
          <a:lstStyle/>
          <a:p>
            <a:r>
              <a:rPr lang="id-ID" dirty="0" smtClean="0"/>
              <a:t>Ilmu pengetahuan yg akan mendorong lahirnya disiplin yaitu mengenai gejala yg dihadapi dalam masyarakat </a:t>
            </a:r>
          </a:p>
          <a:p>
            <a:r>
              <a:rPr lang="id-ID" dirty="0" smtClean="0"/>
              <a:t>Disiplin ilmu dibagi jadi 2...</a:t>
            </a:r>
          </a:p>
          <a:p>
            <a:pPr>
              <a:buNone/>
            </a:pPr>
            <a:r>
              <a:rPr lang="id-ID" dirty="0" smtClean="0"/>
              <a:t>1. Disiplin deskriptif/analisis, disiplin ilmu yg cenderung menggambarkan, menjelaskan, memahami, menganalisis suatu gejala yg senyatanya di dalam hidup...sosiologi, psikologi</a:t>
            </a:r>
          </a:p>
          <a:p>
            <a:pPr>
              <a:buNone/>
            </a:pPr>
            <a:r>
              <a:rPr lang="id-ID" dirty="0" smtClean="0"/>
              <a:t>2. preskriptif, disiplin yg mempelajari dan menentukan apa yg seharusnya dilakukan suatu menghadapi kenyataan dlm hidup...hukum, filsafat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10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404664"/>
            <a:ext cx="7239000" cy="698336"/>
          </a:xfrm>
        </p:spPr>
        <p:txBody>
          <a:bodyPr>
            <a:normAutofit/>
          </a:bodyPr>
          <a:lstStyle/>
          <a:p>
            <a:r>
              <a:rPr lang="en-ID" dirty="0" err="1" smtClean="0"/>
              <a:t>Disiplin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id-ID" dirty="0"/>
              <a:t>Ruang lingkup disiplin hukum</a:t>
            </a:r>
            <a:endParaRPr lang="en-US" dirty="0"/>
          </a:p>
          <a:p>
            <a:r>
              <a:rPr lang="id-ID" dirty="0"/>
              <a:t>Filsafat </a:t>
            </a:r>
            <a:r>
              <a:rPr lang="id-ID" dirty="0" smtClean="0"/>
              <a:t>Hukum</a:t>
            </a:r>
            <a:r>
              <a:rPr lang="en-ID" dirty="0" smtClean="0"/>
              <a:t> :</a:t>
            </a:r>
            <a:r>
              <a:rPr lang="id-ID" dirty="0"/>
              <a:t>perenungan, perumusan, dan penyelarasan </a:t>
            </a:r>
            <a:r>
              <a:rPr lang="id-ID" dirty="0" smtClean="0"/>
              <a:t>nilai-nilai</a:t>
            </a:r>
            <a:r>
              <a:rPr lang="en-ID" dirty="0" smtClean="0"/>
              <a:t>. </a:t>
            </a:r>
            <a:r>
              <a:rPr lang="id-ID" dirty="0"/>
              <a:t>misalnya penyerasian antara ketertiban dengan ketentraman, antara kebendaan dengan keakhlakan dan antara kelanggengan dan pembaharuan.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id-ID" dirty="0"/>
              <a:t>Politik </a:t>
            </a:r>
            <a:r>
              <a:rPr lang="id-ID" dirty="0" smtClean="0"/>
              <a:t>Hukum</a:t>
            </a:r>
            <a:r>
              <a:rPr lang="en-ID" dirty="0" smtClean="0"/>
              <a:t> :</a:t>
            </a:r>
            <a:r>
              <a:rPr lang="id-ID" dirty="0"/>
              <a:t>kegiatan memilih nilai-nilai dan menerapkannya, fungsinya mengarahkan suatu sistem hukum tertentu sebagai pengarah kebijakan</a:t>
            </a:r>
            <a:endParaRPr lang="en-US" dirty="0"/>
          </a:p>
          <a:p>
            <a:pPr lvl="0"/>
            <a:endParaRPr lang="en-US" dirty="0"/>
          </a:p>
          <a:p>
            <a:r>
              <a:rPr lang="id-ID" dirty="0"/>
              <a:t>Ilmu </a:t>
            </a:r>
            <a:r>
              <a:rPr lang="id-ID" dirty="0" smtClean="0"/>
              <a:t>Hukum</a:t>
            </a:r>
            <a:r>
              <a:rPr lang="en-ID" dirty="0"/>
              <a:t> </a:t>
            </a:r>
            <a:r>
              <a:rPr lang="en-ID" dirty="0" smtClean="0"/>
              <a:t>:</a:t>
            </a:r>
            <a:r>
              <a:rPr lang="id-ID" dirty="0"/>
              <a:t>ilmu pengetahuan yang berusaha menelaah hukum. Ilmu hukum mencakup dan membicarakan segala hal yang berhubungan dengan hukum. Ilmu hukum objeknya hukum itu sendiri. terdiri </a:t>
            </a:r>
            <a:r>
              <a:rPr lang="id-ID" dirty="0" smtClean="0"/>
              <a:t>dari</a:t>
            </a:r>
            <a:r>
              <a:rPr lang="en-ID" dirty="0" smtClean="0"/>
              <a:t> :</a:t>
            </a:r>
            <a:endParaRPr lang="id-ID" dirty="0"/>
          </a:p>
          <a:p>
            <a:pPr marL="0" indent="0">
              <a:buNone/>
            </a:pPr>
            <a:r>
              <a:rPr lang="en-ID" b="1" dirty="0" smtClean="0"/>
              <a:t> 1.</a:t>
            </a:r>
            <a:r>
              <a:rPr lang="id-ID" b="1" dirty="0" smtClean="0"/>
              <a:t>pengertian</a:t>
            </a:r>
            <a:r>
              <a:rPr lang="id-ID" dirty="0" smtClean="0"/>
              <a:t>,</a:t>
            </a:r>
            <a:endParaRPr lang="en-ID" dirty="0" smtClean="0"/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en-ID" dirty="0" smtClean="0"/>
              <a:t>2. </a:t>
            </a:r>
            <a:r>
              <a:rPr lang="id-ID" b="1" dirty="0" smtClean="0"/>
              <a:t>kaedah</a:t>
            </a:r>
            <a:r>
              <a:rPr lang="en-ID" dirty="0" smtClean="0"/>
              <a:t>/ </a:t>
            </a:r>
            <a:r>
              <a:rPr lang="en-ID" dirty="0" err="1" smtClean="0"/>
              <a:t>norma</a:t>
            </a:r>
            <a:r>
              <a:rPr lang="id-ID" dirty="0" smtClean="0"/>
              <a:t> </a:t>
            </a:r>
            <a:r>
              <a:rPr lang="id-ID" dirty="0"/>
              <a:t>dan </a:t>
            </a:r>
            <a:endParaRPr lang="en-ID" dirty="0" smtClean="0"/>
          </a:p>
          <a:p>
            <a:pPr marL="0" indent="0">
              <a:buNone/>
            </a:pPr>
            <a:r>
              <a:rPr lang="en-ID" b="1" dirty="0"/>
              <a:t> </a:t>
            </a:r>
            <a:r>
              <a:rPr lang="en-ID" b="1" dirty="0" smtClean="0"/>
              <a:t>3. </a:t>
            </a:r>
            <a:r>
              <a:rPr lang="id-ID" b="1" dirty="0" smtClean="0"/>
              <a:t>kenyataan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6335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843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Century Gothic</vt:lpstr>
      <vt:lpstr>Wingdings 3</vt:lpstr>
      <vt:lpstr>Wisp</vt:lpstr>
      <vt:lpstr>  Disiplin Ilmu Hukum   </vt:lpstr>
      <vt:lpstr>Arti Disiplin ilmu hukum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Disiplin ilmu hukum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Disiplin Ilmu Hukum    Kuliah k 9</dc:title>
  <dc:creator>Windows User</dc:creator>
  <cp:lastModifiedBy>Windows User</cp:lastModifiedBy>
  <cp:revision>2</cp:revision>
  <dcterms:created xsi:type="dcterms:W3CDTF">2020-10-26T00:19:00Z</dcterms:created>
  <dcterms:modified xsi:type="dcterms:W3CDTF">2021-09-30T05:53:02Z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E5B0C9ED-B6F1-4C7F-BBFA-C6ED051F4BD7</vt:lpwstr>
  </property>
  <property fmtid="{D5CDD505-2E9C-101B-9397-08002B2CF9AE}" pid="3" name="ArticulatePath">
    <vt:lpwstr>Presentation3</vt:lpwstr>
  </property>
</Properties>
</file>