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53" r:id="rId3"/>
  </p:sldMasterIdLst>
  <p:notesMasterIdLst>
    <p:notesMasterId r:id="rId14"/>
  </p:notesMasterIdLst>
  <p:sldIdLst>
    <p:sldId id="314" r:id="rId4"/>
    <p:sldId id="318" r:id="rId5"/>
    <p:sldId id="323" r:id="rId6"/>
    <p:sldId id="322" r:id="rId7"/>
    <p:sldId id="321" r:id="rId8"/>
    <p:sldId id="320" r:id="rId9"/>
    <p:sldId id="328" r:id="rId10"/>
    <p:sldId id="326" r:id="rId11"/>
    <p:sldId id="327" r:id="rId12"/>
    <p:sldId id="329" r:id="rId13"/>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8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B4CC"/>
    <a:srgbClr val="99DABA"/>
    <a:srgbClr val="F68D78"/>
    <a:srgbClr val="ABD2E1"/>
    <a:srgbClr val="9FC6D5"/>
    <a:srgbClr val="9AD3E9"/>
    <a:srgbClr val="E9E9E9"/>
    <a:srgbClr val="F7B2A3"/>
    <a:srgbClr val="F5C565"/>
    <a:srgbClr val="FDFD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4" autoAdjust="0"/>
  </p:normalViewPr>
  <p:slideViewPr>
    <p:cSldViewPr>
      <p:cViewPr varScale="1">
        <p:scale>
          <a:sx n="88" d="100"/>
          <a:sy n="88" d="100"/>
        </p:scale>
        <p:origin x="-792" y="-96"/>
      </p:cViewPr>
      <p:guideLst>
        <p:guide orient="horz" pos="1847"/>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FE4780-4742-4AF7-B9F6-29387D06C872}" type="datetimeFigureOut">
              <a:rPr lang="ko-KR" altLang="en-US" smtClean="0"/>
              <a:t>2020-11-01</a:t>
            </a:fld>
            <a:endParaRPr lang="ko-KR"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ko-KR"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20E160-F603-41F3-A192-DC95957721C3}" type="slidenum">
              <a:rPr lang="ko-KR" altLang="en-US" smtClean="0"/>
              <a:t>‹#›</a:t>
            </a:fld>
            <a:endParaRPr lang="ko-KR" altLang="en-US"/>
          </a:p>
        </p:txBody>
      </p:sp>
    </p:spTree>
    <p:extLst>
      <p:ext uri="{BB962C8B-B14F-4D97-AF65-F5344CB8AC3E}">
        <p14:creationId xmlns:p14="http://schemas.microsoft.com/office/powerpoint/2010/main" val="1951441118"/>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9E007D-2B31-4D52-8032-9AE73DE771E1}" type="slidenum">
              <a:rPr lang="id-ID">
                <a:solidFill>
                  <a:prstClr val="black"/>
                </a:solidFill>
              </a:rPr>
              <a:pPr/>
              <a:t>1</a:t>
            </a:fld>
            <a:endParaRPr lang="id-ID">
              <a:solidFill>
                <a:prstClr val="black"/>
              </a:solidFill>
            </a:endParaRPr>
          </a:p>
        </p:txBody>
      </p:sp>
    </p:spTree>
    <p:extLst>
      <p:ext uri="{BB962C8B-B14F-4D97-AF65-F5344CB8AC3E}">
        <p14:creationId xmlns:p14="http://schemas.microsoft.com/office/powerpoint/2010/main" val="37481451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Master" Target="../slideMasters/slideMaster3.xml"/><Relationship Id="rId6" Type="http://schemas.openxmlformats.org/officeDocument/2006/relationships/image" Target="../media/image3.png"/><Relationship Id="rId5" Type="http://schemas.openxmlformats.org/officeDocument/2006/relationships/image" Target="../media/image14.png"/><Relationship Id="rId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3923928" y="2643759"/>
            <a:ext cx="5220072" cy="1080120"/>
          </a:xfrm>
          <a:prstGeom prst="rect">
            <a:avLst/>
          </a:prstGeom>
        </p:spPr>
        <p:txBody>
          <a:bodyPr anchor="ctr"/>
          <a:lstStyle>
            <a:lvl1pPr marL="0" indent="0" algn="l">
              <a:lnSpc>
                <a:spcPct val="100000"/>
              </a:lnSpc>
              <a:buNone/>
              <a:defRPr sz="3600" b="1" baseline="0">
                <a:solidFill>
                  <a:schemeClr val="tx1">
                    <a:lumMod val="75000"/>
                    <a:lumOff val="25000"/>
                  </a:schemeClr>
                </a:solidFill>
                <a:latin typeface="+mj-lt"/>
                <a:cs typeface="Arial" pitchFamily="34" charset="0"/>
              </a:defRPr>
            </a:lvl1pPr>
          </a:lstStyle>
          <a:p>
            <a:pPr lvl="0"/>
            <a:r>
              <a:rPr lang="en-US" altLang="ko-KR" sz="3600" dirty="0">
                <a:ea typeface="맑은 고딕" pitchFamily="50" charset="-127"/>
              </a:rPr>
              <a:t>FREE PPT TEMPLATES</a:t>
            </a:r>
            <a:endParaRPr lang="en-US" altLang="ko-KR" dirty="0"/>
          </a:p>
        </p:txBody>
      </p:sp>
      <p:sp>
        <p:nvSpPr>
          <p:cNvPr id="11" name="Text Placeholder 9"/>
          <p:cNvSpPr>
            <a:spLocks noGrp="1"/>
          </p:cNvSpPr>
          <p:nvPr>
            <p:ph type="body" sz="quarter" idx="11" hasCustomPrompt="1"/>
          </p:nvPr>
        </p:nvSpPr>
        <p:spPr>
          <a:xfrm>
            <a:off x="3923928" y="3723878"/>
            <a:ext cx="5219924" cy="504056"/>
          </a:xfrm>
          <a:prstGeom prst="rect">
            <a:avLst/>
          </a:prstGeom>
        </p:spPr>
        <p:txBody>
          <a:bodyPr anchor="ctr"/>
          <a:lstStyle>
            <a:lvl1pPr marL="0" indent="0" algn="l">
              <a:lnSpc>
                <a:spcPct val="100000"/>
              </a:lnSpc>
              <a:buNone/>
              <a:defRPr sz="1400" b="0" baseline="0">
                <a:solidFill>
                  <a:schemeClr val="tx1">
                    <a:lumMod val="75000"/>
                    <a:lumOff val="25000"/>
                  </a:schemeClr>
                </a:solidFill>
                <a:latin typeface="+mn-lt"/>
                <a:cs typeface="Arial" pitchFamily="34" charset="0"/>
              </a:defRPr>
            </a:lvl1pPr>
          </a:lstStyle>
          <a:p>
            <a:pPr lvl="0"/>
            <a:r>
              <a:rPr lang="en-US" altLang="ko-KR" dirty="0"/>
              <a:t>INSTERT THE TITLE OF YOUR </a:t>
            </a:r>
          </a:p>
          <a:p>
            <a:pPr lvl="0"/>
            <a:r>
              <a:rPr lang="en-US" altLang="ko-KR" dirty="0"/>
              <a:t>PRESENTATION HERE</a:t>
            </a:r>
            <a:endParaRPr lang="ko-KR" altLang="en-US" dirty="0"/>
          </a:p>
        </p:txBody>
      </p:sp>
    </p:spTree>
    <p:extLst>
      <p:ext uri="{BB962C8B-B14F-4D97-AF65-F5344CB8AC3E}">
        <p14:creationId xmlns:p14="http://schemas.microsoft.com/office/powerpoint/2010/main" val="4162736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2"/>
          <p:cNvSpPr>
            <a:spLocks noGrp="1"/>
          </p:cNvSpPr>
          <p:nvPr>
            <p:ph type="pic" idx="13" hasCustomPrompt="1"/>
          </p:nvPr>
        </p:nvSpPr>
        <p:spPr>
          <a:xfrm>
            <a:off x="2771800" y="1404764"/>
            <a:ext cx="6372200" cy="3024336"/>
          </a:xfrm>
          <a:prstGeom prst="rect">
            <a:avLst/>
          </a:prstGeom>
          <a:solidFill>
            <a:schemeClr val="bg1">
              <a:lumMod val="95000"/>
            </a:schemeClr>
          </a:solidFill>
        </p:spPr>
        <p:txBody>
          <a:bodyPr anchor="ctr"/>
          <a:lstStyle>
            <a:lvl1pPr marL="0" indent="0" algn="ctr">
              <a:buNone/>
              <a:defRPr sz="16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Text Placeholder 9">
            <a:extLst>
              <a:ext uri="{FF2B5EF4-FFF2-40B4-BE49-F238E27FC236}">
                <a16:creationId xmlns:a16="http://schemas.microsoft.com/office/drawing/2014/main" xmlns="" id="{A6C3AF05-0B8F-485E-983F-1B40340199EC}"/>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6" name="Text Placeholder 9">
            <a:extLst>
              <a:ext uri="{FF2B5EF4-FFF2-40B4-BE49-F238E27FC236}">
                <a16:creationId xmlns:a16="http://schemas.microsoft.com/office/drawing/2014/main" xmlns="" id="{D183D1CC-DF98-45E3-B7CE-601603E40D08}"/>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191931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Picture Placeholder 2"/>
          <p:cNvSpPr>
            <a:spLocks noGrp="1"/>
          </p:cNvSpPr>
          <p:nvPr>
            <p:ph type="pic" idx="12" hasCustomPrompt="1"/>
          </p:nvPr>
        </p:nvSpPr>
        <p:spPr>
          <a:xfrm>
            <a:off x="0" y="0"/>
            <a:ext cx="3059832" cy="2196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4" hasCustomPrompt="1"/>
          </p:nvPr>
        </p:nvSpPr>
        <p:spPr>
          <a:xfrm>
            <a:off x="6084000" y="2947500"/>
            <a:ext cx="3060000" cy="2196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514479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2"/>
          <p:cNvSpPr>
            <a:spLocks noGrp="1"/>
          </p:cNvSpPr>
          <p:nvPr>
            <p:ph type="pic" idx="1" hasCustomPrompt="1"/>
          </p:nvPr>
        </p:nvSpPr>
        <p:spPr>
          <a:xfrm>
            <a:off x="3528392" y="0"/>
            <a:ext cx="2123728" cy="3219822"/>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0" hasCustomPrompt="1"/>
          </p:nvPr>
        </p:nvSpPr>
        <p:spPr>
          <a:xfrm>
            <a:off x="7020272" y="1923678"/>
            <a:ext cx="2123728" cy="3219822"/>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980251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Picture Placeholder 2"/>
          <p:cNvSpPr>
            <a:spLocks noGrp="1"/>
          </p:cNvSpPr>
          <p:nvPr>
            <p:ph type="pic" idx="10" hasCustomPrompt="1"/>
          </p:nvPr>
        </p:nvSpPr>
        <p:spPr>
          <a:xfrm>
            <a:off x="717858" y="1275606"/>
            <a:ext cx="2448545" cy="2024054"/>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3" name="Picture Placeholder 2"/>
          <p:cNvSpPr>
            <a:spLocks noGrp="1"/>
          </p:cNvSpPr>
          <p:nvPr>
            <p:ph type="pic" idx="11" hasCustomPrompt="1"/>
          </p:nvPr>
        </p:nvSpPr>
        <p:spPr>
          <a:xfrm>
            <a:off x="3339542" y="1275606"/>
            <a:ext cx="2448273" cy="2024054"/>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4" name="Picture Placeholder 2"/>
          <p:cNvSpPr>
            <a:spLocks noGrp="1"/>
          </p:cNvSpPr>
          <p:nvPr>
            <p:ph type="pic" idx="12" hasCustomPrompt="1"/>
          </p:nvPr>
        </p:nvSpPr>
        <p:spPr>
          <a:xfrm>
            <a:off x="5960954" y="1275606"/>
            <a:ext cx="2448273" cy="2024054"/>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7" name="Text Placeholder 9">
            <a:extLst>
              <a:ext uri="{FF2B5EF4-FFF2-40B4-BE49-F238E27FC236}">
                <a16:creationId xmlns:a16="http://schemas.microsoft.com/office/drawing/2014/main" xmlns="" id="{DDA4CE02-F7F3-4BCD-B8DB-4DFD03965EC0}"/>
              </a:ext>
            </a:extLst>
          </p:cNvPr>
          <p:cNvSpPr>
            <a:spLocks noGrp="1"/>
          </p:cNvSpPr>
          <p:nvPr>
            <p:ph type="body" sz="quarter" idx="13"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8" name="Text Placeholder 9">
            <a:extLst>
              <a:ext uri="{FF2B5EF4-FFF2-40B4-BE49-F238E27FC236}">
                <a16:creationId xmlns:a16="http://schemas.microsoft.com/office/drawing/2014/main" xmlns="" id="{39A54B34-6F96-4E3E-B72E-E680E3CE2717}"/>
              </a:ext>
            </a:extLst>
          </p:cNvPr>
          <p:cNvSpPr>
            <a:spLocks noGrp="1"/>
          </p:cNvSpPr>
          <p:nvPr>
            <p:ph type="body" sz="quarter" idx="14"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3483997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3" descr="D:\Fullppt\005-PNG이미지\모니터.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82286" y="1275606"/>
            <a:ext cx="2923753" cy="251861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D:\Fullppt\005-PNG이미지\모니터.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722646" y="1275606"/>
            <a:ext cx="2923753" cy="2518619"/>
          </a:xfrm>
          <a:prstGeom prst="rect">
            <a:avLst/>
          </a:prstGeom>
          <a:noFill/>
          <a:extLst>
            <a:ext uri="{909E8E84-426E-40DD-AFC4-6F175D3DCCD1}">
              <a14:hiddenFill xmlns:a14="http://schemas.microsoft.com/office/drawing/2010/main">
                <a:solidFill>
                  <a:srgbClr val="FFFFFF"/>
                </a:solidFill>
              </a14:hiddenFill>
            </a:ext>
          </a:extLst>
        </p:spPr>
      </p:pic>
      <p:sp>
        <p:nvSpPr>
          <p:cNvPr id="4" name="Picture Placeholder 2"/>
          <p:cNvSpPr>
            <a:spLocks noGrp="1"/>
          </p:cNvSpPr>
          <p:nvPr>
            <p:ph type="pic" idx="1" hasCustomPrompt="1"/>
          </p:nvPr>
        </p:nvSpPr>
        <p:spPr>
          <a:xfrm>
            <a:off x="1582656" y="1374406"/>
            <a:ext cx="2700000" cy="15848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Picture Placeholder 2"/>
          <p:cNvSpPr>
            <a:spLocks noGrp="1"/>
          </p:cNvSpPr>
          <p:nvPr>
            <p:ph type="pic" idx="12" hasCustomPrompt="1"/>
          </p:nvPr>
        </p:nvSpPr>
        <p:spPr>
          <a:xfrm>
            <a:off x="4820964" y="1374406"/>
            <a:ext cx="2736000" cy="1584833"/>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Text Placeholder 9">
            <a:extLst>
              <a:ext uri="{FF2B5EF4-FFF2-40B4-BE49-F238E27FC236}">
                <a16:creationId xmlns:a16="http://schemas.microsoft.com/office/drawing/2014/main" xmlns="" id="{2F3CBFE9-6225-4EAB-9415-3558F6BE9A6F}"/>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9" name="Text Placeholder 9">
            <a:extLst>
              <a:ext uri="{FF2B5EF4-FFF2-40B4-BE49-F238E27FC236}">
                <a16:creationId xmlns:a16="http://schemas.microsoft.com/office/drawing/2014/main" xmlns="" id="{9E9189EF-3C10-45A2-8749-4187192ACEC2}"/>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17308940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9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onut 3"/>
          <p:cNvSpPr/>
          <p:nvPr userDrawn="1"/>
        </p:nvSpPr>
        <p:spPr>
          <a:xfrm>
            <a:off x="2847111" y="1179745"/>
            <a:ext cx="3401564" cy="3401564"/>
          </a:xfrm>
          <a:prstGeom prst="donut">
            <a:avLst>
              <a:gd name="adj" fmla="val 135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pic>
        <p:nvPicPr>
          <p:cNvPr id="5" name="Picture 2" descr="D:\Fullppt\PNG이미지\핸드폰2.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735225" y="1079005"/>
            <a:ext cx="3373328" cy="4085033"/>
          </a:xfrm>
          <a:prstGeom prst="rect">
            <a:avLst/>
          </a:prstGeom>
          <a:noFill/>
          <a:extLst>
            <a:ext uri="{909E8E84-426E-40DD-AFC4-6F175D3DCCD1}">
              <a14:hiddenFill xmlns:a14="http://schemas.microsoft.com/office/drawing/2010/main">
                <a:solidFill>
                  <a:srgbClr val="FFFFFF"/>
                </a:solidFill>
              </a14:hiddenFill>
            </a:ext>
          </a:extLst>
        </p:spPr>
      </p:pic>
      <p:sp>
        <p:nvSpPr>
          <p:cNvPr id="6" name="Picture Placeholder 2"/>
          <p:cNvSpPr>
            <a:spLocks noGrp="1"/>
          </p:cNvSpPr>
          <p:nvPr>
            <p:ph type="pic" idx="1" hasCustomPrompt="1"/>
          </p:nvPr>
        </p:nvSpPr>
        <p:spPr>
          <a:xfrm>
            <a:off x="3566328" y="1217153"/>
            <a:ext cx="1945465" cy="3005145"/>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9" name="Text Placeholder 9">
            <a:extLst>
              <a:ext uri="{FF2B5EF4-FFF2-40B4-BE49-F238E27FC236}">
                <a16:creationId xmlns:a16="http://schemas.microsoft.com/office/drawing/2014/main" xmlns="" id="{9B4F25E9-AA8C-4BD3-BF1F-56D20DF8DD5E}"/>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0" name="Text Placeholder 9">
            <a:extLst>
              <a:ext uri="{FF2B5EF4-FFF2-40B4-BE49-F238E27FC236}">
                <a16:creationId xmlns:a16="http://schemas.microsoft.com/office/drawing/2014/main" xmlns="" id="{840BDE80-4E1C-47DE-8168-381888FDC3F5}"/>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1219204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Break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213800" y="2230378"/>
            <a:ext cx="4930200" cy="473576"/>
          </a:xfrm>
          <a:prstGeom prst="rect">
            <a:avLst/>
          </a:prstGeom>
        </p:spPr>
        <p:txBody>
          <a:bodyPr anchor="ctr"/>
          <a:lstStyle>
            <a:lvl1pPr marL="0" indent="0" algn="l">
              <a:buNone/>
              <a:defRPr sz="3600" b="1" baseline="0">
                <a:solidFill>
                  <a:schemeClr val="tx1">
                    <a:lumMod val="75000"/>
                    <a:lumOff val="25000"/>
                  </a:schemeClr>
                </a:solidFill>
                <a:latin typeface="+mj-lt"/>
                <a:cs typeface="Arial" pitchFamily="34" charset="0"/>
              </a:defRPr>
            </a:lvl1pPr>
          </a:lstStyle>
          <a:p>
            <a:pPr lvl="0"/>
            <a:r>
              <a:rPr lang="en-US" altLang="ko-KR" dirty="0"/>
              <a:t>SECTION BREAK</a:t>
            </a:r>
          </a:p>
        </p:txBody>
      </p:sp>
      <p:sp>
        <p:nvSpPr>
          <p:cNvPr id="11" name="Text Placeholder 9"/>
          <p:cNvSpPr>
            <a:spLocks noGrp="1"/>
          </p:cNvSpPr>
          <p:nvPr>
            <p:ph type="body" sz="quarter" idx="11" hasCustomPrompt="1"/>
          </p:nvPr>
        </p:nvSpPr>
        <p:spPr>
          <a:xfrm>
            <a:off x="4213800" y="2703954"/>
            <a:ext cx="4930200" cy="288032"/>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pic>
        <p:nvPicPr>
          <p:cNvPr id="5" name="Picture 2" descr="E:\002-KIMS BUSINESS\007-02-Googleslidesppt\02-GSppt-Contents-Kim\20170215\03-abs\item01-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131839" y="3651870"/>
            <a:ext cx="1013895" cy="101649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E:\002-KIMS BUSINESS\007-02-Googleslidesppt\02-GSppt-Contents-Kim\20170215\03-abs\item01-p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995936" y="950740"/>
            <a:ext cx="648072" cy="64973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E:\002-KIMS BUSINESS\007-02-Googleslidesppt\02-GSppt-Contents-Kim\20170215\03-abs\item01-png.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611560" y="419818"/>
            <a:ext cx="442142" cy="44327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E:\002-KIMS BUSINESS\007-02-Googleslidesppt\02-GSppt-Contents-Kim\20170215\03-abs\item01-png.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100392" y="1779200"/>
            <a:ext cx="360040" cy="360963"/>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userDrawn="1"/>
        </p:nvGrpSpPr>
        <p:grpSpPr>
          <a:xfrm>
            <a:off x="1115616" y="1275607"/>
            <a:ext cx="2585656" cy="2592286"/>
            <a:chOff x="1115616" y="1275607"/>
            <a:chExt cx="2585656" cy="2592286"/>
          </a:xfrm>
        </p:grpSpPr>
        <p:pic>
          <p:nvPicPr>
            <p:cNvPr id="1026" name="Picture 2" descr="E:\002-KIMS BUSINESS\007-02-Googleslidesppt\02-GSppt-Contents-Kim\20170215\03-abs\item01-png.png"/>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115616" y="1275607"/>
              <a:ext cx="2585656" cy="2592286"/>
            </a:xfrm>
            <a:prstGeom prst="rect">
              <a:avLst/>
            </a:prstGeom>
            <a:noFill/>
            <a:extLst>
              <a:ext uri="{909E8E84-426E-40DD-AFC4-6F175D3DCCD1}">
                <a14:hiddenFill xmlns:a14="http://schemas.microsoft.com/office/drawing/2010/main">
                  <a:solidFill>
                    <a:srgbClr val="FFFFFF"/>
                  </a:solidFill>
                </a14:hiddenFill>
              </a:ext>
            </a:extLst>
          </p:spPr>
        </p:pic>
        <p:sp>
          <p:nvSpPr>
            <p:cNvPr id="2" name="Oval 1"/>
            <p:cNvSpPr/>
            <p:nvPr userDrawn="1"/>
          </p:nvSpPr>
          <p:spPr>
            <a:xfrm>
              <a:off x="1796376" y="1959682"/>
              <a:ext cx="1224136" cy="1224136"/>
            </a:xfrm>
            <a:prstGeom prst="ellipse">
              <a:avLst/>
            </a:prstGeom>
            <a:solidFill>
              <a:schemeClr val="bg1"/>
            </a:solidFill>
            <a:ln>
              <a:noFill/>
            </a:ln>
            <a:effectLst>
              <a:innerShdw blurRad="63500" dist="38100" dir="18900000">
                <a:prstClr val="black">
                  <a:alpha val="2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pic>
        <p:nvPicPr>
          <p:cNvPr id="1027" name="Picture 3" descr="E:\002-KIMS BUSINESS\007-02-Googleslidesppt\02-GSppt-Contents-Kim\20170215\03-abs\item02-png.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7668344" y="3578808"/>
            <a:ext cx="1475656" cy="15923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E:\002-KIMS BUSINESS\007-02-Googleslidesppt\02-GSppt-Contents-Kim\20170215\03-abs\item02-png.png"/>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rot="16200000">
            <a:off x="8226854" y="-51527"/>
            <a:ext cx="879830" cy="949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8235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spTree>
      <p:nvGrpSpPr>
        <p:cNvPr id="1" name=""/>
        <p:cNvGrpSpPr/>
        <p:nvPr/>
      </p:nvGrpSpPr>
      <p:grpSpPr>
        <a:xfrm>
          <a:off x="0" y="0"/>
          <a:ext cx="0" cy="0"/>
          <a:chOff x="0" y="0"/>
          <a:chExt cx="0" cy="0"/>
        </a:xfrm>
      </p:grpSpPr>
      <p:pic>
        <p:nvPicPr>
          <p:cNvPr id="18"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11707971">
            <a:off x="2873932" y="156273"/>
            <a:ext cx="1587121" cy="151449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4527839">
            <a:off x="3005459" y="3443641"/>
            <a:ext cx="1587121" cy="151449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7414606">
            <a:off x="1967897" y="2192112"/>
            <a:ext cx="1587121" cy="151449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4162721" flipH="1">
            <a:off x="2110757" y="805096"/>
            <a:ext cx="1587121" cy="151449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7864253" flipH="1">
            <a:off x="3934583" y="142673"/>
            <a:ext cx="1587121" cy="151449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20164798">
            <a:off x="5618205" y="2384716"/>
            <a:ext cx="1587121" cy="151449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17274931">
            <a:off x="5463157" y="736150"/>
            <a:ext cx="1587121" cy="151449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729549">
            <a:off x="4788024" y="3370715"/>
            <a:ext cx="1587121" cy="151449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userDrawn="1"/>
        </p:nvGrpSpPr>
        <p:grpSpPr>
          <a:xfrm>
            <a:off x="2254580" y="248388"/>
            <a:ext cx="4634840" cy="4646724"/>
            <a:chOff x="1115616" y="1275607"/>
            <a:chExt cx="2585656" cy="2592286"/>
          </a:xfrm>
        </p:grpSpPr>
        <p:pic>
          <p:nvPicPr>
            <p:cNvPr id="5" name="Picture 2" descr="E:\002-KIMS BUSINESS\007-02-Googleslidesppt\02-GSppt-Contents-Kim\20170215\03-abs\item01-png.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15616" y="1275607"/>
              <a:ext cx="2585656" cy="2592286"/>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p:cNvSpPr/>
            <p:nvPr userDrawn="1"/>
          </p:nvSpPr>
          <p:spPr>
            <a:xfrm>
              <a:off x="1595313" y="1758619"/>
              <a:ext cx="1626263" cy="1626264"/>
            </a:xfrm>
            <a:prstGeom prst="ellipse">
              <a:avLst/>
            </a:prstGeom>
            <a:solidFill>
              <a:schemeClr val="bg1"/>
            </a:solidFill>
            <a:ln>
              <a:noFill/>
            </a:ln>
            <a:effectLst>
              <a:innerShdw blurRad="63500" dist="38100" dir="18900000">
                <a:prstClr val="black">
                  <a:alpha val="2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mn-lt"/>
              </a:endParaRPr>
            </a:p>
          </p:txBody>
        </p:sp>
      </p:grpSp>
      <p:sp>
        <p:nvSpPr>
          <p:cNvPr id="10" name="Text Placeholder 9"/>
          <p:cNvSpPr>
            <a:spLocks noGrp="1"/>
          </p:cNvSpPr>
          <p:nvPr>
            <p:ph type="body" sz="quarter" idx="10" hasCustomPrompt="1"/>
          </p:nvPr>
        </p:nvSpPr>
        <p:spPr>
          <a:xfrm>
            <a:off x="3203848" y="2101602"/>
            <a:ext cx="2736303"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Thank you</a:t>
            </a:r>
          </a:p>
        </p:txBody>
      </p:sp>
      <p:sp>
        <p:nvSpPr>
          <p:cNvPr id="11" name="Text Placeholder 9"/>
          <p:cNvSpPr>
            <a:spLocks noGrp="1"/>
          </p:cNvSpPr>
          <p:nvPr>
            <p:ph type="body" sz="quarter" idx="11" hasCustomPrompt="1"/>
          </p:nvPr>
        </p:nvSpPr>
        <p:spPr>
          <a:xfrm>
            <a:off x="3203700" y="2677666"/>
            <a:ext cx="2736303" cy="432048"/>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a:t>
            </a:r>
          </a:p>
          <a:p>
            <a:pPr lvl="0"/>
            <a:r>
              <a:rPr lang="en-US" altLang="ko-KR" dirty="0"/>
              <a:t>of your subtitle Here</a:t>
            </a:r>
          </a:p>
        </p:txBody>
      </p:sp>
      <p:pic>
        <p:nvPicPr>
          <p:cNvPr id="2050" name="Picture 2" descr="E:\002-KIMS BUSINESS\007-02-Googleslidesppt\02-GSppt-Contents-Kim\20170215\03-abs\item03-p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22860"/>
            <a:ext cx="1587121" cy="151449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E:\002-KIMS BUSINESS\007-02-Googleslidesppt\02-GSppt-Contents-Kim\20170215\03-abs\item02-png.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40352" y="3624792"/>
            <a:ext cx="1407408" cy="1518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247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946"/>
            <a:ext cx="7772400" cy="1102519"/>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4767390"/>
            <a:ext cx="2133600" cy="273844"/>
          </a:xfrm>
          <a:prstGeom prst="rect">
            <a:avLst/>
          </a:prstGeom>
        </p:spPr>
        <p:txBody>
          <a:bodyPr/>
          <a:lstStyle/>
          <a:p>
            <a:r>
              <a:rPr lang="id-ID" smtClean="0">
                <a:solidFill>
                  <a:prstClr val="black">
                    <a:tint val="75000"/>
                  </a:prstClr>
                </a:solidFill>
              </a:rPr>
              <a:t>DR.YANI/PADANG/2014</a:t>
            </a:r>
            <a:endParaRPr lang="en-US">
              <a:solidFill>
                <a:prstClr val="black">
                  <a:tint val="75000"/>
                </a:prstClr>
              </a:solidFill>
            </a:endParaRPr>
          </a:p>
        </p:txBody>
      </p:sp>
      <p:sp>
        <p:nvSpPr>
          <p:cNvPr id="5" name="Footer Placeholder 4"/>
          <p:cNvSpPr>
            <a:spLocks noGrp="1"/>
          </p:cNvSpPr>
          <p:nvPr>
            <p:ph type="ftr" sz="quarter" idx="11"/>
          </p:nvPr>
        </p:nvSpPr>
        <p:spPr>
          <a:xfrm>
            <a:off x="3124200" y="4767390"/>
            <a:ext cx="2895600" cy="273844"/>
          </a:xfrm>
          <a:prstGeom prst="rect">
            <a:avLst/>
          </a:prstGeom>
        </p:spPr>
        <p:txBody>
          <a:bodyPr/>
          <a:lstStyle/>
          <a:p>
            <a:r>
              <a:rPr lang="en-US" smtClean="0">
                <a:solidFill>
                  <a:prstClr val="black">
                    <a:tint val="75000"/>
                  </a:prstClr>
                </a:solidFill>
              </a:rPr>
              <a:t>TAPLAI KBS LEMHANNAS RI</a:t>
            </a:r>
            <a:endParaRPr lang="en-US">
              <a:solidFill>
                <a:prstClr val="black">
                  <a:tint val="75000"/>
                </a:prstClr>
              </a:solidFill>
            </a:endParaRPr>
          </a:p>
        </p:txBody>
      </p:sp>
      <p:sp>
        <p:nvSpPr>
          <p:cNvPr id="6" name="Slide Number Placeholder 5"/>
          <p:cNvSpPr>
            <a:spLocks noGrp="1"/>
          </p:cNvSpPr>
          <p:nvPr>
            <p:ph type="sldNum" sz="quarter" idx="12"/>
          </p:nvPr>
        </p:nvSpPr>
        <p:spPr>
          <a:xfrm>
            <a:off x="6553200" y="4767390"/>
            <a:ext cx="2133600" cy="273844"/>
          </a:xfrm>
          <a:prstGeom prst="rect">
            <a:avLst/>
          </a:prstGeom>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9171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75712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4" name="Group 3"/>
          <p:cNvGrpSpPr/>
          <p:nvPr userDrawn="1"/>
        </p:nvGrpSpPr>
        <p:grpSpPr>
          <a:xfrm>
            <a:off x="2843808" y="377122"/>
            <a:ext cx="3456384" cy="3465247"/>
            <a:chOff x="1115616" y="1275607"/>
            <a:chExt cx="2585656" cy="2592286"/>
          </a:xfrm>
        </p:grpSpPr>
        <p:pic>
          <p:nvPicPr>
            <p:cNvPr id="5" name="Picture 2" descr="E:\002-KIMS BUSINESS\007-02-Googleslidesppt\02-GSppt-Contents-Kim\20170215\03-abs\item01-png.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15616" y="1275607"/>
              <a:ext cx="2585656" cy="2592286"/>
            </a:xfrm>
            <a:prstGeom prst="rect">
              <a:avLst/>
            </a:prstGeom>
            <a:noFill/>
            <a:extLst>
              <a:ext uri="{909E8E84-426E-40DD-AFC4-6F175D3DCCD1}">
                <a14:hiddenFill xmlns:a14="http://schemas.microsoft.com/office/drawing/2010/main">
                  <a:solidFill>
                    <a:srgbClr val="FFFFFF"/>
                  </a:solidFill>
                </a14:hiddenFill>
              </a:ext>
            </a:extLst>
          </p:spPr>
        </p:pic>
        <p:sp>
          <p:nvSpPr>
            <p:cNvPr id="6" name="Oval 5"/>
            <p:cNvSpPr/>
            <p:nvPr userDrawn="1"/>
          </p:nvSpPr>
          <p:spPr>
            <a:xfrm>
              <a:off x="1796376" y="1959682"/>
              <a:ext cx="1224136" cy="1224136"/>
            </a:xfrm>
            <a:prstGeom prst="ellipse">
              <a:avLst/>
            </a:prstGeom>
            <a:solidFill>
              <a:schemeClr val="bg1"/>
            </a:solidFill>
            <a:ln>
              <a:noFill/>
            </a:ln>
            <a:effectLst>
              <a:innerShdw blurRad="63500" dist="38100" dir="18900000">
                <a:prstClr val="black">
                  <a:alpha val="2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7" name="Text Placeholder 9"/>
          <p:cNvSpPr>
            <a:spLocks noGrp="1"/>
          </p:cNvSpPr>
          <p:nvPr>
            <p:ph type="body" sz="quarter" idx="10" hasCustomPrompt="1"/>
          </p:nvPr>
        </p:nvSpPr>
        <p:spPr>
          <a:xfrm>
            <a:off x="2829098" y="3829794"/>
            <a:ext cx="3456384" cy="576063"/>
          </a:xfrm>
          <a:prstGeom prst="rect">
            <a:avLst/>
          </a:prstGeom>
        </p:spPr>
        <p:txBody>
          <a:bodyPr anchor="ctr"/>
          <a:lstStyle>
            <a:lvl1pPr marL="0" indent="0" algn="ctr">
              <a:buNone/>
              <a:defRPr sz="3600" b="1" baseline="0">
                <a:solidFill>
                  <a:schemeClr val="tx1">
                    <a:lumMod val="75000"/>
                    <a:lumOff val="25000"/>
                  </a:schemeClr>
                </a:solidFill>
                <a:latin typeface="+mj-lt"/>
                <a:cs typeface="Arial" pitchFamily="34" charset="0"/>
              </a:defRPr>
            </a:lvl1pPr>
          </a:lstStyle>
          <a:p>
            <a:pPr lvl="0"/>
            <a:r>
              <a:rPr lang="en-US" altLang="ko-KR" dirty="0"/>
              <a:t>Welcome!!</a:t>
            </a:r>
          </a:p>
        </p:txBody>
      </p:sp>
      <p:sp>
        <p:nvSpPr>
          <p:cNvPr id="8" name="Text Placeholder 9"/>
          <p:cNvSpPr>
            <a:spLocks noGrp="1"/>
          </p:cNvSpPr>
          <p:nvPr>
            <p:ph type="body" sz="quarter" idx="11" hasCustomPrompt="1"/>
          </p:nvPr>
        </p:nvSpPr>
        <p:spPr>
          <a:xfrm>
            <a:off x="2828950" y="4443958"/>
            <a:ext cx="3456384"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1376203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0"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290409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312904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asic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863568" y="1599822"/>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2" hasCustomPrompt="1"/>
          </p:nvPr>
        </p:nvSpPr>
        <p:spPr>
          <a:xfrm>
            <a:off x="2842131" y="1597374"/>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3" hasCustomPrompt="1"/>
          </p:nvPr>
        </p:nvSpPr>
        <p:spPr>
          <a:xfrm>
            <a:off x="4834733" y="1597374"/>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p:cNvSpPr>
            <a:spLocks noGrp="1"/>
          </p:cNvSpPr>
          <p:nvPr>
            <p:ph type="pic" idx="14" hasCustomPrompt="1"/>
          </p:nvPr>
        </p:nvSpPr>
        <p:spPr>
          <a:xfrm>
            <a:off x="6827011" y="1599822"/>
            <a:ext cx="1440000" cy="1440000"/>
          </a:xfrm>
          <a:prstGeom prst="ellipse">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 name="Block Arc 1"/>
          <p:cNvSpPr/>
          <p:nvPr userDrawn="1"/>
        </p:nvSpPr>
        <p:spPr>
          <a:xfrm>
            <a:off x="683568" y="1419822"/>
            <a:ext cx="1800000" cy="1800000"/>
          </a:xfrm>
          <a:prstGeom prst="blockArc">
            <a:avLst>
              <a:gd name="adj1" fmla="val 10800000"/>
              <a:gd name="adj2" fmla="val 94979"/>
              <a:gd name="adj3" fmla="val 5402"/>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2" name="Block Arc 11"/>
          <p:cNvSpPr/>
          <p:nvPr userDrawn="1"/>
        </p:nvSpPr>
        <p:spPr>
          <a:xfrm>
            <a:off x="2671382" y="1419822"/>
            <a:ext cx="1800000" cy="1800000"/>
          </a:xfrm>
          <a:prstGeom prst="blockArc">
            <a:avLst>
              <a:gd name="adj1" fmla="val 10800000"/>
              <a:gd name="adj2" fmla="val 94979"/>
              <a:gd name="adj3" fmla="val 540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3" name="Block Arc 12"/>
          <p:cNvSpPr/>
          <p:nvPr userDrawn="1"/>
        </p:nvSpPr>
        <p:spPr>
          <a:xfrm>
            <a:off x="4659196" y="1419822"/>
            <a:ext cx="1800000" cy="1800000"/>
          </a:xfrm>
          <a:prstGeom prst="blockArc">
            <a:avLst>
              <a:gd name="adj1" fmla="val 10800000"/>
              <a:gd name="adj2" fmla="val 94979"/>
              <a:gd name="adj3" fmla="val 540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4" name="Block Arc 13"/>
          <p:cNvSpPr/>
          <p:nvPr userDrawn="1"/>
        </p:nvSpPr>
        <p:spPr>
          <a:xfrm>
            <a:off x="6647011" y="1419822"/>
            <a:ext cx="1800000" cy="1800000"/>
          </a:xfrm>
          <a:prstGeom prst="blockArc">
            <a:avLst>
              <a:gd name="adj1" fmla="val 10800000"/>
              <a:gd name="adj2" fmla="val 94979"/>
              <a:gd name="adj3" fmla="val 540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7" name="Text Placeholder 9">
            <a:extLst>
              <a:ext uri="{FF2B5EF4-FFF2-40B4-BE49-F238E27FC236}">
                <a16:creationId xmlns:a16="http://schemas.microsoft.com/office/drawing/2014/main" xmlns="" id="{EDBECCA6-8618-46C3-A8D4-3B6399CCEF88}"/>
              </a:ext>
            </a:extLst>
          </p:cNvPr>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8" name="Text Placeholder 9">
            <a:extLst>
              <a:ext uri="{FF2B5EF4-FFF2-40B4-BE49-F238E27FC236}">
                <a16:creationId xmlns:a16="http://schemas.microsoft.com/office/drawing/2014/main" xmlns="" id="{1D40A599-6D66-4DC9-82BB-52C171B56BB6}"/>
              </a:ext>
            </a:extLst>
          </p:cNvPr>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333499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con sets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ICON SETS LAYOUT</a:t>
            </a:r>
          </a:p>
        </p:txBody>
      </p:sp>
      <p:grpSp>
        <p:nvGrpSpPr>
          <p:cNvPr id="5" name="Group 4"/>
          <p:cNvGrpSpPr/>
          <p:nvPr userDrawn="1"/>
        </p:nvGrpSpPr>
        <p:grpSpPr>
          <a:xfrm>
            <a:off x="354008" y="1131589"/>
            <a:ext cx="2849840" cy="3649171"/>
            <a:chOff x="354008" y="1131589"/>
            <a:chExt cx="2849840" cy="3649171"/>
          </a:xfrm>
        </p:grpSpPr>
        <p:sp>
          <p:nvSpPr>
            <p:cNvPr id="6" name="Rounded Rectangle 5"/>
            <p:cNvSpPr/>
            <p:nvPr/>
          </p:nvSpPr>
          <p:spPr>
            <a:xfrm>
              <a:off x="354008" y="1131589"/>
              <a:ext cx="2849840" cy="3649171"/>
            </a:xfrm>
            <a:prstGeom prst="roundRect">
              <a:avLst>
                <a:gd name="adj" fmla="val 396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Rounded Rectangle 8"/>
            <p:cNvSpPr/>
            <p:nvPr/>
          </p:nvSpPr>
          <p:spPr>
            <a:xfrm>
              <a:off x="531932" y="1347500"/>
              <a:ext cx="108520" cy="3240473"/>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bg1"/>
                </a:solidFill>
              </a:endParaRPr>
            </a:p>
          </p:txBody>
        </p:sp>
        <p:sp>
          <p:nvSpPr>
            <p:cNvPr id="12" name="Half Frame 11"/>
            <p:cNvSpPr/>
            <p:nvPr/>
          </p:nvSpPr>
          <p:spPr>
            <a:xfrm rot="5400000">
              <a:off x="2592642" y="1238201"/>
              <a:ext cx="502331" cy="502331"/>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grpSp>
    </p:spTree>
    <p:extLst>
      <p:ext uri="{BB962C8B-B14F-4D97-AF65-F5344CB8AC3E}">
        <p14:creationId xmlns:p14="http://schemas.microsoft.com/office/powerpoint/2010/main" val="7381822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683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9" r:id="rId3"/>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7555548"/>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2" r:id="rId3"/>
    <p:sldLayoutId id="2147483652" r:id="rId4"/>
    <p:sldLayoutId id="2147483661" r:id="rId5"/>
    <p:sldLayoutId id="2147483656" r:id="rId6"/>
    <p:sldLayoutId id="2147483673" r:id="rId7"/>
    <p:sldLayoutId id="2147483674" r:id="rId8"/>
    <p:sldLayoutId id="2147483675" r:id="rId9"/>
    <p:sldLayoutId id="2147483676" r:id="rId10"/>
    <p:sldLayoutId id="2147483677" r:id="rId11"/>
    <p:sldLayoutId id="2147483678" r:id="rId1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4710703"/>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4" descr="H:\0844305620X31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538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788228" y="1271712"/>
            <a:ext cx="7433730" cy="534590"/>
          </a:xfrm>
          <a:prstGeom prst="rect">
            <a:avLst/>
          </a:prstGeom>
          <a:noFill/>
          <a:ln>
            <a:noFill/>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id-ID" sz="4500" b="1" dirty="0">
                <a:ln>
                  <a:solidFill>
                    <a:sysClr val="windowText" lastClr="000000"/>
                  </a:solidFill>
                </a:ln>
                <a:solidFill>
                  <a:srgbClr val="FFFF00"/>
                </a:solidFill>
                <a:effectLst>
                  <a:glow rad="101600">
                    <a:prstClr val="black">
                      <a:alpha val="60000"/>
                    </a:prstClr>
                  </a:glow>
                  <a:outerShdw blurRad="38100" dist="38100" dir="2700000" algn="tl">
                    <a:srgbClr val="000000">
                      <a:alpha val="43137"/>
                    </a:srgbClr>
                  </a:outerShdw>
                </a:effectLst>
                <a:latin typeface="Berlin Sans FB Demi" pitchFamily="34" charset="0"/>
              </a:rPr>
              <a:t>STOIKIOMETRI</a:t>
            </a:r>
          </a:p>
          <a:p>
            <a:pPr algn="ctr">
              <a:defRPr/>
            </a:pPr>
            <a:endParaRPr lang="en-US" sz="3150" b="1" dirty="0">
              <a:ln>
                <a:solidFill>
                  <a:sysClr val="windowText" lastClr="000000"/>
                </a:solidFill>
              </a:ln>
              <a:solidFill>
                <a:srgbClr val="FFFF00"/>
              </a:solidFill>
              <a:effectLst>
                <a:glow rad="101600">
                  <a:prstClr val="black">
                    <a:alpha val="60000"/>
                  </a:prstClr>
                </a:glow>
                <a:outerShdw blurRad="38100" dist="38100" dir="2700000" algn="tl">
                  <a:srgbClr val="000000">
                    <a:alpha val="43137"/>
                  </a:srgbClr>
                </a:outerShdw>
              </a:effectLst>
              <a:latin typeface="Berlin Sans FB Demi" pitchFamily="34" charset="0"/>
            </a:endParaRPr>
          </a:p>
        </p:txBody>
      </p:sp>
    </p:spTree>
    <p:extLst>
      <p:ext uri="{BB962C8B-B14F-4D97-AF65-F5344CB8AC3E}">
        <p14:creationId xmlns:p14="http://schemas.microsoft.com/office/powerpoint/2010/main" val="26506701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627784" y="2283719"/>
            <a:ext cx="3888432" cy="576063"/>
          </a:xfrm>
        </p:spPr>
        <p:txBody>
          <a:bodyPr/>
          <a:lstStyle/>
          <a:p>
            <a:r>
              <a:rPr lang="id-ID" altLang="ko-KR" sz="2800" dirty="0"/>
              <a:t>TERIMA KASIH</a:t>
            </a:r>
            <a:endParaRPr lang="ko-KR" altLang="en-US" sz="2800" dirty="0"/>
          </a:p>
        </p:txBody>
      </p:sp>
    </p:spTree>
    <p:extLst>
      <p:ext uri="{BB962C8B-B14F-4D97-AF65-F5344CB8AC3E}">
        <p14:creationId xmlns:p14="http://schemas.microsoft.com/office/powerpoint/2010/main" val="462965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9712" y="1275606"/>
            <a:ext cx="5112568" cy="36724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ln w="0"/>
              <a:solidFill>
                <a:sysClr val="windowText" lastClr="000000"/>
              </a:solidFill>
              <a:effectLst>
                <a:outerShdw blurRad="38100" dist="19050" dir="2700000" algn="tl" rotWithShape="0">
                  <a:sysClr val="windowText" lastClr="000000">
                    <a:alpha val="40000"/>
                  </a:sysClr>
                </a:outerShdw>
              </a:effectLst>
              <a:latin typeface="Tw Cen MT"/>
            </a:endParaRPr>
          </a:p>
          <a:p>
            <a:endParaRPr lang="en-US" dirty="0">
              <a:ln w="0"/>
              <a:solidFill>
                <a:sysClr val="windowText" lastClr="000000"/>
              </a:solidFill>
              <a:effectLst>
                <a:outerShdw blurRad="38100" dist="19050" dir="2700000" algn="tl" rotWithShape="0">
                  <a:sysClr val="windowText" lastClr="000000">
                    <a:alpha val="40000"/>
                  </a:sysClr>
                </a:outerShdw>
              </a:effectLst>
              <a:latin typeface="Tw Cen MT"/>
            </a:endParaRPr>
          </a:p>
        </p:txBody>
      </p:sp>
      <mc:AlternateContent xmlns:mc="http://schemas.openxmlformats.org/markup-compatibility/2006" xmlns:a14="http://schemas.microsoft.com/office/drawing/2010/main">
        <mc:Choice Requires="a14">
          <p:sp>
            <p:nvSpPr>
              <p:cNvPr id="8" name="Content Placeholder 1"/>
              <p:cNvSpPr txBox="1">
                <a:spLocks/>
              </p:cNvSpPr>
              <p:nvPr/>
            </p:nvSpPr>
            <p:spPr>
              <a:xfrm>
                <a:off x="495300" y="304800"/>
                <a:ext cx="8648700"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400" b="0" i="0" u="none" strike="noStrike" kern="1200" cap="none" spc="0" normalizeH="0" baseline="0" noProof="0" dirty="0" smtClean="0">
                    <a:ln>
                      <a:noFill/>
                    </a:ln>
                    <a:solidFill>
                      <a:srgbClr val="0070C0"/>
                    </a:solidFill>
                    <a:effectLst/>
                    <a:uLnTx/>
                    <a:uFillTx/>
                    <a:latin typeface="Calibri"/>
                  </a:rPr>
                  <a:t>1.1  Massa Atom</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400" b="0" i="0" u="none" strike="noStrike" kern="1200" cap="none" spc="0" normalizeH="0" baseline="0" noProof="0" dirty="0" smtClean="0">
                    <a:ln>
                      <a:noFill/>
                    </a:ln>
                    <a:solidFill>
                      <a:sysClr val="windowText" lastClr="000000"/>
                    </a:solidFill>
                    <a:effectLst/>
                    <a:uLnTx/>
                    <a:uFillTx/>
                    <a:latin typeface="Calibri"/>
                  </a:rPr>
                  <a:t>Atom karbon dipakai standar, sehingga satu satuan massa atom didefinisikan sebagai satuan massa yang besarnya tepat sama dengan superduabelas massa dari satu atom karbon-12.</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800" b="0" i="0" u="none" strike="noStrike" kern="1200" cap="none" spc="0" normalizeH="0" baseline="0" noProof="0" dirty="0" smtClean="0">
                    <a:ln>
                      <a:noFill/>
                    </a:ln>
                    <a:solidFill>
                      <a:sysClr val="windowText" lastClr="000000"/>
                    </a:solidFill>
                    <a:effectLst/>
                    <a:uLnTx/>
                    <a:uFillTx/>
                    <a:latin typeface="Calibri"/>
                  </a:rPr>
                  <a:t>    </a:t>
                </a:r>
                <a:r>
                  <a:rPr kumimoji="0" lang="id-ID" sz="2000" b="0" i="0" u="none" strike="noStrike" kern="1200" cap="none" spc="0" normalizeH="0" baseline="0" noProof="0" dirty="0" smtClean="0">
                    <a:ln>
                      <a:noFill/>
                    </a:ln>
                    <a:solidFill>
                      <a:srgbClr val="FF0000"/>
                    </a:solidFill>
                    <a:effectLst/>
                    <a:uLnTx/>
                    <a:uFillTx/>
                    <a:latin typeface="Calibri"/>
                  </a:rPr>
                  <a:t>Massa satu atom karbon-12 </a:t>
                </a:r>
                <a:r>
                  <a:rPr kumimoji="0" lang="id-ID" sz="2400" b="0" i="0" u="none" strike="noStrike" kern="1200" cap="none" spc="0" normalizeH="0" baseline="0" noProof="0" dirty="0" smtClean="0">
                    <a:ln>
                      <a:noFill/>
                    </a:ln>
                    <a:solidFill>
                      <a:srgbClr val="FF0000"/>
                    </a:solidFill>
                    <a:effectLst/>
                    <a:uLnTx/>
                    <a:uFillTx/>
                    <a:latin typeface="Calibri"/>
                  </a:rPr>
                  <a:t>= </a:t>
                </a:r>
                <a14:m>
                  <m:oMath xmlns:m="http://schemas.openxmlformats.org/officeDocument/2006/math">
                    <m:f>
                      <m:fPr>
                        <m:ctrlPr>
                          <a:rPr kumimoji="0" lang="id-ID" sz="2800" b="0" i="1" u="none" strike="noStrike" kern="1200" cap="none" spc="0" normalizeH="0" baseline="0" noProof="0" smtClean="0">
                            <a:ln>
                              <a:noFill/>
                            </a:ln>
                            <a:solidFill>
                              <a:srgbClr val="FF0000"/>
                            </a:solidFill>
                            <a:effectLst/>
                            <a:uLnTx/>
                            <a:uFillTx/>
                            <a:latin typeface="Cambria Math"/>
                          </a:rPr>
                        </m:ctrlPr>
                      </m:fPr>
                      <m:num>
                        <m:r>
                          <a:rPr kumimoji="0" lang="id-ID" sz="2800" b="0" i="1" u="none" strike="noStrike" kern="1200" cap="none" spc="0" normalizeH="0" baseline="0" noProof="0" smtClean="0">
                            <a:ln>
                              <a:noFill/>
                            </a:ln>
                            <a:solidFill>
                              <a:srgbClr val="FF0000"/>
                            </a:solidFill>
                            <a:effectLst/>
                            <a:uLnTx/>
                            <a:uFillTx/>
                            <a:latin typeface="Cambria Math" panose="02040503050406030204" pitchFamily="18" charset="0"/>
                          </a:rPr>
                          <m:t>𝑚𝑎𝑠𝑠𝑎</m:t>
                        </m:r>
                        <m:r>
                          <a:rPr kumimoji="0" lang="id-ID" sz="2800" b="0" i="1" u="none" strike="noStrike" kern="1200" cap="none" spc="0" normalizeH="0" baseline="0" noProof="0" smtClean="0">
                            <a:ln>
                              <a:noFill/>
                            </a:ln>
                            <a:solidFill>
                              <a:srgbClr val="FF0000"/>
                            </a:solidFill>
                            <a:effectLst/>
                            <a:uLnTx/>
                            <a:uFillTx/>
                            <a:latin typeface="Cambria Math" panose="02040503050406030204" pitchFamily="18" charset="0"/>
                          </a:rPr>
                          <m:t> </m:t>
                        </m:r>
                        <m:r>
                          <a:rPr kumimoji="0" lang="id-ID" sz="2800" b="0" i="1" u="none" strike="noStrike" kern="1200" cap="none" spc="0" normalizeH="0" baseline="0" noProof="0" smtClean="0">
                            <a:ln>
                              <a:noFill/>
                            </a:ln>
                            <a:solidFill>
                              <a:srgbClr val="FF0000"/>
                            </a:solidFill>
                            <a:effectLst/>
                            <a:uLnTx/>
                            <a:uFillTx/>
                            <a:latin typeface="Cambria Math" panose="02040503050406030204" pitchFamily="18" charset="0"/>
                          </a:rPr>
                          <m:t>𝑠𝑎𝑡𝑢</m:t>
                        </m:r>
                        <m:r>
                          <a:rPr kumimoji="0" lang="id-ID" sz="2800" b="0" i="1" u="none" strike="noStrike" kern="1200" cap="none" spc="0" normalizeH="0" baseline="0" noProof="0" smtClean="0">
                            <a:ln>
                              <a:noFill/>
                            </a:ln>
                            <a:solidFill>
                              <a:srgbClr val="FF0000"/>
                            </a:solidFill>
                            <a:effectLst/>
                            <a:uLnTx/>
                            <a:uFillTx/>
                            <a:latin typeface="Cambria Math" panose="02040503050406030204" pitchFamily="18" charset="0"/>
                          </a:rPr>
                          <m:t> </m:t>
                        </m:r>
                        <m:r>
                          <a:rPr kumimoji="0" lang="id-ID" sz="2800" b="0" i="1" u="none" strike="noStrike" kern="1200" cap="none" spc="0" normalizeH="0" baseline="0" noProof="0" smtClean="0">
                            <a:ln>
                              <a:noFill/>
                            </a:ln>
                            <a:solidFill>
                              <a:srgbClr val="FF0000"/>
                            </a:solidFill>
                            <a:effectLst/>
                            <a:uLnTx/>
                            <a:uFillTx/>
                            <a:latin typeface="Cambria Math" panose="02040503050406030204" pitchFamily="18" charset="0"/>
                          </a:rPr>
                          <m:t>𝑎𝑡𝑜𝑚</m:t>
                        </m:r>
                        <m:r>
                          <a:rPr kumimoji="0" lang="id-ID" sz="2800" b="0" i="1" u="none" strike="noStrike" kern="1200" cap="none" spc="0" normalizeH="0" baseline="0" noProof="0" smtClean="0">
                            <a:ln>
                              <a:noFill/>
                            </a:ln>
                            <a:solidFill>
                              <a:srgbClr val="FF0000"/>
                            </a:solidFill>
                            <a:effectLst/>
                            <a:uLnTx/>
                            <a:uFillTx/>
                            <a:latin typeface="Cambria Math" panose="02040503050406030204" pitchFamily="18" charset="0"/>
                          </a:rPr>
                          <m:t> </m:t>
                        </m:r>
                        <m:r>
                          <a:rPr kumimoji="0" lang="id-ID" sz="2800" b="0" i="1" u="none" strike="noStrike" kern="1200" cap="none" spc="0" normalizeH="0" baseline="0" noProof="0" smtClean="0">
                            <a:ln>
                              <a:noFill/>
                            </a:ln>
                            <a:solidFill>
                              <a:srgbClr val="FF0000"/>
                            </a:solidFill>
                            <a:effectLst/>
                            <a:uLnTx/>
                            <a:uFillTx/>
                            <a:latin typeface="Cambria Math" panose="02040503050406030204" pitchFamily="18" charset="0"/>
                          </a:rPr>
                          <m:t>𝑘𝑎𝑟𝑏𝑜𝑛</m:t>
                        </m:r>
                        <m:r>
                          <a:rPr kumimoji="0" lang="id-ID" sz="2800" b="0" i="1" u="none" strike="noStrike" kern="1200" cap="none" spc="0" normalizeH="0" baseline="0" noProof="0" smtClean="0">
                            <a:ln>
                              <a:noFill/>
                            </a:ln>
                            <a:solidFill>
                              <a:srgbClr val="FF0000"/>
                            </a:solidFill>
                            <a:effectLst/>
                            <a:uLnTx/>
                            <a:uFillTx/>
                            <a:latin typeface="Cambria Math" panose="02040503050406030204" pitchFamily="18" charset="0"/>
                          </a:rPr>
                          <m:t>−12</m:t>
                        </m:r>
                      </m:num>
                      <m:den>
                        <m:r>
                          <a:rPr kumimoji="0" lang="id-ID" sz="2800" b="0" i="1" u="none" strike="noStrike" kern="1200" cap="none" spc="0" normalizeH="0" baseline="0" noProof="0" smtClean="0">
                            <a:ln>
                              <a:noFill/>
                            </a:ln>
                            <a:solidFill>
                              <a:srgbClr val="FF0000"/>
                            </a:solidFill>
                            <a:effectLst/>
                            <a:uLnTx/>
                            <a:uFillTx/>
                            <a:latin typeface="Cambria Math" panose="02040503050406030204" pitchFamily="18" charset="0"/>
                          </a:rPr>
                          <m:t>12</m:t>
                        </m:r>
                      </m:den>
                    </m:f>
                  </m:oMath>
                </a14:m>
                <a:r>
                  <a:rPr kumimoji="0" lang="id-ID" sz="2400" b="0" i="0" u="none" strike="noStrike" kern="1200" cap="none" spc="0" normalizeH="0" baseline="0" noProof="0" dirty="0" smtClean="0">
                    <a:ln>
                      <a:noFill/>
                    </a:ln>
                    <a:solidFill>
                      <a:sysClr val="windowText" lastClr="000000"/>
                    </a:solidFill>
                    <a:effectLst/>
                    <a:uLnTx/>
                    <a:uFillTx/>
                    <a:latin typeface="Calibri"/>
                  </a:rPr>
                  <a:t>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400" b="0" i="0" u="none" strike="noStrike" kern="1200" cap="none" spc="0" normalizeH="0" baseline="0" noProof="0" dirty="0" smtClean="0">
                    <a:ln>
                      <a:noFill/>
                    </a:ln>
                    <a:solidFill>
                      <a:srgbClr val="0070C0"/>
                    </a:solidFill>
                    <a:effectLst/>
                    <a:uLnTx/>
                    <a:uFillTx/>
                    <a:latin typeface="Calibri"/>
                  </a:rPr>
                  <a:t>1.2  </a:t>
                </a:r>
                <a:r>
                  <a:rPr kumimoji="0" lang="id-ID" sz="2400" b="0" i="0" u="none" strike="noStrike" kern="1200" cap="none" spc="0" normalizeH="0" baseline="0" noProof="0" dirty="0">
                    <a:ln>
                      <a:noFill/>
                    </a:ln>
                    <a:solidFill>
                      <a:srgbClr val="0070C0"/>
                    </a:solidFill>
                    <a:effectLst/>
                    <a:uLnTx/>
                    <a:uFillTx/>
                    <a:latin typeface="Calibri"/>
                  </a:rPr>
                  <a:t>Massa </a:t>
                </a:r>
                <a:r>
                  <a:rPr kumimoji="0" lang="id-ID" sz="2400" b="0" i="0" u="none" strike="noStrike" kern="1200" cap="none" spc="0" normalizeH="0" baseline="0" noProof="0" dirty="0" smtClean="0">
                    <a:ln>
                      <a:noFill/>
                    </a:ln>
                    <a:solidFill>
                      <a:srgbClr val="0070C0"/>
                    </a:solidFill>
                    <a:effectLst/>
                    <a:uLnTx/>
                    <a:uFillTx/>
                    <a:latin typeface="Calibri"/>
                  </a:rPr>
                  <a:t>Atom Rata-rata</a:t>
                </a:r>
              </a:p>
              <a:p>
                <a:pPr marL="804863" marR="0" lvl="0" indent="-804863"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400" b="0" i="0" u="none" strike="noStrike" kern="1200" cap="none" spc="0" normalizeH="0" baseline="0" noProof="0" dirty="0" smtClean="0">
                    <a:ln>
                      <a:noFill/>
                    </a:ln>
                    <a:solidFill>
                      <a:sysClr val="windowText" lastClr="000000"/>
                    </a:solidFill>
                    <a:effectLst/>
                    <a:uLnTx/>
                    <a:uFillTx/>
                    <a:latin typeface="Calibri"/>
                  </a:rPr>
                  <a:t>Ex.1: Kelimpahan alami dari karbon-12 dan karbon-13 masing- masing adalah 98,90 % dan 1,10 %. Massa atom karbon-13 telah ditetapkan sebesar 13,00335 sma. Berapa massa atom rata-rata dari karbon tersebut ?</a:t>
                </a:r>
                <a:endParaRPr kumimoji="0" lang="id-ID" sz="2400" b="0" i="0" u="none" strike="noStrike" kern="1200" cap="none" spc="0" normalizeH="0" baseline="0" noProof="0" dirty="0">
                  <a:ln>
                    <a:noFill/>
                  </a:ln>
                  <a:solidFill>
                    <a:sysClr val="windowText" lastClr="000000"/>
                  </a:solidFill>
                  <a:effectLst/>
                  <a:uLnTx/>
                  <a:uFillTx/>
                  <a:latin typeface="Calibri"/>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mc:Choice>
        <mc:Fallback xmlns="">
          <p:sp>
            <p:nvSpPr>
              <p:cNvPr id="8" name="Content Placeholder 1"/>
              <p:cNvSpPr txBox="1">
                <a:spLocks noRot="1" noChangeAspect="1" noMove="1" noResize="1" noEditPoints="1" noAdjustHandles="1" noChangeArrowheads="1" noChangeShapeType="1" noTextEdit="1"/>
              </p:cNvSpPr>
              <p:nvPr/>
            </p:nvSpPr>
            <p:spPr>
              <a:xfrm>
                <a:off x="495300" y="304800"/>
                <a:ext cx="8648700" cy="6019803"/>
              </a:xfrm>
              <a:prstGeom prst="rect">
                <a:avLst/>
              </a:prstGeom>
              <a:blipFill rotWithShape="0">
                <a:blip r:embed="rId2"/>
                <a:stretch>
                  <a:fillRect l="-1057" t="-810" r="-1128"/>
                </a:stretch>
              </a:blipFill>
            </p:spPr>
            <p:txBody>
              <a:bodyPr/>
              <a:lstStyle/>
              <a:p>
                <a:r>
                  <a:rPr lang="id-ID">
                    <a:noFill/>
                  </a:rPr>
                  <a:t> </a:t>
                </a:r>
              </a:p>
            </p:txBody>
          </p:sp>
        </mc:Fallback>
      </mc:AlternateContent>
    </p:spTree>
    <p:extLst>
      <p:ext uri="{BB962C8B-B14F-4D97-AF65-F5344CB8AC3E}">
        <p14:creationId xmlns:p14="http://schemas.microsoft.com/office/powerpoint/2010/main" val="1326064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xEl>
                                              <p:pRg st="4" end="4"/>
                                            </p:txEl>
                                          </p:spTgt>
                                        </p:tgtEl>
                                        <p:attrNameLst>
                                          <p:attrName>style.visibility</p:attrName>
                                        </p:attrNameLst>
                                      </p:cBhvr>
                                      <p:to>
                                        <p:strVal val="visible"/>
                                      </p:to>
                                    </p:set>
                                    <p:animEffect transition="in" filter="wipe(down)">
                                      <p:cBhvr>
                                        <p:cTn id="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9712" y="1779662"/>
            <a:ext cx="5112568" cy="36724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ln w="0"/>
              <a:solidFill>
                <a:sysClr val="windowText" lastClr="000000"/>
              </a:solidFill>
              <a:effectLst>
                <a:outerShdw blurRad="38100" dist="19050" dir="2700000" algn="tl" rotWithShape="0">
                  <a:sysClr val="windowText" lastClr="000000">
                    <a:alpha val="40000"/>
                  </a:sysClr>
                </a:outerShdw>
              </a:effectLst>
              <a:latin typeface="Tw Cen MT"/>
            </a:endParaRPr>
          </a:p>
          <a:p>
            <a:endParaRPr lang="en-US" dirty="0">
              <a:ln w="0"/>
              <a:solidFill>
                <a:sysClr val="windowText" lastClr="000000"/>
              </a:solidFill>
              <a:effectLst>
                <a:outerShdw blurRad="38100" dist="19050" dir="2700000" algn="tl" rotWithShape="0">
                  <a:sysClr val="windowText" lastClr="000000">
                    <a:alpha val="40000"/>
                  </a:sysClr>
                </a:outerShdw>
              </a:effectLst>
              <a:latin typeface="Tw Cen MT"/>
            </a:endParaRPr>
          </a:p>
        </p:txBody>
      </p:sp>
      <p:sp>
        <p:nvSpPr>
          <p:cNvPr id="8" name="Content Placeholder 1"/>
          <p:cNvSpPr txBox="1">
            <a:spLocks/>
          </p:cNvSpPr>
          <p:nvPr/>
        </p:nvSpPr>
        <p:spPr>
          <a:xfrm>
            <a:off x="495300" y="304800"/>
            <a:ext cx="8648700"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sp>
        <p:nvSpPr>
          <p:cNvPr id="2" name="Rectangle 1"/>
          <p:cNvSpPr/>
          <p:nvPr/>
        </p:nvSpPr>
        <p:spPr>
          <a:xfrm>
            <a:off x="500845" y="195486"/>
            <a:ext cx="8103603" cy="4524315"/>
          </a:xfrm>
          <a:prstGeom prst="rect">
            <a:avLst/>
          </a:prstGeom>
        </p:spPr>
        <p:txBody>
          <a:bodyPr wrap="square">
            <a:spAutoFit/>
          </a:bodyPr>
          <a:lstStyle/>
          <a:p>
            <a:pPr marL="804863" lvl="0" indent="-804863" algn="just" latinLnBrk="0">
              <a:spcBef>
                <a:spcPct val="20000"/>
              </a:spcBef>
            </a:pPr>
            <a:r>
              <a:rPr lang="id-ID" sz="2000" dirty="0">
                <a:solidFill>
                  <a:prstClr val="black"/>
                </a:solidFill>
                <a:latin typeface="Calibri"/>
              </a:rPr>
              <a:t>Ex.2:   Dua isotop stabil dari boron B-10 (19,78 %) dan B-11 (80,22 %), mempunyai massa atom masing-masing 10,0129 sma dan 11,0093 sma. Hitung massa atom rata-rata dari atom Boron !</a:t>
            </a:r>
          </a:p>
          <a:p>
            <a:pPr marL="985838" lvl="0" indent="-985838" algn="just" latinLnBrk="0">
              <a:spcBef>
                <a:spcPct val="20000"/>
              </a:spcBef>
            </a:pPr>
            <a:endParaRPr lang="id-ID" sz="2000" dirty="0">
              <a:solidFill>
                <a:prstClr val="black"/>
              </a:solidFill>
              <a:latin typeface="Calibri"/>
            </a:endParaRPr>
          </a:p>
          <a:p>
            <a:pPr marL="985838" lvl="0" indent="-985838" algn="just" latinLnBrk="0">
              <a:spcBef>
                <a:spcPct val="20000"/>
              </a:spcBef>
            </a:pPr>
            <a:r>
              <a:rPr lang="id-ID" sz="2000" dirty="0">
                <a:solidFill>
                  <a:prstClr val="black"/>
                </a:solidFill>
                <a:latin typeface="Calibri"/>
              </a:rPr>
              <a:t>1.3 Massa Molar Unsur dan Bilangan Avogadro</a:t>
            </a:r>
          </a:p>
          <a:p>
            <a:pPr marL="892175" lvl="0" indent="-892175" algn="just" latinLnBrk="0">
              <a:spcBef>
                <a:spcPct val="20000"/>
              </a:spcBef>
            </a:pPr>
            <a:r>
              <a:rPr lang="id-ID" sz="2000" dirty="0">
                <a:solidFill>
                  <a:prstClr val="black"/>
                </a:solidFill>
                <a:latin typeface="Calibri"/>
              </a:rPr>
              <a:t>    mol = Banyaknya suatu zat yang mengandung atom,   molekul atau partikel lain</a:t>
            </a:r>
          </a:p>
          <a:p>
            <a:pPr marL="1528763" lvl="0" indent="-1528763" algn="just" latinLnBrk="0">
              <a:spcBef>
                <a:spcPct val="20000"/>
              </a:spcBef>
            </a:pPr>
            <a:r>
              <a:rPr lang="id-ID" sz="2000" dirty="0">
                <a:solidFill>
                  <a:srgbClr val="FF0000"/>
                </a:solidFill>
                <a:latin typeface="Calibri"/>
              </a:rPr>
              <a:t>N</a:t>
            </a:r>
            <a:r>
              <a:rPr lang="id-ID" sz="2000" baseline="-25000" dirty="0">
                <a:solidFill>
                  <a:srgbClr val="FF0000"/>
                </a:solidFill>
                <a:latin typeface="Calibri"/>
              </a:rPr>
              <a:t>A</a:t>
            </a:r>
            <a:r>
              <a:rPr lang="id-ID" sz="2000" dirty="0">
                <a:solidFill>
                  <a:srgbClr val="FF0000"/>
                </a:solidFill>
                <a:latin typeface="Calibri"/>
              </a:rPr>
              <a:t> (Avogadro’s number ) = 6,0221367 x 10 </a:t>
            </a:r>
            <a:r>
              <a:rPr lang="id-ID" sz="2000" baseline="30000" dirty="0" smtClean="0">
                <a:solidFill>
                  <a:srgbClr val="FF0000"/>
                </a:solidFill>
                <a:latin typeface="Calibri"/>
              </a:rPr>
              <a:t>23</a:t>
            </a:r>
          </a:p>
          <a:p>
            <a:pPr marL="1528763" lvl="0" indent="-1528763" algn="just" latinLnBrk="0">
              <a:spcBef>
                <a:spcPct val="20000"/>
              </a:spcBef>
            </a:pPr>
            <a:endParaRPr lang="id-ID" sz="2000" baseline="30000" dirty="0">
              <a:solidFill>
                <a:srgbClr val="FF0000"/>
              </a:solidFill>
              <a:latin typeface="Calibri"/>
            </a:endParaRPr>
          </a:p>
          <a:p>
            <a:pPr marL="1528763" lvl="0" indent="-1528763" algn="just" latinLnBrk="0">
              <a:spcBef>
                <a:spcPct val="20000"/>
              </a:spcBef>
            </a:pPr>
            <a:endParaRPr lang="id-ID" sz="2000" baseline="30000" dirty="0" smtClean="0">
              <a:solidFill>
                <a:srgbClr val="FF0000"/>
              </a:solidFill>
              <a:latin typeface="Calibri"/>
            </a:endParaRPr>
          </a:p>
          <a:p>
            <a:pPr marL="1528763" lvl="0" indent="-1528763" algn="just" latinLnBrk="0">
              <a:spcBef>
                <a:spcPct val="20000"/>
              </a:spcBef>
            </a:pPr>
            <a:endParaRPr lang="id-ID" sz="2000" baseline="30000" dirty="0">
              <a:solidFill>
                <a:srgbClr val="FF0000"/>
              </a:solidFill>
              <a:latin typeface="Calibri"/>
            </a:endParaRPr>
          </a:p>
          <a:p>
            <a:pPr marL="1528763" lvl="0" indent="-1528763" algn="just" latinLnBrk="0">
              <a:spcBef>
                <a:spcPct val="20000"/>
              </a:spcBef>
            </a:pPr>
            <a:endParaRPr lang="id-ID" sz="2000" baseline="30000" dirty="0" smtClean="0">
              <a:solidFill>
                <a:srgbClr val="FF0000"/>
              </a:solidFill>
              <a:latin typeface="Calibri"/>
            </a:endParaRPr>
          </a:p>
          <a:p>
            <a:pPr marL="1528763" lvl="0" indent="-1528763" algn="just" latinLnBrk="0">
              <a:spcBef>
                <a:spcPct val="20000"/>
              </a:spcBef>
            </a:pPr>
            <a:endParaRPr lang="id-ID" sz="2000" baseline="30000" dirty="0">
              <a:solidFill>
                <a:srgbClr val="FF0000"/>
              </a:solidFill>
              <a:latin typeface="Calibri"/>
            </a:endParaRPr>
          </a:p>
          <a:p>
            <a:pPr marL="1528763" lvl="0" indent="-1528763" algn="just" latinLnBrk="0">
              <a:spcBef>
                <a:spcPct val="20000"/>
              </a:spcBef>
            </a:pPr>
            <a:endParaRPr lang="id-ID" sz="2000" baseline="30000" dirty="0" smtClean="0">
              <a:solidFill>
                <a:srgbClr val="FF0000"/>
              </a:solidFill>
              <a:latin typeface="Calibri"/>
            </a:endParaRPr>
          </a:p>
          <a:p>
            <a:pPr marL="1528763" lvl="0" indent="-1528763" algn="just" latinLnBrk="0">
              <a:spcBef>
                <a:spcPct val="20000"/>
              </a:spcBef>
            </a:pPr>
            <a:endParaRPr lang="id-ID" sz="2000" baseline="30000" dirty="0">
              <a:solidFill>
                <a:srgbClr val="FF0000"/>
              </a:solidFill>
              <a:latin typeface="Calibri"/>
            </a:endParaRPr>
          </a:p>
        </p:txBody>
      </p:sp>
      <mc:AlternateContent xmlns:mc="http://schemas.openxmlformats.org/markup-compatibility/2006" xmlns:a14="http://schemas.microsoft.com/office/drawing/2010/main">
        <mc:Choice Requires="a14">
          <p:sp>
            <p:nvSpPr>
              <p:cNvPr id="5" name="TextBox 4"/>
              <p:cNvSpPr txBox="1"/>
              <p:nvPr/>
            </p:nvSpPr>
            <p:spPr>
              <a:xfrm>
                <a:off x="355004" y="3219822"/>
                <a:ext cx="8249444" cy="1174745"/>
              </a:xfrm>
              <a:prstGeom prst="rect">
                <a:avLst/>
              </a:prstGeom>
              <a:noFill/>
              <a:ln>
                <a:solidFill>
                  <a:sysClr val="windowText" lastClr="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id-ID" sz="2000" b="0" i="0" u="none" strike="noStrike" kern="0" cap="none" spc="0" normalizeH="0" baseline="0" noProof="0" dirty="0" smtClean="0">
                    <a:ln>
                      <a:noFill/>
                    </a:ln>
                    <a:solidFill>
                      <a:srgbClr val="FF0000"/>
                    </a:solidFill>
                    <a:effectLst/>
                    <a:uLnTx/>
                    <a:uFillTx/>
                    <a:latin typeface="Calibri"/>
                  </a:rPr>
                  <a:t>Konversi antara massa dan mol atom, dan jumlah atom dan massa serta menghitung massa dari satu atom.</a:t>
                </a:r>
              </a:p>
              <a:p>
                <a:pPr marL="0" marR="0" lvl="0" indent="0" defTabSz="91440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kumimoji="0" lang="id-ID" sz="2000" b="0" i="1" u="none" strike="noStrike" kern="0" cap="none" spc="0" normalizeH="0" baseline="0" noProof="0" smtClean="0">
                            <a:ln>
                              <a:noFill/>
                            </a:ln>
                            <a:solidFill>
                              <a:srgbClr val="FF0000"/>
                            </a:solidFill>
                            <a:effectLst/>
                            <a:uLnTx/>
                            <a:uFillTx/>
                            <a:latin typeface="Cambria Math"/>
                          </a:rPr>
                        </m:ctrlPr>
                      </m:fPr>
                      <m:num>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1 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𝑚𝑜𝑙</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𝑋</m:t>
                        </m:r>
                      </m:num>
                      <m:den>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𝑚𝑎𝑠𝑠𝑎</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𝑚𝑜𝑙𝑎𝑟</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𝑑𝑎𝑟𝑖</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𝑋</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 </m:t>
                        </m:r>
                      </m:den>
                    </m:f>
                  </m:oMath>
                </a14:m>
                <a:r>
                  <a:rPr kumimoji="0" lang="id-ID" sz="2000" b="0" i="0" u="none" strike="noStrike" kern="0" cap="none" spc="0" normalizeH="0" baseline="0" noProof="0" dirty="0" smtClean="0">
                    <a:ln>
                      <a:noFill/>
                    </a:ln>
                    <a:solidFill>
                      <a:srgbClr val="FF0000"/>
                    </a:solidFill>
                    <a:effectLst/>
                    <a:uLnTx/>
                    <a:uFillTx/>
                    <a:latin typeface="Calibri"/>
                  </a:rPr>
                  <a:t> = 1         </a:t>
                </a:r>
                <a14:m>
                  <m:oMath xmlns:m="http://schemas.openxmlformats.org/officeDocument/2006/math">
                    <m:f>
                      <m:fPr>
                        <m:ctrlPr>
                          <a:rPr kumimoji="0" lang="id-ID" sz="2000" b="0" i="1" u="none" strike="noStrike" kern="0" cap="none" spc="0" normalizeH="0" baseline="0" noProof="0" smtClean="0">
                            <a:ln>
                              <a:noFill/>
                            </a:ln>
                            <a:solidFill>
                              <a:srgbClr val="FF0000"/>
                            </a:solidFill>
                            <a:effectLst/>
                            <a:uLnTx/>
                            <a:uFillTx/>
                            <a:latin typeface="Cambria Math"/>
                          </a:rPr>
                        </m:ctrlPr>
                      </m:fPr>
                      <m:num>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1 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𝑚𝑜𝑙</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𝑋</m:t>
                        </m:r>
                      </m:num>
                      <m:den>
                        <m:sSup>
                          <m:sSupPr>
                            <m:ctrlPr>
                              <a:rPr kumimoji="0" lang="id-ID" sz="2000" b="0" i="1" u="none" strike="noStrike" kern="0" cap="none" spc="0" normalizeH="0" baseline="0" noProof="0" smtClean="0">
                                <a:ln>
                                  <a:noFill/>
                                </a:ln>
                                <a:solidFill>
                                  <a:srgbClr val="FF0000"/>
                                </a:solidFill>
                                <a:effectLst/>
                                <a:uLnTx/>
                                <a:uFillTx/>
                                <a:latin typeface="Cambria Math"/>
                              </a:rPr>
                            </m:ctrlPr>
                          </m:sSupPr>
                          <m:e>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6,022 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𝑥</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 10</m:t>
                            </m:r>
                          </m:e>
                          <m:sup>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23 </m:t>
                            </m:r>
                          </m:sup>
                        </m:sSup>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𝑎𝑡𝑜𝑚</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 </m:t>
                        </m:r>
                        <m:r>
                          <a:rPr kumimoji="0" lang="id-ID" sz="2000" b="0" i="1" u="none" strike="noStrike" kern="0" cap="none" spc="0" normalizeH="0" baseline="0" noProof="0" smtClean="0">
                            <a:ln>
                              <a:noFill/>
                            </a:ln>
                            <a:solidFill>
                              <a:srgbClr val="FF0000"/>
                            </a:solidFill>
                            <a:effectLst/>
                            <a:uLnTx/>
                            <a:uFillTx/>
                            <a:latin typeface="Cambria Math" panose="02040503050406030204" pitchFamily="18" charset="0"/>
                          </a:rPr>
                          <m:t>𝑋</m:t>
                        </m:r>
                      </m:den>
                    </m:f>
                  </m:oMath>
                </a14:m>
                <a:r>
                  <a:rPr kumimoji="0" lang="id-ID" sz="2000" b="0" i="0" u="none" strike="noStrike" kern="0" cap="none" spc="0" normalizeH="0" baseline="0" noProof="0" dirty="0" smtClean="0">
                    <a:ln>
                      <a:noFill/>
                    </a:ln>
                    <a:solidFill>
                      <a:srgbClr val="FF0000"/>
                    </a:solidFill>
                    <a:effectLst/>
                    <a:uLnTx/>
                    <a:uFillTx/>
                    <a:latin typeface="Calibri"/>
                  </a:rPr>
                  <a:t> = 1</a:t>
                </a:r>
              </a:p>
            </p:txBody>
          </p:sp>
        </mc:Choice>
        <mc:Fallback xmlns="">
          <p:sp>
            <p:nvSpPr>
              <p:cNvPr id="5" name="TextBox 4"/>
              <p:cNvSpPr txBox="1">
                <a:spLocks noRot="1" noChangeAspect="1" noMove="1" noResize="1" noEditPoints="1" noAdjustHandles="1" noChangeArrowheads="1" noChangeShapeType="1" noTextEdit="1"/>
              </p:cNvSpPr>
              <p:nvPr/>
            </p:nvSpPr>
            <p:spPr>
              <a:xfrm>
                <a:off x="355004" y="3219822"/>
                <a:ext cx="8249444" cy="1174745"/>
              </a:xfrm>
              <a:prstGeom prst="rect">
                <a:avLst/>
              </a:prstGeom>
              <a:blipFill rotWithShape="0">
                <a:blip r:embed="rId2"/>
                <a:stretch>
                  <a:fillRect l="-664" t="-2051" b="-513"/>
                </a:stretch>
              </a:blipFill>
              <a:ln>
                <a:solidFill>
                  <a:sysClr val="windowText" lastClr="000000"/>
                </a:solidFill>
              </a:ln>
            </p:spPr>
            <p:txBody>
              <a:bodyPr/>
              <a:lstStyle/>
              <a:p>
                <a:r>
                  <a:rPr lang="id-ID">
                    <a:noFill/>
                  </a:rPr>
                  <a:t> </a:t>
                </a:r>
              </a:p>
            </p:txBody>
          </p:sp>
        </mc:Fallback>
      </mc:AlternateContent>
    </p:spTree>
    <p:extLst>
      <p:ext uri="{BB962C8B-B14F-4D97-AF65-F5344CB8AC3E}">
        <p14:creationId xmlns:p14="http://schemas.microsoft.com/office/powerpoint/2010/main" val="37893048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555526"/>
            <a:ext cx="7920880" cy="4464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latinLnBrk="0">
              <a:spcBef>
                <a:spcPct val="20000"/>
              </a:spcBef>
              <a:buFont typeface="Arial" pitchFamily="34" charset="0"/>
              <a:buChar char="•"/>
            </a:pPr>
            <a:endParaRPr lang="id-ID" sz="3200" dirty="0" smtClean="0">
              <a:solidFill>
                <a:prstClr val="black"/>
              </a:solidFill>
              <a:latin typeface="Calibri"/>
            </a:endParaRPr>
          </a:p>
          <a:p>
            <a:pPr lvl="0" latinLnBrk="0">
              <a:spcBef>
                <a:spcPct val="20000"/>
              </a:spcBef>
            </a:pPr>
            <a:endParaRPr lang="id-ID" sz="3200" dirty="0">
              <a:solidFill>
                <a:prstClr val="black"/>
              </a:solidFill>
              <a:latin typeface="Calibri"/>
            </a:endParaRPr>
          </a:p>
          <a:p>
            <a:pPr marL="358775" lvl="0" indent="-358775" algn="just" latinLnBrk="0">
              <a:spcBef>
                <a:spcPct val="20000"/>
              </a:spcBef>
              <a:buFont typeface="Arial" pitchFamily="34" charset="0"/>
              <a:buChar char="•"/>
            </a:pPr>
            <a:r>
              <a:rPr lang="id-ID" sz="2000" dirty="0" smtClean="0">
                <a:solidFill>
                  <a:prstClr val="black"/>
                </a:solidFill>
                <a:latin typeface="Calibri"/>
              </a:rPr>
              <a:t>Example </a:t>
            </a:r>
            <a:r>
              <a:rPr lang="id-ID" sz="2000" dirty="0">
                <a:solidFill>
                  <a:prstClr val="black"/>
                </a:solidFill>
                <a:latin typeface="Calibri"/>
              </a:rPr>
              <a:t>1 : Belerang (S) adalah unsur non logam. Adanya sulfur </a:t>
            </a:r>
            <a:r>
              <a:rPr lang="id-ID" sz="2000" dirty="0" smtClean="0">
                <a:solidFill>
                  <a:prstClr val="black"/>
                </a:solidFill>
                <a:latin typeface="Calibri"/>
              </a:rPr>
              <a:t>dalam   batubara </a:t>
            </a:r>
            <a:r>
              <a:rPr lang="id-ID" sz="2000" dirty="0">
                <a:solidFill>
                  <a:prstClr val="black"/>
                </a:solidFill>
                <a:latin typeface="Calibri"/>
              </a:rPr>
              <a:t>mengakibatkan terjadinya fenomena hujan asam. Berapa jumlah atom yang ada di dalam 16,3 g S ?</a:t>
            </a:r>
          </a:p>
          <a:p>
            <a:pPr marL="342900" lvl="0" indent="-342900" algn="just" latinLnBrk="0">
              <a:spcBef>
                <a:spcPct val="20000"/>
              </a:spcBef>
              <a:buFont typeface="Arial" pitchFamily="34" charset="0"/>
              <a:buChar char="•"/>
            </a:pPr>
            <a:r>
              <a:rPr lang="id-ID" sz="2000" dirty="0" smtClean="0">
                <a:solidFill>
                  <a:prstClr val="black"/>
                </a:solidFill>
                <a:latin typeface="Calibri"/>
              </a:rPr>
              <a:t>Example 2 </a:t>
            </a:r>
            <a:r>
              <a:rPr lang="id-ID" sz="2000" dirty="0">
                <a:solidFill>
                  <a:prstClr val="black"/>
                </a:solidFill>
                <a:latin typeface="Calibri"/>
              </a:rPr>
              <a:t>: Perak (Ag) adalah logam berharga yang biasanya digunakan untuk perhiasan. Berapa massa (dalam gram) satu </a:t>
            </a:r>
            <a:r>
              <a:rPr lang="id-ID" sz="2000" dirty="0" smtClean="0">
                <a:solidFill>
                  <a:prstClr val="black"/>
                </a:solidFill>
                <a:latin typeface="Calibri"/>
              </a:rPr>
              <a:t>atom </a:t>
            </a:r>
            <a:r>
              <a:rPr lang="id-ID" sz="2000" dirty="0">
                <a:solidFill>
                  <a:prstClr val="black"/>
                </a:solidFill>
                <a:latin typeface="Calibri"/>
              </a:rPr>
              <a:t>Ag ?</a:t>
            </a:r>
          </a:p>
          <a:p>
            <a:pPr marL="342900" lvl="0" indent="-342900" algn="just" latinLnBrk="0">
              <a:spcBef>
                <a:spcPct val="20000"/>
              </a:spcBef>
              <a:buFont typeface="Arial" pitchFamily="34" charset="0"/>
              <a:buChar char="•"/>
              <a:tabLst>
                <a:tab pos="1436688" algn="l"/>
              </a:tabLst>
            </a:pPr>
            <a:r>
              <a:rPr lang="id-ID" sz="2000" dirty="0" smtClean="0">
                <a:solidFill>
                  <a:prstClr val="black"/>
                </a:solidFill>
                <a:latin typeface="Calibri"/>
              </a:rPr>
              <a:t>Example 3: </a:t>
            </a:r>
            <a:r>
              <a:rPr lang="id-ID" sz="2000" dirty="0">
                <a:solidFill>
                  <a:prstClr val="black"/>
                </a:solidFill>
                <a:latin typeface="Calibri"/>
              </a:rPr>
              <a:t>Metana (CH</a:t>
            </a:r>
            <a:r>
              <a:rPr lang="id-ID" sz="2000" baseline="-25000" dirty="0">
                <a:solidFill>
                  <a:prstClr val="black"/>
                </a:solidFill>
                <a:latin typeface="Calibri"/>
              </a:rPr>
              <a:t>4 </a:t>
            </a:r>
            <a:r>
              <a:rPr lang="id-ID" sz="2000" dirty="0">
                <a:solidFill>
                  <a:prstClr val="black"/>
                </a:solidFill>
                <a:latin typeface="Calibri"/>
              </a:rPr>
              <a:t>) adalah komponen utama dari gas alam. Berapa </a:t>
            </a:r>
            <a:r>
              <a:rPr lang="id-ID" sz="2000" dirty="0" smtClean="0">
                <a:solidFill>
                  <a:prstClr val="black"/>
                </a:solidFill>
                <a:latin typeface="Calibri"/>
              </a:rPr>
              <a:t>jumlah atom hidrogen yang </a:t>
            </a:r>
            <a:r>
              <a:rPr lang="id-ID" sz="2000" dirty="0">
                <a:solidFill>
                  <a:prstClr val="black"/>
                </a:solidFill>
                <a:latin typeface="Calibri"/>
              </a:rPr>
              <a:t>ada dalam 6,07 g CH</a:t>
            </a:r>
            <a:r>
              <a:rPr lang="id-ID" sz="2000" baseline="-25000" dirty="0">
                <a:solidFill>
                  <a:prstClr val="black"/>
                </a:solidFill>
                <a:latin typeface="Calibri"/>
              </a:rPr>
              <a:t>4 </a:t>
            </a:r>
            <a:r>
              <a:rPr lang="id-ID" sz="2000" dirty="0">
                <a:solidFill>
                  <a:prstClr val="black"/>
                </a:solidFill>
                <a:latin typeface="Calibri"/>
              </a:rPr>
              <a:t> ?</a:t>
            </a:r>
          </a:p>
          <a:p>
            <a:pPr marL="342900" lvl="0" indent="-342900" algn="just" latinLnBrk="0">
              <a:spcBef>
                <a:spcPct val="20000"/>
              </a:spcBef>
              <a:buFont typeface="Arial" pitchFamily="34" charset="0"/>
              <a:buChar char="•"/>
            </a:pPr>
            <a:endParaRPr lang="id-ID" sz="2400" dirty="0">
              <a:solidFill>
                <a:prstClr val="black"/>
              </a:solidFill>
              <a:latin typeface="Calibri"/>
            </a:endParaRPr>
          </a:p>
        </p:txBody>
      </p:sp>
      <p:sp>
        <p:nvSpPr>
          <p:cNvPr id="8" name="Content Placeholder 1"/>
          <p:cNvSpPr txBox="1">
            <a:spLocks/>
          </p:cNvSpPr>
          <p:nvPr/>
        </p:nvSpPr>
        <p:spPr>
          <a:xfrm>
            <a:off x="495300" y="304800"/>
            <a:ext cx="8648700"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pic>
        <p:nvPicPr>
          <p:cNvPr id="5" name="Picture 4"/>
          <p:cNvPicPr>
            <a:picLocks noChangeAspect="1"/>
          </p:cNvPicPr>
          <p:nvPr/>
        </p:nvPicPr>
        <p:blipFill>
          <a:blip r:embed="rId2"/>
          <a:stretch>
            <a:fillRect/>
          </a:stretch>
        </p:blipFill>
        <p:spPr>
          <a:xfrm>
            <a:off x="971600" y="533401"/>
            <a:ext cx="7344816" cy="1129972"/>
          </a:xfrm>
          <a:prstGeom prst="rect">
            <a:avLst/>
          </a:prstGeom>
        </p:spPr>
      </p:pic>
    </p:spTree>
    <p:extLst>
      <p:ext uri="{BB962C8B-B14F-4D97-AF65-F5344CB8AC3E}">
        <p14:creationId xmlns:p14="http://schemas.microsoft.com/office/powerpoint/2010/main" val="2487543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down)">
                                      <p:cBhvr>
                                        <p:cTn id="7" dur="580">
                                          <p:stCondLst>
                                            <p:cond delay="0"/>
                                          </p:stCondLst>
                                        </p:cTn>
                                        <p:tgtEl>
                                          <p:spTgt spid="4">
                                            <p:txEl>
                                              <p:pRg st="3" end="3"/>
                                            </p:txEl>
                                          </p:spTgt>
                                        </p:tgtEl>
                                      </p:cBhvr>
                                    </p:animEffect>
                                    <p:anim calcmode="lin" valueType="num">
                                      <p:cBhvr>
                                        <p:cTn id="8"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3" end="3"/>
                                            </p:txEl>
                                          </p:spTgt>
                                        </p:tgtEl>
                                      </p:cBhvr>
                                      <p:to x="100000" y="60000"/>
                                    </p:animScale>
                                    <p:animScale>
                                      <p:cBhvr>
                                        <p:cTn id="14" dur="166" decel="50000">
                                          <p:stCondLst>
                                            <p:cond delay="676"/>
                                          </p:stCondLst>
                                        </p:cTn>
                                        <p:tgtEl>
                                          <p:spTgt spid="4">
                                            <p:txEl>
                                              <p:pRg st="3" end="3"/>
                                            </p:txEl>
                                          </p:spTgt>
                                        </p:tgtEl>
                                      </p:cBhvr>
                                      <p:to x="100000" y="100000"/>
                                    </p:animScale>
                                    <p:animScale>
                                      <p:cBhvr>
                                        <p:cTn id="15" dur="26">
                                          <p:stCondLst>
                                            <p:cond delay="1312"/>
                                          </p:stCondLst>
                                        </p:cTn>
                                        <p:tgtEl>
                                          <p:spTgt spid="4">
                                            <p:txEl>
                                              <p:pRg st="3" end="3"/>
                                            </p:txEl>
                                          </p:spTgt>
                                        </p:tgtEl>
                                      </p:cBhvr>
                                      <p:to x="100000" y="80000"/>
                                    </p:animScale>
                                    <p:animScale>
                                      <p:cBhvr>
                                        <p:cTn id="16" dur="166" decel="50000">
                                          <p:stCondLst>
                                            <p:cond delay="1338"/>
                                          </p:stCondLst>
                                        </p:cTn>
                                        <p:tgtEl>
                                          <p:spTgt spid="4">
                                            <p:txEl>
                                              <p:pRg st="3" end="3"/>
                                            </p:txEl>
                                          </p:spTgt>
                                        </p:tgtEl>
                                      </p:cBhvr>
                                      <p:to x="100000" y="100000"/>
                                    </p:animScale>
                                    <p:animScale>
                                      <p:cBhvr>
                                        <p:cTn id="17" dur="26">
                                          <p:stCondLst>
                                            <p:cond delay="1642"/>
                                          </p:stCondLst>
                                        </p:cTn>
                                        <p:tgtEl>
                                          <p:spTgt spid="4">
                                            <p:txEl>
                                              <p:pRg st="3" end="3"/>
                                            </p:txEl>
                                          </p:spTgt>
                                        </p:tgtEl>
                                      </p:cBhvr>
                                      <p:to x="100000" y="90000"/>
                                    </p:animScale>
                                    <p:animScale>
                                      <p:cBhvr>
                                        <p:cTn id="18" dur="166" decel="50000">
                                          <p:stCondLst>
                                            <p:cond delay="1668"/>
                                          </p:stCondLst>
                                        </p:cTn>
                                        <p:tgtEl>
                                          <p:spTgt spid="4">
                                            <p:txEl>
                                              <p:pRg st="3" end="3"/>
                                            </p:txEl>
                                          </p:spTgt>
                                        </p:tgtEl>
                                      </p:cBhvr>
                                      <p:to x="100000" y="100000"/>
                                    </p:animScale>
                                    <p:animScale>
                                      <p:cBhvr>
                                        <p:cTn id="19" dur="26">
                                          <p:stCondLst>
                                            <p:cond delay="1808"/>
                                          </p:stCondLst>
                                        </p:cTn>
                                        <p:tgtEl>
                                          <p:spTgt spid="4">
                                            <p:txEl>
                                              <p:pRg st="3" end="3"/>
                                            </p:txEl>
                                          </p:spTgt>
                                        </p:tgtEl>
                                      </p:cBhvr>
                                      <p:to x="100000" y="95000"/>
                                    </p:animScale>
                                    <p:animScale>
                                      <p:cBhvr>
                                        <p:cTn id="20" dur="166" decel="50000">
                                          <p:stCondLst>
                                            <p:cond delay="1834"/>
                                          </p:stCondLst>
                                        </p:cTn>
                                        <p:tgtEl>
                                          <p:spTgt spid="4">
                                            <p:txEl>
                                              <p:pRg st="3" end="3"/>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fade">
                                      <p:cBhvr>
                                        <p:cTn id="25" dur="1000"/>
                                        <p:tgtEl>
                                          <p:spTgt spid="4">
                                            <p:txEl>
                                              <p:pRg st="4" end="4"/>
                                            </p:txEl>
                                          </p:spTgt>
                                        </p:tgtEl>
                                      </p:cBhvr>
                                    </p:animEffect>
                                    <p:anim calcmode="lin" valueType="num">
                                      <p:cBhvr>
                                        <p:cTn id="2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9712" y="1275606"/>
            <a:ext cx="5112568" cy="36724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ln w="0"/>
              <a:solidFill>
                <a:sysClr val="windowText" lastClr="000000"/>
              </a:solidFill>
              <a:effectLst>
                <a:outerShdw blurRad="38100" dist="19050" dir="2700000" algn="tl" rotWithShape="0">
                  <a:sysClr val="windowText" lastClr="000000">
                    <a:alpha val="40000"/>
                  </a:sysClr>
                </a:outerShdw>
              </a:effectLst>
              <a:latin typeface="Tw Cen MT"/>
            </a:endParaRPr>
          </a:p>
          <a:p>
            <a:endParaRPr lang="en-US" dirty="0">
              <a:ln w="0"/>
              <a:solidFill>
                <a:sysClr val="windowText" lastClr="000000"/>
              </a:solidFill>
              <a:effectLst>
                <a:outerShdw blurRad="38100" dist="19050" dir="2700000" algn="tl" rotWithShape="0">
                  <a:sysClr val="windowText" lastClr="000000">
                    <a:alpha val="40000"/>
                  </a:sysClr>
                </a:outerShdw>
              </a:effectLst>
              <a:latin typeface="Tw Cen MT"/>
            </a:endParaRPr>
          </a:p>
        </p:txBody>
      </p:sp>
      <mc:AlternateContent xmlns:mc="http://schemas.openxmlformats.org/markup-compatibility/2006" xmlns:a14="http://schemas.microsoft.com/office/drawing/2010/main">
        <mc:Choice Requires="a14">
          <p:sp>
            <p:nvSpPr>
              <p:cNvPr id="8" name="Content Placeholder 1"/>
              <p:cNvSpPr txBox="1">
                <a:spLocks/>
              </p:cNvSpPr>
              <p:nvPr/>
            </p:nvSpPr>
            <p:spPr>
              <a:xfrm>
                <a:off x="467544" y="123478"/>
                <a:ext cx="8325172"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id-ID" sz="2000" dirty="0">
                    <a:solidFill>
                      <a:srgbClr val="0070C0"/>
                    </a:solidFill>
                  </a:rPr>
                  <a:t>1.4 Persen Komposisi , Rumus Empiris dan Rumus Molekul Senyawa</a:t>
                </a:r>
              </a:p>
              <a:p>
                <a:pPr marL="0" indent="0" algn="just">
                  <a:buNone/>
                </a:pPr>
                <a:r>
                  <a:rPr lang="id-ID" sz="2000" dirty="0" smtClean="0"/>
                  <a:t>Adalah </a:t>
                </a:r>
                <a:r>
                  <a:rPr lang="id-ID" sz="2000" dirty="0"/>
                  <a:t>persentase massa dari tiap unsur yang terkandung dalam suatu senyawa. </a:t>
                </a:r>
              </a:p>
              <a:p>
                <a:pPr marL="0" indent="0" algn="just">
                  <a:buNone/>
                </a:pPr>
                <a:r>
                  <a:rPr lang="id-ID" sz="2000" dirty="0"/>
                  <a:t> </a:t>
                </a:r>
                <a:r>
                  <a:rPr lang="id-ID" sz="2000" dirty="0">
                    <a:solidFill>
                      <a:srgbClr val="FF0000"/>
                    </a:solidFill>
                  </a:rPr>
                  <a:t>persen komposisi suatu unsur = </a:t>
                </a:r>
                <a14:m>
                  <m:oMath xmlns:m="http://schemas.openxmlformats.org/officeDocument/2006/math">
                    <m:f>
                      <m:fPr>
                        <m:ctrlPr>
                          <a:rPr lang="id-ID" sz="2000" i="1">
                            <a:solidFill>
                              <a:srgbClr val="FF0000"/>
                            </a:solidFill>
                            <a:latin typeface="Cambria Math"/>
                          </a:rPr>
                        </m:ctrlPr>
                      </m:fPr>
                      <m:num>
                        <m:r>
                          <a:rPr lang="id-ID" sz="2000" i="1">
                            <a:solidFill>
                              <a:srgbClr val="FF0000"/>
                            </a:solidFill>
                            <a:latin typeface="Cambria Math" panose="02040503050406030204" pitchFamily="18" charset="0"/>
                          </a:rPr>
                          <m:t>𝑛</m:t>
                        </m:r>
                        <m:r>
                          <a:rPr lang="id-ID" sz="2000" i="1">
                            <a:solidFill>
                              <a:srgbClr val="FF0000"/>
                            </a:solidFill>
                            <a:latin typeface="Cambria Math" panose="02040503050406030204" pitchFamily="18" charset="0"/>
                          </a:rPr>
                          <m:t> </m:t>
                        </m:r>
                        <m:r>
                          <a:rPr lang="id-ID" sz="2000" i="1">
                            <a:solidFill>
                              <a:srgbClr val="FF0000"/>
                            </a:solidFill>
                            <a:latin typeface="Cambria Math" panose="02040503050406030204" pitchFamily="18" charset="0"/>
                          </a:rPr>
                          <m:t>𝑥</m:t>
                        </m:r>
                        <m:r>
                          <a:rPr lang="id-ID" sz="2000" i="1">
                            <a:solidFill>
                              <a:srgbClr val="FF0000"/>
                            </a:solidFill>
                            <a:latin typeface="Cambria Math" panose="02040503050406030204" pitchFamily="18" charset="0"/>
                          </a:rPr>
                          <m:t> </m:t>
                        </m:r>
                        <m:r>
                          <a:rPr lang="id-ID" sz="2000" i="1">
                            <a:solidFill>
                              <a:srgbClr val="FF0000"/>
                            </a:solidFill>
                            <a:latin typeface="Cambria Math" panose="02040503050406030204" pitchFamily="18" charset="0"/>
                          </a:rPr>
                          <m:t>𝑚𝑎𝑠𝑠𝑎</m:t>
                        </m:r>
                        <m:r>
                          <a:rPr lang="id-ID" sz="2000" i="1">
                            <a:solidFill>
                              <a:srgbClr val="FF0000"/>
                            </a:solidFill>
                            <a:latin typeface="Cambria Math" panose="02040503050406030204" pitchFamily="18" charset="0"/>
                          </a:rPr>
                          <m:t> </m:t>
                        </m:r>
                        <m:r>
                          <a:rPr lang="id-ID" sz="2000" i="1">
                            <a:solidFill>
                              <a:srgbClr val="FF0000"/>
                            </a:solidFill>
                            <a:latin typeface="Cambria Math" panose="02040503050406030204" pitchFamily="18" charset="0"/>
                          </a:rPr>
                          <m:t>𝑚𝑜𝑙𝑎𝑟</m:t>
                        </m:r>
                        <m:r>
                          <a:rPr lang="id-ID" sz="2000" i="1">
                            <a:solidFill>
                              <a:srgbClr val="FF0000"/>
                            </a:solidFill>
                            <a:latin typeface="Cambria Math" panose="02040503050406030204" pitchFamily="18" charset="0"/>
                          </a:rPr>
                          <m:t> </m:t>
                        </m:r>
                        <m:r>
                          <a:rPr lang="id-ID" sz="2000" i="1">
                            <a:solidFill>
                              <a:srgbClr val="FF0000"/>
                            </a:solidFill>
                            <a:latin typeface="Cambria Math" panose="02040503050406030204" pitchFamily="18" charset="0"/>
                          </a:rPr>
                          <m:t>𝑢𝑛𝑠𝑢𝑟</m:t>
                        </m:r>
                      </m:num>
                      <m:den>
                        <m:r>
                          <a:rPr lang="id-ID" sz="2000" i="1">
                            <a:solidFill>
                              <a:srgbClr val="FF0000"/>
                            </a:solidFill>
                            <a:latin typeface="Cambria Math" panose="02040503050406030204" pitchFamily="18" charset="0"/>
                          </a:rPr>
                          <m:t>𝑚𝑎𝑠𝑠𝑎</m:t>
                        </m:r>
                        <m:r>
                          <a:rPr lang="id-ID" sz="2000" i="1">
                            <a:solidFill>
                              <a:srgbClr val="FF0000"/>
                            </a:solidFill>
                            <a:latin typeface="Cambria Math" panose="02040503050406030204" pitchFamily="18" charset="0"/>
                          </a:rPr>
                          <m:t> </m:t>
                        </m:r>
                        <m:r>
                          <a:rPr lang="id-ID" sz="2000" i="1">
                            <a:solidFill>
                              <a:srgbClr val="FF0000"/>
                            </a:solidFill>
                            <a:latin typeface="Cambria Math" panose="02040503050406030204" pitchFamily="18" charset="0"/>
                          </a:rPr>
                          <m:t>𝑚𝑜𝑙𝑎𝑟</m:t>
                        </m:r>
                        <m:r>
                          <a:rPr lang="id-ID" sz="2000" i="1">
                            <a:solidFill>
                              <a:srgbClr val="FF0000"/>
                            </a:solidFill>
                            <a:latin typeface="Cambria Math" panose="02040503050406030204" pitchFamily="18" charset="0"/>
                          </a:rPr>
                          <m:t> </m:t>
                        </m:r>
                        <m:r>
                          <a:rPr lang="id-ID" sz="2000" i="1">
                            <a:solidFill>
                              <a:srgbClr val="FF0000"/>
                            </a:solidFill>
                            <a:latin typeface="Cambria Math" panose="02040503050406030204" pitchFamily="18" charset="0"/>
                          </a:rPr>
                          <m:t>𝑠𝑒𝑛𝑦𝑎𝑤𝑎</m:t>
                        </m:r>
                        <m:r>
                          <a:rPr lang="id-ID" sz="2000" i="1">
                            <a:solidFill>
                              <a:srgbClr val="FF0000"/>
                            </a:solidFill>
                            <a:latin typeface="Cambria Math" panose="02040503050406030204" pitchFamily="18" charset="0"/>
                          </a:rPr>
                          <m:t> </m:t>
                        </m:r>
                      </m:den>
                    </m:f>
                  </m:oMath>
                </a14:m>
                <a:r>
                  <a:rPr lang="id-ID" sz="2000" dirty="0"/>
                  <a:t> </a:t>
                </a:r>
                <a:r>
                  <a:rPr lang="id-ID" sz="1800" dirty="0">
                    <a:solidFill>
                      <a:srgbClr val="FF0000"/>
                    </a:solidFill>
                  </a:rPr>
                  <a:t>x 100 </a:t>
                </a:r>
                <a:r>
                  <a:rPr lang="id-ID" sz="1800" dirty="0" smtClean="0">
                    <a:solidFill>
                      <a:srgbClr val="FF0000"/>
                    </a:solidFill>
                  </a:rPr>
                  <a:t>%</a:t>
                </a:r>
              </a:p>
              <a:p>
                <a:pPr marL="0" indent="0" algn="just">
                  <a:buNone/>
                </a:pPr>
                <a:endParaRPr lang="id-ID" sz="1800" dirty="0">
                  <a:solidFill>
                    <a:srgbClr val="FF0000"/>
                  </a:solidFill>
                </a:endParaRPr>
              </a:p>
              <a:p>
                <a:pPr marL="0" indent="0" algn="just">
                  <a:buNone/>
                </a:pPr>
                <a:r>
                  <a:rPr lang="id-ID" sz="1800" dirty="0" smtClean="0"/>
                  <a:t>Ex  : Asam fosfat (H</a:t>
                </a:r>
                <a:r>
                  <a:rPr lang="id-ID" sz="1800" baseline="-25000" dirty="0" smtClean="0"/>
                  <a:t>3</a:t>
                </a:r>
                <a:r>
                  <a:rPr lang="id-ID" sz="1800" dirty="0" smtClean="0"/>
                  <a:t>PO</a:t>
                </a:r>
                <a:r>
                  <a:rPr lang="id-ID" sz="1800" baseline="-25000" dirty="0" smtClean="0"/>
                  <a:t>4</a:t>
                </a:r>
                <a:r>
                  <a:rPr lang="id-ID" sz="1800" dirty="0" smtClean="0"/>
                  <a:t>) adalah cairan tidak berwarna menyerupai sirup yang digunakan untuk membuat sabun cuci, pupuk, dan pasta gigi. Senyawa ini juga memberikan rasa tajam pada minuman berkarbonat. Hitung persen komposisi massa dari H, P, dan O dalam senyawa ini !</a:t>
                </a:r>
              </a:p>
              <a:p>
                <a:pPr marL="0" indent="0" algn="just">
                  <a:buNone/>
                </a:pPr>
                <a:endParaRPr lang="id-ID" sz="1800" dirty="0"/>
              </a:p>
              <a:p>
                <a:pPr marL="0" indent="0" algn="just">
                  <a:buNone/>
                </a:pPr>
                <a:r>
                  <a:rPr lang="id-ID" sz="1800" dirty="0" smtClean="0"/>
                  <a:t>Exercise  : Kalkopirit (CuFeS</a:t>
                </a:r>
                <a:r>
                  <a:rPr lang="id-ID" sz="1800" baseline="-25000" dirty="0" smtClean="0"/>
                  <a:t>2</a:t>
                </a:r>
                <a:r>
                  <a:rPr lang="id-ID" sz="1800" dirty="0" smtClean="0"/>
                  <a:t>) adalah bijih tembaga yang utama. Hitunglah berapa kilogram Cu dalam 3,71 x 10</a:t>
                </a:r>
                <a:r>
                  <a:rPr lang="id-ID" sz="1800" baseline="30000" dirty="0" smtClean="0"/>
                  <a:t>3</a:t>
                </a:r>
                <a:r>
                  <a:rPr lang="id-ID" sz="1800" dirty="0" smtClean="0"/>
                  <a:t> kg kalkopirit !</a:t>
                </a:r>
              </a:p>
              <a:p>
                <a:pPr marL="0" indent="0" algn="just">
                  <a:buNone/>
                </a:pPr>
                <a:endParaRPr lang="id-ID" sz="1800" dirty="0"/>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mc:Choice>
        <mc:Fallback xmlns="">
          <p:sp>
            <p:nvSpPr>
              <p:cNvPr id="8" name="Content Placeholder 1"/>
              <p:cNvSpPr txBox="1">
                <a:spLocks noRot="1" noChangeAspect="1" noMove="1" noResize="1" noEditPoints="1" noAdjustHandles="1" noChangeArrowheads="1" noChangeShapeType="1" noTextEdit="1"/>
              </p:cNvSpPr>
              <p:nvPr/>
            </p:nvSpPr>
            <p:spPr>
              <a:xfrm>
                <a:off x="467544" y="123478"/>
                <a:ext cx="8325172" cy="6019803"/>
              </a:xfrm>
              <a:prstGeom prst="rect">
                <a:avLst/>
              </a:prstGeom>
              <a:blipFill rotWithShape="0">
                <a:blip r:embed="rId2"/>
                <a:stretch>
                  <a:fillRect l="-806" t="-405" r="-806"/>
                </a:stretch>
              </a:blipFill>
            </p:spPr>
            <p:txBody>
              <a:bodyPr/>
              <a:lstStyle/>
              <a:p>
                <a:r>
                  <a:rPr lang="id-ID">
                    <a:noFill/>
                  </a:rPr>
                  <a:t> </a:t>
                </a:r>
              </a:p>
            </p:txBody>
          </p:sp>
        </mc:Fallback>
      </mc:AlternateContent>
    </p:spTree>
    <p:extLst>
      <p:ext uri="{BB962C8B-B14F-4D97-AF65-F5344CB8AC3E}">
        <p14:creationId xmlns:p14="http://schemas.microsoft.com/office/powerpoint/2010/main" val="2389388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6" end="6"/>
                                            </p:txEl>
                                          </p:spTgt>
                                        </p:tgtEl>
                                        <p:attrNameLst>
                                          <p:attrName>style.visibility</p:attrName>
                                        </p:attrNameLst>
                                      </p:cBhvr>
                                      <p:to>
                                        <p:strVal val="visible"/>
                                      </p:to>
                                    </p:set>
                                    <p:anim calcmode="lin" valueType="num">
                                      <p:cBhvr additive="base">
                                        <p:cTn id="7"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9712" y="1275606"/>
            <a:ext cx="5112568" cy="36724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ln w="0"/>
              <a:solidFill>
                <a:sysClr val="windowText" lastClr="000000"/>
              </a:solidFill>
              <a:effectLst>
                <a:outerShdw blurRad="38100" dist="19050" dir="2700000" algn="tl" rotWithShape="0">
                  <a:sysClr val="windowText" lastClr="000000">
                    <a:alpha val="40000"/>
                  </a:sysClr>
                </a:outerShdw>
              </a:effectLst>
              <a:latin typeface="Tw Cen MT"/>
            </a:endParaRPr>
          </a:p>
          <a:p>
            <a:endParaRPr lang="en-US" dirty="0">
              <a:ln w="0"/>
              <a:solidFill>
                <a:sysClr val="windowText" lastClr="000000"/>
              </a:solidFill>
              <a:effectLst>
                <a:outerShdw blurRad="38100" dist="19050" dir="2700000" algn="tl" rotWithShape="0">
                  <a:sysClr val="windowText" lastClr="000000">
                    <a:alpha val="40000"/>
                  </a:sysClr>
                </a:outerShdw>
              </a:effectLst>
              <a:latin typeface="Tw Cen MT"/>
            </a:endParaRPr>
          </a:p>
        </p:txBody>
      </p:sp>
      <p:sp>
        <p:nvSpPr>
          <p:cNvPr id="8" name="Content Placeholder 1"/>
          <p:cNvSpPr txBox="1">
            <a:spLocks/>
          </p:cNvSpPr>
          <p:nvPr/>
        </p:nvSpPr>
        <p:spPr>
          <a:xfrm>
            <a:off x="495300" y="304800"/>
            <a:ext cx="8648700"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400" b="0" i="0" u="none" strike="noStrike" kern="1200" cap="none" spc="0" normalizeH="0" baseline="0" noProof="0" dirty="0">
              <a:ln>
                <a:noFill/>
              </a:ln>
              <a:solidFill>
                <a:sysClr val="windowText" lastClr="000000"/>
              </a:solidFill>
              <a:effectLst/>
              <a:uLnTx/>
              <a:uFillTx/>
              <a:latin typeface="Calibri"/>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sp>
        <p:nvSpPr>
          <p:cNvPr id="5" name="Content Placeholder 1"/>
          <p:cNvSpPr txBox="1">
            <a:spLocks/>
          </p:cNvSpPr>
          <p:nvPr/>
        </p:nvSpPr>
        <p:spPr>
          <a:xfrm>
            <a:off x="495300" y="304800"/>
            <a:ext cx="8325172"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id-ID" sz="2400" dirty="0" smtClean="0">
                <a:solidFill>
                  <a:srgbClr val="0070C0"/>
                </a:solidFill>
              </a:rPr>
              <a:t>1.5 Penentuan Rumus Empiris dan Rumus Molekul</a:t>
            </a:r>
          </a:p>
          <a:p>
            <a:pPr marL="0" indent="0" algn="just">
              <a:buNone/>
            </a:pPr>
            <a:r>
              <a:rPr lang="id-ID" sz="2000" dirty="0" smtClean="0"/>
              <a:t>Rumus Empiris adalah rumus yang menggunakan angka yang mudah dan bulat untuk menyatakan jumlah relatif dari tiap elemen yang ada dalam satuan rumus (diturunkan dari hasil percobaan analisis ). Contoh : NaCl, H</a:t>
            </a:r>
            <a:r>
              <a:rPr lang="id-ID" sz="2000" baseline="-25000" dirty="0" smtClean="0"/>
              <a:t>2</a:t>
            </a:r>
            <a:r>
              <a:rPr lang="id-ID" sz="2000" dirty="0" smtClean="0"/>
              <a:t>O, dan CH</a:t>
            </a:r>
            <a:r>
              <a:rPr lang="id-ID" sz="2000" baseline="-25000" dirty="0" smtClean="0"/>
              <a:t>2.</a:t>
            </a:r>
          </a:p>
          <a:p>
            <a:pPr marL="0" indent="0" algn="just">
              <a:buNone/>
            </a:pPr>
            <a:endParaRPr lang="id-ID" sz="2000" dirty="0" smtClean="0"/>
          </a:p>
          <a:p>
            <a:pPr marL="0" indent="0" algn="just">
              <a:buNone/>
            </a:pPr>
            <a:r>
              <a:rPr lang="id-ID" sz="2000" dirty="0" smtClean="0"/>
              <a:t>Rumus Molekul adalah rumus yang pasti dari tiap macam atom yang terdapat dalam molekul. </a:t>
            </a:r>
          </a:p>
          <a:p>
            <a:pPr marL="0" indent="0" algn="just">
              <a:buNone/>
            </a:pPr>
            <a:r>
              <a:rPr lang="id-ID" sz="2000" dirty="0" smtClean="0"/>
              <a:t>Example : Asam askorbat (vit C) menyembuhkan sariawan dan mencegah flu. Persen komposisi massa dari senyawa ini adalah 40,92 persen karbon (C), 4,58 persen hidrogen (H), dan 54,50 persen oksigen (O). Tentukan rumus empiris dan molekulnya !</a:t>
            </a:r>
          </a:p>
          <a:p>
            <a:pPr marL="0" indent="0" algn="just">
              <a:buNone/>
            </a:pPr>
            <a:endParaRPr lang="id-ID" sz="2000" dirty="0"/>
          </a:p>
          <a:p>
            <a:pPr marL="0" indent="0" algn="just">
              <a:buNone/>
            </a:pPr>
            <a:endParaRPr lang="id-ID" sz="2000" dirty="0"/>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1148755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 calcmode="lin" valueType="num">
                                      <p:cBhvr additive="base">
                                        <p:cTn id="22"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9712" y="1275606"/>
            <a:ext cx="5112568" cy="36724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ln w="0"/>
              <a:solidFill>
                <a:sysClr val="windowText" lastClr="000000"/>
              </a:solidFill>
              <a:effectLst>
                <a:outerShdw blurRad="38100" dist="19050" dir="2700000" algn="tl" rotWithShape="0">
                  <a:sysClr val="windowText" lastClr="000000">
                    <a:alpha val="40000"/>
                  </a:sysClr>
                </a:outerShdw>
              </a:effectLst>
              <a:latin typeface="Tw Cen MT"/>
            </a:endParaRPr>
          </a:p>
          <a:p>
            <a:endParaRPr lang="en-US" dirty="0">
              <a:ln w="0"/>
              <a:solidFill>
                <a:sysClr val="windowText" lastClr="000000"/>
              </a:solidFill>
              <a:effectLst>
                <a:outerShdw blurRad="38100" dist="19050" dir="2700000" algn="tl" rotWithShape="0">
                  <a:sysClr val="windowText" lastClr="000000">
                    <a:alpha val="40000"/>
                  </a:sysClr>
                </a:outerShdw>
              </a:effectLst>
              <a:latin typeface="Tw Cen MT"/>
            </a:endParaRPr>
          </a:p>
        </p:txBody>
      </p:sp>
      <p:sp>
        <p:nvSpPr>
          <p:cNvPr id="8" name="Content Placeholder 1"/>
          <p:cNvSpPr txBox="1">
            <a:spLocks/>
          </p:cNvSpPr>
          <p:nvPr/>
        </p:nvSpPr>
        <p:spPr>
          <a:xfrm>
            <a:off x="495300" y="304800"/>
            <a:ext cx="8648700"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400" b="0" i="0" u="none" strike="noStrike" kern="1200" cap="none" spc="0" normalizeH="0" baseline="0" noProof="0" dirty="0">
              <a:ln>
                <a:noFill/>
              </a:ln>
              <a:solidFill>
                <a:sysClr val="windowText" lastClr="000000"/>
              </a:solidFill>
              <a:effectLst/>
              <a:uLnTx/>
              <a:uFillTx/>
              <a:latin typeface="Calibri"/>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sp>
        <p:nvSpPr>
          <p:cNvPr id="5" name="Content Placeholder 1"/>
          <p:cNvSpPr txBox="1">
            <a:spLocks/>
          </p:cNvSpPr>
          <p:nvPr/>
        </p:nvSpPr>
        <p:spPr>
          <a:xfrm>
            <a:off x="495300" y="304800"/>
            <a:ext cx="8325172"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id-ID" sz="2000" dirty="0" smtClean="0"/>
              <a:t>Exercise 1 : Suatu </a:t>
            </a:r>
            <a:r>
              <a:rPr lang="id-ID" sz="2000" dirty="0"/>
              <a:t>hidrokarbon terdiri atas 2,4 gram karbon dan 0,3 gram hidrogen. Bila 0,2 mol senyawa tersebut memiliki massa 10,8 gram, rumus molekul senyawa tersebut adalah </a:t>
            </a:r>
            <a:r>
              <a:rPr lang="id-ID" sz="2000" dirty="0" smtClean="0"/>
              <a:t>….</a:t>
            </a:r>
          </a:p>
          <a:p>
            <a:pPr marL="0" indent="0" algn="just">
              <a:buNone/>
            </a:pPr>
            <a:endParaRPr lang="id-ID" sz="2000" dirty="0" smtClean="0"/>
          </a:p>
          <a:p>
            <a:pPr marL="0" indent="0" algn="just">
              <a:buNone/>
            </a:pPr>
            <a:r>
              <a:rPr lang="id-ID" sz="2000" dirty="0" smtClean="0"/>
              <a:t>Exercise 2 : Monosodium glutamat (MSG) mempunyai komposisi massa sebagai berikut : 35,51% C; 4,77% H; 37,85% O; 8,29% N; dan 13,60% Na. Bagaiman rumus molekulnya jika massa molarnya sekitar 169 g ?</a:t>
            </a:r>
          </a:p>
          <a:p>
            <a:pPr marL="0" indent="0" algn="just">
              <a:buNone/>
            </a:pPr>
            <a:endParaRPr lang="id-ID" sz="2000" dirty="0" smtClean="0"/>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spTree>
    <p:extLst>
      <p:ext uri="{BB962C8B-B14F-4D97-AF65-F5344CB8AC3E}">
        <p14:creationId xmlns:p14="http://schemas.microsoft.com/office/powerpoint/2010/main" val="155333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9712" y="1275606"/>
            <a:ext cx="5112568" cy="36724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ln w="0"/>
              <a:solidFill>
                <a:sysClr val="windowText" lastClr="000000"/>
              </a:solidFill>
              <a:effectLst>
                <a:outerShdw blurRad="38100" dist="19050" dir="2700000" algn="tl" rotWithShape="0">
                  <a:sysClr val="windowText" lastClr="000000">
                    <a:alpha val="40000"/>
                  </a:sysClr>
                </a:outerShdw>
              </a:effectLst>
              <a:latin typeface="Tw Cen MT"/>
            </a:endParaRPr>
          </a:p>
          <a:p>
            <a:endParaRPr lang="en-US" dirty="0">
              <a:ln w="0"/>
              <a:solidFill>
                <a:sysClr val="windowText" lastClr="000000"/>
              </a:solidFill>
              <a:effectLst>
                <a:outerShdw blurRad="38100" dist="19050" dir="2700000" algn="tl" rotWithShape="0">
                  <a:sysClr val="windowText" lastClr="000000">
                    <a:alpha val="40000"/>
                  </a:sysClr>
                </a:outerShdw>
              </a:effectLst>
              <a:latin typeface="Tw Cen MT"/>
            </a:endParaRPr>
          </a:p>
        </p:txBody>
      </p:sp>
      <p:sp>
        <p:nvSpPr>
          <p:cNvPr id="8" name="Content Placeholder 1"/>
          <p:cNvSpPr txBox="1">
            <a:spLocks/>
          </p:cNvSpPr>
          <p:nvPr/>
        </p:nvSpPr>
        <p:spPr>
          <a:xfrm>
            <a:off x="495300" y="304800"/>
            <a:ext cx="8648700"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400" b="0" i="0" u="none" strike="noStrike" kern="1200" cap="none" spc="0" normalizeH="0" baseline="0" noProof="0" dirty="0">
              <a:ln>
                <a:noFill/>
              </a:ln>
              <a:solidFill>
                <a:sysClr val="windowText" lastClr="000000"/>
              </a:solidFill>
              <a:effectLst/>
              <a:uLnTx/>
              <a:uFillTx/>
              <a:latin typeface="Calibri"/>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sp>
        <p:nvSpPr>
          <p:cNvPr id="5" name="Content Placeholder 1"/>
          <p:cNvSpPr txBox="1">
            <a:spLocks/>
          </p:cNvSpPr>
          <p:nvPr/>
        </p:nvSpPr>
        <p:spPr>
          <a:xfrm>
            <a:off x="495300" y="304800"/>
            <a:ext cx="8325172"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id-ID" sz="2000" dirty="0"/>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sp>
        <p:nvSpPr>
          <p:cNvPr id="2" name="TextBox 1"/>
          <p:cNvSpPr txBox="1"/>
          <p:nvPr/>
        </p:nvSpPr>
        <p:spPr>
          <a:xfrm>
            <a:off x="683568" y="483518"/>
            <a:ext cx="8208912" cy="5078313"/>
          </a:xfrm>
          <a:prstGeom prst="rect">
            <a:avLst/>
          </a:prstGeom>
          <a:noFill/>
        </p:spPr>
        <p:txBody>
          <a:bodyPr wrap="square" rtlCol="0">
            <a:spAutoFit/>
          </a:bodyPr>
          <a:lstStyle/>
          <a:p>
            <a:r>
              <a:rPr lang="id-ID" dirty="0" smtClean="0"/>
              <a:t>1.6 Reaksi Kimia dan Persamaan Kimia</a:t>
            </a:r>
          </a:p>
          <a:p>
            <a:r>
              <a:rPr lang="id-ID" dirty="0" smtClean="0"/>
              <a:t>Setarakan persamaan kimia untuk reaksi di bawah ini :</a:t>
            </a:r>
          </a:p>
          <a:p>
            <a:pPr marL="342900" indent="-342900">
              <a:buAutoNum type="alphaLcPeriod"/>
            </a:pPr>
            <a:r>
              <a:rPr lang="id-ID" dirty="0" smtClean="0"/>
              <a:t>N</a:t>
            </a:r>
            <a:r>
              <a:rPr lang="id-ID" baseline="-25000" dirty="0" smtClean="0"/>
              <a:t>2</a:t>
            </a:r>
            <a:r>
              <a:rPr lang="id-ID" dirty="0" smtClean="0"/>
              <a:t>O</a:t>
            </a:r>
            <a:r>
              <a:rPr lang="id-ID" baseline="-25000" dirty="0" smtClean="0"/>
              <a:t>5</a:t>
            </a:r>
            <a:r>
              <a:rPr lang="id-ID" dirty="0" smtClean="0"/>
              <a:t>                 N</a:t>
            </a:r>
            <a:r>
              <a:rPr lang="id-ID" baseline="-25000" dirty="0" smtClean="0"/>
              <a:t>2</a:t>
            </a:r>
            <a:r>
              <a:rPr lang="id-ID" dirty="0" smtClean="0"/>
              <a:t>O</a:t>
            </a:r>
            <a:r>
              <a:rPr lang="id-ID" baseline="-25000" dirty="0" smtClean="0"/>
              <a:t>4</a:t>
            </a:r>
            <a:r>
              <a:rPr lang="id-ID" dirty="0" smtClean="0"/>
              <a:t> + O</a:t>
            </a:r>
            <a:r>
              <a:rPr lang="id-ID" baseline="-25000" dirty="0" smtClean="0"/>
              <a:t>2</a:t>
            </a:r>
          </a:p>
          <a:p>
            <a:r>
              <a:rPr lang="id-ID" dirty="0" smtClean="0"/>
              <a:t>b.  NaHCO</a:t>
            </a:r>
            <a:r>
              <a:rPr lang="id-ID" baseline="-25000" dirty="0" smtClean="0"/>
              <a:t>3                   </a:t>
            </a:r>
            <a:r>
              <a:rPr lang="id-ID" dirty="0" smtClean="0"/>
              <a:t>Na</a:t>
            </a:r>
            <a:r>
              <a:rPr lang="id-ID" baseline="-25000" dirty="0" smtClean="0"/>
              <a:t>2</a:t>
            </a:r>
            <a:r>
              <a:rPr lang="id-ID" dirty="0" smtClean="0"/>
              <a:t>CO</a:t>
            </a:r>
            <a:r>
              <a:rPr lang="id-ID" baseline="-25000" dirty="0" smtClean="0"/>
              <a:t>3  </a:t>
            </a:r>
            <a:r>
              <a:rPr lang="id-ID" dirty="0" smtClean="0"/>
              <a:t>+ H</a:t>
            </a:r>
            <a:r>
              <a:rPr lang="id-ID" baseline="-25000" dirty="0" smtClean="0"/>
              <a:t>2</a:t>
            </a:r>
            <a:r>
              <a:rPr lang="id-ID" dirty="0" smtClean="0"/>
              <a:t>O + CO</a:t>
            </a:r>
            <a:r>
              <a:rPr lang="id-ID" baseline="-25000" dirty="0" smtClean="0"/>
              <a:t>2</a:t>
            </a:r>
            <a:endParaRPr lang="id-ID" dirty="0"/>
          </a:p>
          <a:p>
            <a:pPr marL="342900" indent="-342900">
              <a:buFontTx/>
              <a:buAutoNum type="alphaLcPeriod" startAt="3"/>
            </a:pPr>
            <a:r>
              <a:rPr lang="id-ID" dirty="0" smtClean="0"/>
              <a:t>HCl + CaCO</a:t>
            </a:r>
            <a:r>
              <a:rPr lang="id-ID" baseline="-25000" dirty="0" smtClean="0"/>
              <a:t>3                     </a:t>
            </a:r>
            <a:r>
              <a:rPr lang="id-ID" dirty="0" smtClean="0"/>
              <a:t>CaCl</a:t>
            </a:r>
            <a:r>
              <a:rPr lang="id-ID" baseline="-25000" dirty="0" smtClean="0"/>
              <a:t>2</a:t>
            </a:r>
            <a:r>
              <a:rPr lang="id-ID" dirty="0" smtClean="0"/>
              <a:t> + H</a:t>
            </a:r>
            <a:r>
              <a:rPr lang="id-ID" baseline="-25000" dirty="0" smtClean="0"/>
              <a:t>2</a:t>
            </a:r>
            <a:r>
              <a:rPr lang="id-ID" dirty="0" smtClean="0"/>
              <a:t>O + </a:t>
            </a:r>
            <a:r>
              <a:rPr lang="id-ID" dirty="0"/>
              <a:t>CO</a:t>
            </a:r>
            <a:r>
              <a:rPr lang="id-ID" baseline="-25000" dirty="0"/>
              <a:t>2</a:t>
            </a:r>
            <a:endParaRPr lang="id-ID" dirty="0"/>
          </a:p>
          <a:p>
            <a:pPr marL="342900" indent="-342900">
              <a:buAutoNum type="alphaLcPeriod" startAt="3"/>
            </a:pPr>
            <a:r>
              <a:rPr lang="id-ID" dirty="0" smtClean="0"/>
              <a:t>Al + H</a:t>
            </a:r>
            <a:r>
              <a:rPr lang="id-ID" baseline="-25000" dirty="0" smtClean="0"/>
              <a:t>2</a:t>
            </a:r>
            <a:r>
              <a:rPr lang="id-ID" dirty="0" smtClean="0"/>
              <a:t>SO</a:t>
            </a:r>
            <a:r>
              <a:rPr lang="id-ID" baseline="-25000" dirty="0" smtClean="0"/>
              <a:t>4                        </a:t>
            </a:r>
            <a:r>
              <a:rPr lang="id-ID" dirty="0" smtClean="0"/>
              <a:t>Al</a:t>
            </a:r>
            <a:r>
              <a:rPr lang="id-ID" baseline="-25000" dirty="0" smtClean="0"/>
              <a:t>2</a:t>
            </a:r>
            <a:r>
              <a:rPr lang="id-ID" dirty="0" smtClean="0"/>
              <a:t>(SO</a:t>
            </a:r>
            <a:r>
              <a:rPr lang="id-ID" baseline="-25000" dirty="0" smtClean="0"/>
              <a:t>4</a:t>
            </a:r>
            <a:r>
              <a:rPr lang="id-ID" dirty="0" smtClean="0"/>
              <a:t>)</a:t>
            </a:r>
            <a:r>
              <a:rPr lang="id-ID" baseline="-25000" dirty="0" smtClean="0"/>
              <a:t>3 </a:t>
            </a:r>
            <a:r>
              <a:rPr lang="id-ID" dirty="0"/>
              <a:t>+ H</a:t>
            </a:r>
            <a:r>
              <a:rPr lang="id-ID" baseline="-25000" dirty="0"/>
              <a:t>2</a:t>
            </a:r>
            <a:r>
              <a:rPr lang="id-ID" dirty="0"/>
              <a:t> </a:t>
            </a:r>
            <a:endParaRPr lang="id-ID" dirty="0" smtClean="0"/>
          </a:p>
          <a:p>
            <a:pPr marL="342900" indent="-342900">
              <a:buAutoNum type="alphaLcPeriod" startAt="3"/>
            </a:pPr>
            <a:endParaRPr lang="id-ID" dirty="0" smtClean="0"/>
          </a:p>
          <a:p>
            <a:pPr algn="just"/>
            <a:r>
              <a:rPr lang="id-ID" dirty="0" smtClean="0"/>
              <a:t>Example : Semua logam alkali bereaksi dengan air menghasilkan gas hidrogen dan hidroksida logam alkali yang bersesuaian. Satu reaksi yang khas adalah </a:t>
            </a:r>
          </a:p>
          <a:p>
            <a:pPr algn="just"/>
            <a:r>
              <a:rPr lang="id-ID" dirty="0" smtClean="0"/>
              <a:t>antara litium dan air :</a:t>
            </a:r>
            <a:endParaRPr lang="id-ID" dirty="0"/>
          </a:p>
          <a:p>
            <a:pPr algn="just"/>
            <a:r>
              <a:rPr lang="id-ID" dirty="0" smtClean="0"/>
              <a:t>	2Li </a:t>
            </a:r>
            <a:r>
              <a:rPr lang="id-ID" baseline="-25000" dirty="0" smtClean="0"/>
              <a:t>(s)</a:t>
            </a:r>
            <a:r>
              <a:rPr lang="id-ID" dirty="0" smtClean="0"/>
              <a:t> + H</a:t>
            </a:r>
            <a:r>
              <a:rPr lang="id-ID" baseline="-25000" dirty="0" smtClean="0"/>
              <a:t>2</a:t>
            </a:r>
            <a:r>
              <a:rPr lang="id-ID" dirty="0" smtClean="0"/>
              <a:t>O </a:t>
            </a:r>
            <a:r>
              <a:rPr lang="id-ID" baseline="-25000" dirty="0" smtClean="0"/>
              <a:t>(l)</a:t>
            </a:r>
            <a:r>
              <a:rPr lang="id-ID" dirty="0" smtClean="0"/>
              <a:t>                  LiOH </a:t>
            </a:r>
            <a:r>
              <a:rPr lang="id-ID" baseline="-25000" dirty="0" smtClean="0"/>
              <a:t>(aq)</a:t>
            </a:r>
            <a:r>
              <a:rPr lang="id-ID" dirty="0" smtClean="0"/>
              <a:t> </a:t>
            </a:r>
            <a:r>
              <a:rPr lang="id-ID" dirty="0"/>
              <a:t>+ </a:t>
            </a:r>
            <a:r>
              <a:rPr lang="id-ID" dirty="0" smtClean="0"/>
              <a:t>H</a:t>
            </a:r>
            <a:r>
              <a:rPr lang="id-ID" baseline="-25000" dirty="0" smtClean="0"/>
              <a:t>2</a:t>
            </a:r>
            <a:r>
              <a:rPr lang="id-ID" dirty="0" smtClean="0"/>
              <a:t> </a:t>
            </a:r>
            <a:r>
              <a:rPr lang="id-ID" baseline="-25000" dirty="0" smtClean="0"/>
              <a:t>(g)</a:t>
            </a:r>
            <a:r>
              <a:rPr lang="id-ID" dirty="0" smtClean="0"/>
              <a:t> </a:t>
            </a:r>
          </a:p>
          <a:p>
            <a:pPr algn="just"/>
            <a:endParaRPr lang="id-ID" dirty="0" smtClean="0"/>
          </a:p>
          <a:p>
            <a:pPr marL="342900" indent="-342900" algn="just">
              <a:buAutoNum type="alphaLcPeriod"/>
            </a:pPr>
            <a:r>
              <a:rPr lang="id-ID" dirty="0" smtClean="0"/>
              <a:t>Berapa mol </a:t>
            </a:r>
            <a:r>
              <a:rPr lang="id-ID" dirty="0"/>
              <a:t>H</a:t>
            </a:r>
            <a:r>
              <a:rPr lang="id-ID" baseline="-25000" dirty="0"/>
              <a:t>2</a:t>
            </a:r>
            <a:r>
              <a:rPr lang="id-ID" dirty="0"/>
              <a:t> </a:t>
            </a:r>
            <a:r>
              <a:rPr lang="id-ID" dirty="0" smtClean="0"/>
              <a:t>akan terbentuk dari reaksi sempurna antara 6,23 mol Li </a:t>
            </a:r>
          </a:p>
          <a:p>
            <a:pPr algn="just"/>
            <a:r>
              <a:rPr lang="id-ID" dirty="0"/>
              <a:t> </a:t>
            </a:r>
            <a:r>
              <a:rPr lang="id-ID" dirty="0" smtClean="0"/>
              <a:t>    dengan air ?</a:t>
            </a:r>
          </a:p>
          <a:p>
            <a:pPr algn="just"/>
            <a:r>
              <a:rPr lang="id-ID" dirty="0" smtClean="0"/>
              <a:t>b.  Berapa gram </a:t>
            </a:r>
            <a:r>
              <a:rPr lang="id-ID" dirty="0"/>
              <a:t>H</a:t>
            </a:r>
            <a:r>
              <a:rPr lang="id-ID" baseline="-25000" dirty="0"/>
              <a:t>2</a:t>
            </a:r>
            <a:r>
              <a:rPr lang="id-ID" dirty="0"/>
              <a:t> akan terbentuk dari reaksi sempurna antara </a:t>
            </a:r>
            <a:r>
              <a:rPr lang="id-ID" dirty="0" smtClean="0"/>
              <a:t>80,57 g </a:t>
            </a:r>
            <a:r>
              <a:rPr lang="id-ID" dirty="0"/>
              <a:t>Li </a:t>
            </a:r>
          </a:p>
          <a:p>
            <a:pPr algn="just"/>
            <a:r>
              <a:rPr lang="id-ID" dirty="0"/>
              <a:t>     dengan air ?</a:t>
            </a:r>
          </a:p>
          <a:p>
            <a:pPr algn="just"/>
            <a:endParaRPr lang="id-ID" dirty="0"/>
          </a:p>
          <a:p>
            <a:pPr algn="just"/>
            <a:endParaRPr lang="id-ID" dirty="0"/>
          </a:p>
        </p:txBody>
      </p:sp>
      <p:cxnSp>
        <p:nvCxnSpPr>
          <p:cNvPr id="6" name="Straight Arrow Connector 5"/>
          <p:cNvCxnSpPr/>
          <p:nvPr/>
        </p:nvCxnSpPr>
        <p:spPr>
          <a:xfrm>
            <a:off x="3347864" y="3435846"/>
            <a:ext cx="7920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1691680" y="1203598"/>
            <a:ext cx="7920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1979712" y="1491630"/>
            <a:ext cx="7920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2483768" y="1779662"/>
            <a:ext cx="7920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a:off x="2339752" y="2067694"/>
            <a:ext cx="7920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1720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9712" y="1275606"/>
            <a:ext cx="5112568" cy="36724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ln w="0"/>
              <a:solidFill>
                <a:sysClr val="windowText" lastClr="000000"/>
              </a:solidFill>
              <a:effectLst>
                <a:outerShdw blurRad="38100" dist="19050" dir="2700000" algn="tl" rotWithShape="0">
                  <a:sysClr val="windowText" lastClr="000000">
                    <a:alpha val="40000"/>
                  </a:sysClr>
                </a:outerShdw>
              </a:effectLst>
              <a:latin typeface="Tw Cen MT"/>
            </a:endParaRPr>
          </a:p>
          <a:p>
            <a:endParaRPr lang="en-US" dirty="0">
              <a:ln w="0"/>
              <a:solidFill>
                <a:sysClr val="windowText" lastClr="000000"/>
              </a:solidFill>
              <a:effectLst>
                <a:outerShdw blurRad="38100" dist="19050" dir="2700000" algn="tl" rotWithShape="0">
                  <a:sysClr val="windowText" lastClr="000000">
                    <a:alpha val="40000"/>
                  </a:sysClr>
                </a:outerShdw>
              </a:effectLst>
              <a:latin typeface="Tw Cen MT"/>
            </a:endParaRPr>
          </a:p>
        </p:txBody>
      </p:sp>
      <p:sp>
        <p:nvSpPr>
          <p:cNvPr id="8" name="Content Placeholder 1"/>
          <p:cNvSpPr txBox="1">
            <a:spLocks/>
          </p:cNvSpPr>
          <p:nvPr/>
        </p:nvSpPr>
        <p:spPr>
          <a:xfrm>
            <a:off x="495300" y="304800"/>
            <a:ext cx="8648700"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400" b="0" i="0" u="none" strike="noStrike" kern="1200" cap="none" spc="0" normalizeH="0" baseline="0" noProof="0" dirty="0">
              <a:ln>
                <a:noFill/>
              </a:ln>
              <a:solidFill>
                <a:sysClr val="windowText" lastClr="000000"/>
              </a:solidFill>
              <a:effectLst/>
              <a:uLnTx/>
              <a:uFillTx/>
              <a:latin typeface="Calibri"/>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sp>
        <p:nvSpPr>
          <p:cNvPr id="5" name="Content Placeholder 1"/>
          <p:cNvSpPr txBox="1">
            <a:spLocks/>
          </p:cNvSpPr>
          <p:nvPr/>
        </p:nvSpPr>
        <p:spPr>
          <a:xfrm>
            <a:off x="495300" y="304800"/>
            <a:ext cx="8325172" cy="601980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id-ID" sz="2000" dirty="0"/>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d-ID" sz="2800" b="0" i="0" u="none" strike="noStrike" kern="1200" cap="none" spc="0" normalizeH="0" baseline="0" noProof="0" dirty="0">
              <a:ln>
                <a:noFill/>
              </a:ln>
              <a:solidFill>
                <a:sysClr val="windowText" lastClr="000000"/>
              </a:solidFill>
              <a:effectLst/>
              <a:uLnTx/>
              <a:uFillTx/>
              <a:latin typeface="Calibri"/>
            </a:endParaRPr>
          </a:p>
        </p:txBody>
      </p:sp>
      <p:sp>
        <p:nvSpPr>
          <p:cNvPr id="2" name="TextBox 1"/>
          <p:cNvSpPr txBox="1"/>
          <p:nvPr/>
        </p:nvSpPr>
        <p:spPr>
          <a:xfrm>
            <a:off x="683568" y="483518"/>
            <a:ext cx="8208912" cy="646331"/>
          </a:xfrm>
          <a:prstGeom prst="rect">
            <a:avLst/>
          </a:prstGeom>
          <a:noFill/>
        </p:spPr>
        <p:txBody>
          <a:bodyPr wrap="square" rtlCol="0">
            <a:spAutoFit/>
          </a:bodyPr>
          <a:lstStyle/>
          <a:p>
            <a:endParaRPr lang="id-ID" dirty="0"/>
          </a:p>
          <a:p>
            <a:pPr algn="just"/>
            <a:endParaRPr lang="id-ID" dirty="0"/>
          </a:p>
        </p:txBody>
      </p:sp>
      <p:sp>
        <p:nvSpPr>
          <p:cNvPr id="3" name="TextBox 2"/>
          <p:cNvSpPr txBox="1"/>
          <p:nvPr/>
        </p:nvSpPr>
        <p:spPr>
          <a:xfrm>
            <a:off x="683568" y="699542"/>
            <a:ext cx="8397181" cy="3416320"/>
          </a:xfrm>
          <a:prstGeom prst="rect">
            <a:avLst/>
          </a:prstGeom>
          <a:noFill/>
        </p:spPr>
        <p:txBody>
          <a:bodyPr wrap="square" rtlCol="0">
            <a:spAutoFit/>
          </a:bodyPr>
          <a:lstStyle/>
          <a:p>
            <a:r>
              <a:rPr lang="id-ID" dirty="0" smtClean="0"/>
              <a:t>Exercise : Urea (NH</a:t>
            </a:r>
            <a:r>
              <a:rPr lang="id-ID" baseline="-25000" dirty="0" smtClean="0"/>
              <a:t>2</a:t>
            </a:r>
            <a:r>
              <a:rPr lang="id-ID" dirty="0" smtClean="0"/>
              <a:t>)</a:t>
            </a:r>
            <a:r>
              <a:rPr lang="id-ID" baseline="-25000" dirty="0" smtClean="0"/>
              <a:t>2</a:t>
            </a:r>
            <a:r>
              <a:rPr lang="id-ID" dirty="0" smtClean="0"/>
              <a:t>CO dibuat dengan mereaksikan amonia dan karbon </a:t>
            </a:r>
          </a:p>
          <a:p>
            <a:r>
              <a:rPr lang="id-ID" dirty="0"/>
              <a:t>d</a:t>
            </a:r>
            <a:r>
              <a:rPr lang="id-ID" dirty="0" smtClean="0"/>
              <a:t>ioksida </a:t>
            </a:r>
          </a:p>
          <a:p>
            <a:endParaRPr lang="id-ID" dirty="0"/>
          </a:p>
          <a:p>
            <a:r>
              <a:rPr lang="id-ID" dirty="0" smtClean="0"/>
              <a:t>2NH</a:t>
            </a:r>
            <a:r>
              <a:rPr lang="id-ID" baseline="-25000" dirty="0" smtClean="0"/>
              <a:t>3 </a:t>
            </a:r>
            <a:r>
              <a:rPr lang="id-ID" baseline="-25000" dirty="0"/>
              <a:t>(g)</a:t>
            </a:r>
            <a:r>
              <a:rPr lang="id-ID" dirty="0"/>
              <a:t> </a:t>
            </a:r>
            <a:r>
              <a:rPr lang="id-ID" dirty="0" smtClean="0"/>
              <a:t>+ CO</a:t>
            </a:r>
            <a:r>
              <a:rPr lang="id-ID" baseline="-25000" dirty="0" smtClean="0"/>
              <a:t>2</a:t>
            </a:r>
            <a:r>
              <a:rPr lang="id-ID" dirty="0" smtClean="0"/>
              <a:t> </a:t>
            </a:r>
            <a:r>
              <a:rPr lang="id-ID" baseline="-25000" dirty="0"/>
              <a:t>(</a:t>
            </a:r>
            <a:r>
              <a:rPr lang="id-ID" baseline="-25000" dirty="0" smtClean="0"/>
              <a:t>g)                          </a:t>
            </a:r>
            <a:r>
              <a:rPr lang="id-ID" dirty="0" smtClean="0"/>
              <a:t>(NH</a:t>
            </a:r>
            <a:r>
              <a:rPr lang="id-ID" baseline="-25000" dirty="0"/>
              <a:t>2</a:t>
            </a:r>
            <a:r>
              <a:rPr lang="id-ID" dirty="0" smtClean="0"/>
              <a:t>)</a:t>
            </a:r>
            <a:r>
              <a:rPr lang="id-ID" baseline="-25000" dirty="0" smtClean="0"/>
              <a:t>2</a:t>
            </a:r>
            <a:r>
              <a:rPr lang="id-ID" dirty="0" smtClean="0"/>
              <a:t>CO </a:t>
            </a:r>
            <a:r>
              <a:rPr lang="id-ID" baseline="-25000" dirty="0" smtClean="0"/>
              <a:t>(aq)</a:t>
            </a:r>
            <a:r>
              <a:rPr lang="id-ID" dirty="0" smtClean="0"/>
              <a:t> </a:t>
            </a:r>
            <a:r>
              <a:rPr lang="id-ID" dirty="0"/>
              <a:t>+ </a:t>
            </a:r>
            <a:r>
              <a:rPr lang="id-ID" dirty="0" smtClean="0"/>
              <a:t>H</a:t>
            </a:r>
            <a:r>
              <a:rPr lang="id-ID" baseline="-25000" dirty="0" smtClean="0"/>
              <a:t>2</a:t>
            </a:r>
            <a:r>
              <a:rPr lang="id-ID" dirty="0"/>
              <a:t>O</a:t>
            </a:r>
            <a:r>
              <a:rPr lang="id-ID" dirty="0" smtClean="0"/>
              <a:t> </a:t>
            </a:r>
            <a:r>
              <a:rPr lang="id-ID" baseline="-25000" dirty="0" smtClean="0"/>
              <a:t>(l)</a:t>
            </a:r>
          </a:p>
          <a:p>
            <a:endParaRPr lang="id-ID" dirty="0"/>
          </a:p>
          <a:p>
            <a:r>
              <a:rPr lang="id-ID" dirty="0" smtClean="0"/>
              <a:t>Pada suatu proses 637,2 g NH</a:t>
            </a:r>
            <a:r>
              <a:rPr lang="id-ID" baseline="-25000" dirty="0" smtClean="0"/>
              <a:t>3 </a:t>
            </a:r>
            <a:r>
              <a:rPr lang="id-ID" dirty="0" smtClean="0"/>
              <a:t>bereaksi dengan 1142 g CO</a:t>
            </a:r>
            <a:r>
              <a:rPr lang="id-ID" baseline="-25000" dirty="0" smtClean="0"/>
              <a:t>2</a:t>
            </a:r>
          </a:p>
          <a:p>
            <a:pPr marL="342900" indent="-342900">
              <a:buAutoNum type="alphaLcPeriod"/>
            </a:pPr>
            <a:r>
              <a:rPr lang="id-ID" dirty="0" smtClean="0"/>
              <a:t>Reaksi manakah yang merupakan reaksi pembatas ?</a:t>
            </a:r>
          </a:p>
          <a:p>
            <a:pPr marL="342900" indent="-342900">
              <a:buAutoNum type="alphaLcPeriod"/>
            </a:pPr>
            <a:r>
              <a:rPr lang="id-ID" dirty="0" smtClean="0"/>
              <a:t>Hitung massa </a:t>
            </a:r>
            <a:r>
              <a:rPr lang="id-ID" dirty="0"/>
              <a:t>(NH</a:t>
            </a:r>
            <a:r>
              <a:rPr lang="id-ID" baseline="-25000" dirty="0"/>
              <a:t>2</a:t>
            </a:r>
            <a:r>
              <a:rPr lang="id-ID" dirty="0"/>
              <a:t>)</a:t>
            </a:r>
            <a:r>
              <a:rPr lang="id-ID" baseline="-25000" dirty="0"/>
              <a:t>2</a:t>
            </a:r>
            <a:r>
              <a:rPr lang="id-ID" dirty="0"/>
              <a:t>CO </a:t>
            </a:r>
            <a:r>
              <a:rPr lang="id-ID" dirty="0" smtClean="0"/>
              <a:t>yang terbentuk</a:t>
            </a:r>
          </a:p>
          <a:p>
            <a:pPr marL="342900" indent="-342900">
              <a:buAutoNum type="alphaLcPeriod"/>
            </a:pPr>
            <a:r>
              <a:rPr lang="id-ID" dirty="0" smtClean="0"/>
              <a:t>Berapa banyak pereaksi berlebih (dalam gram) yang tersisa pada akhir reaksi</a:t>
            </a:r>
            <a:endParaRPr lang="id-ID" dirty="0"/>
          </a:p>
          <a:p>
            <a:endParaRPr lang="id-ID" dirty="0"/>
          </a:p>
          <a:p>
            <a:endParaRPr lang="id-ID" dirty="0" smtClean="0"/>
          </a:p>
          <a:p>
            <a:endParaRPr lang="id-ID" dirty="0"/>
          </a:p>
        </p:txBody>
      </p:sp>
      <p:cxnSp>
        <p:nvCxnSpPr>
          <p:cNvPr id="12" name="Straight Arrow Connector 11"/>
          <p:cNvCxnSpPr/>
          <p:nvPr/>
        </p:nvCxnSpPr>
        <p:spPr>
          <a:xfrm>
            <a:off x="2771800" y="1707654"/>
            <a:ext cx="7920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37287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ver and End Slide Master">
  <a:themeElements>
    <a:clrScheme name="ALLPPT-COLOR-A23">
      <a:dk1>
        <a:sysClr val="windowText" lastClr="000000"/>
      </a:dk1>
      <a:lt1>
        <a:sysClr val="window" lastClr="FFFFFF"/>
      </a:lt1>
      <a:dk2>
        <a:srgbClr val="1F497D"/>
      </a:dk2>
      <a:lt2>
        <a:srgbClr val="EEECE1"/>
      </a:lt2>
      <a:accent1>
        <a:srgbClr val="F8B2A3"/>
      </a:accent1>
      <a:accent2>
        <a:srgbClr val="A4B4EA"/>
      </a:accent2>
      <a:accent3>
        <a:srgbClr val="9AD3E9"/>
      </a:accent3>
      <a:accent4>
        <a:srgbClr val="98DFBB"/>
      </a:accent4>
      <a:accent5>
        <a:srgbClr val="CBCBCB"/>
      </a:accent5>
      <a:accent6>
        <a:srgbClr val="576868"/>
      </a:accent6>
      <a:hlink>
        <a:srgbClr val="0000FF"/>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s Slide Master">
  <a:themeElements>
    <a:clrScheme name="ALLPPT-COLOR-A23">
      <a:dk1>
        <a:sysClr val="windowText" lastClr="000000"/>
      </a:dk1>
      <a:lt1>
        <a:sysClr val="window" lastClr="FFFFFF"/>
      </a:lt1>
      <a:dk2>
        <a:srgbClr val="1F497D"/>
      </a:dk2>
      <a:lt2>
        <a:srgbClr val="EEECE1"/>
      </a:lt2>
      <a:accent1>
        <a:srgbClr val="F8B2A3"/>
      </a:accent1>
      <a:accent2>
        <a:srgbClr val="A4B4EA"/>
      </a:accent2>
      <a:accent3>
        <a:srgbClr val="9AD3E9"/>
      </a:accent3>
      <a:accent4>
        <a:srgbClr val="98DFBB"/>
      </a:accent4>
      <a:accent5>
        <a:srgbClr val="CBCBCB"/>
      </a:accent5>
      <a:accent6>
        <a:srgbClr val="576868"/>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AD3E9"/>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Section Break Slide Master">
  <a:themeElements>
    <a:clrScheme name="ALLPPT-COLOR-A23">
      <a:dk1>
        <a:sysClr val="windowText" lastClr="000000"/>
      </a:dk1>
      <a:lt1>
        <a:sysClr val="window" lastClr="FFFFFF"/>
      </a:lt1>
      <a:dk2>
        <a:srgbClr val="1F497D"/>
      </a:dk2>
      <a:lt2>
        <a:srgbClr val="EEECE1"/>
      </a:lt2>
      <a:accent1>
        <a:srgbClr val="F8B2A3"/>
      </a:accent1>
      <a:accent2>
        <a:srgbClr val="A4B4EA"/>
      </a:accent2>
      <a:accent3>
        <a:srgbClr val="9AD3E9"/>
      </a:accent3>
      <a:accent4>
        <a:srgbClr val="98DFBB"/>
      </a:accent4>
      <a:accent5>
        <a:srgbClr val="CBCBCB"/>
      </a:accent5>
      <a:accent6>
        <a:srgbClr val="576868"/>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4225</TotalTime>
  <Words>718</Words>
  <Application>Microsoft Office PowerPoint</Application>
  <PresentationFormat>On-screen Show (16:9)</PresentationFormat>
  <Paragraphs>66</Paragraphs>
  <Slides>10</Slides>
  <Notes>1</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Cover and End Slide Master</vt:lpstr>
      <vt:lpstr>Contents Slide Master</vt:lpstr>
      <vt:lpstr>Section Break Slide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GoogleSlidesPPT.com;Allppt.com</dc:creator>
  <cp:lastModifiedBy>user</cp:lastModifiedBy>
  <cp:revision>245</cp:revision>
  <dcterms:created xsi:type="dcterms:W3CDTF">2016-12-05T23:26:54Z</dcterms:created>
  <dcterms:modified xsi:type="dcterms:W3CDTF">2020-11-01T13:05:19Z</dcterms:modified>
</cp:coreProperties>
</file>