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32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EB5F7E6D-B7D3-458D-B0A6-3B43200C87C5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E40BCA4-D2D4-4E49-A7E6-1163AA4D221C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F7E6D-B7D3-458D-B0A6-3B43200C87C5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CA4-D2D4-4E49-A7E6-1163AA4D22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F7E6D-B7D3-458D-B0A6-3B43200C87C5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CA4-D2D4-4E49-A7E6-1163AA4D22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B5F7E6D-B7D3-458D-B0A6-3B43200C87C5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E40BCA4-D2D4-4E49-A7E6-1163AA4D22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5F7E6D-B7D3-458D-B0A6-3B43200C87C5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40BCA4-D2D4-4E49-A7E6-1163AA4D221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5F7E6D-B7D3-458D-B0A6-3B43200C87C5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40BCA4-D2D4-4E49-A7E6-1163AA4D221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5F7E6D-B7D3-458D-B0A6-3B43200C87C5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40BCA4-D2D4-4E49-A7E6-1163AA4D221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5F7E6D-B7D3-458D-B0A6-3B43200C87C5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40BCA4-D2D4-4E49-A7E6-1163AA4D221C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5F7E6D-B7D3-458D-B0A6-3B43200C87C5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40BCA4-D2D4-4E49-A7E6-1163AA4D221C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5F7E6D-B7D3-458D-B0A6-3B43200C87C5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40BCA4-D2D4-4E49-A7E6-1163AA4D22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B5F7E6D-B7D3-458D-B0A6-3B43200C87C5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40BCA4-D2D4-4E49-A7E6-1163AA4D221C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F7E6D-B7D3-458D-B0A6-3B43200C87C5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CA4-D2D4-4E49-A7E6-1163AA4D22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B5F7E6D-B7D3-458D-B0A6-3B43200C87C5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E40BCA4-D2D4-4E49-A7E6-1163AA4D221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5F7E6D-B7D3-458D-B0A6-3B43200C87C5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40BCA4-D2D4-4E49-A7E6-1163AA4D22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5F7E6D-B7D3-458D-B0A6-3B43200C87C5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40BCA4-D2D4-4E49-A7E6-1163AA4D22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F7E6D-B7D3-458D-B0A6-3B43200C87C5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CA4-D2D4-4E49-A7E6-1163AA4D22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F7E6D-B7D3-458D-B0A6-3B43200C87C5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CA4-D2D4-4E49-A7E6-1163AA4D221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F7E6D-B7D3-458D-B0A6-3B43200C87C5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CA4-D2D4-4E49-A7E6-1163AA4D22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F7E6D-B7D3-458D-B0A6-3B43200C87C5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CA4-D2D4-4E49-A7E6-1163AA4D22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F7E6D-B7D3-458D-B0A6-3B43200C87C5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CA4-D2D4-4E49-A7E6-1163AA4D22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F7E6D-B7D3-458D-B0A6-3B43200C87C5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CA4-D2D4-4E49-A7E6-1163AA4D221C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F7E6D-B7D3-458D-B0A6-3B43200C87C5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CA4-D2D4-4E49-A7E6-1163AA4D22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EB5F7E6D-B7D3-458D-B0A6-3B43200C87C5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4E40BCA4-D2D4-4E49-A7E6-1163AA4D221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B5F7E6D-B7D3-458D-B0A6-3B43200C87C5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E40BCA4-D2D4-4E49-A7E6-1163AA4D221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03239" y="457200"/>
            <a:ext cx="9067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PANCASILA SEBAGAI SUMBER DARI SEGALA SUMBER HUKUM</a:t>
            </a:r>
            <a:endParaRPr lang="en-US" sz="2800" dirty="0"/>
          </a:p>
        </p:txBody>
      </p:sp>
      <p:pic>
        <p:nvPicPr>
          <p:cNvPr id="5" name="Picture 4" descr="C:\Users\user\AppData\Local\Microsoft\Windows\Temporary Internet Files\Content.Word\images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1828800"/>
            <a:ext cx="4408538" cy="396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37138" y="1428513"/>
            <a:ext cx="4401403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95274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381000"/>
            <a:ext cx="8229600" cy="4525963"/>
          </a:xfrm>
        </p:spPr>
        <p:txBody>
          <a:bodyPr/>
          <a:lstStyle/>
          <a:p>
            <a:r>
              <a:rPr lang="en-US" i="1" dirty="0" err="1"/>
              <a:t>Grundnorm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diberikan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i="1" dirty="0"/>
              <a:t>Founding father</a:t>
            </a:r>
            <a:r>
              <a:rPr lang="en-US" dirty="0"/>
              <a:t> yang </a:t>
            </a:r>
            <a:r>
              <a:rPr lang="en-US" dirty="0" err="1"/>
              <a:t>membangun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.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menyusun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,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 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diarahkan</a:t>
            </a:r>
            <a:r>
              <a:rPr lang="en-US" dirty="0"/>
              <a:t>,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arti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wujudkan</a:t>
            </a:r>
            <a:r>
              <a:rPr lang="en-US" dirty="0"/>
              <a:t>  Negara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, </a:t>
            </a:r>
            <a:r>
              <a:rPr lang="en-US" dirty="0" err="1"/>
              <a:t>sekaligus</a:t>
            </a:r>
            <a:r>
              <a:rPr lang="en-US" dirty="0"/>
              <a:t> </a:t>
            </a:r>
            <a:r>
              <a:rPr lang="en-US" dirty="0" err="1"/>
              <a:t>dituntut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menegakkan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piranti</a:t>
            </a:r>
            <a:r>
              <a:rPr lang="en-US" dirty="0"/>
              <a:t>  yang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dipergunakan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tepat</a:t>
            </a:r>
            <a:r>
              <a:rPr lang="en-US" dirty="0"/>
              <a:t> di </a:t>
            </a:r>
            <a:r>
              <a:rPr lang="en-US" dirty="0" err="1"/>
              <a:t>dalam</a:t>
            </a:r>
            <a:r>
              <a:rPr lang="en-US" dirty="0"/>
              <a:t>  </a:t>
            </a:r>
            <a:r>
              <a:rPr lang="en-US" dirty="0" err="1"/>
              <a:t>mewujudkan</a:t>
            </a:r>
            <a:r>
              <a:rPr lang="en-US" dirty="0"/>
              <a:t> </a:t>
            </a:r>
            <a:r>
              <a:rPr lang="en-US" dirty="0" err="1"/>
              <a:t>keinginan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cita-cita</a:t>
            </a:r>
            <a:r>
              <a:rPr lang="en-US" dirty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600" y="4419600"/>
            <a:ext cx="25908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1603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90600"/>
            <a:ext cx="8077200" cy="4842029"/>
          </a:xfrm>
        </p:spPr>
        <p:txBody>
          <a:bodyPr>
            <a:normAutofit/>
          </a:bodyPr>
          <a:lstStyle/>
          <a:p>
            <a:r>
              <a:rPr lang="en-US" sz="3600" b="1" dirty="0" err="1" smtClean="0"/>
              <a:t>Apakah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hukum</a:t>
            </a:r>
            <a:r>
              <a:rPr lang="en-US" sz="3600" b="1" dirty="0" smtClean="0"/>
              <a:t> di Indonesia </a:t>
            </a:r>
            <a:r>
              <a:rPr lang="en-US" sz="3600" b="1" dirty="0" err="1" smtClean="0"/>
              <a:t>sudah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berjalan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sesuai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nilai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Pancasila</a:t>
            </a:r>
            <a:r>
              <a:rPr lang="en-US" sz="3600" b="1" dirty="0" smtClean="0"/>
              <a:t>?</a:t>
            </a:r>
          </a:p>
          <a:p>
            <a:r>
              <a:rPr lang="en-US" sz="3600" b="1" dirty="0" err="1" smtClean="0"/>
              <a:t>Apakah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masyarakat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sudah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mengamalkan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kehidupan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sesuai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dengan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kaedah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hukum</a:t>
            </a:r>
            <a:r>
              <a:rPr lang="en-US" sz="3600" b="1" dirty="0" smtClean="0"/>
              <a:t> yang </a:t>
            </a:r>
            <a:r>
              <a:rPr lang="en-US" sz="3600" b="1" dirty="0" err="1" smtClean="0"/>
              <a:t>ada</a:t>
            </a:r>
            <a:r>
              <a:rPr lang="en-US" sz="3600" b="1" dirty="0" smtClean="0"/>
              <a:t> di Indonesia?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09282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3" y="304800"/>
            <a:ext cx="50292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838200" y="3886200"/>
            <a:ext cx="32880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/>
              <a:t>Penajar</a:t>
            </a:r>
            <a:r>
              <a:rPr lang="en-US" b="1" dirty="0" smtClean="0"/>
              <a:t> </a:t>
            </a:r>
            <a:r>
              <a:rPr lang="en-US" b="1" dirty="0" err="1" smtClean="0"/>
              <a:t>mewah</a:t>
            </a:r>
            <a:r>
              <a:rPr lang="en-US" b="1" dirty="0" smtClean="0"/>
              <a:t> </a:t>
            </a:r>
            <a:r>
              <a:rPr lang="en-US" b="1" dirty="0" err="1" smtClean="0"/>
              <a:t>suka</a:t>
            </a:r>
            <a:r>
              <a:rPr lang="en-US" b="1" dirty="0" smtClean="0"/>
              <a:t> </a:t>
            </a:r>
            <a:r>
              <a:rPr lang="en-US" b="1" dirty="0" err="1" smtClean="0"/>
              <a:t>miskin</a:t>
            </a:r>
            <a:endParaRPr lang="en-US" b="1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7580" y="-997974"/>
            <a:ext cx="4166419" cy="784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4736705" y="5522960"/>
            <a:ext cx="44294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/>
              <a:t>Kasus</a:t>
            </a:r>
            <a:r>
              <a:rPr lang="en-US" b="1" dirty="0" smtClean="0"/>
              <a:t> </a:t>
            </a:r>
            <a:r>
              <a:rPr lang="en-US" b="1" dirty="0" err="1" smtClean="0"/>
              <a:t>pencuri</a:t>
            </a:r>
            <a:r>
              <a:rPr lang="en-US" b="1" dirty="0" smtClean="0"/>
              <a:t> amplifier yang di </a:t>
            </a:r>
            <a:r>
              <a:rPr lang="en-US" b="1" dirty="0" err="1" smtClean="0"/>
              <a:t>bakar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316682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990600"/>
            <a:ext cx="8686800" cy="5562600"/>
          </a:xfrm>
        </p:spPr>
        <p:txBody>
          <a:bodyPr>
            <a:normAutofit fontScale="92500"/>
          </a:bodyPr>
          <a:lstStyle/>
          <a:p>
            <a:r>
              <a:rPr lang="en-US" dirty="0" err="1"/>
              <a:t>Didalam</a:t>
            </a:r>
            <a:r>
              <a:rPr lang="en-US" dirty="0"/>
              <a:t> </a:t>
            </a:r>
            <a:r>
              <a:rPr lang="en-US" dirty="0" err="1"/>
              <a:t>penyelengaan</a:t>
            </a:r>
            <a:r>
              <a:rPr lang="en-US" dirty="0"/>
              <a:t> Negara, Negara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Sifat</a:t>
            </a:r>
            <a:r>
              <a:rPr lang="en-US" dirty="0"/>
              <a:t>: 1) </a:t>
            </a:r>
            <a:r>
              <a:rPr lang="en-US" dirty="0" err="1"/>
              <a:t>Memaksa</a:t>
            </a:r>
            <a:r>
              <a:rPr lang="en-US" dirty="0"/>
              <a:t>:  Negara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kekuasaan</a:t>
            </a:r>
            <a:r>
              <a:rPr lang="en-US" dirty="0"/>
              <a:t> / </a:t>
            </a:r>
            <a:r>
              <a:rPr lang="en-US" dirty="0" err="1"/>
              <a:t>wewenang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mewajibkan</a:t>
            </a:r>
            <a:r>
              <a:rPr lang="en-US" dirty="0"/>
              <a:t> </a:t>
            </a:r>
            <a:r>
              <a:rPr lang="en-US" dirty="0" err="1"/>
              <a:t>waraga</a:t>
            </a:r>
            <a:r>
              <a:rPr lang="en-US" dirty="0"/>
              <a:t> </a:t>
            </a:r>
            <a:r>
              <a:rPr lang="en-US" dirty="0" err="1"/>
              <a:t>negaranya</a:t>
            </a:r>
            <a:r>
              <a:rPr lang="en-US" dirty="0"/>
              <a:t> </a:t>
            </a:r>
            <a:r>
              <a:rPr lang="en-US" dirty="0" err="1"/>
              <a:t>supaya</a:t>
            </a:r>
            <a:r>
              <a:rPr lang="en-US" dirty="0"/>
              <a:t> </a:t>
            </a:r>
            <a:r>
              <a:rPr lang="en-US" dirty="0" err="1"/>
              <a:t>patuh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taat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peraturan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Negara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polisi</a:t>
            </a:r>
            <a:r>
              <a:rPr lang="en-US" dirty="0"/>
              <a:t>, </a:t>
            </a:r>
            <a:r>
              <a:rPr lang="en-US" dirty="0" err="1"/>
              <a:t>jaksa</a:t>
            </a:r>
            <a:r>
              <a:rPr lang="en-US" dirty="0"/>
              <a:t>, hakim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sangsi</a:t>
            </a:r>
            <a:r>
              <a:rPr lang="en-US" dirty="0"/>
              <a:t> yang </a:t>
            </a:r>
            <a:r>
              <a:rPr lang="en-US" dirty="0" err="1"/>
              <a:t>tegas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pelanggarnya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2</a:t>
            </a:r>
            <a:r>
              <a:rPr lang="en-US" dirty="0"/>
              <a:t>) </a:t>
            </a:r>
            <a:r>
              <a:rPr lang="en-US" dirty="0" err="1"/>
              <a:t>Monopoli</a:t>
            </a:r>
            <a:r>
              <a:rPr lang="en-US" dirty="0"/>
              <a:t>: Negara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kekuasaan</a:t>
            </a:r>
            <a:r>
              <a:rPr lang="en-US" dirty="0"/>
              <a:t>/</a:t>
            </a:r>
            <a:r>
              <a:rPr lang="en-US" dirty="0" err="1"/>
              <a:t>kewenangan</a:t>
            </a:r>
            <a:r>
              <a:rPr lang="en-US" dirty="0"/>
              <a:t> yang </a:t>
            </a:r>
            <a:r>
              <a:rPr lang="en-US" dirty="0" err="1"/>
              <a:t>mutlak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mengatur</a:t>
            </a:r>
            <a:r>
              <a:rPr lang="en-US" dirty="0"/>
              <a:t> </a:t>
            </a:r>
            <a:r>
              <a:rPr lang="en-US" dirty="0" err="1"/>
              <a:t>arah</a:t>
            </a:r>
            <a:r>
              <a:rPr lang="en-US" dirty="0"/>
              <a:t> </a:t>
            </a:r>
            <a:r>
              <a:rPr lang="en-US" dirty="0" err="1"/>
              <a:t>perjuangan</a:t>
            </a:r>
            <a:r>
              <a:rPr lang="en-US" dirty="0"/>
              <a:t> </a:t>
            </a:r>
            <a:r>
              <a:rPr lang="en-US" dirty="0" err="1"/>
              <a:t>ataupun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dicapai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Negara.  3) </a:t>
            </a:r>
            <a:r>
              <a:rPr lang="en-US" dirty="0" err="1"/>
              <a:t>Menyeluruh</a:t>
            </a:r>
            <a:r>
              <a:rPr lang="en-US" dirty="0"/>
              <a:t>/</a:t>
            </a:r>
            <a:r>
              <a:rPr lang="en-US" dirty="0" err="1"/>
              <a:t>mencakup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: </a:t>
            </a:r>
            <a:endParaRPr lang="en-US" dirty="0" smtClean="0"/>
          </a:p>
          <a:p>
            <a:r>
              <a:rPr lang="en-US" dirty="0" smtClean="0"/>
              <a:t>Negara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peraturan</a:t>
            </a:r>
            <a:r>
              <a:rPr lang="en-US" dirty="0"/>
              <a:t> </a:t>
            </a:r>
            <a:r>
              <a:rPr lang="en-US" dirty="0" err="1"/>
              <a:t>perundang-undangan</a:t>
            </a:r>
            <a:r>
              <a:rPr lang="en-US" dirty="0"/>
              <a:t> yang </a:t>
            </a:r>
            <a:r>
              <a:rPr lang="en-US" dirty="0" err="1"/>
              <a:t>berlaku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orang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terkecuali</a:t>
            </a:r>
            <a:r>
              <a:rPr lang="en-US" dirty="0"/>
              <a:t>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15962"/>
          </a:xfrm>
        </p:spPr>
        <p:txBody>
          <a:bodyPr>
            <a:normAutofit fontScale="90000"/>
          </a:bodyPr>
          <a:lstStyle/>
          <a:p>
            <a:pPr lvl="0"/>
            <a:r>
              <a:rPr lang="en-US" dirty="0">
                <a:effectLst/>
              </a:rPr>
              <a:t>Negara </a:t>
            </a:r>
            <a:r>
              <a:rPr lang="en-US" dirty="0" err="1">
                <a:effectLst/>
              </a:rPr>
              <a:t>Hukum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619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Didalam</a:t>
            </a:r>
            <a:r>
              <a:rPr lang="en-US" dirty="0"/>
              <a:t> </a:t>
            </a:r>
            <a:r>
              <a:rPr lang="en-US" dirty="0" err="1"/>
              <a:t>Undang-Undang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1945 </a:t>
            </a:r>
            <a:r>
              <a:rPr lang="en-US" dirty="0" err="1"/>
              <a:t>pasal</a:t>
            </a:r>
            <a:r>
              <a:rPr lang="en-US" dirty="0"/>
              <a:t> 1 </a:t>
            </a:r>
            <a:r>
              <a:rPr lang="en-US" dirty="0" err="1"/>
              <a:t>ayat</a:t>
            </a:r>
            <a:r>
              <a:rPr lang="en-US" dirty="0"/>
              <a:t> 3 </a:t>
            </a:r>
            <a:r>
              <a:rPr lang="en-US" dirty="0" err="1"/>
              <a:t>jelas</a:t>
            </a:r>
            <a:r>
              <a:rPr lang="en-US" dirty="0"/>
              <a:t> </a:t>
            </a:r>
            <a:r>
              <a:rPr lang="en-US" dirty="0" err="1"/>
              <a:t>bahwasaannya</a:t>
            </a:r>
            <a:r>
              <a:rPr lang="en-US" dirty="0"/>
              <a:t> Indonesia </a:t>
            </a:r>
            <a:r>
              <a:rPr lang="en-US" dirty="0" err="1"/>
              <a:t>menganut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didalam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ruh</a:t>
            </a:r>
            <a:r>
              <a:rPr lang="en-US" dirty="0"/>
              <a:t> yang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 smtClean="0"/>
              <a:t>didalamnya</a:t>
            </a:r>
            <a:r>
              <a:rPr lang="en-US" dirty="0"/>
              <a:t>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64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304800"/>
            <a:ext cx="8686800" cy="5702491"/>
          </a:xfrm>
        </p:spPr>
        <p:txBody>
          <a:bodyPr>
            <a:normAutofit/>
          </a:bodyPr>
          <a:lstStyle/>
          <a:p>
            <a:r>
              <a:rPr lang="en-US" sz="2800" dirty="0" err="1"/>
              <a:t>ciri</a:t>
            </a:r>
            <a:r>
              <a:rPr lang="en-US" sz="2800" dirty="0"/>
              <a:t> yang </a:t>
            </a:r>
            <a:r>
              <a:rPr lang="en-US" sz="2800" dirty="0" err="1"/>
              <a:t>melekat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negara</a:t>
            </a:r>
            <a:r>
              <a:rPr lang="en-US" sz="2800" dirty="0"/>
              <a:t> </a:t>
            </a:r>
            <a:r>
              <a:rPr lang="en-US" sz="2800" dirty="0" err="1"/>
              <a:t>hukum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i="1" dirty="0" err="1"/>
              <a:t>Rechtsstaat</a:t>
            </a:r>
            <a:r>
              <a:rPr lang="en-US" sz="2800" i="1" dirty="0"/>
              <a:t>, </a:t>
            </a:r>
            <a:r>
              <a:rPr lang="en-US" sz="2800" dirty="0" err="1"/>
              <a:t>yaitu</a:t>
            </a:r>
            <a:r>
              <a:rPr lang="en-US" sz="2800" dirty="0"/>
              <a:t> </a:t>
            </a:r>
            <a:r>
              <a:rPr lang="en-US" sz="2800" dirty="0" err="1"/>
              <a:t>sebagai</a:t>
            </a:r>
            <a:r>
              <a:rPr lang="en-US" sz="2800" dirty="0"/>
              <a:t> </a:t>
            </a:r>
            <a:r>
              <a:rPr lang="en-US" sz="2800" dirty="0" err="1"/>
              <a:t>berikut</a:t>
            </a:r>
            <a:r>
              <a:rPr lang="en-US" sz="2800" dirty="0"/>
              <a:t>. </a:t>
            </a:r>
            <a:r>
              <a:rPr lang="en-US" sz="2800" i="1" dirty="0"/>
              <a:t> </a:t>
            </a:r>
            <a:r>
              <a:rPr lang="en-US" sz="2800" dirty="0"/>
              <a:t> </a:t>
            </a:r>
            <a:endParaRPr lang="en-US" sz="2400" dirty="0"/>
          </a:p>
          <a:p>
            <a:pPr marL="280988" lvl="1" indent="-222250"/>
            <a:r>
              <a:rPr lang="en-US" sz="2400" dirty="0"/>
              <a:t>HAM </a:t>
            </a:r>
            <a:r>
              <a:rPr lang="en-US" sz="2400" dirty="0" err="1"/>
              <a:t>terjamin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undang-undang</a:t>
            </a:r>
            <a:endParaRPr lang="en-US" sz="2000" dirty="0"/>
          </a:p>
          <a:p>
            <a:pPr marL="280988" lvl="1" indent="-222250"/>
            <a:r>
              <a:rPr lang="en-US" sz="2400" dirty="0" err="1"/>
              <a:t>Supremasi</a:t>
            </a:r>
            <a:r>
              <a:rPr lang="en-US" sz="2400" dirty="0"/>
              <a:t> </a:t>
            </a:r>
            <a:r>
              <a:rPr lang="en-US" sz="2400" dirty="0" err="1"/>
              <a:t>hukum</a:t>
            </a:r>
            <a:r>
              <a:rPr lang="en-US" sz="2400" dirty="0"/>
              <a:t> </a:t>
            </a:r>
            <a:endParaRPr lang="en-US" sz="2000" dirty="0"/>
          </a:p>
          <a:p>
            <a:pPr marL="280988" lvl="1" indent="-222250"/>
            <a:r>
              <a:rPr lang="en-US" sz="2400" dirty="0" err="1"/>
              <a:t>Pembagian</a:t>
            </a:r>
            <a:r>
              <a:rPr lang="en-US" sz="2400" dirty="0"/>
              <a:t> </a:t>
            </a:r>
            <a:r>
              <a:rPr lang="en-US" sz="2400" dirty="0" err="1"/>
              <a:t>kekuasaan</a:t>
            </a:r>
            <a:r>
              <a:rPr lang="en-US" sz="2400" dirty="0"/>
              <a:t> ( </a:t>
            </a:r>
            <a:r>
              <a:rPr lang="en-US" sz="2400" dirty="0" err="1"/>
              <a:t>Trias</a:t>
            </a:r>
            <a:r>
              <a:rPr lang="en-US" sz="2400" dirty="0"/>
              <a:t> </a:t>
            </a:r>
            <a:r>
              <a:rPr lang="en-US" sz="2400" dirty="0" err="1"/>
              <a:t>Politika</a:t>
            </a:r>
            <a:r>
              <a:rPr lang="en-US" sz="2400" dirty="0"/>
              <a:t>) </a:t>
            </a:r>
            <a:endParaRPr lang="en-US" sz="2400" dirty="0" smtClean="0"/>
          </a:p>
          <a:p>
            <a:pPr marL="58738" lvl="1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demi </a:t>
            </a:r>
            <a:r>
              <a:rPr lang="en-US" sz="2400" dirty="0" err="1"/>
              <a:t>kepastian</a:t>
            </a:r>
            <a:r>
              <a:rPr lang="en-US" sz="2400" dirty="0"/>
              <a:t> </a:t>
            </a:r>
            <a:r>
              <a:rPr lang="en-US" sz="2400" dirty="0" err="1"/>
              <a:t>hukum</a:t>
            </a:r>
            <a:r>
              <a:rPr lang="en-US" sz="2400" dirty="0"/>
              <a:t> </a:t>
            </a:r>
            <a:endParaRPr lang="en-US" sz="2000" dirty="0"/>
          </a:p>
          <a:p>
            <a:pPr marL="280988" lvl="1" indent="-222250"/>
            <a:r>
              <a:rPr lang="en-US" sz="2400" dirty="0" err="1"/>
              <a:t>Kesamaan</a:t>
            </a:r>
            <a:r>
              <a:rPr lang="en-US" sz="2400" dirty="0"/>
              <a:t> </a:t>
            </a:r>
            <a:r>
              <a:rPr lang="en-US" sz="2400" dirty="0" err="1"/>
              <a:t>kedudukan</a:t>
            </a:r>
            <a:r>
              <a:rPr lang="en-US" sz="2400" dirty="0"/>
              <a:t> di </a:t>
            </a:r>
            <a:r>
              <a:rPr lang="en-US" sz="2400" dirty="0" err="1"/>
              <a:t>depan</a:t>
            </a:r>
            <a:r>
              <a:rPr lang="en-US" sz="2400" dirty="0"/>
              <a:t> </a:t>
            </a:r>
            <a:r>
              <a:rPr lang="en-US" sz="2400" dirty="0" err="1"/>
              <a:t>hukum</a:t>
            </a:r>
            <a:r>
              <a:rPr lang="en-US" sz="2400" dirty="0"/>
              <a:t>  </a:t>
            </a:r>
            <a:endParaRPr lang="en-US" sz="2000" dirty="0"/>
          </a:p>
          <a:p>
            <a:pPr marL="280988" lvl="1" indent="-222250"/>
            <a:r>
              <a:rPr lang="en-US" sz="2400" dirty="0" err="1"/>
              <a:t>Peradilan</a:t>
            </a:r>
            <a:r>
              <a:rPr lang="en-US" sz="2400" dirty="0"/>
              <a:t> </a:t>
            </a:r>
            <a:r>
              <a:rPr lang="en-US" sz="2400" dirty="0" err="1"/>
              <a:t>administrasi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perselisihan</a:t>
            </a:r>
            <a:r>
              <a:rPr lang="en-US" sz="2400" dirty="0"/>
              <a:t> </a:t>
            </a:r>
            <a:endParaRPr lang="en-US" sz="2000" dirty="0"/>
          </a:p>
          <a:p>
            <a:pPr marL="280988" lvl="1" indent="-222250"/>
            <a:r>
              <a:rPr lang="en-US" sz="2400" dirty="0" err="1"/>
              <a:t>Kebebasan</a:t>
            </a:r>
            <a:r>
              <a:rPr lang="en-US" sz="2400" dirty="0"/>
              <a:t> </a:t>
            </a:r>
            <a:r>
              <a:rPr lang="en-US" sz="2400" dirty="0" err="1"/>
              <a:t>menyatakan</a:t>
            </a:r>
            <a:r>
              <a:rPr lang="en-US" sz="2400" dirty="0"/>
              <a:t> </a:t>
            </a:r>
            <a:r>
              <a:rPr lang="en-US" sz="2400" dirty="0" err="1"/>
              <a:t>pendapat</a:t>
            </a:r>
            <a:r>
              <a:rPr lang="en-US" sz="2400" dirty="0"/>
              <a:t>, </a:t>
            </a:r>
            <a:r>
              <a:rPr lang="en-US" sz="2400" dirty="0" err="1"/>
              <a:t>bersikap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berorganisasi</a:t>
            </a:r>
            <a:endParaRPr lang="en-US" sz="2000" dirty="0"/>
          </a:p>
          <a:p>
            <a:pPr marL="280988" lvl="1" indent="-222250"/>
            <a:r>
              <a:rPr lang="en-US" sz="2400" dirty="0" err="1"/>
              <a:t>Pemilihan</a:t>
            </a:r>
            <a:r>
              <a:rPr lang="en-US" sz="2400" dirty="0"/>
              <a:t> </a:t>
            </a:r>
            <a:r>
              <a:rPr lang="en-US" sz="2400" dirty="0" err="1"/>
              <a:t>umum</a:t>
            </a:r>
            <a:r>
              <a:rPr lang="en-US" sz="2400" dirty="0"/>
              <a:t> yang </a:t>
            </a:r>
            <a:r>
              <a:rPr lang="en-US" sz="2400" dirty="0" err="1"/>
              <a:t>bebas</a:t>
            </a:r>
            <a:endParaRPr lang="en-US" sz="2000" dirty="0"/>
          </a:p>
          <a:p>
            <a:pPr marL="280988" lvl="1" indent="-222250"/>
            <a:r>
              <a:rPr lang="en-US" sz="2400" dirty="0" err="1"/>
              <a:t>Badan</a:t>
            </a:r>
            <a:r>
              <a:rPr lang="en-US" sz="2400" dirty="0"/>
              <a:t> </a:t>
            </a:r>
            <a:r>
              <a:rPr lang="en-US" sz="2400" dirty="0" err="1"/>
              <a:t>kehakiman</a:t>
            </a:r>
            <a:r>
              <a:rPr lang="en-US" sz="2400" dirty="0"/>
              <a:t> yang </a:t>
            </a:r>
            <a:r>
              <a:rPr lang="en-US" sz="2400" dirty="0" err="1"/>
              <a:t>bebas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memihak</a:t>
            </a:r>
            <a:r>
              <a:rPr lang="en-US" sz="2400" dirty="0"/>
              <a:t> </a:t>
            </a:r>
            <a:endParaRPr lang="en-US" sz="2000" dirty="0"/>
          </a:p>
          <a:p>
            <a:pPr marL="280988" indent="-222250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029314"/>
            <a:ext cx="2362200" cy="2399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5319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304800" y="304800"/>
            <a:ext cx="6343650" cy="6400800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yang </a:t>
            </a:r>
            <a:r>
              <a:rPr lang="en-US" dirty="0" err="1"/>
              <a:t>terpenting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pelaksanaan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rangkaian</a:t>
            </a:r>
            <a:r>
              <a:rPr lang="en-US" dirty="0"/>
              <a:t> </a:t>
            </a:r>
            <a:r>
              <a:rPr lang="en-US" dirty="0" err="1"/>
              <a:t>kekuasaan</a:t>
            </a:r>
            <a:r>
              <a:rPr lang="en-US" dirty="0"/>
              <a:t> </a:t>
            </a:r>
            <a:r>
              <a:rPr lang="en-US" dirty="0" err="1"/>
              <a:t>kelembagaan</a:t>
            </a:r>
            <a:r>
              <a:rPr lang="en-US" dirty="0"/>
              <a:t>.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penyalahgunaan</a:t>
            </a:r>
            <a:r>
              <a:rPr lang="en-US" dirty="0"/>
              <a:t> </a:t>
            </a:r>
            <a:r>
              <a:rPr lang="en-US" dirty="0" err="1"/>
              <a:t>kekuasaan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, </a:t>
            </a:r>
            <a:r>
              <a:rPr lang="en-US" dirty="0" err="1"/>
              <a:t>ekonomi</a:t>
            </a:r>
            <a:r>
              <a:rPr lang="en-US" dirty="0"/>
              <a:t>,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perantara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kriminalisasi</a:t>
            </a:r>
            <a:r>
              <a:rPr lang="en-US" dirty="0"/>
              <a:t>,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pidana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 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menuntut</a:t>
            </a:r>
            <a:r>
              <a:rPr lang="en-US" dirty="0"/>
              <a:t> </a:t>
            </a:r>
            <a:r>
              <a:rPr lang="en-US" dirty="0" err="1"/>
              <a:t>pelaku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konstitusi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, </a:t>
            </a:r>
            <a:r>
              <a:rPr lang="en-US" dirty="0" err="1"/>
              <a:t>jadi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instrument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didalam</a:t>
            </a:r>
            <a:r>
              <a:rPr lang="en-US" dirty="0"/>
              <a:t> </a:t>
            </a:r>
            <a:r>
              <a:rPr lang="en-US" dirty="0" err="1"/>
              <a:t>penyelenggaan</a:t>
            </a:r>
            <a:r>
              <a:rPr lang="en-US" dirty="0"/>
              <a:t> Negara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pengatur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social</a:t>
            </a:r>
            <a:r>
              <a:rPr lang="en-US" dirty="0" smtClean="0"/>
              <a:t>.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prodak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850" y="1066800"/>
            <a:ext cx="3105150" cy="429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2349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200" y="1481328"/>
            <a:ext cx="8991600" cy="5605272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/>
              <a:t>Sejarah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yuridis</a:t>
            </a:r>
            <a:r>
              <a:rPr lang="en-US" dirty="0"/>
              <a:t> (</a:t>
            </a:r>
            <a:r>
              <a:rPr lang="en-US" dirty="0" err="1"/>
              <a:t>hukum</a:t>
            </a:r>
            <a:r>
              <a:rPr lang="en-US" dirty="0"/>
              <a:t>) </a:t>
            </a:r>
            <a:r>
              <a:rPr lang="en-US" dirty="0" err="1"/>
              <a:t>tercantum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Memorandum DPR-GR 9 </a:t>
            </a:r>
            <a:r>
              <a:rPr lang="en-US" dirty="0" err="1"/>
              <a:t>Juni</a:t>
            </a:r>
            <a:r>
              <a:rPr lang="en-US" dirty="0"/>
              <a:t> 1966 </a:t>
            </a:r>
            <a:r>
              <a:rPr lang="en-US" dirty="0" err="1"/>
              <a:t>menjelaskan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pandangan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dimurnikan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dipadatkan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PPKI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nama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Indonesia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Republik</a:t>
            </a:r>
            <a:r>
              <a:rPr lang="en-US" dirty="0"/>
              <a:t> Indonesia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Memorandum </a:t>
            </a:r>
            <a:r>
              <a:rPr lang="en-US" dirty="0"/>
              <a:t>DPR-GR </a:t>
            </a:r>
            <a:r>
              <a:rPr lang="en-US" dirty="0" err="1"/>
              <a:t>disyahkan</a:t>
            </a:r>
            <a:r>
              <a:rPr lang="en-US" dirty="0"/>
              <a:t> pula </a:t>
            </a:r>
            <a:r>
              <a:rPr lang="en-US" dirty="0" err="1"/>
              <a:t>oleh</a:t>
            </a:r>
            <a:r>
              <a:rPr lang="en-US" dirty="0"/>
              <a:t> MPRS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Ketetapan</a:t>
            </a:r>
            <a:r>
              <a:rPr lang="en-US" dirty="0"/>
              <a:t> MPRS No. XX/MPRS/1966 ( </a:t>
            </a:r>
            <a:r>
              <a:rPr lang="en-US" dirty="0" err="1"/>
              <a:t>jo</a:t>
            </a:r>
            <a:r>
              <a:rPr lang="en-US" dirty="0"/>
              <a:t> </a:t>
            </a:r>
            <a:r>
              <a:rPr lang="en-US" dirty="0" err="1"/>
              <a:t>Ketetapan</a:t>
            </a:r>
            <a:r>
              <a:rPr lang="en-US" dirty="0"/>
              <a:t> MPR No. V/MPR/1973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Ketetapan</a:t>
            </a:r>
            <a:r>
              <a:rPr lang="en-US" dirty="0"/>
              <a:t> No. IX/MPR/1978 ).</a:t>
            </a:r>
            <a:r>
              <a:rPr lang="en-US" dirty="0" err="1"/>
              <a:t>Dijelaskan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segala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Indonesia yang </a:t>
            </a:r>
            <a:r>
              <a:rPr lang="en-US" dirty="0" err="1"/>
              <a:t>hakikatnya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pandangan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 smtClean="0"/>
              <a:t>.</a:t>
            </a:r>
          </a:p>
          <a:p>
            <a:pPr marL="109728" indent="0">
              <a:buNone/>
            </a:pPr>
            <a:r>
              <a:rPr lang="en-US" dirty="0" smtClean="0"/>
              <a:t>  </a:t>
            </a:r>
          </a:p>
          <a:p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segala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diatur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pasal</a:t>
            </a:r>
            <a:r>
              <a:rPr lang="en-US" dirty="0"/>
              <a:t> 2 UU No.10 </a:t>
            </a:r>
            <a:r>
              <a:rPr lang="en-US" dirty="0" err="1"/>
              <a:t>tahun</a:t>
            </a:r>
            <a:r>
              <a:rPr lang="en-US" dirty="0"/>
              <a:t> 2004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pembentukan</a:t>
            </a:r>
            <a:r>
              <a:rPr lang="en-US" dirty="0"/>
              <a:t> </a:t>
            </a:r>
            <a:r>
              <a:rPr lang="en-US" dirty="0" err="1"/>
              <a:t>perundang-undangan</a:t>
            </a:r>
            <a:r>
              <a:rPr lang="en-US" dirty="0"/>
              <a:t> yang </a:t>
            </a:r>
            <a:r>
              <a:rPr lang="en-US" dirty="0" err="1"/>
              <a:t>menyatakan</a:t>
            </a:r>
            <a:r>
              <a:rPr lang="en-US" dirty="0"/>
              <a:t> “</a:t>
            </a:r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segala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”. 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ialah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yang </a:t>
            </a:r>
            <a:r>
              <a:rPr lang="en-US" dirty="0" err="1"/>
              <a:t>dijadikan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penyusunan</a:t>
            </a:r>
            <a:r>
              <a:rPr lang="en-US" dirty="0"/>
              <a:t> </a:t>
            </a:r>
            <a:r>
              <a:rPr lang="en-US" dirty="0" err="1"/>
              <a:t>peraturan</a:t>
            </a:r>
            <a:r>
              <a:rPr lang="en-US" dirty="0"/>
              <a:t> </a:t>
            </a:r>
            <a:r>
              <a:rPr lang="en-US" dirty="0" err="1"/>
              <a:t>perundang-undangan,baik</a:t>
            </a:r>
            <a:r>
              <a:rPr lang="en-US" dirty="0"/>
              <a:t>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tertulis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tertulis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en-US" sz="3200" dirty="0" err="1">
                <a:effectLst/>
              </a:rPr>
              <a:t>Pengertian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Pancasila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Sebagai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Sumber</a:t>
            </a:r>
            <a:r>
              <a:rPr lang="en-US" sz="3200" dirty="0">
                <a:effectLst/>
              </a:rPr>
              <a:t> Dari </a:t>
            </a:r>
            <a:r>
              <a:rPr lang="en-US" sz="3200" dirty="0" err="1">
                <a:effectLst/>
              </a:rPr>
              <a:t>Segala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Sumber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Hukum</a:t>
            </a:r>
            <a:r>
              <a:rPr lang="en-US" sz="3200" dirty="0">
                <a:effectLst/>
              </a:rPr>
              <a:t/>
            </a:r>
            <a:br>
              <a:rPr lang="en-US" sz="3200" dirty="0">
                <a:effectLst/>
              </a:rPr>
            </a:b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08727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Supremacy </a:t>
            </a:r>
            <a:r>
              <a:rPr lang="en-US" dirty="0" smtClean="0"/>
              <a:t>Of Law</a:t>
            </a:r>
          </a:p>
          <a:p>
            <a:r>
              <a:rPr lang="en-US" dirty="0" smtClean="0"/>
              <a:t>Equality </a:t>
            </a:r>
            <a:r>
              <a:rPr lang="en-US" dirty="0"/>
              <a:t>Before The </a:t>
            </a:r>
            <a:r>
              <a:rPr lang="en-US" dirty="0" smtClean="0"/>
              <a:t>Law</a:t>
            </a:r>
          </a:p>
          <a:p>
            <a:r>
              <a:rPr lang="en-US" dirty="0"/>
              <a:t>Human </a:t>
            </a:r>
            <a:r>
              <a:rPr lang="en-US" dirty="0" smtClean="0"/>
              <a:t>Rights</a:t>
            </a:r>
          </a:p>
          <a:p>
            <a:pPr marL="1031875" indent="-398463"/>
            <a:r>
              <a:rPr lang="en-US" dirty="0"/>
              <a:t>a. </a:t>
            </a:r>
            <a:r>
              <a:rPr lang="en-US" dirty="0" smtClean="0"/>
              <a:t>The </a:t>
            </a:r>
            <a:r>
              <a:rPr lang="en-US" dirty="0"/>
              <a:t>rights to personal freedom ( </a:t>
            </a:r>
            <a:r>
              <a:rPr lang="en-US" dirty="0" err="1"/>
              <a:t>kemerdekaan</a:t>
            </a:r>
            <a:r>
              <a:rPr lang="en-US" dirty="0"/>
              <a:t> </a:t>
            </a:r>
            <a:r>
              <a:rPr lang="en-US" dirty="0" err="1"/>
              <a:t>pribadi</a:t>
            </a:r>
            <a:r>
              <a:rPr lang="en-US" dirty="0"/>
              <a:t>), </a:t>
            </a:r>
          </a:p>
          <a:p>
            <a:pPr marL="1031875" indent="-398463"/>
            <a:r>
              <a:rPr lang="en-US" dirty="0"/>
              <a:t>b. </a:t>
            </a:r>
            <a:r>
              <a:rPr lang="en-US" dirty="0" smtClean="0"/>
              <a:t>The </a:t>
            </a:r>
            <a:r>
              <a:rPr lang="en-US" dirty="0"/>
              <a:t>rights to freedom of discussion ( </a:t>
            </a:r>
            <a:r>
              <a:rPr lang="en-US" dirty="0" err="1"/>
              <a:t>kemerdekaan</a:t>
            </a:r>
            <a:r>
              <a:rPr lang="en-US" dirty="0"/>
              <a:t> </a:t>
            </a:r>
            <a:r>
              <a:rPr lang="en-US" dirty="0" err="1"/>
              <a:t>berdiskusi</a:t>
            </a:r>
            <a:r>
              <a:rPr lang="en-US" dirty="0"/>
              <a:t>), </a:t>
            </a:r>
          </a:p>
          <a:p>
            <a:pPr marL="1031875" indent="-398463"/>
            <a:r>
              <a:rPr lang="en-US" dirty="0"/>
              <a:t>c.  </a:t>
            </a:r>
            <a:r>
              <a:rPr lang="en-US" dirty="0" smtClean="0"/>
              <a:t>The </a:t>
            </a:r>
            <a:r>
              <a:rPr lang="en-US" dirty="0"/>
              <a:t>rights to public meeting </a:t>
            </a:r>
            <a:r>
              <a:rPr lang="en-US" dirty="0" smtClean="0"/>
              <a:t>(</a:t>
            </a:r>
            <a:r>
              <a:rPr lang="en-US" dirty="0" err="1" smtClean="0"/>
              <a:t>kemerdekaan</a:t>
            </a:r>
            <a:r>
              <a:rPr lang="en-US" dirty="0" smtClean="0"/>
              <a:t> </a:t>
            </a:r>
            <a:r>
              <a:rPr lang="en-US" dirty="0" err="1"/>
              <a:t>mengadakan</a:t>
            </a:r>
            <a:r>
              <a:rPr lang="en-US" dirty="0"/>
              <a:t> </a:t>
            </a:r>
            <a:r>
              <a:rPr lang="en-US" dirty="0" err="1"/>
              <a:t>rapat</a:t>
            </a:r>
            <a:r>
              <a:rPr lang="en-US" dirty="0"/>
              <a:t>).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>
                <a:effectLst/>
              </a:rPr>
              <a:t>Menurut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A.V.Dicey</a:t>
            </a:r>
            <a:r>
              <a:rPr lang="en-US" dirty="0">
                <a:effectLst/>
              </a:rPr>
              <a:t>, Negara </a:t>
            </a:r>
            <a:r>
              <a:rPr lang="en-US" dirty="0" err="1">
                <a:effectLst/>
              </a:rPr>
              <a:t>hukum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harus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mempunyai</a:t>
            </a:r>
            <a:r>
              <a:rPr lang="en-US" dirty="0">
                <a:effectLst/>
              </a:rPr>
              <a:t> 3 </a:t>
            </a:r>
            <a:r>
              <a:rPr lang="en-US" dirty="0" err="1">
                <a:effectLst/>
              </a:rPr>
              <a:t>unsur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pokok</a:t>
            </a:r>
            <a:r>
              <a:rPr lang="en-US" dirty="0">
                <a:effectLst/>
              </a:rPr>
              <a:t> :</a:t>
            </a:r>
            <a:br>
              <a:rPr lang="en-US" dirty="0">
                <a:effectLst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4949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33</TotalTime>
  <Words>466</Words>
  <Application>Microsoft Office PowerPoint</Application>
  <PresentationFormat>On-screen Show (4:3)</PresentationFormat>
  <Paragraphs>35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Century Gothic</vt:lpstr>
      <vt:lpstr>Lucida Sans Unicode</vt:lpstr>
      <vt:lpstr>Verdana</vt:lpstr>
      <vt:lpstr>Wingdings 2</vt:lpstr>
      <vt:lpstr>Wingdings 3</vt:lpstr>
      <vt:lpstr>Austin</vt:lpstr>
      <vt:lpstr>Concourse</vt:lpstr>
      <vt:lpstr>PowerPoint Presentation</vt:lpstr>
      <vt:lpstr>PowerPoint Presentation</vt:lpstr>
      <vt:lpstr>PowerPoint Presentation</vt:lpstr>
      <vt:lpstr>Negara Hukum </vt:lpstr>
      <vt:lpstr>PowerPoint Presentation</vt:lpstr>
      <vt:lpstr>PowerPoint Presentation</vt:lpstr>
      <vt:lpstr>PowerPoint Presentation</vt:lpstr>
      <vt:lpstr>Pengertian Pancasila Sebagai Sumber Dari Segala Sumber Hukum </vt:lpstr>
      <vt:lpstr>Menurut A.V.Dicey, Negara hukum harus mempunyai 3 unsur pokok : 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Windows User</cp:lastModifiedBy>
  <cp:revision>6</cp:revision>
  <dcterms:created xsi:type="dcterms:W3CDTF">2018-08-26T05:13:24Z</dcterms:created>
  <dcterms:modified xsi:type="dcterms:W3CDTF">2018-09-03T12:51:18Z</dcterms:modified>
</cp:coreProperties>
</file>