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Saira Medium"/>
      <p:regular r:id="rId17"/>
    </p:embeddedFont>
    <p:embeddedFont>
      <p:font typeface="Saira Medium"/>
      <p:regular r:id="rId18"/>
    </p:embeddedFont>
    <p:embeddedFont>
      <p:font typeface="Saira Medium"/>
      <p:regular r:id="rId19"/>
    </p:embeddedFont>
    <p:embeddedFont>
      <p:font typeface="Saira Medium"/>
      <p:regular r:id="rId20"/>
    </p:embeddedFont>
    <p:embeddedFont>
      <p:font typeface="Roboto"/>
      <p:regular r:id="rId21"/>
    </p:embeddedFont>
    <p:embeddedFont>
      <p:font typeface="Roboto"/>
      <p:regular r:id="rId22"/>
    </p:embeddedFont>
    <p:embeddedFont>
      <p:font typeface="Roboto"/>
      <p:regular r:id="rId23"/>
    </p:embeddedFont>
    <p:embeddedFont>
      <p:font typeface="Roboto"/>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10-1.png"/><Relationship Id="rId2" Type="http://schemas.openxmlformats.org/officeDocument/2006/relationships/image" Target="../media/image-1010-2.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11-1.png"/><Relationship Id="rId2" Type="http://schemas.openxmlformats.org/officeDocument/2006/relationships/image" Target="../media/image-1011-2.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2-1.png"/><Relationship Id="rId2" Type="http://schemas.openxmlformats.org/officeDocument/2006/relationships/image" Target="../media/image-1002-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3-1.png"/><Relationship Id="rId2" Type="http://schemas.openxmlformats.org/officeDocument/2006/relationships/image" Target="../media/image-1003-2.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4-1.png"/><Relationship Id="rId2" Type="http://schemas.openxmlformats.org/officeDocument/2006/relationships/image" Target="../media/image-1004-2.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5-1.png"/><Relationship Id="rId2" Type="http://schemas.openxmlformats.org/officeDocument/2006/relationships/image" Target="../media/image-1005-2.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6-1.png"/><Relationship Id="rId2" Type="http://schemas.openxmlformats.org/officeDocument/2006/relationships/image" Target="../media/image-1006-2.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7-1.png"/><Relationship Id="rId2" Type="http://schemas.openxmlformats.org/officeDocument/2006/relationships/image" Target="../media/image-1007-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8-1.png"/><Relationship Id="rId2" Type="http://schemas.openxmlformats.org/officeDocument/2006/relationships/image" Target="../media/image-1008-2.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9-1.png"/><Relationship Id="rId2" Type="http://schemas.openxmlformats.org/officeDocument/2006/relationships/image" Target="../media/image-1009-2.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30303">
              <a:alpha val="75000"/>
            </a:srgbClr>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sv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sv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svg"/><Relationship Id="rId10" Type="http://schemas.openxmlformats.org/officeDocument/2006/relationships/image" Target="../media/image-8-10.png"/><Relationship Id="rId11" Type="http://schemas.openxmlformats.org/officeDocument/2006/relationships/image" Target="../media/image-8-11.png"/><Relationship Id="rId12" Type="http://schemas.openxmlformats.org/officeDocument/2006/relationships/image" Target="../media/image-8-12.svg"/><Relationship Id="rId13" Type="http://schemas.openxmlformats.org/officeDocument/2006/relationships/slideLayout" Target="../slideLayouts/slideLayout9.xml"/><Relationship Id="rId1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svg"/><Relationship Id="rId4" Type="http://schemas.openxmlformats.org/officeDocument/2006/relationships/image" Target="../media/image-9-4.png"/><Relationship Id="rId5" Type="http://schemas.openxmlformats.org/officeDocument/2006/relationships/image" Target="../media/image-9-5.svg"/><Relationship Id="rId6" Type="http://schemas.openxmlformats.org/officeDocument/2006/relationships/image" Target="../media/image-9-6.png"/><Relationship Id="rId7" Type="http://schemas.openxmlformats.org/officeDocument/2006/relationships/image" Target="../media/image-9-7.svg"/><Relationship Id="rId8" Type="http://schemas.openxmlformats.org/officeDocument/2006/relationships/slideLayout" Target="../slideLayouts/slideLayout10.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846898"/>
            <a:ext cx="7556421" cy="2126337"/>
          </a:xfrm>
          <a:prstGeom prst="rect">
            <a:avLst/>
          </a:prstGeom>
          <a:noFill/>
          <a:ln/>
        </p:spPr>
        <p:txBody>
          <a:bodyPr wrap="square" lIns="0" tIns="0" rIns="0" bIns="0" rtlCol="0" anchor="t"/>
          <a:lstStyle/>
          <a:p>
            <a:pPr algn="l" indent="0" marL="0">
              <a:lnSpc>
                <a:spcPts val="5550"/>
              </a:lnSpc>
              <a:buNone/>
            </a:pPr>
            <a:r>
              <a:rPr lang="en-US" sz="4450" dirty="0">
                <a:solidFill>
                  <a:srgbClr val="FFFFFF"/>
                </a:solidFill>
                <a:latin typeface="Saira Medium" pitchFamily="34" charset="0"/>
                <a:ea typeface="Saira Medium" pitchFamily="34" charset="-122"/>
                <a:cs typeface="Saira Medium" pitchFamily="34" charset="-120"/>
              </a:rPr>
              <a:t>Masjid sebagai Pusat Peradaban dan Pemberdayaan Umat</a:t>
            </a:r>
            <a:endParaRPr lang="en-US" sz="4450" dirty="0"/>
          </a:p>
        </p:txBody>
      </p:sp>
      <p:sp>
        <p:nvSpPr>
          <p:cNvPr id="4" name="Text 1"/>
          <p:cNvSpPr/>
          <p:nvPr/>
        </p:nvSpPr>
        <p:spPr>
          <a:xfrm>
            <a:off x="6280190" y="4313396"/>
            <a:ext cx="7556421" cy="1360527"/>
          </a:xfrm>
          <a:prstGeom prst="rect">
            <a:avLst/>
          </a:prstGeom>
          <a:noFill/>
          <a:ln/>
        </p:spPr>
        <p:txBody>
          <a:bodyPr wrap="square" lIns="0" tIns="0" rIns="0" bIns="0" rtlCol="0" anchor="t"/>
          <a:lstStyle/>
          <a:p>
            <a:pPr algn="l" indent="0" marL="0">
              <a:lnSpc>
                <a:spcPts val="3550"/>
              </a:lnSpc>
              <a:buNone/>
            </a:pPr>
            <a:r>
              <a:rPr lang="en-US" sz="2200" dirty="0">
                <a:solidFill>
                  <a:srgbClr val="E5E0DF"/>
                </a:solidFill>
                <a:latin typeface="Roboto" pitchFamily="34" charset="0"/>
                <a:ea typeface="Roboto" pitchFamily="34" charset="-122"/>
                <a:cs typeface="Roboto" pitchFamily="34" charset="-120"/>
              </a:rPr>
              <a:t>Masjid bukan hanya tempat ibadah, tetapi sumber kemajuan peradaban dan pemberdayaan umat Islam dalam dimensi spiritual, sosial, ekonomi, dan budaya.</a:t>
            </a:r>
            <a:endParaRPr lang="en-US" sz="2200" dirty="0"/>
          </a:p>
        </p:txBody>
      </p:sp>
      <p:sp>
        <p:nvSpPr>
          <p:cNvPr id="5" name="Text 2"/>
          <p:cNvSpPr/>
          <p:nvPr/>
        </p:nvSpPr>
        <p:spPr>
          <a:xfrm>
            <a:off x="6280190" y="5929074"/>
            <a:ext cx="7556421" cy="453509"/>
          </a:xfrm>
          <a:prstGeom prst="rect">
            <a:avLst/>
          </a:prstGeom>
          <a:noFill/>
          <a:ln/>
        </p:spPr>
        <p:txBody>
          <a:bodyPr wrap="none" lIns="0" tIns="0" rIns="0" bIns="0" rtlCol="0" anchor="t"/>
          <a:lstStyle/>
          <a:p>
            <a:pPr algn="l" indent="0" marL="0">
              <a:lnSpc>
                <a:spcPts val="3550"/>
              </a:lnSpc>
              <a:buNone/>
            </a:pPr>
            <a:r>
              <a:rPr lang="en-US" sz="2200" dirty="0">
                <a:solidFill>
                  <a:srgbClr val="E5E0DF"/>
                </a:solidFill>
                <a:latin typeface="Roboto" pitchFamily="34" charset="0"/>
                <a:ea typeface="Roboto" pitchFamily="34" charset="-122"/>
                <a:cs typeface="Roboto" pitchFamily="34" charset="-120"/>
              </a:rPr>
              <a:t>Disusun oleh Kelompok 10</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205276"/>
          </a:xfrm>
          <a:prstGeom prst="rect">
            <a:avLst/>
          </a:prstGeom>
        </p:spPr>
      </p:pic>
      <p:sp>
        <p:nvSpPr>
          <p:cNvPr id="3" name="Text 0"/>
          <p:cNvSpPr/>
          <p:nvPr/>
        </p:nvSpPr>
        <p:spPr>
          <a:xfrm>
            <a:off x="617458" y="2696170"/>
            <a:ext cx="7679055" cy="441127"/>
          </a:xfrm>
          <a:prstGeom prst="rect">
            <a:avLst/>
          </a:prstGeom>
          <a:noFill/>
          <a:ln/>
        </p:spPr>
        <p:txBody>
          <a:bodyPr wrap="none" lIns="0" tIns="0" rIns="0" bIns="0" rtlCol="0" anchor="t"/>
          <a:lstStyle/>
          <a:p>
            <a:pPr algn="l" indent="0" marL="0">
              <a:lnSpc>
                <a:spcPts val="3450"/>
              </a:lnSpc>
              <a:buNone/>
            </a:pPr>
            <a:r>
              <a:rPr lang="en-US" sz="2750" dirty="0">
                <a:solidFill>
                  <a:srgbClr val="FFFFFF"/>
                </a:solidFill>
                <a:latin typeface="Saira Medium" pitchFamily="34" charset="0"/>
                <a:ea typeface="Saira Medium" pitchFamily="34" charset="-122"/>
                <a:cs typeface="Saira Medium" pitchFamily="34" charset="-120"/>
              </a:rPr>
              <a:t>Kesimpulan: Masjid Sebagai Masa Depan Umat</a:t>
            </a:r>
            <a:endParaRPr lang="en-US" sz="2750" dirty="0"/>
          </a:p>
        </p:txBody>
      </p:sp>
      <p:sp>
        <p:nvSpPr>
          <p:cNvPr id="4" name="Text 1"/>
          <p:cNvSpPr/>
          <p:nvPr/>
        </p:nvSpPr>
        <p:spPr>
          <a:xfrm>
            <a:off x="617458" y="3401854"/>
            <a:ext cx="9732169" cy="1102638"/>
          </a:xfrm>
          <a:prstGeom prst="rect">
            <a:avLst/>
          </a:prstGeom>
          <a:noFill/>
          <a:ln/>
        </p:spPr>
        <p:txBody>
          <a:bodyPr wrap="none" lIns="0" tIns="0" rIns="0" bIns="0" rtlCol="0" anchor="t"/>
          <a:lstStyle/>
          <a:p>
            <a:pPr algn="l" indent="0" marL="0">
              <a:lnSpc>
                <a:spcPts val="8650"/>
              </a:lnSpc>
              <a:buNone/>
            </a:pPr>
            <a:r>
              <a:rPr lang="en-US" sz="6900" dirty="0">
                <a:solidFill>
                  <a:srgbClr val="FFFFFF"/>
                </a:solidFill>
                <a:latin typeface="Saira Medium" pitchFamily="34" charset="0"/>
                <a:ea typeface="Saira Medium" pitchFamily="34" charset="-122"/>
                <a:cs typeface="Saira Medium" pitchFamily="34" charset="-120"/>
              </a:rPr>
              <a:t>Wujudkan Visi Bersama</a:t>
            </a:r>
            <a:endParaRPr lang="en-US" sz="6900" dirty="0"/>
          </a:p>
        </p:txBody>
      </p:sp>
      <p:sp>
        <p:nvSpPr>
          <p:cNvPr id="5" name="Shape 2"/>
          <p:cNvSpPr/>
          <p:nvPr/>
        </p:nvSpPr>
        <p:spPr>
          <a:xfrm>
            <a:off x="617458" y="4769048"/>
            <a:ext cx="4347567" cy="1329214"/>
          </a:xfrm>
          <a:prstGeom prst="roundRect">
            <a:avLst>
              <a:gd name="adj" fmla="val 31855"/>
            </a:avLst>
          </a:prstGeom>
          <a:solidFill>
            <a:srgbClr val="030303"/>
          </a:solidFill>
          <a:ln w="15240">
            <a:solidFill>
              <a:srgbClr val="FC8337"/>
            </a:solidFill>
            <a:prstDash val="solid"/>
          </a:ln>
        </p:spPr>
      </p:sp>
      <p:sp>
        <p:nvSpPr>
          <p:cNvPr id="6" name="Text 3"/>
          <p:cNvSpPr/>
          <p:nvPr/>
        </p:nvSpPr>
        <p:spPr>
          <a:xfrm>
            <a:off x="809030" y="4960620"/>
            <a:ext cx="2205276" cy="275630"/>
          </a:xfrm>
          <a:prstGeom prst="rect">
            <a:avLst/>
          </a:prstGeom>
          <a:noFill/>
          <a:ln/>
        </p:spPr>
        <p:txBody>
          <a:bodyPr wrap="none" lIns="0" tIns="0" rIns="0" bIns="0" rtlCol="0" anchor="t"/>
          <a:lstStyle/>
          <a:p>
            <a:pPr algn="l" indent="0" marL="0">
              <a:lnSpc>
                <a:spcPts val="2150"/>
              </a:lnSpc>
              <a:buNone/>
            </a:pPr>
            <a:r>
              <a:rPr lang="en-US" sz="1700" dirty="0">
                <a:solidFill>
                  <a:srgbClr val="E5E0DF"/>
                </a:solidFill>
                <a:latin typeface="Saira Medium" pitchFamily="34" charset="0"/>
                <a:ea typeface="Saira Medium" pitchFamily="34" charset="-122"/>
                <a:cs typeface="Saira Medium" pitchFamily="34" charset="-120"/>
              </a:rPr>
              <a:t>Pusat Peradaban</a:t>
            </a:r>
            <a:endParaRPr lang="en-US" sz="1700" dirty="0"/>
          </a:p>
        </p:txBody>
      </p:sp>
      <p:sp>
        <p:nvSpPr>
          <p:cNvPr id="7" name="Text 4"/>
          <p:cNvSpPr/>
          <p:nvPr/>
        </p:nvSpPr>
        <p:spPr>
          <a:xfrm>
            <a:off x="809030" y="5342096"/>
            <a:ext cx="3964424" cy="564594"/>
          </a:xfrm>
          <a:prstGeom prst="rect">
            <a:avLst/>
          </a:prstGeom>
          <a:noFill/>
          <a:ln/>
        </p:spPr>
        <p:txBody>
          <a:bodyPr wrap="square" lIns="0" tIns="0" rIns="0" bIns="0" rtlCol="0" anchor="t"/>
          <a:lstStyle/>
          <a:p>
            <a:pPr algn="l" indent="0" marL="0">
              <a:lnSpc>
                <a:spcPts val="2200"/>
              </a:lnSpc>
              <a:buNone/>
            </a:pPr>
            <a:r>
              <a:rPr lang="en-US" sz="1350" dirty="0">
                <a:solidFill>
                  <a:srgbClr val="E5E0DF"/>
                </a:solidFill>
                <a:latin typeface="Roboto" pitchFamily="34" charset="0"/>
                <a:ea typeface="Roboto" pitchFamily="34" charset="-122"/>
                <a:cs typeface="Roboto" pitchFamily="34" charset="-120"/>
              </a:rPr>
              <a:t>Masjid melahirkan ilmu, budaya, dan moral yang mencerahkan umat</a:t>
            </a:r>
            <a:endParaRPr lang="en-US" sz="1350" dirty="0"/>
          </a:p>
        </p:txBody>
      </p:sp>
      <p:sp>
        <p:nvSpPr>
          <p:cNvPr id="8" name="Shape 5"/>
          <p:cNvSpPr/>
          <p:nvPr/>
        </p:nvSpPr>
        <p:spPr>
          <a:xfrm>
            <a:off x="5141357" y="4769048"/>
            <a:ext cx="4347567" cy="1329214"/>
          </a:xfrm>
          <a:prstGeom prst="roundRect">
            <a:avLst>
              <a:gd name="adj" fmla="val 31855"/>
            </a:avLst>
          </a:prstGeom>
          <a:solidFill>
            <a:srgbClr val="030303"/>
          </a:solidFill>
          <a:ln w="15240">
            <a:solidFill>
              <a:srgbClr val="FC8337"/>
            </a:solidFill>
            <a:prstDash val="solid"/>
          </a:ln>
        </p:spPr>
      </p:sp>
      <p:sp>
        <p:nvSpPr>
          <p:cNvPr id="9" name="Text 6"/>
          <p:cNvSpPr/>
          <p:nvPr/>
        </p:nvSpPr>
        <p:spPr>
          <a:xfrm>
            <a:off x="5332928" y="4960620"/>
            <a:ext cx="2205276" cy="275630"/>
          </a:xfrm>
          <a:prstGeom prst="rect">
            <a:avLst/>
          </a:prstGeom>
          <a:noFill/>
          <a:ln/>
        </p:spPr>
        <p:txBody>
          <a:bodyPr wrap="none" lIns="0" tIns="0" rIns="0" bIns="0" rtlCol="0" anchor="t"/>
          <a:lstStyle/>
          <a:p>
            <a:pPr algn="l" indent="0" marL="0">
              <a:lnSpc>
                <a:spcPts val="2150"/>
              </a:lnSpc>
              <a:buNone/>
            </a:pPr>
            <a:r>
              <a:rPr lang="en-US" sz="1700" dirty="0">
                <a:solidFill>
                  <a:srgbClr val="E5E0DF"/>
                </a:solidFill>
                <a:latin typeface="Saira Medium" pitchFamily="34" charset="0"/>
                <a:ea typeface="Saira Medium" pitchFamily="34" charset="-122"/>
                <a:cs typeface="Saira Medium" pitchFamily="34" charset="-120"/>
              </a:rPr>
              <a:t>Pusat Pemberdayaan</a:t>
            </a:r>
            <a:endParaRPr lang="en-US" sz="1700" dirty="0"/>
          </a:p>
        </p:txBody>
      </p:sp>
      <p:sp>
        <p:nvSpPr>
          <p:cNvPr id="10" name="Text 7"/>
          <p:cNvSpPr/>
          <p:nvPr/>
        </p:nvSpPr>
        <p:spPr>
          <a:xfrm>
            <a:off x="5332928" y="5342096"/>
            <a:ext cx="3964424" cy="564594"/>
          </a:xfrm>
          <a:prstGeom prst="rect">
            <a:avLst/>
          </a:prstGeom>
          <a:noFill/>
          <a:ln/>
        </p:spPr>
        <p:txBody>
          <a:bodyPr wrap="square" lIns="0" tIns="0" rIns="0" bIns="0" rtlCol="0" anchor="t"/>
          <a:lstStyle/>
          <a:p>
            <a:pPr algn="l" indent="0" marL="0">
              <a:lnSpc>
                <a:spcPts val="2200"/>
              </a:lnSpc>
              <a:buNone/>
            </a:pPr>
            <a:r>
              <a:rPr lang="en-US" sz="1350" dirty="0">
                <a:solidFill>
                  <a:srgbClr val="E5E0DF"/>
                </a:solidFill>
                <a:latin typeface="Roboto" pitchFamily="34" charset="0"/>
                <a:ea typeface="Roboto" pitchFamily="34" charset="-122"/>
                <a:cs typeface="Roboto" pitchFamily="34" charset="-120"/>
              </a:rPr>
              <a:t>Masjid membangun umat secara holistik: spiritual, sosial, dan ekonomi</a:t>
            </a:r>
            <a:endParaRPr lang="en-US" sz="1350" dirty="0"/>
          </a:p>
        </p:txBody>
      </p:sp>
      <p:sp>
        <p:nvSpPr>
          <p:cNvPr id="11" name="Shape 8"/>
          <p:cNvSpPr/>
          <p:nvPr/>
        </p:nvSpPr>
        <p:spPr>
          <a:xfrm>
            <a:off x="9665256" y="4769048"/>
            <a:ext cx="4347567" cy="1329214"/>
          </a:xfrm>
          <a:prstGeom prst="roundRect">
            <a:avLst>
              <a:gd name="adj" fmla="val 31855"/>
            </a:avLst>
          </a:prstGeom>
          <a:solidFill>
            <a:srgbClr val="030303"/>
          </a:solidFill>
          <a:ln w="15240">
            <a:solidFill>
              <a:srgbClr val="FC8337"/>
            </a:solidFill>
            <a:prstDash val="solid"/>
          </a:ln>
        </p:spPr>
      </p:sp>
      <p:sp>
        <p:nvSpPr>
          <p:cNvPr id="12" name="Text 9"/>
          <p:cNvSpPr/>
          <p:nvPr/>
        </p:nvSpPr>
        <p:spPr>
          <a:xfrm>
            <a:off x="9856827" y="4960620"/>
            <a:ext cx="2205276" cy="275630"/>
          </a:xfrm>
          <a:prstGeom prst="rect">
            <a:avLst/>
          </a:prstGeom>
          <a:noFill/>
          <a:ln/>
        </p:spPr>
        <p:txBody>
          <a:bodyPr wrap="none" lIns="0" tIns="0" rIns="0" bIns="0" rtlCol="0" anchor="t"/>
          <a:lstStyle/>
          <a:p>
            <a:pPr algn="l" indent="0" marL="0">
              <a:lnSpc>
                <a:spcPts val="2150"/>
              </a:lnSpc>
              <a:buNone/>
            </a:pPr>
            <a:r>
              <a:rPr lang="en-US" sz="1700" dirty="0">
                <a:solidFill>
                  <a:srgbClr val="E5E0DF"/>
                </a:solidFill>
                <a:latin typeface="Saira Medium" pitchFamily="34" charset="0"/>
                <a:ea typeface="Saira Medium" pitchFamily="34" charset="-122"/>
                <a:cs typeface="Saira Medium" pitchFamily="34" charset="-120"/>
              </a:rPr>
              <a:t>Pusat Kehidupan</a:t>
            </a:r>
            <a:endParaRPr lang="en-US" sz="1700" dirty="0"/>
          </a:p>
        </p:txBody>
      </p:sp>
      <p:sp>
        <p:nvSpPr>
          <p:cNvPr id="13" name="Text 10"/>
          <p:cNvSpPr/>
          <p:nvPr/>
        </p:nvSpPr>
        <p:spPr>
          <a:xfrm>
            <a:off x="9856827" y="5342096"/>
            <a:ext cx="3964424" cy="564594"/>
          </a:xfrm>
          <a:prstGeom prst="rect">
            <a:avLst/>
          </a:prstGeom>
          <a:noFill/>
          <a:ln/>
        </p:spPr>
        <p:txBody>
          <a:bodyPr wrap="square" lIns="0" tIns="0" rIns="0" bIns="0" rtlCol="0" anchor="t"/>
          <a:lstStyle/>
          <a:p>
            <a:pPr algn="l" indent="0" marL="0">
              <a:lnSpc>
                <a:spcPts val="2200"/>
              </a:lnSpc>
              <a:buNone/>
            </a:pPr>
            <a:r>
              <a:rPr lang="en-US" sz="1350" dirty="0">
                <a:solidFill>
                  <a:srgbClr val="E5E0DF"/>
                </a:solidFill>
                <a:latin typeface="Roboto" pitchFamily="34" charset="0"/>
                <a:ea typeface="Roboto" pitchFamily="34" charset="-122"/>
                <a:cs typeface="Roboto" pitchFamily="34" charset="-120"/>
              </a:rPr>
              <a:t>Tugas kita adalah memakmurkan masjid dan dimakmurkan olehnya</a:t>
            </a:r>
            <a:endParaRPr lang="en-US" sz="1350" dirty="0"/>
          </a:p>
        </p:txBody>
      </p:sp>
      <p:sp>
        <p:nvSpPr>
          <p:cNvPr id="14" name="Text 11"/>
          <p:cNvSpPr/>
          <p:nvPr/>
        </p:nvSpPr>
        <p:spPr>
          <a:xfrm>
            <a:off x="882015" y="6494978"/>
            <a:ext cx="13130927" cy="282297"/>
          </a:xfrm>
          <a:prstGeom prst="rect">
            <a:avLst/>
          </a:prstGeom>
          <a:noFill/>
          <a:ln/>
        </p:spPr>
        <p:txBody>
          <a:bodyPr wrap="none" lIns="0" tIns="0" rIns="0" bIns="0" rtlCol="0" anchor="t"/>
          <a:lstStyle/>
          <a:p>
            <a:pPr algn="l" indent="0" marL="0">
              <a:lnSpc>
                <a:spcPts val="2200"/>
              </a:lnSpc>
              <a:buNone/>
            </a:pPr>
            <a:r>
              <a:rPr lang="en-US" sz="1350" b="1" dirty="0">
                <a:solidFill>
                  <a:srgbClr val="E5E0DF"/>
                </a:solidFill>
                <a:latin typeface="Roboto" pitchFamily="34" charset="0"/>
                <a:ea typeface="Roboto" pitchFamily="34" charset="-122"/>
                <a:cs typeface="Roboto" pitchFamily="34" charset="-120"/>
              </a:rPr>
              <a:t>"Sesungguhnya yang memakmurkan masjid Allah hanyalah orang-orang yang beriman kepada Allah dan hari akhir."</a:t>
            </a:r>
            <a:pPr algn="l" indent="0" marL="0">
              <a:lnSpc>
                <a:spcPts val="2200"/>
              </a:lnSpc>
              <a:buNone/>
            </a:pPr>
            <a:r>
              <a:rPr lang="en-US" sz="1350" dirty="0">
                <a:solidFill>
                  <a:srgbClr val="E5E0DF"/>
                </a:solidFill>
                <a:latin typeface="Roboto" pitchFamily="34" charset="0"/>
                <a:ea typeface="Roboto" pitchFamily="34" charset="-122"/>
                <a:cs typeface="Roboto" pitchFamily="34" charset="-120"/>
              </a:rPr>
              <a:t> (QS. At-Taubah: 18)</a:t>
            </a:r>
            <a:endParaRPr lang="en-US" sz="1350" dirty="0"/>
          </a:p>
        </p:txBody>
      </p:sp>
      <p:sp>
        <p:nvSpPr>
          <p:cNvPr id="15" name="Text 12"/>
          <p:cNvSpPr/>
          <p:nvPr/>
        </p:nvSpPr>
        <p:spPr>
          <a:xfrm>
            <a:off x="882015" y="6975634"/>
            <a:ext cx="13130927" cy="564594"/>
          </a:xfrm>
          <a:prstGeom prst="rect">
            <a:avLst/>
          </a:prstGeom>
          <a:noFill/>
          <a:ln/>
        </p:spPr>
        <p:txBody>
          <a:bodyPr wrap="square" lIns="0" tIns="0" rIns="0" bIns="0" rtlCol="0" anchor="t"/>
          <a:lstStyle/>
          <a:p>
            <a:pPr algn="l" indent="0" marL="0">
              <a:lnSpc>
                <a:spcPts val="2200"/>
              </a:lnSpc>
              <a:buNone/>
            </a:pPr>
            <a:r>
              <a:rPr lang="en-US" sz="1350" dirty="0">
                <a:solidFill>
                  <a:srgbClr val="E5E0DF"/>
                </a:solidFill>
                <a:latin typeface="Roboto" pitchFamily="34" charset="0"/>
                <a:ea typeface="Roboto" pitchFamily="34" charset="-122"/>
                <a:cs typeface="Roboto" pitchFamily="34" charset="-120"/>
              </a:rPr>
              <a:t>Semoga kita menjadi generasi yang menghidupkan fungsi masjid sebagai pusat peradaban dan pemberdayaan umat Islam menuju masa depan yang lebih cerah, bermakna, dan bermartabat.</a:t>
            </a:r>
            <a:endParaRPr lang="en-US" sz="1350" dirty="0"/>
          </a:p>
        </p:txBody>
      </p:sp>
      <p:sp>
        <p:nvSpPr>
          <p:cNvPr id="16" name="Shape 13"/>
          <p:cNvSpPr/>
          <p:nvPr/>
        </p:nvSpPr>
        <p:spPr>
          <a:xfrm>
            <a:off x="617458" y="6296620"/>
            <a:ext cx="22860" cy="1441966"/>
          </a:xfrm>
          <a:prstGeom prst="rect">
            <a:avLst/>
          </a:prstGeom>
          <a:solidFill>
            <a:srgbClr val="FC8337"/>
          </a:solidFill>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2189798"/>
            <a:ext cx="5344716" cy="566976"/>
          </a:xfrm>
          <a:prstGeom prst="rect">
            <a:avLst/>
          </a:prstGeom>
          <a:noFill/>
          <a:ln/>
        </p:spPr>
        <p:txBody>
          <a:bodyPr wrap="none" lIns="0" tIns="0" rIns="0" bIns="0" rtlCol="0" anchor="t"/>
          <a:lstStyle/>
          <a:p>
            <a:pPr algn="l" indent="0" marL="0">
              <a:lnSpc>
                <a:spcPts val="4450"/>
              </a:lnSpc>
              <a:buNone/>
            </a:pPr>
            <a:r>
              <a:rPr lang="en-US" sz="3550" dirty="0">
                <a:solidFill>
                  <a:srgbClr val="FFFFFF"/>
                </a:solidFill>
                <a:latin typeface="Saira Medium" pitchFamily="34" charset="0"/>
                <a:ea typeface="Saira Medium" pitchFamily="34" charset="-122"/>
                <a:cs typeface="Saira Medium" pitchFamily="34" charset="-120"/>
              </a:rPr>
              <a:t>Memahami Esensi Masjid</a:t>
            </a:r>
            <a:endParaRPr lang="en-US" sz="3550" dirty="0"/>
          </a:p>
        </p:txBody>
      </p:sp>
      <p:sp>
        <p:nvSpPr>
          <p:cNvPr id="4" name="Text 1"/>
          <p:cNvSpPr/>
          <p:nvPr/>
        </p:nvSpPr>
        <p:spPr>
          <a:xfrm>
            <a:off x="6280190" y="3096935"/>
            <a:ext cx="7556421" cy="1451610"/>
          </a:xfrm>
          <a:prstGeom prst="rect">
            <a:avLst/>
          </a:prstGeom>
          <a:noFill/>
          <a:ln/>
        </p:spPr>
        <p:txBody>
          <a:bodyPr wrap="square" lIns="0" tIns="0" rIns="0" bIns="0" rtlCol="0" anchor="t"/>
          <a:lstStyle/>
          <a:p>
            <a:pPr algn="l" indent="0" marL="0">
              <a:lnSpc>
                <a:spcPts val="2850"/>
              </a:lnSpc>
              <a:buNone/>
            </a:pPr>
            <a:r>
              <a:rPr lang="en-US" sz="1750" dirty="0">
                <a:solidFill>
                  <a:srgbClr val="E5E0DF"/>
                </a:solidFill>
                <a:latin typeface="Roboto" pitchFamily="34" charset="0"/>
                <a:ea typeface="Roboto" pitchFamily="34" charset="-122"/>
                <a:cs typeface="Roboto" pitchFamily="34" charset="-120"/>
              </a:rPr>
              <a:t>Masjid berasal dari kata "sajada" yang berarti tempat sujud kepada Allah. Dalam Islam, masjid memiliki peran strategis yang meluas jauh melampaui fungsi ritual ibadah saja. Masjid adalah jantung kehidupan umat Islam, menjadi pusat aktivitas sosial, ekonomi, pendidikan, dan budaya.</a:t>
            </a:r>
            <a:endParaRPr lang="en-US" sz="1750" dirty="0"/>
          </a:p>
        </p:txBody>
      </p:sp>
      <p:sp>
        <p:nvSpPr>
          <p:cNvPr id="5" name="Text 2"/>
          <p:cNvSpPr/>
          <p:nvPr/>
        </p:nvSpPr>
        <p:spPr>
          <a:xfrm>
            <a:off x="6620351" y="5058847"/>
            <a:ext cx="7216259" cy="725805"/>
          </a:xfrm>
          <a:prstGeom prst="rect">
            <a:avLst/>
          </a:prstGeom>
          <a:noFill/>
          <a:ln/>
        </p:spPr>
        <p:txBody>
          <a:bodyPr wrap="square" lIns="0" tIns="0" rIns="0" bIns="0" rtlCol="0" anchor="t"/>
          <a:lstStyle/>
          <a:p>
            <a:pPr algn="l" indent="0" marL="0">
              <a:lnSpc>
                <a:spcPts val="2850"/>
              </a:lnSpc>
              <a:buNone/>
            </a:pPr>
            <a:r>
              <a:rPr lang="en-US" sz="1750" dirty="0">
                <a:solidFill>
                  <a:srgbClr val="E5E0DF"/>
                </a:solidFill>
                <a:latin typeface="Roboto" pitchFamily="34" charset="0"/>
                <a:ea typeface="Roboto" pitchFamily="34" charset="-122"/>
                <a:cs typeface="Roboto" pitchFamily="34" charset="-120"/>
              </a:rPr>
              <a:t>"Masjid adalah jantung kehidupan umat Islam yang menggerakkan seluruh dimensi kemajuan."</a:t>
            </a:r>
            <a:endParaRPr lang="en-US" sz="1750" dirty="0"/>
          </a:p>
        </p:txBody>
      </p:sp>
      <p:sp>
        <p:nvSpPr>
          <p:cNvPr id="6" name="Shape 3"/>
          <p:cNvSpPr/>
          <p:nvPr/>
        </p:nvSpPr>
        <p:spPr>
          <a:xfrm>
            <a:off x="6280190" y="4803696"/>
            <a:ext cx="30480" cy="1236107"/>
          </a:xfrm>
          <a:prstGeom prst="rect">
            <a:avLst/>
          </a:prstGeom>
          <a:solidFill>
            <a:srgbClr val="FC8337"/>
          </a:solidFill>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283500"/>
          </a:xfrm>
          <a:prstGeom prst="rect">
            <a:avLst/>
          </a:prstGeom>
        </p:spPr>
      </p:pic>
      <p:sp>
        <p:nvSpPr>
          <p:cNvPr id="3" name="Text 0"/>
          <p:cNvSpPr/>
          <p:nvPr/>
        </p:nvSpPr>
        <p:spPr>
          <a:xfrm>
            <a:off x="639366" y="3078480"/>
            <a:ext cx="9627513" cy="456724"/>
          </a:xfrm>
          <a:prstGeom prst="rect">
            <a:avLst/>
          </a:prstGeom>
          <a:noFill/>
          <a:ln/>
        </p:spPr>
        <p:txBody>
          <a:bodyPr wrap="none" lIns="0" tIns="0" rIns="0" bIns="0" rtlCol="0" anchor="t"/>
          <a:lstStyle/>
          <a:p>
            <a:pPr algn="l" indent="0" marL="0">
              <a:lnSpc>
                <a:spcPts val="3550"/>
              </a:lnSpc>
              <a:buNone/>
            </a:pPr>
            <a:r>
              <a:rPr lang="en-US" sz="2850" dirty="0">
                <a:solidFill>
                  <a:srgbClr val="FFFFFF"/>
                </a:solidFill>
                <a:latin typeface="Saira Medium" pitchFamily="34" charset="0"/>
                <a:ea typeface="Saira Medium" pitchFamily="34" charset="-122"/>
                <a:cs typeface="Saira Medium" pitchFamily="34" charset="-120"/>
              </a:rPr>
              <a:t>Fondasi Sejarah: Dari Masjid Quba hingga Masjid Nabawi</a:t>
            </a:r>
            <a:endParaRPr lang="en-US" sz="2850" dirty="0"/>
          </a:p>
        </p:txBody>
      </p:sp>
      <p:sp>
        <p:nvSpPr>
          <p:cNvPr id="4" name="Shape 1"/>
          <p:cNvSpPr/>
          <p:nvPr/>
        </p:nvSpPr>
        <p:spPr>
          <a:xfrm>
            <a:off x="639366" y="5226963"/>
            <a:ext cx="13351669" cy="22860"/>
          </a:xfrm>
          <a:prstGeom prst="roundRect">
            <a:avLst>
              <a:gd name="adj" fmla="val 719212"/>
            </a:avLst>
          </a:prstGeom>
          <a:solidFill>
            <a:srgbClr val="FFFFFF">
              <a:alpha val="24000"/>
            </a:srgbClr>
          </a:solidFill>
          <a:ln/>
        </p:spPr>
      </p:sp>
      <p:sp>
        <p:nvSpPr>
          <p:cNvPr id="5" name="Shape 2"/>
          <p:cNvSpPr/>
          <p:nvPr/>
        </p:nvSpPr>
        <p:spPr>
          <a:xfrm>
            <a:off x="3908703" y="4679037"/>
            <a:ext cx="22860" cy="547926"/>
          </a:xfrm>
          <a:prstGeom prst="roundRect">
            <a:avLst>
              <a:gd name="adj" fmla="val 719212"/>
            </a:avLst>
          </a:prstGeom>
          <a:solidFill>
            <a:srgbClr val="FC8337"/>
          </a:solidFill>
          <a:ln/>
        </p:spPr>
      </p:sp>
      <p:sp>
        <p:nvSpPr>
          <p:cNvPr id="6" name="Shape 3"/>
          <p:cNvSpPr/>
          <p:nvPr/>
        </p:nvSpPr>
        <p:spPr>
          <a:xfrm>
            <a:off x="3714631" y="5021461"/>
            <a:ext cx="411004" cy="411004"/>
          </a:xfrm>
          <a:prstGeom prst="roundRect">
            <a:avLst>
              <a:gd name="adj" fmla="val 40002"/>
            </a:avLst>
          </a:prstGeom>
          <a:solidFill>
            <a:srgbClr val="030303"/>
          </a:solidFill>
          <a:ln w="15240">
            <a:solidFill>
              <a:srgbClr val="FC8337"/>
            </a:solidFill>
            <a:prstDash val="solid"/>
          </a:ln>
        </p:spPr>
      </p:sp>
      <p:sp>
        <p:nvSpPr>
          <p:cNvPr id="7" name="Text 4"/>
          <p:cNvSpPr/>
          <p:nvPr/>
        </p:nvSpPr>
        <p:spPr>
          <a:xfrm>
            <a:off x="3783151" y="5055751"/>
            <a:ext cx="273963" cy="342424"/>
          </a:xfrm>
          <a:prstGeom prst="rect">
            <a:avLst/>
          </a:prstGeom>
          <a:noFill/>
          <a:ln/>
        </p:spPr>
        <p:txBody>
          <a:bodyPr wrap="none" lIns="0" tIns="0" rIns="0" bIns="0" rtlCol="0" anchor="t"/>
          <a:lstStyle/>
          <a:p>
            <a:pPr algn="ctr" indent="0" marL="0">
              <a:lnSpc>
                <a:spcPts val="2150"/>
              </a:lnSpc>
              <a:buNone/>
            </a:pPr>
            <a:r>
              <a:rPr lang="en-US" sz="2150" dirty="0">
                <a:solidFill>
                  <a:srgbClr val="E5E0DF"/>
                </a:solidFill>
                <a:latin typeface="Saira Medium" pitchFamily="34" charset="0"/>
                <a:ea typeface="Saira Medium" pitchFamily="34" charset="-122"/>
                <a:cs typeface="Saira Medium" pitchFamily="34" charset="-120"/>
              </a:rPr>
              <a:t>1</a:t>
            </a:r>
            <a:endParaRPr lang="en-US" sz="2150" dirty="0"/>
          </a:p>
        </p:txBody>
      </p:sp>
      <p:sp>
        <p:nvSpPr>
          <p:cNvPr id="8" name="Text 5"/>
          <p:cNvSpPr/>
          <p:nvPr/>
        </p:nvSpPr>
        <p:spPr>
          <a:xfrm>
            <a:off x="2778443" y="3809167"/>
            <a:ext cx="2283500" cy="285393"/>
          </a:xfrm>
          <a:prstGeom prst="rect">
            <a:avLst/>
          </a:prstGeom>
          <a:noFill/>
          <a:ln/>
        </p:spPr>
        <p:txBody>
          <a:bodyPr wrap="none" lIns="0" tIns="0" rIns="0" bIns="0" rtlCol="0" anchor="t"/>
          <a:lstStyle/>
          <a:p>
            <a:pPr algn="ctr" indent="0" marL="0">
              <a:lnSpc>
                <a:spcPts val="2200"/>
              </a:lnSpc>
              <a:buNone/>
            </a:pPr>
            <a:r>
              <a:rPr lang="en-US" sz="1750" dirty="0">
                <a:solidFill>
                  <a:srgbClr val="E5E0DF"/>
                </a:solidFill>
                <a:latin typeface="Saira Medium" pitchFamily="34" charset="0"/>
                <a:ea typeface="Saira Medium" pitchFamily="34" charset="-122"/>
                <a:cs typeface="Saira Medium" pitchFamily="34" charset="-120"/>
              </a:rPr>
              <a:t>Masjid Quba</a:t>
            </a:r>
            <a:endParaRPr lang="en-US" sz="1750" dirty="0"/>
          </a:p>
        </p:txBody>
      </p:sp>
      <p:sp>
        <p:nvSpPr>
          <p:cNvPr id="9" name="Text 6"/>
          <p:cNvSpPr/>
          <p:nvPr/>
        </p:nvSpPr>
        <p:spPr>
          <a:xfrm>
            <a:off x="822008" y="4204097"/>
            <a:ext cx="6196370" cy="292179"/>
          </a:xfrm>
          <a:prstGeom prst="rect">
            <a:avLst/>
          </a:prstGeom>
          <a:noFill/>
          <a:ln/>
        </p:spPr>
        <p:txBody>
          <a:bodyPr wrap="none" lIns="0" tIns="0" rIns="0" bIns="0" rtlCol="0" anchor="t"/>
          <a:lstStyle/>
          <a:p>
            <a:pPr algn="ctr" indent="0" marL="0">
              <a:lnSpc>
                <a:spcPts val="2300"/>
              </a:lnSpc>
              <a:buNone/>
            </a:pPr>
            <a:r>
              <a:rPr lang="en-US" sz="1400" dirty="0">
                <a:solidFill>
                  <a:srgbClr val="E5E0DF"/>
                </a:solidFill>
                <a:latin typeface="Roboto" pitchFamily="34" charset="0"/>
                <a:ea typeface="Roboto" pitchFamily="34" charset="-122"/>
                <a:cs typeface="Roboto" pitchFamily="34" charset="-120"/>
              </a:rPr>
              <a:t>Masjid pertama yang dibangun Rasulullah SAW saat hijrah ke Madinah</a:t>
            </a:r>
            <a:endParaRPr lang="en-US" sz="1400" dirty="0"/>
          </a:p>
        </p:txBody>
      </p:sp>
      <p:sp>
        <p:nvSpPr>
          <p:cNvPr id="10" name="Shape 7"/>
          <p:cNvSpPr/>
          <p:nvPr/>
        </p:nvSpPr>
        <p:spPr>
          <a:xfrm>
            <a:off x="7303651" y="5226963"/>
            <a:ext cx="22860" cy="547926"/>
          </a:xfrm>
          <a:prstGeom prst="roundRect">
            <a:avLst>
              <a:gd name="adj" fmla="val 719212"/>
            </a:avLst>
          </a:prstGeom>
          <a:solidFill>
            <a:srgbClr val="FC8337"/>
          </a:solidFill>
          <a:ln/>
        </p:spPr>
      </p:sp>
      <p:sp>
        <p:nvSpPr>
          <p:cNvPr id="11" name="Shape 8"/>
          <p:cNvSpPr/>
          <p:nvPr/>
        </p:nvSpPr>
        <p:spPr>
          <a:xfrm>
            <a:off x="7109579" y="5021461"/>
            <a:ext cx="411004" cy="411004"/>
          </a:xfrm>
          <a:prstGeom prst="roundRect">
            <a:avLst>
              <a:gd name="adj" fmla="val 40002"/>
            </a:avLst>
          </a:prstGeom>
          <a:solidFill>
            <a:srgbClr val="030303"/>
          </a:solidFill>
          <a:ln w="15240">
            <a:solidFill>
              <a:srgbClr val="FC8337"/>
            </a:solidFill>
            <a:prstDash val="solid"/>
          </a:ln>
        </p:spPr>
      </p:sp>
      <p:sp>
        <p:nvSpPr>
          <p:cNvPr id="12" name="Text 9"/>
          <p:cNvSpPr/>
          <p:nvPr/>
        </p:nvSpPr>
        <p:spPr>
          <a:xfrm>
            <a:off x="7178100" y="5055751"/>
            <a:ext cx="273963" cy="342424"/>
          </a:xfrm>
          <a:prstGeom prst="rect">
            <a:avLst/>
          </a:prstGeom>
          <a:noFill/>
          <a:ln/>
        </p:spPr>
        <p:txBody>
          <a:bodyPr wrap="none" lIns="0" tIns="0" rIns="0" bIns="0" rtlCol="0" anchor="t"/>
          <a:lstStyle/>
          <a:p>
            <a:pPr algn="ctr" indent="0" marL="0">
              <a:lnSpc>
                <a:spcPts val="2150"/>
              </a:lnSpc>
              <a:buNone/>
            </a:pPr>
            <a:r>
              <a:rPr lang="en-US" sz="2150" dirty="0">
                <a:solidFill>
                  <a:srgbClr val="E5E0DF"/>
                </a:solidFill>
                <a:latin typeface="Saira Medium" pitchFamily="34" charset="0"/>
                <a:ea typeface="Saira Medium" pitchFamily="34" charset="-122"/>
                <a:cs typeface="Saira Medium" pitchFamily="34" charset="-120"/>
              </a:rPr>
              <a:t>2</a:t>
            </a:r>
            <a:endParaRPr lang="en-US" sz="2150" dirty="0"/>
          </a:p>
        </p:txBody>
      </p:sp>
      <p:sp>
        <p:nvSpPr>
          <p:cNvPr id="13" name="Text 10"/>
          <p:cNvSpPr/>
          <p:nvPr/>
        </p:nvSpPr>
        <p:spPr>
          <a:xfrm>
            <a:off x="6173391" y="5957649"/>
            <a:ext cx="2283500" cy="285393"/>
          </a:xfrm>
          <a:prstGeom prst="rect">
            <a:avLst/>
          </a:prstGeom>
          <a:noFill/>
          <a:ln/>
        </p:spPr>
        <p:txBody>
          <a:bodyPr wrap="none" lIns="0" tIns="0" rIns="0" bIns="0" rtlCol="0" anchor="t"/>
          <a:lstStyle/>
          <a:p>
            <a:pPr algn="ctr" indent="0" marL="0">
              <a:lnSpc>
                <a:spcPts val="2200"/>
              </a:lnSpc>
              <a:buNone/>
            </a:pPr>
            <a:r>
              <a:rPr lang="en-US" sz="1750" dirty="0">
                <a:solidFill>
                  <a:srgbClr val="E5E0DF"/>
                </a:solidFill>
                <a:latin typeface="Saira Medium" pitchFamily="34" charset="0"/>
                <a:ea typeface="Saira Medium" pitchFamily="34" charset="-122"/>
                <a:cs typeface="Saira Medium" pitchFamily="34" charset="-120"/>
              </a:rPr>
              <a:t>Masjid Nabawi</a:t>
            </a:r>
            <a:endParaRPr lang="en-US" sz="1750" dirty="0"/>
          </a:p>
        </p:txBody>
      </p:sp>
      <p:sp>
        <p:nvSpPr>
          <p:cNvPr id="14" name="Text 11"/>
          <p:cNvSpPr/>
          <p:nvPr/>
        </p:nvSpPr>
        <p:spPr>
          <a:xfrm>
            <a:off x="4216956" y="6352580"/>
            <a:ext cx="6196370" cy="292179"/>
          </a:xfrm>
          <a:prstGeom prst="rect">
            <a:avLst/>
          </a:prstGeom>
          <a:noFill/>
          <a:ln/>
        </p:spPr>
        <p:txBody>
          <a:bodyPr wrap="none" lIns="0" tIns="0" rIns="0" bIns="0" rtlCol="0" anchor="t"/>
          <a:lstStyle/>
          <a:p>
            <a:pPr algn="ctr" indent="0" marL="0">
              <a:lnSpc>
                <a:spcPts val="2300"/>
              </a:lnSpc>
              <a:buNone/>
            </a:pPr>
            <a:r>
              <a:rPr lang="en-US" sz="1400" dirty="0">
                <a:solidFill>
                  <a:srgbClr val="E5E0DF"/>
                </a:solidFill>
                <a:latin typeface="Roboto" pitchFamily="34" charset="0"/>
                <a:ea typeface="Roboto" pitchFamily="34" charset="-122"/>
                <a:cs typeface="Roboto" pitchFamily="34" charset="-120"/>
              </a:rPr>
              <a:t>Pusat seluruh aktivitas umat: ibadah, pendidikan, musyawarah, diplomasi</a:t>
            </a:r>
            <a:endParaRPr lang="en-US" sz="1400" dirty="0"/>
          </a:p>
        </p:txBody>
      </p:sp>
      <p:sp>
        <p:nvSpPr>
          <p:cNvPr id="15" name="Shape 12"/>
          <p:cNvSpPr/>
          <p:nvPr/>
        </p:nvSpPr>
        <p:spPr>
          <a:xfrm>
            <a:off x="10698718" y="4679037"/>
            <a:ext cx="22860" cy="547926"/>
          </a:xfrm>
          <a:prstGeom prst="roundRect">
            <a:avLst>
              <a:gd name="adj" fmla="val 719212"/>
            </a:avLst>
          </a:prstGeom>
          <a:solidFill>
            <a:srgbClr val="FC8337"/>
          </a:solidFill>
          <a:ln/>
        </p:spPr>
      </p:sp>
      <p:sp>
        <p:nvSpPr>
          <p:cNvPr id="16" name="Shape 13"/>
          <p:cNvSpPr/>
          <p:nvPr/>
        </p:nvSpPr>
        <p:spPr>
          <a:xfrm>
            <a:off x="10504646" y="5021461"/>
            <a:ext cx="411004" cy="411004"/>
          </a:xfrm>
          <a:prstGeom prst="roundRect">
            <a:avLst>
              <a:gd name="adj" fmla="val 40002"/>
            </a:avLst>
          </a:prstGeom>
          <a:solidFill>
            <a:srgbClr val="030303"/>
          </a:solidFill>
          <a:ln w="15240">
            <a:solidFill>
              <a:srgbClr val="FC8337"/>
            </a:solidFill>
            <a:prstDash val="solid"/>
          </a:ln>
        </p:spPr>
      </p:sp>
      <p:sp>
        <p:nvSpPr>
          <p:cNvPr id="17" name="Text 14"/>
          <p:cNvSpPr/>
          <p:nvPr/>
        </p:nvSpPr>
        <p:spPr>
          <a:xfrm>
            <a:off x="10573167" y="5055751"/>
            <a:ext cx="273963" cy="342424"/>
          </a:xfrm>
          <a:prstGeom prst="rect">
            <a:avLst/>
          </a:prstGeom>
          <a:noFill/>
          <a:ln/>
        </p:spPr>
        <p:txBody>
          <a:bodyPr wrap="none" lIns="0" tIns="0" rIns="0" bIns="0" rtlCol="0" anchor="t"/>
          <a:lstStyle/>
          <a:p>
            <a:pPr algn="ctr" indent="0" marL="0">
              <a:lnSpc>
                <a:spcPts val="2150"/>
              </a:lnSpc>
              <a:buNone/>
            </a:pPr>
            <a:r>
              <a:rPr lang="en-US" sz="2150" dirty="0">
                <a:solidFill>
                  <a:srgbClr val="E5E0DF"/>
                </a:solidFill>
                <a:latin typeface="Saira Medium" pitchFamily="34" charset="0"/>
                <a:ea typeface="Saira Medium" pitchFamily="34" charset="-122"/>
                <a:cs typeface="Saira Medium" pitchFamily="34" charset="-120"/>
              </a:rPr>
              <a:t>3</a:t>
            </a:r>
            <a:endParaRPr lang="en-US" sz="2150" dirty="0"/>
          </a:p>
        </p:txBody>
      </p:sp>
      <p:sp>
        <p:nvSpPr>
          <p:cNvPr id="18" name="Text 15"/>
          <p:cNvSpPr/>
          <p:nvPr/>
        </p:nvSpPr>
        <p:spPr>
          <a:xfrm>
            <a:off x="9568339" y="3809167"/>
            <a:ext cx="2283500" cy="285393"/>
          </a:xfrm>
          <a:prstGeom prst="rect">
            <a:avLst/>
          </a:prstGeom>
          <a:noFill/>
          <a:ln/>
        </p:spPr>
        <p:txBody>
          <a:bodyPr wrap="none" lIns="0" tIns="0" rIns="0" bIns="0" rtlCol="0" anchor="t"/>
          <a:lstStyle/>
          <a:p>
            <a:pPr algn="ctr" indent="0" marL="0">
              <a:lnSpc>
                <a:spcPts val="2200"/>
              </a:lnSpc>
              <a:buNone/>
            </a:pPr>
            <a:r>
              <a:rPr lang="en-US" sz="1750" dirty="0">
                <a:solidFill>
                  <a:srgbClr val="E5E0DF"/>
                </a:solidFill>
                <a:latin typeface="Saira Medium" pitchFamily="34" charset="0"/>
                <a:ea typeface="Saira Medium" pitchFamily="34" charset="-122"/>
                <a:cs typeface="Saira Medium" pitchFamily="34" charset="-120"/>
              </a:rPr>
              <a:t>Era Perkembangan</a:t>
            </a:r>
            <a:endParaRPr lang="en-US" sz="1750" dirty="0"/>
          </a:p>
        </p:txBody>
      </p:sp>
      <p:sp>
        <p:nvSpPr>
          <p:cNvPr id="19" name="Text 16"/>
          <p:cNvSpPr/>
          <p:nvPr/>
        </p:nvSpPr>
        <p:spPr>
          <a:xfrm>
            <a:off x="7611904" y="4204097"/>
            <a:ext cx="6196489" cy="292179"/>
          </a:xfrm>
          <a:prstGeom prst="rect">
            <a:avLst/>
          </a:prstGeom>
          <a:noFill/>
          <a:ln/>
        </p:spPr>
        <p:txBody>
          <a:bodyPr wrap="none" lIns="0" tIns="0" rIns="0" bIns="0" rtlCol="0" anchor="t"/>
          <a:lstStyle/>
          <a:p>
            <a:pPr algn="ctr" indent="0" marL="0">
              <a:lnSpc>
                <a:spcPts val="2300"/>
              </a:lnSpc>
              <a:buNone/>
            </a:pPr>
            <a:r>
              <a:rPr lang="en-US" sz="1400" dirty="0">
                <a:solidFill>
                  <a:srgbClr val="E5E0DF"/>
                </a:solidFill>
                <a:latin typeface="Roboto" pitchFamily="34" charset="0"/>
                <a:ea typeface="Roboto" pitchFamily="34" charset="-122"/>
                <a:cs typeface="Roboto" pitchFamily="34" charset="-120"/>
              </a:rPr>
              <a:t>Masjid menjadi lembaga multifungsi untuk seluruh aspek kehidupan umat</a:t>
            </a:r>
            <a:endParaRPr lang="en-US" sz="1400" dirty="0"/>
          </a:p>
        </p:txBody>
      </p:sp>
      <p:sp>
        <p:nvSpPr>
          <p:cNvPr id="20" name="Text 17"/>
          <p:cNvSpPr/>
          <p:nvPr/>
        </p:nvSpPr>
        <p:spPr>
          <a:xfrm>
            <a:off x="639366" y="6850261"/>
            <a:ext cx="13351669" cy="584359"/>
          </a:xfrm>
          <a:prstGeom prst="rect">
            <a:avLst/>
          </a:prstGeom>
          <a:noFill/>
          <a:ln/>
        </p:spPr>
        <p:txBody>
          <a:bodyPr wrap="square" lIns="0" tIns="0" rIns="0" bIns="0" rtlCol="0" anchor="t"/>
          <a:lstStyle/>
          <a:p>
            <a:pPr algn="l" indent="0" marL="0">
              <a:lnSpc>
                <a:spcPts val="2300"/>
              </a:lnSpc>
              <a:buNone/>
            </a:pPr>
            <a:r>
              <a:rPr lang="en-US" sz="1400" dirty="0">
                <a:solidFill>
                  <a:srgbClr val="E5E0DF"/>
                </a:solidFill>
                <a:latin typeface="Roboto" pitchFamily="34" charset="0"/>
                <a:ea typeface="Roboto" pitchFamily="34" charset="-122"/>
                <a:cs typeface="Roboto" pitchFamily="34" charset="-120"/>
              </a:rPr>
              <a:t>Di masa Rasulullah SAW, masjid berperan sebagai tempat ibadah berjamaah, pusat pendidikan Islam melalui halaqah dan tafsir, balai musyawarah, markas diplomasi, dan pusat kehidupan sosial umat.</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82955" y="615791"/>
            <a:ext cx="7578090" cy="1118473"/>
          </a:xfrm>
          <a:prstGeom prst="rect">
            <a:avLst/>
          </a:prstGeom>
          <a:noFill/>
          <a:ln/>
        </p:spPr>
        <p:txBody>
          <a:bodyPr wrap="square" lIns="0" tIns="0" rIns="0" bIns="0" rtlCol="0" anchor="t"/>
          <a:lstStyle/>
          <a:p>
            <a:pPr algn="l" indent="0" marL="0">
              <a:lnSpc>
                <a:spcPts val="4400"/>
              </a:lnSpc>
              <a:buNone/>
            </a:pPr>
            <a:r>
              <a:rPr lang="en-US" sz="3500" dirty="0">
                <a:solidFill>
                  <a:srgbClr val="FFFFFF"/>
                </a:solidFill>
                <a:latin typeface="Saira Medium" pitchFamily="34" charset="0"/>
                <a:ea typeface="Saira Medium" pitchFamily="34" charset="-122"/>
                <a:cs typeface="Saira Medium" pitchFamily="34" charset="-120"/>
              </a:rPr>
              <a:t>Masjid: Tempat Lahirnya Peradaban Islam</a:t>
            </a:r>
            <a:endParaRPr lang="en-US" sz="3500" dirty="0"/>
          </a:p>
        </p:txBody>
      </p:sp>
      <p:sp>
        <p:nvSpPr>
          <p:cNvPr id="4" name="Text 1"/>
          <p:cNvSpPr/>
          <p:nvPr/>
        </p:nvSpPr>
        <p:spPr>
          <a:xfrm>
            <a:off x="782955" y="2069782"/>
            <a:ext cx="7578090" cy="1073706"/>
          </a:xfrm>
          <a:prstGeom prst="rect">
            <a:avLst/>
          </a:prstGeom>
          <a:noFill/>
          <a:ln/>
        </p:spPr>
        <p:txBody>
          <a:bodyPr wrap="square" lIns="0" tIns="0" rIns="0" bIns="0" rtlCol="0" anchor="t"/>
          <a:lstStyle/>
          <a:p>
            <a:pPr algn="l" indent="0" marL="0">
              <a:lnSpc>
                <a:spcPts val="2800"/>
              </a:lnSpc>
              <a:buNone/>
            </a:pPr>
            <a:r>
              <a:rPr lang="en-US" sz="1750" dirty="0">
                <a:solidFill>
                  <a:srgbClr val="E5E0DF"/>
                </a:solidFill>
                <a:latin typeface="Roboto" pitchFamily="34" charset="0"/>
                <a:ea typeface="Roboto" pitchFamily="34" charset="-122"/>
                <a:cs typeface="Roboto" pitchFamily="34" charset="-120"/>
              </a:rPr>
              <a:t>Peradaban Islam yang gemilang tidak lahir dari istana, melainkan dari masjid sebagai pusat ilmu, budaya, dan moral. Banyak lembaga pendidikan legendaris berawal dari masjid:</a:t>
            </a:r>
            <a:endParaRPr lang="en-US" sz="1750" dirty="0"/>
          </a:p>
        </p:txBody>
      </p:sp>
      <p:sp>
        <p:nvSpPr>
          <p:cNvPr id="5" name="Shape 2"/>
          <p:cNvSpPr/>
          <p:nvPr/>
        </p:nvSpPr>
        <p:spPr>
          <a:xfrm>
            <a:off x="782955" y="3395067"/>
            <a:ext cx="3677126" cy="1692712"/>
          </a:xfrm>
          <a:prstGeom prst="roundRect">
            <a:avLst>
              <a:gd name="adj" fmla="val 11895"/>
            </a:avLst>
          </a:prstGeom>
          <a:solidFill>
            <a:srgbClr val="030303"/>
          </a:solidFill>
          <a:ln w="22860">
            <a:solidFill>
              <a:srgbClr val="FC8337"/>
            </a:solidFill>
            <a:prstDash val="solid"/>
          </a:ln>
        </p:spPr>
      </p:sp>
      <p:sp>
        <p:nvSpPr>
          <p:cNvPr id="6" name="Text 3"/>
          <p:cNvSpPr/>
          <p:nvPr/>
        </p:nvSpPr>
        <p:spPr>
          <a:xfrm>
            <a:off x="1029533" y="3641646"/>
            <a:ext cx="2796421" cy="349568"/>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Saira Medium" pitchFamily="34" charset="0"/>
                <a:ea typeface="Saira Medium" pitchFamily="34" charset="-122"/>
                <a:cs typeface="Saira Medium" pitchFamily="34" charset="-120"/>
              </a:rPr>
              <a:t>Al-Azhar</a:t>
            </a:r>
            <a:endParaRPr lang="en-US" sz="2200" dirty="0"/>
          </a:p>
        </p:txBody>
      </p:sp>
      <p:sp>
        <p:nvSpPr>
          <p:cNvPr id="7" name="Text 4"/>
          <p:cNvSpPr/>
          <p:nvPr/>
        </p:nvSpPr>
        <p:spPr>
          <a:xfrm>
            <a:off x="1029533" y="4125397"/>
            <a:ext cx="3183969" cy="715804"/>
          </a:xfrm>
          <a:prstGeom prst="rect">
            <a:avLst/>
          </a:prstGeom>
          <a:noFill/>
          <a:ln/>
        </p:spPr>
        <p:txBody>
          <a:bodyPr wrap="square" lIns="0" tIns="0" rIns="0" bIns="0" rtlCol="0" anchor="t"/>
          <a:lstStyle/>
          <a:p>
            <a:pPr algn="l" indent="0" marL="0">
              <a:lnSpc>
                <a:spcPts val="2800"/>
              </a:lnSpc>
              <a:buNone/>
            </a:pPr>
            <a:r>
              <a:rPr lang="en-US" sz="1750" dirty="0">
                <a:solidFill>
                  <a:srgbClr val="E5E0DF"/>
                </a:solidFill>
                <a:latin typeface="Roboto" pitchFamily="34" charset="0"/>
                <a:ea typeface="Roboto" pitchFamily="34" charset="-122"/>
                <a:cs typeface="Roboto" pitchFamily="34" charset="-120"/>
              </a:rPr>
              <a:t>Mesir, pusat pembelajaran hadis dan tafsir</a:t>
            </a:r>
            <a:endParaRPr lang="en-US" sz="1750" dirty="0"/>
          </a:p>
        </p:txBody>
      </p:sp>
      <p:sp>
        <p:nvSpPr>
          <p:cNvPr id="8" name="Shape 5"/>
          <p:cNvSpPr/>
          <p:nvPr/>
        </p:nvSpPr>
        <p:spPr>
          <a:xfrm>
            <a:off x="4683800" y="3395067"/>
            <a:ext cx="3677245" cy="1692712"/>
          </a:xfrm>
          <a:prstGeom prst="roundRect">
            <a:avLst>
              <a:gd name="adj" fmla="val 11895"/>
            </a:avLst>
          </a:prstGeom>
          <a:solidFill>
            <a:srgbClr val="030303"/>
          </a:solidFill>
          <a:ln w="22860">
            <a:solidFill>
              <a:srgbClr val="FC8337"/>
            </a:solidFill>
            <a:prstDash val="solid"/>
          </a:ln>
        </p:spPr>
      </p:sp>
      <p:sp>
        <p:nvSpPr>
          <p:cNvPr id="9" name="Text 6"/>
          <p:cNvSpPr/>
          <p:nvPr/>
        </p:nvSpPr>
        <p:spPr>
          <a:xfrm>
            <a:off x="4930378" y="3641646"/>
            <a:ext cx="2796421" cy="349568"/>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Saira Medium" pitchFamily="34" charset="0"/>
                <a:ea typeface="Saira Medium" pitchFamily="34" charset="-122"/>
                <a:cs typeface="Saira Medium" pitchFamily="34" charset="-120"/>
              </a:rPr>
              <a:t>Qarawiyyin</a:t>
            </a:r>
            <a:endParaRPr lang="en-US" sz="2200" dirty="0"/>
          </a:p>
        </p:txBody>
      </p:sp>
      <p:sp>
        <p:nvSpPr>
          <p:cNvPr id="10" name="Text 7"/>
          <p:cNvSpPr/>
          <p:nvPr/>
        </p:nvSpPr>
        <p:spPr>
          <a:xfrm>
            <a:off x="4930378" y="4125397"/>
            <a:ext cx="3184088" cy="715804"/>
          </a:xfrm>
          <a:prstGeom prst="rect">
            <a:avLst/>
          </a:prstGeom>
          <a:noFill/>
          <a:ln/>
        </p:spPr>
        <p:txBody>
          <a:bodyPr wrap="square" lIns="0" tIns="0" rIns="0" bIns="0" rtlCol="0" anchor="t"/>
          <a:lstStyle/>
          <a:p>
            <a:pPr algn="l" indent="0" marL="0">
              <a:lnSpc>
                <a:spcPts val="2800"/>
              </a:lnSpc>
              <a:buNone/>
            </a:pPr>
            <a:r>
              <a:rPr lang="en-US" sz="1750" dirty="0">
                <a:solidFill>
                  <a:srgbClr val="E5E0DF"/>
                </a:solidFill>
                <a:latin typeface="Roboto" pitchFamily="34" charset="0"/>
                <a:ea typeface="Roboto" pitchFamily="34" charset="-122"/>
                <a:cs typeface="Roboto" pitchFamily="34" charset="-120"/>
              </a:rPr>
              <a:t>Maroko, melahirkan ulama dan ilmuwan terkemuka</a:t>
            </a:r>
            <a:endParaRPr lang="en-US" sz="1750" dirty="0"/>
          </a:p>
        </p:txBody>
      </p:sp>
      <p:sp>
        <p:nvSpPr>
          <p:cNvPr id="11" name="Shape 8"/>
          <p:cNvSpPr/>
          <p:nvPr/>
        </p:nvSpPr>
        <p:spPr>
          <a:xfrm>
            <a:off x="782955" y="5311497"/>
            <a:ext cx="7578090" cy="1334810"/>
          </a:xfrm>
          <a:prstGeom prst="roundRect">
            <a:avLst>
              <a:gd name="adj" fmla="val 15084"/>
            </a:avLst>
          </a:prstGeom>
          <a:solidFill>
            <a:srgbClr val="030303"/>
          </a:solidFill>
          <a:ln w="22860">
            <a:solidFill>
              <a:srgbClr val="FC8337"/>
            </a:solidFill>
            <a:prstDash val="solid"/>
          </a:ln>
        </p:spPr>
      </p:sp>
      <p:sp>
        <p:nvSpPr>
          <p:cNvPr id="12" name="Text 9"/>
          <p:cNvSpPr/>
          <p:nvPr/>
        </p:nvSpPr>
        <p:spPr>
          <a:xfrm>
            <a:off x="1029533" y="5558076"/>
            <a:ext cx="2796421" cy="349568"/>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Saira Medium" pitchFamily="34" charset="0"/>
                <a:ea typeface="Saira Medium" pitchFamily="34" charset="-122"/>
                <a:cs typeface="Saira Medium" pitchFamily="34" charset="-120"/>
              </a:rPr>
              <a:t>Zaitunah</a:t>
            </a:r>
            <a:endParaRPr lang="en-US" sz="2200" dirty="0"/>
          </a:p>
        </p:txBody>
      </p:sp>
      <p:sp>
        <p:nvSpPr>
          <p:cNvPr id="13" name="Text 10"/>
          <p:cNvSpPr/>
          <p:nvPr/>
        </p:nvSpPr>
        <p:spPr>
          <a:xfrm>
            <a:off x="1029533" y="6041827"/>
            <a:ext cx="7084933" cy="357902"/>
          </a:xfrm>
          <a:prstGeom prst="rect">
            <a:avLst/>
          </a:prstGeom>
          <a:noFill/>
          <a:ln/>
        </p:spPr>
        <p:txBody>
          <a:bodyPr wrap="none" lIns="0" tIns="0" rIns="0" bIns="0" rtlCol="0" anchor="t"/>
          <a:lstStyle/>
          <a:p>
            <a:pPr algn="l" indent="0" marL="0">
              <a:lnSpc>
                <a:spcPts val="2800"/>
              </a:lnSpc>
              <a:buNone/>
            </a:pPr>
            <a:r>
              <a:rPr lang="en-US" sz="1750" dirty="0">
                <a:solidFill>
                  <a:srgbClr val="E5E0DF"/>
                </a:solidFill>
                <a:latin typeface="Roboto" pitchFamily="34" charset="0"/>
                <a:ea typeface="Roboto" pitchFamily="34" charset="-122"/>
                <a:cs typeface="Roboto" pitchFamily="34" charset="-120"/>
              </a:rPr>
              <a:t>Tunisia, pusat studi ilmu Islam klasik</a:t>
            </a:r>
            <a:endParaRPr lang="en-US" sz="1750" dirty="0"/>
          </a:p>
        </p:txBody>
      </p:sp>
      <p:sp>
        <p:nvSpPr>
          <p:cNvPr id="14" name="Text 11"/>
          <p:cNvSpPr/>
          <p:nvPr/>
        </p:nvSpPr>
        <p:spPr>
          <a:xfrm>
            <a:off x="782955" y="6897886"/>
            <a:ext cx="7578090" cy="715804"/>
          </a:xfrm>
          <a:prstGeom prst="rect">
            <a:avLst/>
          </a:prstGeom>
          <a:noFill/>
          <a:ln/>
        </p:spPr>
        <p:txBody>
          <a:bodyPr wrap="square" lIns="0" tIns="0" rIns="0" bIns="0" rtlCol="0" anchor="t"/>
          <a:lstStyle/>
          <a:p>
            <a:pPr algn="l" indent="0" marL="0">
              <a:lnSpc>
                <a:spcPts val="2800"/>
              </a:lnSpc>
              <a:buNone/>
            </a:pPr>
            <a:r>
              <a:rPr lang="en-US" sz="1750" dirty="0">
                <a:solidFill>
                  <a:srgbClr val="E5E0DF"/>
                </a:solidFill>
                <a:latin typeface="Roboto" pitchFamily="34" charset="0"/>
                <a:ea typeface="Roboto" pitchFamily="34" charset="-122"/>
                <a:cs typeface="Roboto" pitchFamily="34" charset="-120"/>
              </a:rPr>
              <a:t>Melalui fungsi spiritual, intelektual, sosial, dan budaya, masjid membangun fondasi peradaban yang kokoh dan berkelanjutan.</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24230" y="748070"/>
            <a:ext cx="7668339" cy="1053941"/>
          </a:xfrm>
          <a:prstGeom prst="rect">
            <a:avLst/>
          </a:prstGeom>
          <a:noFill/>
          <a:ln/>
        </p:spPr>
        <p:txBody>
          <a:bodyPr wrap="square" lIns="0" tIns="0" rIns="0" bIns="0" rtlCol="0" anchor="t"/>
          <a:lstStyle/>
          <a:p>
            <a:pPr algn="l" indent="0" marL="0">
              <a:lnSpc>
                <a:spcPts val="4150"/>
              </a:lnSpc>
              <a:buNone/>
            </a:pPr>
            <a:r>
              <a:rPr lang="en-US" sz="3300" dirty="0">
                <a:solidFill>
                  <a:srgbClr val="FFFFFF"/>
                </a:solidFill>
                <a:latin typeface="Saira Medium" pitchFamily="34" charset="0"/>
                <a:ea typeface="Saira Medium" pitchFamily="34" charset="-122"/>
                <a:cs typeface="Saira Medium" pitchFamily="34" charset="-120"/>
              </a:rPr>
              <a:t>Pemberdayaan Umat: Dari Masjid ke Masyarakat</a:t>
            </a:r>
            <a:endParaRPr lang="en-US" sz="3300" dirty="0"/>
          </a:p>
        </p:txBody>
      </p:sp>
      <p:sp>
        <p:nvSpPr>
          <p:cNvPr id="4" name="Text 1"/>
          <p:cNvSpPr/>
          <p:nvPr/>
        </p:nvSpPr>
        <p:spPr>
          <a:xfrm>
            <a:off x="6224230" y="2118241"/>
            <a:ext cx="7668339" cy="674608"/>
          </a:xfrm>
          <a:prstGeom prst="rect">
            <a:avLst/>
          </a:prstGeom>
          <a:noFill/>
          <a:ln/>
        </p:spPr>
        <p:txBody>
          <a:bodyPr wrap="square" lIns="0" tIns="0" rIns="0" bIns="0" rtlCol="0" anchor="t"/>
          <a:lstStyle/>
          <a:p>
            <a:pPr algn="l" indent="0" marL="0">
              <a:lnSpc>
                <a:spcPts val="2650"/>
              </a:lnSpc>
              <a:buNone/>
            </a:pPr>
            <a:r>
              <a:rPr lang="en-US" sz="1650" dirty="0">
                <a:solidFill>
                  <a:srgbClr val="E5E0DF"/>
                </a:solidFill>
                <a:latin typeface="Roboto" pitchFamily="34" charset="0"/>
                <a:ea typeface="Roboto" pitchFamily="34" charset="-122"/>
                <a:cs typeface="Roboto" pitchFamily="34" charset="-120"/>
              </a:rPr>
              <a:t>Masjid adalah tempat membangun kekuatan umat dari akar rumput. Pemberdayaan komprehensif mencakup tiga pilar utama:</a:t>
            </a:r>
            <a:endParaRPr lang="en-US" sz="1650" dirty="0"/>
          </a:p>
        </p:txBody>
      </p:sp>
      <p:sp>
        <p:nvSpPr>
          <p:cNvPr id="5" name="Shape 2"/>
          <p:cNvSpPr/>
          <p:nvPr/>
        </p:nvSpPr>
        <p:spPr>
          <a:xfrm>
            <a:off x="6224230" y="3030022"/>
            <a:ext cx="474345" cy="474345"/>
          </a:xfrm>
          <a:prstGeom prst="roundRect">
            <a:avLst>
              <a:gd name="adj" fmla="val 40000"/>
            </a:avLst>
          </a:prstGeom>
          <a:solidFill>
            <a:srgbClr val="030303"/>
          </a:solidFill>
          <a:ln w="22860">
            <a:solidFill>
              <a:srgbClr val="FC8337"/>
            </a:solidFill>
            <a:prstDash val="solid"/>
          </a:ln>
        </p:spPr>
      </p:sp>
      <p:sp>
        <p:nvSpPr>
          <p:cNvPr id="6" name="Text 3"/>
          <p:cNvSpPr/>
          <p:nvPr/>
        </p:nvSpPr>
        <p:spPr>
          <a:xfrm>
            <a:off x="6303288" y="3069550"/>
            <a:ext cx="316230" cy="395288"/>
          </a:xfrm>
          <a:prstGeom prst="rect">
            <a:avLst/>
          </a:prstGeom>
          <a:noFill/>
          <a:ln/>
        </p:spPr>
        <p:txBody>
          <a:bodyPr wrap="none" lIns="0" tIns="0" rIns="0" bIns="0" rtlCol="0" anchor="t"/>
          <a:lstStyle/>
          <a:p>
            <a:pPr algn="ctr" indent="0" marL="0">
              <a:lnSpc>
                <a:spcPts val="2450"/>
              </a:lnSpc>
              <a:buNone/>
            </a:pPr>
            <a:r>
              <a:rPr lang="en-US" sz="2450" dirty="0">
                <a:solidFill>
                  <a:srgbClr val="E5E0DF"/>
                </a:solidFill>
                <a:latin typeface="Saira Medium" pitchFamily="34" charset="0"/>
                <a:ea typeface="Saira Medium" pitchFamily="34" charset="-122"/>
                <a:cs typeface="Saira Medium" pitchFamily="34" charset="-120"/>
              </a:rPr>
              <a:t>1</a:t>
            </a:r>
            <a:endParaRPr lang="en-US" sz="2450" dirty="0"/>
          </a:p>
        </p:txBody>
      </p:sp>
      <p:sp>
        <p:nvSpPr>
          <p:cNvPr id="7" name="Text 4"/>
          <p:cNvSpPr/>
          <p:nvPr/>
        </p:nvSpPr>
        <p:spPr>
          <a:xfrm>
            <a:off x="6909316" y="3102412"/>
            <a:ext cx="2635210" cy="329327"/>
          </a:xfrm>
          <a:prstGeom prst="rect">
            <a:avLst/>
          </a:prstGeom>
          <a:noFill/>
          <a:ln/>
        </p:spPr>
        <p:txBody>
          <a:bodyPr wrap="none" lIns="0" tIns="0" rIns="0" bIns="0" rtlCol="0" anchor="t"/>
          <a:lstStyle/>
          <a:p>
            <a:pPr algn="l" indent="0" marL="0">
              <a:lnSpc>
                <a:spcPts val="2550"/>
              </a:lnSpc>
              <a:buNone/>
            </a:pPr>
            <a:r>
              <a:rPr lang="en-US" sz="2050" dirty="0">
                <a:solidFill>
                  <a:srgbClr val="E5E0DF"/>
                </a:solidFill>
                <a:latin typeface="Saira Medium" pitchFamily="34" charset="0"/>
                <a:ea typeface="Saira Medium" pitchFamily="34" charset="-122"/>
                <a:cs typeface="Saira Medium" pitchFamily="34" charset="-120"/>
              </a:rPr>
              <a:t>Ekonomi</a:t>
            </a:r>
            <a:endParaRPr lang="en-US" sz="2050" dirty="0"/>
          </a:p>
        </p:txBody>
      </p:sp>
      <p:sp>
        <p:nvSpPr>
          <p:cNvPr id="8" name="Text 5"/>
          <p:cNvSpPr/>
          <p:nvPr/>
        </p:nvSpPr>
        <p:spPr>
          <a:xfrm>
            <a:off x="6909316" y="3558183"/>
            <a:ext cx="6983254" cy="674608"/>
          </a:xfrm>
          <a:prstGeom prst="rect">
            <a:avLst/>
          </a:prstGeom>
          <a:noFill/>
          <a:ln/>
        </p:spPr>
        <p:txBody>
          <a:bodyPr wrap="square" lIns="0" tIns="0" rIns="0" bIns="0" rtlCol="0" anchor="t"/>
          <a:lstStyle/>
          <a:p>
            <a:pPr algn="l" indent="0" marL="0">
              <a:lnSpc>
                <a:spcPts val="2650"/>
              </a:lnSpc>
              <a:buNone/>
            </a:pPr>
            <a:r>
              <a:rPr lang="en-US" sz="1650" dirty="0">
                <a:solidFill>
                  <a:srgbClr val="E5E0DF"/>
                </a:solidFill>
                <a:latin typeface="Roboto" pitchFamily="34" charset="0"/>
                <a:ea typeface="Roboto" pitchFamily="34" charset="-122"/>
                <a:cs typeface="Roboto" pitchFamily="34" charset="-120"/>
              </a:rPr>
              <a:t>Koperasi syariah, UMKM berbasis masjid, program zakat, infak, sedekah (ZIS), dan wakaf produktif untuk kesejahteraan masyarakat.</a:t>
            </a:r>
            <a:endParaRPr lang="en-US" sz="1650" dirty="0"/>
          </a:p>
        </p:txBody>
      </p:sp>
      <p:sp>
        <p:nvSpPr>
          <p:cNvPr id="9" name="Shape 6"/>
          <p:cNvSpPr/>
          <p:nvPr/>
        </p:nvSpPr>
        <p:spPr>
          <a:xfrm>
            <a:off x="6224230" y="4654391"/>
            <a:ext cx="474345" cy="474345"/>
          </a:xfrm>
          <a:prstGeom prst="roundRect">
            <a:avLst>
              <a:gd name="adj" fmla="val 40000"/>
            </a:avLst>
          </a:prstGeom>
          <a:solidFill>
            <a:srgbClr val="030303"/>
          </a:solidFill>
          <a:ln w="22860">
            <a:solidFill>
              <a:srgbClr val="FC8337"/>
            </a:solidFill>
            <a:prstDash val="solid"/>
          </a:ln>
        </p:spPr>
      </p:sp>
      <p:sp>
        <p:nvSpPr>
          <p:cNvPr id="10" name="Text 7"/>
          <p:cNvSpPr/>
          <p:nvPr/>
        </p:nvSpPr>
        <p:spPr>
          <a:xfrm>
            <a:off x="6303288" y="4693920"/>
            <a:ext cx="316230" cy="395288"/>
          </a:xfrm>
          <a:prstGeom prst="rect">
            <a:avLst/>
          </a:prstGeom>
          <a:noFill/>
          <a:ln/>
        </p:spPr>
        <p:txBody>
          <a:bodyPr wrap="none" lIns="0" tIns="0" rIns="0" bIns="0" rtlCol="0" anchor="t"/>
          <a:lstStyle/>
          <a:p>
            <a:pPr algn="ctr" indent="0" marL="0">
              <a:lnSpc>
                <a:spcPts val="2450"/>
              </a:lnSpc>
              <a:buNone/>
            </a:pPr>
            <a:r>
              <a:rPr lang="en-US" sz="2450" dirty="0">
                <a:solidFill>
                  <a:srgbClr val="E5E0DF"/>
                </a:solidFill>
                <a:latin typeface="Saira Medium" pitchFamily="34" charset="0"/>
                <a:ea typeface="Saira Medium" pitchFamily="34" charset="-122"/>
                <a:cs typeface="Saira Medium" pitchFamily="34" charset="-120"/>
              </a:rPr>
              <a:t>2</a:t>
            </a:r>
            <a:endParaRPr lang="en-US" sz="2450" dirty="0"/>
          </a:p>
        </p:txBody>
      </p:sp>
      <p:sp>
        <p:nvSpPr>
          <p:cNvPr id="11" name="Text 8"/>
          <p:cNvSpPr/>
          <p:nvPr/>
        </p:nvSpPr>
        <p:spPr>
          <a:xfrm>
            <a:off x="6909316" y="4726781"/>
            <a:ext cx="2635210" cy="329327"/>
          </a:xfrm>
          <a:prstGeom prst="rect">
            <a:avLst/>
          </a:prstGeom>
          <a:noFill/>
          <a:ln/>
        </p:spPr>
        <p:txBody>
          <a:bodyPr wrap="none" lIns="0" tIns="0" rIns="0" bIns="0" rtlCol="0" anchor="t"/>
          <a:lstStyle/>
          <a:p>
            <a:pPr algn="l" indent="0" marL="0">
              <a:lnSpc>
                <a:spcPts val="2550"/>
              </a:lnSpc>
              <a:buNone/>
            </a:pPr>
            <a:r>
              <a:rPr lang="en-US" sz="2050" dirty="0">
                <a:solidFill>
                  <a:srgbClr val="E5E0DF"/>
                </a:solidFill>
                <a:latin typeface="Saira Medium" pitchFamily="34" charset="0"/>
                <a:ea typeface="Saira Medium" pitchFamily="34" charset="-122"/>
                <a:cs typeface="Saira Medium" pitchFamily="34" charset="-120"/>
              </a:rPr>
              <a:t>Pendidikan</a:t>
            </a:r>
            <a:endParaRPr lang="en-US" sz="2050" dirty="0"/>
          </a:p>
        </p:txBody>
      </p:sp>
      <p:sp>
        <p:nvSpPr>
          <p:cNvPr id="12" name="Text 9"/>
          <p:cNvSpPr/>
          <p:nvPr/>
        </p:nvSpPr>
        <p:spPr>
          <a:xfrm>
            <a:off x="6909316" y="5182553"/>
            <a:ext cx="6983254" cy="674608"/>
          </a:xfrm>
          <a:prstGeom prst="rect">
            <a:avLst/>
          </a:prstGeom>
          <a:noFill/>
          <a:ln/>
        </p:spPr>
        <p:txBody>
          <a:bodyPr wrap="square" lIns="0" tIns="0" rIns="0" bIns="0" rtlCol="0" anchor="t"/>
          <a:lstStyle/>
          <a:p>
            <a:pPr algn="l" indent="0" marL="0">
              <a:lnSpc>
                <a:spcPts val="2650"/>
              </a:lnSpc>
              <a:buNone/>
            </a:pPr>
            <a:r>
              <a:rPr lang="en-US" sz="1650" dirty="0">
                <a:solidFill>
                  <a:srgbClr val="E5E0DF"/>
                </a:solidFill>
                <a:latin typeface="Roboto" pitchFamily="34" charset="0"/>
                <a:ea typeface="Roboto" pitchFamily="34" charset="-122"/>
                <a:cs typeface="Roboto" pitchFamily="34" charset="-120"/>
              </a:rPr>
              <a:t>TPA/TPQ, madrasah diniyah, kelas keterampilan, pelatihan komputer, bahasa, dan kewirausahaan untuk generasi muda.</a:t>
            </a:r>
            <a:endParaRPr lang="en-US" sz="1650" dirty="0"/>
          </a:p>
        </p:txBody>
      </p:sp>
      <p:sp>
        <p:nvSpPr>
          <p:cNvPr id="13" name="Shape 10"/>
          <p:cNvSpPr/>
          <p:nvPr/>
        </p:nvSpPr>
        <p:spPr>
          <a:xfrm>
            <a:off x="6224230" y="6278761"/>
            <a:ext cx="474345" cy="474345"/>
          </a:xfrm>
          <a:prstGeom prst="roundRect">
            <a:avLst>
              <a:gd name="adj" fmla="val 40000"/>
            </a:avLst>
          </a:prstGeom>
          <a:solidFill>
            <a:srgbClr val="030303"/>
          </a:solidFill>
          <a:ln w="22860">
            <a:solidFill>
              <a:srgbClr val="FC8337"/>
            </a:solidFill>
            <a:prstDash val="solid"/>
          </a:ln>
        </p:spPr>
      </p:sp>
      <p:sp>
        <p:nvSpPr>
          <p:cNvPr id="14" name="Text 11"/>
          <p:cNvSpPr/>
          <p:nvPr/>
        </p:nvSpPr>
        <p:spPr>
          <a:xfrm>
            <a:off x="6303288" y="6318290"/>
            <a:ext cx="316230" cy="395288"/>
          </a:xfrm>
          <a:prstGeom prst="rect">
            <a:avLst/>
          </a:prstGeom>
          <a:noFill/>
          <a:ln/>
        </p:spPr>
        <p:txBody>
          <a:bodyPr wrap="none" lIns="0" tIns="0" rIns="0" bIns="0" rtlCol="0" anchor="t"/>
          <a:lstStyle/>
          <a:p>
            <a:pPr algn="ctr" indent="0" marL="0">
              <a:lnSpc>
                <a:spcPts val="2450"/>
              </a:lnSpc>
              <a:buNone/>
            </a:pPr>
            <a:r>
              <a:rPr lang="en-US" sz="2450" dirty="0">
                <a:solidFill>
                  <a:srgbClr val="E5E0DF"/>
                </a:solidFill>
                <a:latin typeface="Saira Medium" pitchFamily="34" charset="0"/>
                <a:ea typeface="Saira Medium" pitchFamily="34" charset="-122"/>
                <a:cs typeface="Saira Medium" pitchFamily="34" charset="-120"/>
              </a:rPr>
              <a:t>3</a:t>
            </a:r>
            <a:endParaRPr lang="en-US" sz="2450" dirty="0"/>
          </a:p>
        </p:txBody>
      </p:sp>
      <p:sp>
        <p:nvSpPr>
          <p:cNvPr id="15" name="Text 12"/>
          <p:cNvSpPr/>
          <p:nvPr/>
        </p:nvSpPr>
        <p:spPr>
          <a:xfrm>
            <a:off x="6909316" y="6351151"/>
            <a:ext cx="2635210" cy="329327"/>
          </a:xfrm>
          <a:prstGeom prst="rect">
            <a:avLst/>
          </a:prstGeom>
          <a:noFill/>
          <a:ln/>
        </p:spPr>
        <p:txBody>
          <a:bodyPr wrap="none" lIns="0" tIns="0" rIns="0" bIns="0" rtlCol="0" anchor="t"/>
          <a:lstStyle/>
          <a:p>
            <a:pPr algn="l" indent="0" marL="0">
              <a:lnSpc>
                <a:spcPts val="2550"/>
              </a:lnSpc>
              <a:buNone/>
            </a:pPr>
            <a:r>
              <a:rPr lang="en-US" sz="2050" dirty="0">
                <a:solidFill>
                  <a:srgbClr val="E5E0DF"/>
                </a:solidFill>
                <a:latin typeface="Saira Medium" pitchFamily="34" charset="0"/>
                <a:ea typeface="Saira Medium" pitchFamily="34" charset="-122"/>
                <a:cs typeface="Saira Medium" pitchFamily="34" charset="-120"/>
              </a:rPr>
              <a:t>Sosial Kemanusiaan</a:t>
            </a:r>
            <a:endParaRPr lang="en-US" sz="2050" dirty="0"/>
          </a:p>
        </p:txBody>
      </p:sp>
      <p:sp>
        <p:nvSpPr>
          <p:cNvPr id="16" name="Text 13"/>
          <p:cNvSpPr/>
          <p:nvPr/>
        </p:nvSpPr>
        <p:spPr>
          <a:xfrm>
            <a:off x="6909316" y="6806922"/>
            <a:ext cx="6983254" cy="674608"/>
          </a:xfrm>
          <a:prstGeom prst="rect">
            <a:avLst/>
          </a:prstGeom>
          <a:noFill/>
          <a:ln/>
        </p:spPr>
        <p:txBody>
          <a:bodyPr wrap="square" lIns="0" tIns="0" rIns="0" bIns="0" rtlCol="0" anchor="t"/>
          <a:lstStyle/>
          <a:p>
            <a:pPr algn="l" indent="0" marL="0">
              <a:lnSpc>
                <a:spcPts val="2650"/>
              </a:lnSpc>
              <a:buNone/>
            </a:pPr>
            <a:r>
              <a:rPr lang="en-US" sz="1650" dirty="0">
                <a:solidFill>
                  <a:srgbClr val="E5E0DF"/>
                </a:solidFill>
                <a:latin typeface="Roboto" pitchFamily="34" charset="0"/>
                <a:ea typeface="Roboto" pitchFamily="34" charset="-122"/>
                <a:cs typeface="Roboto" pitchFamily="34" charset="-120"/>
              </a:rPr>
              <a:t>Santunan yatim piatu, layanan kesehatan gratis, donor darah, dapur umum saat bencana, dan rumah singgah.</a:t>
            </a:r>
            <a:endParaRPr lang="en-US" sz="16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563410"/>
            <a:ext cx="5778222" cy="566976"/>
          </a:xfrm>
          <a:prstGeom prst="rect">
            <a:avLst/>
          </a:prstGeom>
          <a:noFill/>
          <a:ln/>
        </p:spPr>
        <p:txBody>
          <a:bodyPr wrap="none" lIns="0" tIns="0" rIns="0" bIns="0" rtlCol="0" anchor="t"/>
          <a:lstStyle/>
          <a:p>
            <a:pPr algn="l" indent="0" marL="0">
              <a:lnSpc>
                <a:spcPts val="4450"/>
              </a:lnSpc>
              <a:buNone/>
            </a:pPr>
            <a:r>
              <a:rPr lang="en-US" sz="3550" dirty="0">
                <a:solidFill>
                  <a:srgbClr val="FFFFFF"/>
                </a:solidFill>
                <a:latin typeface="Saira Medium" pitchFamily="34" charset="0"/>
                <a:ea typeface="Saira Medium" pitchFamily="34" charset="-122"/>
                <a:cs typeface="Saira Medium" pitchFamily="34" charset="-120"/>
              </a:rPr>
              <a:t>Inovasi Masjid di Era Digital</a:t>
            </a:r>
            <a:endParaRPr lang="en-US" sz="3550" dirty="0"/>
          </a:p>
        </p:txBody>
      </p:sp>
      <p:sp>
        <p:nvSpPr>
          <p:cNvPr id="4" name="Text 1"/>
          <p:cNvSpPr/>
          <p:nvPr/>
        </p:nvSpPr>
        <p:spPr>
          <a:xfrm>
            <a:off x="793790" y="2470547"/>
            <a:ext cx="7556421" cy="725805"/>
          </a:xfrm>
          <a:prstGeom prst="rect">
            <a:avLst/>
          </a:prstGeom>
          <a:noFill/>
          <a:ln/>
        </p:spPr>
        <p:txBody>
          <a:bodyPr wrap="square" lIns="0" tIns="0" rIns="0" bIns="0" rtlCol="0" anchor="t"/>
          <a:lstStyle/>
          <a:p>
            <a:pPr algn="l" indent="0" marL="0">
              <a:lnSpc>
                <a:spcPts val="2850"/>
              </a:lnSpc>
              <a:buNone/>
            </a:pPr>
            <a:r>
              <a:rPr lang="en-US" sz="1750" dirty="0">
                <a:solidFill>
                  <a:srgbClr val="E5E0DF"/>
                </a:solidFill>
                <a:latin typeface="Roboto" pitchFamily="34" charset="0"/>
                <a:ea typeface="Roboto" pitchFamily="34" charset="-122"/>
                <a:cs typeface="Roboto" pitchFamily="34" charset="-120"/>
              </a:rPr>
              <a:t>Masjid kontemporer mengintegrasikan teknologi dan modernisasi tanpa mengorbankan nilai spiritual. Inisiatif pemberdayaan era digital meliputi:</a:t>
            </a:r>
            <a:endParaRPr lang="en-US" sz="1750" dirty="0"/>
          </a:p>
        </p:txBody>
      </p:sp>
      <p:sp>
        <p:nvSpPr>
          <p:cNvPr id="5" name="Text 2"/>
          <p:cNvSpPr/>
          <p:nvPr/>
        </p:nvSpPr>
        <p:spPr>
          <a:xfrm>
            <a:off x="793790" y="3678317"/>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000000"/>
                </a:solidFill>
                <a:latin typeface="Saira Medium" pitchFamily="34" charset="0"/>
                <a:ea typeface="Saira Medium" pitchFamily="34" charset="-122"/>
                <a:cs typeface="Saira Medium" pitchFamily="34" charset="-120"/>
              </a:rPr>
              <a:t>💻</a:t>
            </a:r>
            <a:pPr algn="l" indent="0" marL="0">
              <a:lnSpc>
                <a:spcPts val="2750"/>
              </a:lnSpc>
              <a:buNone/>
            </a:pPr>
            <a:r>
              <a:rPr lang="en-US" sz="2200" dirty="0">
                <a:solidFill>
                  <a:srgbClr val="FFFFFF"/>
                </a:solidFill>
                <a:latin typeface="Saira Medium" pitchFamily="34" charset="0"/>
                <a:ea typeface="Saira Medium" pitchFamily="34" charset="-122"/>
                <a:cs typeface="Saira Medium" pitchFamily="34" charset="-120"/>
              </a:rPr>
              <a:t> Digitalisasi Masjid</a:t>
            </a:r>
            <a:endParaRPr lang="en-US" sz="2200" dirty="0"/>
          </a:p>
        </p:txBody>
      </p:sp>
      <p:sp>
        <p:nvSpPr>
          <p:cNvPr id="6" name="Text 3"/>
          <p:cNvSpPr/>
          <p:nvPr/>
        </p:nvSpPr>
        <p:spPr>
          <a:xfrm>
            <a:off x="793790" y="4259461"/>
            <a:ext cx="3501509" cy="725805"/>
          </a:xfrm>
          <a:prstGeom prst="rect">
            <a:avLst/>
          </a:prstGeom>
          <a:noFill/>
          <a:ln/>
        </p:spPr>
        <p:txBody>
          <a:bodyPr wrap="square" lIns="0" tIns="0" rIns="0" bIns="0" rtlCol="0" anchor="t"/>
          <a:lstStyle/>
          <a:p>
            <a:pPr algn="l" marL="342900" indent="-342900">
              <a:lnSpc>
                <a:spcPts val="2850"/>
              </a:lnSpc>
              <a:buSzPct val="100000"/>
              <a:buChar char="•"/>
            </a:pPr>
            <a:r>
              <a:rPr lang="en-US" sz="1750" dirty="0">
                <a:solidFill>
                  <a:srgbClr val="E5E0DF"/>
                </a:solidFill>
                <a:latin typeface="Roboto" pitchFamily="34" charset="0"/>
                <a:ea typeface="Roboto" pitchFamily="34" charset="-122"/>
                <a:cs typeface="Roboto" pitchFamily="34" charset="-120"/>
              </a:rPr>
              <a:t>Dakwah online (YouTube, Instagram, podcast)</a:t>
            </a:r>
            <a:endParaRPr lang="en-US" sz="1750" dirty="0"/>
          </a:p>
        </p:txBody>
      </p:sp>
      <p:sp>
        <p:nvSpPr>
          <p:cNvPr id="7" name="Text 4"/>
          <p:cNvSpPr/>
          <p:nvPr/>
        </p:nvSpPr>
        <p:spPr>
          <a:xfrm>
            <a:off x="793790" y="5064562"/>
            <a:ext cx="3501509" cy="725805"/>
          </a:xfrm>
          <a:prstGeom prst="rect">
            <a:avLst/>
          </a:prstGeom>
          <a:noFill/>
          <a:ln/>
        </p:spPr>
        <p:txBody>
          <a:bodyPr wrap="square" lIns="0" tIns="0" rIns="0" bIns="0" rtlCol="0" anchor="t"/>
          <a:lstStyle/>
          <a:p>
            <a:pPr algn="l" marL="342900" indent="-342900">
              <a:lnSpc>
                <a:spcPts val="2850"/>
              </a:lnSpc>
              <a:buSzPct val="100000"/>
              <a:buChar char="•"/>
            </a:pPr>
            <a:r>
              <a:rPr lang="en-US" sz="1750" dirty="0">
                <a:solidFill>
                  <a:srgbClr val="E5E0DF"/>
                </a:solidFill>
                <a:latin typeface="Roboto" pitchFamily="34" charset="0"/>
                <a:ea typeface="Roboto" pitchFamily="34" charset="-122"/>
                <a:cs typeface="Roboto" pitchFamily="34" charset="-120"/>
              </a:rPr>
              <a:t>Donasi digital (QRIS, aplikasi mobile)</a:t>
            </a:r>
            <a:endParaRPr lang="en-US" sz="1750" dirty="0"/>
          </a:p>
        </p:txBody>
      </p:sp>
      <p:sp>
        <p:nvSpPr>
          <p:cNvPr id="8" name="Text 5"/>
          <p:cNvSpPr/>
          <p:nvPr/>
        </p:nvSpPr>
        <p:spPr>
          <a:xfrm>
            <a:off x="793790" y="5869662"/>
            <a:ext cx="3501509"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E5E0DF"/>
                </a:solidFill>
                <a:latin typeface="Roboto" pitchFamily="34" charset="0"/>
                <a:ea typeface="Roboto" pitchFamily="34" charset="-122"/>
                <a:cs typeface="Roboto" pitchFamily="34" charset="-120"/>
              </a:rPr>
              <a:t>Website informasi dan jadwal</a:t>
            </a:r>
            <a:endParaRPr lang="en-US" sz="1750" dirty="0"/>
          </a:p>
        </p:txBody>
      </p:sp>
      <p:sp>
        <p:nvSpPr>
          <p:cNvPr id="9" name="Text 6"/>
          <p:cNvSpPr/>
          <p:nvPr/>
        </p:nvSpPr>
        <p:spPr>
          <a:xfrm>
            <a:off x="4856321" y="3678317"/>
            <a:ext cx="3501509" cy="708660"/>
          </a:xfrm>
          <a:prstGeom prst="rect">
            <a:avLst/>
          </a:prstGeom>
          <a:noFill/>
          <a:ln/>
        </p:spPr>
        <p:txBody>
          <a:bodyPr wrap="square" lIns="0" tIns="0" rIns="0" bIns="0" rtlCol="0" anchor="t"/>
          <a:lstStyle/>
          <a:p>
            <a:pPr algn="l" indent="0" marL="0">
              <a:lnSpc>
                <a:spcPts val="2750"/>
              </a:lnSpc>
              <a:buNone/>
            </a:pPr>
            <a:r>
              <a:rPr lang="en-US" sz="2200" dirty="0">
                <a:solidFill>
                  <a:srgbClr val="000000"/>
                </a:solidFill>
                <a:latin typeface="Saira Medium" pitchFamily="34" charset="0"/>
                <a:ea typeface="Saira Medium" pitchFamily="34" charset="-122"/>
                <a:cs typeface="Saira Medium" pitchFamily="34" charset="-120"/>
              </a:rPr>
              <a:t>🌱</a:t>
            </a:r>
            <a:pPr algn="l" indent="0" marL="0">
              <a:lnSpc>
                <a:spcPts val="2750"/>
              </a:lnSpc>
              <a:buNone/>
            </a:pPr>
            <a:r>
              <a:rPr lang="en-US" sz="2200" dirty="0">
                <a:solidFill>
                  <a:srgbClr val="FFFFFF"/>
                </a:solidFill>
                <a:latin typeface="Saira Medium" pitchFamily="34" charset="0"/>
                <a:ea typeface="Saira Medium" pitchFamily="34" charset="-122"/>
                <a:cs typeface="Saira Medium" pitchFamily="34" charset="-120"/>
              </a:rPr>
              <a:t> Pemberdayaan Berkelanjutan</a:t>
            </a:r>
            <a:endParaRPr lang="en-US" sz="2200" dirty="0"/>
          </a:p>
        </p:txBody>
      </p:sp>
      <p:sp>
        <p:nvSpPr>
          <p:cNvPr id="10" name="Text 7"/>
          <p:cNvSpPr/>
          <p:nvPr/>
        </p:nvSpPr>
        <p:spPr>
          <a:xfrm>
            <a:off x="4856321" y="4613791"/>
            <a:ext cx="3501509"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E5E0DF"/>
                </a:solidFill>
                <a:latin typeface="Roboto" pitchFamily="34" charset="0"/>
                <a:ea typeface="Roboto" pitchFamily="34" charset="-122"/>
                <a:cs typeface="Roboto" pitchFamily="34" charset="-120"/>
              </a:rPr>
              <a:t>Pelatihan kewirausahaan halal</a:t>
            </a:r>
            <a:endParaRPr lang="en-US" sz="1750" dirty="0"/>
          </a:p>
        </p:txBody>
      </p:sp>
      <p:sp>
        <p:nvSpPr>
          <p:cNvPr id="11" name="Text 8"/>
          <p:cNvSpPr/>
          <p:nvPr/>
        </p:nvSpPr>
        <p:spPr>
          <a:xfrm>
            <a:off x="4856321" y="5055989"/>
            <a:ext cx="3501509" cy="725805"/>
          </a:xfrm>
          <a:prstGeom prst="rect">
            <a:avLst/>
          </a:prstGeom>
          <a:noFill/>
          <a:ln/>
        </p:spPr>
        <p:txBody>
          <a:bodyPr wrap="square" lIns="0" tIns="0" rIns="0" bIns="0" rtlCol="0" anchor="t"/>
          <a:lstStyle/>
          <a:p>
            <a:pPr algn="l" marL="342900" indent="-342900">
              <a:lnSpc>
                <a:spcPts val="2850"/>
              </a:lnSpc>
              <a:buSzPct val="100000"/>
              <a:buChar char="•"/>
            </a:pPr>
            <a:r>
              <a:rPr lang="en-US" sz="1750" dirty="0">
                <a:solidFill>
                  <a:srgbClr val="E5E0DF"/>
                </a:solidFill>
                <a:latin typeface="Roboto" pitchFamily="34" charset="0"/>
                <a:ea typeface="Roboto" pitchFamily="34" charset="-122"/>
                <a:cs typeface="Roboto" pitchFamily="34" charset="-120"/>
              </a:rPr>
              <a:t>Gerakan masjid hijau ramah lingkungan</a:t>
            </a:r>
            <a:endParaRPr lang="en-US" sz="1750" dirty="0"/>
          </a:p>
        </p:txBody>
      </p:sp>
      <p:sp>
        <p:nvSpPr>
          <p:cNvPr id="12" name="Text 9"/>
          <p:cNvSpPr/>
          <p:nvPr/>
        </p:nvSpPr>
        <p:spPr>
          <a:xfrm>
            <a:off x="4856321" y="5861090"/>
            <a:ext cx="3501509" cy="725805"/>
          </a:xfrm>
          <a:prstGeom prst="rect">
            <a:avLst/>
          </a:prstGeom>
          <a:noFill/>
          <a:ln/>
        </p:spPr>
        <p:txBody>
          <a:bodyPr wrap="square" lIns="0" tIns="0" rIns="0" bIns="0" rtlCol="0" anchor="t"/>
          <a:lstStyle/>
          <a:p>
            <a:pPr algn="l" marL="342900" indent="-342900">
              <a:lnSpc>
                <a:spcPts val="2850"/>
              </a:lnSpc>
              <a:buSzPct val="100000"/>
              <a:buChar char="•"/>
            </a:pPr>
            <a:r>
              <a:rPr lang="en-US" sz="1750" dirty="0">
                <a:solidFill>
                  <a:srgbClr val="E5E0DF"/>
                </a:solidFill>
                <a:latin typeface="Roboto" pitchFamily="34" charset="0"/>
                <a:ea typeface="Roboto" pitchFamily="34" charset="-122"/>
                <a:cs typeface="Roboto" pitchFamily="34" charset="-120"/>
              </a:rPr>
              <a:t>Program pengelolaan sampah dan penghijauan</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09945" y="413147"/>
            <a:ext cx="4461748" cy="364331"/>
          </a:xfrm>
          <a:prstGeom prst="rect">
            <a:avLst/>
          </a:prstGeom>
          <a:noFill/>
          <a:ln/>
        </p:spPr>
        <p:txBody>
          <a:bodyPr wrap="none" lIns="0" tIns="0" rIns="0" bIns="0" rtlCol="0" anchor="t"/>
          <a:lstStyle/>
          <a:p>
            <a:pPr algn="l" indent="0" marL="0">
              <a:lnSpc>
                <a:spcPts val="2850"/>
              </a:lnSpc>
              <a:buNone/>
            </a:pPr>
            <a:r>
              <a:rPr lang="en-US" sz="2250" dirty="0">
                <a:solidFill>
                  <a:srgbClr val="FFFFFF"/>
                </a:solidFill>
                <a:latin typeface="Saira Medium" pitchFamily="34" charset="0"/>
                <a:ea typeface="Saira Medium" pitchFamily="34" charset="-122"/>
                <a:cs typeface="Saira Medium" pitchFamily="34" charset="-120"/>
              </a:rPr>
              <a:t>Strategi Penguatan Peran Masjid</a:t>
            </a:r>
            <a:endParaRPr lang="en-US" sz="2250" dirty="0"/>
          </a:p>
        </p:txBody>
      </p:sp>
      <p:sp>
        <p:nvSpPr>
          <p:cNvPr id="3" name="Text 1"/>
          <p:cNvSpPr/>
          <p:nvPr/>
        </p:nvSpPr>
        <p:spPr>
          <a:xfrm>
            <a:off x="509945" y="995958"/>
            <a:ext cx="5189696" cy="628293"/>
          </a:xfrm>
          <a:prstGeom prst="rect">
            <a:avLst/>
          </a:prstGeom>
          <a:noFill/>
          <a:ln/>
        </p:spPr>
        <p:txBody>
          <a:bodyPr wrap="none" lIns="0" tIns="0" rIns="0" bIns="0" rtlCol="0" anchor="t"/>
          <a:lstStyle/>
          <a:p>
            <a:pPr algn="l" indent="0" marL="0">
              <a:lnSpc>
                <a:spcPts val="4900"/>
              </a:lnSpc>
              <a:buNone/>
            </a:pPr>
            <a:r>
              <a:rPr lang="en-US" sz="3950" dirty="0">
                <a:solidFill>
                  <a:srgbClr val="FFFFFF"/>
                </a:solidFill>
                <a:latin typeface="Saira Medium" pitchFamily="34" charset="0"/>
                <a:ea typeface="Saira Medium" pitchFamily="34" charset="-122"/>
                <a:cs typeface="Saira Medium" pitchFamily="34" charset="-120"/>
              </a:rPr>
              <a:t>Enam Pilar Penguatan</a:t>
            </a:r>
            <a:endParaRPr lang="en-US" sz="3950" dirty="0"/>
          </a:p>
        </p:txBody>
      </p:sp>
      <p:sp>
        <p:nvSpPr>
          <p:cNvPr id="4" name="Shape 2"/>
          <p:cNvSpPr/>
          <p:nvPr/>
        </p:nvSpPr>
        <p:spPr>
          <a:xfrm>
            <a:off x="509945" y="1842730"/>
            <a:ext cx="13610511" cy="874276"/>
          </a:xfrm>
          <a:prstGeom prst="roundRect">
            <a:avLst>
              <a:gd name="adj" fmla="val 15001"/>
            </a:avLst>
          </a:prstGeom>
          <a:solidFill>
            <a:srgbClr val="030303">
              <a:alpha val="75000"/>
            </a:srgbClr>
          </a:solidFill>
          <a:ln w="15240">
            <a:solidFill>
              <a:srgbClr val="FC8337"/>
            </a:solidFill>
            <a:prstDash val="solid"/>
          </a:ln>
        </p:spPr>
      </p:sp>
      <p:sp>
        <p:nvSpPr>
          <p:cNvPr id="5" name="Shape 3"/>
          <p:cNvSpPr/>
          <p:nvPr/>
        </p:nvSpPr>
        <p:spPr>
          <a:xfrm>
            <a:off x="525185" y="1857970"/>
            <a:ext cx="582811" cy="843796"/>
          </a:xfrm>
          <a:prstGeom prst="roundRect">
            <a:avLst>
              <a:gd name="adj" fmla="val 19365"/>
            </a:avLst>
          </a:prstGeom>
          <a:solidFill>
            <a:srgbClr val="030303"/>
          </a:solidFill>
          <a:ln/>
        </p:spPr>
      </p:sp>
      <p:sp>
        <p:nvSpPr>
          <p:cNvPr id="6" name="Text 4"/>
          <p:cNvSpPr/>
          <p:nvPr/>
        </p:nvSpPr>
        <p:spPr>
          <a:xfrm>
            <a:off x="699730" y="2143244"/>
            <a:ext cx="218480" cy="273129"/>
          </a:xfrm>
          <a:prstGeom prst="rect">
            <a:avLst/>
          </a:prstGeom>
          <a:noFill/>
          <a:ln/>
        </p:spPr>
        <p:txBody>
          <a:bodyPr wrap="none" lIns="0" tIns="0" rIns="0" bIns="0" rtlCol="0" anchor="t"/>
          <a:lstStyle/>
          <a:p>
            <a:pPr algn="l" indent="0" marL="0">
              <a:lnSpc>
                <a:spcPts val="1700"/>
              </a:lnSpc>
              <a:buNone/>
            </a:pPr>
            <a:r>
              <a:rPr lang="en-US" sz="1700" dirty="0">
                <a:solidFill>
                  <a:srgbClr val="E5E0DF"/>
                </a:solidFill>
                <a:latin typeface="Saira Medium" pitchFamily="34" charset="0"/>
                <a:ea typeface="Saira Medium" pitchFamily="34" charset="-122"/>
                <a:cs typeface="Saira Medium" pitchFamily="34" charset="-120"/>
              </a:rPr>
              <a:t>1</a:t>
            </a:r>
            <a:endParaRPr lang="en-US" sz="1700" dirty="0"/>
          </a:p>
        </p:txBody>
      </p:sp>
      <p:sp>
        <p:nvSpPr>
          <p:cNvPr id="7" name="Text 5"/>
          <p:cNvSpPr/>
          <p:nvPr/>
        </p:nvSpPr>
        <p:spPr>
          <a:xfrm>
            <a:off x="1253609" y="2003584"/>
            <a:ext cx="2007275" cy="227648"/>
          </a:xfrm>
          <a:prstGeom prst="rect">
            <a:avLst/>
          </a:prstGeom>
          <a:noFill/>
          <a:ln/>
        </p:spPr>
        <p:txBody>
          <a:bodyPr wrap="none" lIns="0" tIns="0" rIns="0" bIns="0" rtlCol="0" anchor="t"/>
          <a:lstStyle/>
          <a:p>
            <a:pPr algn="l" indent="0" marL="0">
              <a:lnSpc>
                <a:spcPts val="1750"/>
              </a:lnSpc>
              <a:buNone/>
            </a:pPr>
            <a:r>
              <a:rPr lang="en-US" sz="1400" dirty="0">
                <a:solidFill>
                  <a:srgbClr val="E5E0DF"/>
                </a:solidFill>
                <a:latin typeface="Saira Medium" pitchFamily="34" charset="0"/>
                <a:ea typeface="Saira Medium" pitchFamily="34" charset="-122"/>
                <a:cs typeface="Saira Medium" pitchFamily="34" charset="-120"/>
              </a:rPr>
              <a:t>Manajemen Profesional</a:t>
            </a:r>
            <a:endParaRPr lang="en-US" sz="1400" dirty="0"/>
          </a:p>
        </p:txBody>
      </p:sp>
      <p:sp>
        <p:nvSpPr>
          <p:cNvPr id="8" name="Text 6"/>
          <p:cNvSpPr/>
          <p:nvPr/>
        </p:nvSpPr>
        <p:spPr>
          <a:xfrm>
            <a:off x="1253609" y="2318623"/>
            <a:ext cx="12705993" cy="233124"/>
          </a:xfrm>
          <a:prstGeom prst="rect">
            <a:avLst/>
          </a:prstGeom>
          <a:noFill/>
          <a:ln/>
        </p:spPr>
        <p:txBody>
          <a:bodyPr wrap="none" lIns="0" tIns="0" rIns="0" bIns="0" rtlCol="0" anchor="t"/>
          <a:lstStyle/>
          <a:p>
            <a:pPr algn="l" indent="0" marL="0">
              <a:lnSpc>
                <a:spcPts val="1800"/>
              </a:lnSpc>
              <a:buNone/>
            </a:pPr>
            <a:r>
              <a:rPr lang="en-US" sz="1100" dirty="0">
                <a:solidFill>
                  <a:srgbClr val="E5E0DF"/>
                </a:solidFill>
                <a:latin typeface="Roboto" pitchFamily="34" charset="0"/>
                <a:ea typeface="Roboto" pitchFamily="34" charset="-122"/>
                <a:cs typeface="Roboto" pitchFamily="34" charset="-120"/>
              </a:rPr>
              <a:t>Takmir terlatih dan terstruktur dengan tata kelola transparan</a:t>
            </a:r>
            <a:endParaRPr lang="en-US" sz="1100" dirty="0"/>
          </a:p>
        </p:txBody>
      </p:sp>
      <p:sp>
        <p:nvSpPr>
          <p:cNvPr id="9" name="Shape 7"/>
          <p:cNvSpPr/>
          <p:nvPr/>
        </p:nvSpPr>
        <p:spPr>
          <a:xfrm>
            <a:off x="509945" y="2862620"/>
            <a:ext cx="13610511" cy="874276"/>
          </a:xfrm>
          <a:prstGeom prst="roundRect">
            <a:avLst>
              <a:gd name="adj" fmla="val 15001"/>
            </a:avLst>
          </a:prstGeom>
          <a:solidFill>
            <a:srgbClr val="030303">
              <a:alpha val="75000"/>
            </a:srgbClr>
          </a:solidFill>
          <a:ln w="15240">
            <a:solidFill>
              <a:srgbClr val="FC8337"/>
            </a:solidFill>
            <a:prstDash val="solid"/>
          </a:ln>
        </p:spPr>
      </p:sp>
      <p:sp>
        <p:nvSpPr>
          <p:cNvPr id="10" name="Shape 8"/>
          <p:cNvSpPr/>
          <p:nvPr/>
        </p:nvSpPr>
        <p:spPr>
          <a:xfrm>
            <a:off x="525185" y="2877860"/>
            <a:ext cx="582811" cy="843796"/>
          </a:xfrm>
          <a:prstGeom prst="roundRect">
            <a:avLst>
              <a:gd name="adj" fmla="val 19365"/>
            </a:avLst>
          </a:prstGeom>
          <a:solidFill>
            <a:srgbClr val="030303"/>
          </a:solidFill>
          <a:ln/>
        </p:spPr>
      </p:sp>
      <p:sp>
        <p:nvSpPr>
          <p:cNvPr id="11" name="Text 9"/>
          <p:cNvSpPr/>
          <p:nvPr/>
        </p:nvSpPr>
        <p:spPr>
          <a:xfrm>
            <a:off x="699730" y="3163133"/>
            <a:ext cx="218480" cy="273129"/>
          </a:xfrm>
          <a:prstGeom prst="rect">
            <a:avLst/>
          </a:prstGeom>
          <a:noFill/>
          <a:ln/>
        </p:spPr>
        <p:txBody>
          <a:bodyPr wrap="none" lIns="0" tIns="0" rIns="0" bIns="0" rtlCol="0" anchor="t"/>
          <a:lstStyle/>
          <a:p>
            <a:pPr algn="l" indent="0" marL="0">
              <a:lnSpc>
                <a:spcPts val="1700"/>
              </a:lnSpc>
              <a:buNone/>
            </a:pPr>
            <a:r>
              <a:rPr lang="en-US" sz="1700" dirty="0">
                <a:solidFill>
                  <a:srgbClr val="E5E0DF"/>
                </a:solidFill>
                <a:latin typeface="Saira Medium" pitchFamily="34" charset="0"/>
                <a:ea typeface="Saira Medium" pitchFamily="34" charset="-122"/>
                <a:cs typeface="Saira Medium" pitchFamily="34" charset="-120"/>
              </a:rPr>
              <a:t>2</a:t>
            </a:r>
            <a:endParaRPr lang="en-US" sz="1700" dirty="0"/>
          </a:p>
        </p:txBody>
      </p:sp>
      <p:sp>
        <p:nvSpPr>
          <p:cNvPr id="12" name="Text 10"/>
          <p:cNvSpPr/>
          <p:nvPr/>
        </p:nvSpPr>
        <p:spPr>
          <a:xfrm>
            <a:off x="1253609" y="3023473"/>
            <a:ext cx="1907858" cy="227648"/>
          </a:xfrm>
          <a:prstGeom prst="rect">
            <a:avLst/>
          </a:prstGeom>
          <a:noFill/>
          <a:ln/>
        </p:spPr>
        <p:txBody>
          <a:bodyPr wrap="none" lIns="0" tIns="0" rIns="0" bIns="0" rtlCol="0" anchor="t"/>
          <a:lstStyle/>
          <a:p>
            <a:pPr algn="l" indent="0" marL="0">
              <a:lnSpc>
                <a:spcPts val="1750"/>
              </a:lnSpc>
              <a:buNone/>
            </a:pPr>
            <a:r>
              <a:rPr lang="en-US" sz="1400" dirty="0">
                <a:solidFill>
                  <a:srgbClr val="E5E0DF"/>
                </a:solidFill>
                <a:latin typeface="Saira Medium" pitchFamily="34" charset="0"/>
                <a:ea typeface="Saira Medium" pitchFamily="34" charset="-122"/>
                <a:cs typeface="Saira Medium" pitchFamily="34" charset="-120"/>
              </a:rPr>
              <a:t>Transparansi Finansial</a:t>
            </a:r>
            <a:endParaRPr lang="en-US" sz="1400" dirty="0"/>
          </a:p>
        </p:txBody>
      </p:sp>
      <p:sp>
        <p:nvSpPr>
          <p:cNvPr id="13" name="Text 11"/>
          <p:cNvSpPr/>
          <p:nvPr/>
        </p:nvSpPr>
        <p:spPr>
          <a:xfrm>
            <a:off x="1253609" y="3338513"/>
            <a:ext cx="12705993" cy="233124"/>
          </a:xfrm>
          <a:prstGeom prst="rect">
            <a:avLst/>
          </a:prstGeom>
          <a:noFill/>
          <a:ln/>
        </p:spPr>
        <p:txBody>
          <a:bodyPr wrap="none" lIns="0" tIns="0" rIns="0" bIns="0" rtlCol="0" anchor="t"/>
          <a:lstStyle/>
          <a:p>
            <a:pPr algn="l" indent="0" marL="0">
              <a:lnSpc>
                <a:spcPts val="1800"/>
              </a:lnSpc>
              <a:buNone/>
            </a:pPr>
            <a:r>
              <a:rPr lang="en-US" sz="1100" dirty="0">
                <a:solidFill>
                  <a:srgbClr val="E5E0DF"/>
                </a:solidFill>
                <a:latin typeface="Roboto" pitchFamily="34" charset="0"/>
                <a:ea typeface="Roboto" pitchFamily="34" charset="-122"/>
                <a:cs typeface="Roboto" pitchFamily="34" charset="-120"/>
              </a:rPr>
              <a:t>Laporan keuangan terbuka dan program yang terukur</a:t>
            </a:r>
            <a:endParaRPr lang="en-US" sz="1100" dirty="0"/>
          </a:p>
        </p:txBody>
      </p:sp>
      <p:sp>
        <p:nvSpPr>
          <p:cNvPr id="14" name="Shape 12"/>
          <p:cNvSpPr/>
          <p:nvPr/>
        </p:nvSpPr>
        <p:spPr>
          <a:xfrm>
            <a:off x="509945" y="3882509"/>
            <a:ext cx="13610511" cy="874276"/>
          </a:xfrm>
          <a:prstGeom prst="roundRect">
            <a:avLst>
              <a:gd name="adj" fmla="val 15001"/>
            </a:avLst>
          </a:prstGeom>
          <a:solidFill>
            <a:srgbClr val="030303">
              <a:alpha val="75000"/>
            </a:srgbClr>
          </a:solidFill>
          <a:ln w="15240">
            <a:solidFill>
              <a:srgbClr val="FC8337"/>
            </a:solidFill>
            <a:prstDash val="solid"/>
          </a:ln>
        </p:spPr>
      </p:sp>
      <p:sp>
        <p:nvSpPr>
          <p:cNvPr id="15" name="Shape 13"/>
          <p:cNvSpPr/>
          <p:nvPr/>
        </p:nvSpPr>
        <p:spPr>
          <a:xfrm>
            <a:off x="525185" y="3897749"/>
            <a:ext cx="582811" cy="843796"/>
          </a:xfrm>
          <a:prstGeom prst="roundRect">
            <a:avLst>
              <a:gd name="adj" fmla="val 19365"/>
            </a:avLst>
          </a:prstGeom>
          <a:solidFill>
            <a:srgbClr val="030303"/>
          </a:solidFill>
          <a:ln/>
        </p:spPr>
      </p:sp>
      <p:sp>
        <p:nvSpPr>
          <p:cNvPr id="16" name="Text 14"/>
          <p:cNvSpPr/>
          <p:nvPr/>
        </p:nvSpPr>
        <p:spPr>
          <a:xfrm>
            <a:off x="699730" y="4183023"/>
            <a:ext cx="218480" cy="273129"/>
          </a:xfrm>
          <a:prstGeom prst="rect">
            <a:avLst/>
          </a:prstGeom>
          <a:noFill/>
          <a:ln/>
        </p:spPr>
        <p:txBody>
          <a:bodyPr wrap="none" lIns="0" tIns="0" rIns="0" bIns="0" rtlCol="0" anchor="t"/>
          <a:lstStyle/>
          <a:p>
            <a:pPr algn="l" indent="0" marL="0">
              <a:lnSpc>
                <a:spcPts val="1700"/>
              </a:lnSpc>
              <a:buNone/>
            </a:pPr>
            <a:r>
              <a:rPr lang="en-US" sz="1700" dirty="0">
                <a:solidFill>
                  <a:srgbClr val="E5E0DF"/>
                </a:solidFill>
                <a:latin typeface="Saira Medium" pitchFamily="34" charset="0"/>
                <a:ea typeface="Saira Medium" pitchFamily="34" charset="-122"/>
                <a:cs typeface="Saira Medium" pitchFamily="34" charset="-120"/>
              </a:rPr>
              <a:t>3</a:t>
            </a:r>
            <a:endParaRPr lang="en-US" sz="1700" dirty="0"/>
          </a:p>
        </p:txBody>
      </p:sp>
      <p:sp>
        <p:nvSpPr>
          <p:cNvPr id="17" name="Text 15"/>
          <p:cNvSpPr/>
          <p:nvPr/>
        </p:nvSpPr>
        <p:spPr>
          <a:xfrm>
            <a:off x="1253609" y="4043363"/>
            <a:ext cx="1821418" cy="227648"/>
          </a:xfrm>
          <a:prstGeom prst="rect">
            <a:avLst/>
          </a:prstGeom>
          <a:noFill/>
          <a:ln/>
        </p:spPr>
        <p:txBody>
          <a:bodyPr wrap="none" lIns="0" tIns="0" rIns="0" bIns="0" rtlCol="0" anchor="t"/>
          <a:lstStyle/>
          <a:p>
            <a:pPr algn="l" indent="0" marL="0">
              <a:lnSpc>
                <a:spcPts val="1750"/>
              </a:lnSpc>
              <a:buNone/>
            </a:pPr>
            <a:r>
              <a:rPr lang="en-US" sz="1400" dirty="0">
                <a:solidFill>
                  <a:srgbClr val="E5E0DF"/>
                </a:solidFill>
                <a:latin typeface="Saira Medium" pitchFamily="34" charset="0"/>
                <a:ea typeface="Saira Medium" pitchFamily="34" charset="-122"/>
                <a:cs typeface="Saira Medium" pitchFamily="34" charset="-120"/>
              </a:rPr>
              <a:t>Kerjasama Strategis</a:t>
            </a:r>
            <a:endParaRPr lang="en-US" sz="1400" dirty="0"/>
          </a:p>
        </p:txBody>
      </p:sp>
      <p:sp>
        <p:nvSpPr>
          <p:cNvPr id="18" name="Text 16"/>
          <p:cNvSpPr/>
          <p:nvPr/>
        </p:nvSpPr>
        <p:spPr>
          <a:xfrm>
            <a:off x="1253609" y="4358402"/>
            <a:ext cx="12705993" cy="233124"/>
          </a:xfrm>
          <a:prstGeom prst="rect">
            <a:avLst/>
          </a:prstGeom>
          <a:noFill/>
          <a:ln/>
        </p:spPr>
        <p:txBody>
          <a:bodyPr wrap="none" lIns="0" tIns="0" rIns="0" bIns="0" rtlCol="0" anchor="t"/>
          <a:lstStyle/>
          <a:p>
            <a:pPr algn="l" indent="0" marL="0">
              <a:lnSpc>
                <a:spcPts val="1800"/>
              </a:lnSpc>
              <a:buNone/>
            </a:pPr>
            <a:r>
              <a:rPr lang="en-US" sz="1100" dirty="0">
                <a:solidFill>
                  <a:srgbClr val="E5E0DF"/>
                </a:solidFill>
                <a:latin typeface="Roboto" pitchFamily="34" charset="0"/>
                <a:ea typeface="Roboto" pitchFamily="34" charset="-122"/>
                <a:cs typeface="Roboto" pitchFamily="34" charset="-120"/>
              </a:rPr>
              <a:t>Sinergi dengan pemerintah, kampus, dan lembaga zakat</a:t>
            </a:r>
            <a:endParaRPr lang="en-US" sz="1100" dirty="0"/>
          </a:p>
        </p:txBody>
      </p:sp>
      <p:sp>
        <p:nvSpPr>
          <p:cNvPr id="19" name="Shape 17"/>
          <p:cNvSpPr/>
          <p:nvPr/>
        </p:nvSpPr>
        <p:spPr>
          <a:xfrm>
            <a:off x="509945" y="4902398"/>
            <a:ext cx="13610511" cy="874276"/>
          </a:xfrm>
          <a:prstGeom prst="roundRect">
            <a:avLst>
              <a:gd name="adj" fmla="val 15001"/>
            </a:avLst>
          </a:prstGeom>
          <a:solidFill>
            <a:srgbClr val="030303">
              <a:alpha val="75000"/>
            </a:srgbClr>
          </a:solidFill>
          <a:ln w="15240">
            <a:solidFill>
              <a:srgbClr val="FC8337"/>
            </a:solidFill>
            <a:prstDash val="solid"/>
          </a:ln>
        </p:spPr>
      </p:sp>
      <p:sp>
        <p:nvSpPr>
          <p:cNvPr id="20" name="Shape 18"/>
          <p:cNvSpPr/>
          <p:nvPr/>
        </p:nvSpPr>
        <p:spPr>
          <a:xfrm>
            <a:off x="525185" y="4917638"/>
            <a:ext cx="582811" cy="843796"/>
          </a:xfrm>
          <a:prstGeom prst="roundRect">
            <a:avLst>
              <a:gd name="adj" fmla="val 19365"/>
            </a:avLst>
          </a:prstGeom>
          <a:solidFill>
            <a:srgbClr val="030303"/>
          </a:solidFill>
          <a:ln/>
        </p:spPr>
      </p:sp>
      <p:sp>
        <p:nvSpPr>
          <p:cNvPr id="21" name="Text 19"/>
          <p:cNvSpPr/>
          <p:nvPr/>
        </p:nvSpPr>
        <p:spPr>
          <a:xfrm>
            <a:off x="699730" y="5202912"/>
            <a:ext cx="218480" cy="273129"/>
          </a:xfrm>
          <a:prstGeom prst="rect">
            <a:avLst/>
          </a:prstGeom>
          <a:noFill/>
          <a:ln/>
        </p:spPr>
        <p:txBody>
          <a:bodyPr wrap="none" lIns="0" tIns="0" rIns="0" bIns="0" rtlCol="0" anchor="t"/>
          <a:lstStyle/>
          <a:p>
            <a:pPr algn="l" indent="0" marL="0">
              <a:lnSpc>
                <a:spcPts val="1700"/>
              </a:lnSpc>
              <a:buNone/>
            </a:pPr>
            <a:r>
              <a:rPr lang="en-US" sz="1700" dirty="0">
                <a:solidFill>
                  <a:srgbClr val="E5E0DF"/>
                </a:solidFill>
                <a:latin typeface="Saira Medium" pitchFamily="34" charset="0"/>
                <a:ea typeface="Saira Medium" pitchFamily="34" charset="-122"/>
                <a:cs typeface="Saira Medium" pitchFamily="34" charset="-120"/>
              </a:rPr>
              <a:t>4</a:t>
            </a:r>
            <a:endParaRPr lang="en-US" sz="1700" dirty="0"/>
          </a:p>
        </p:txBody>
      </p:sp>
      <p:sp>
        <p:nvSpPr>
          <p:cNvPr id="22" name="Text 20"/>
          <p:cNvSpPr/>
          <p:nvPr/>
        </p:nvSpPr>
        <p:spPr>
          <a:xfrm>
            <a:off x="1253609" y="5063252"/>
            <a:ext cx="1821418" cy="227648"/>
          </a:xfrm>
          <a:prstGeom prst="rect">
            <a:avLst/>
          </a:prstGeom>
          <a:noFill/>
          <a:ln/>
        </p:spPr>
        <p:txBody>
          <a:bodyPr wrap="none" lIns="0" tIns="0" rIns="0" bIns="0" rtlCol="0" anchor="t"/>
          <a:lstStyle/>
          <a:p>
            <a:pPr algn="l" indent="0" marL="0">
              <a:lnSpc>
                <a:spcPts val="1750"/>
              </a:lnSpc>
              <a:buNone/>
            </a:pPr>
            <a:r>
              <a:rPr lang="en-US" sz="1400" dirty="0">
                <a:solidFill>
                  <a:srgbClr val="E5E0DF"/>
                </a:solidFill>
                <a:latin typeface="Saira Medium" pitchFamily="34" charset="0"/>
                <a:ea typeface="Saira Medium" pitchFamily="34" charset="-122"/>
                <a:cs typeface="Saira Medium" pitchFamily="34" charset="-120"/>
              </a:rPr>
              <a:t>Generasi Muda</a:t>
            </a:r>
            <a:endParaRPr lang="en-US" sz="1400" dirty="0"/>
          </a:p>
        </p:txBody>
      </p:sp>
      <p:sp>
        <p:nvSpPr>
          <p:cNvPr id="23" name="Text 21"/>
          <p:cNvSpPr/>
          <p:nvPr/>
        </p:nvSpPr>
        <p:spPr>
          <a:xfrm>
            <a:off x="1253609" y="5378291"/>
            <a:ext cx="12705993" cy="233124"/>
          </a:xfrm>
          <a:prstGeom prst="rect">
            <a:avLst/>
          </a:prstGeom>
          <a:noFill/>
          <a:ln/>
        </p:spPr>
        <p:txBody>
          <a:bodyPr wrap="none" lIns="0" tIns="0" rIns="0" bIns="0" rtlCol="0" anchor="t"/>
          <a:lstStyle/>
          <a:p>
            <a:pPr algn="l" indent="0" marL="0">
              <a:lnSpc>
                <a:spcPts val="1800"/>
              </a:lnSpc>
              <a:buNone/>
            </a:pPr>
            <a:r>
              <a:rPr lang="en-US" sz="1100" dirty="0">
                <a:solidFill>
                  <a:srgbClr val="E5E0DF"/>
                </a:solidFill>
                <a:latin typeface="Roboto" pitchFamily="34" charset="0"/>
                <a:ea typeface="Roboto" pitchFamily="34" charset="-122"/>
                <a:cs typeface="Roboto" pitchFamily="34" charset="-120"/>
              </a:rPr>
              <a:t>Pelibatan aktif pemuda dan perempuan dalam organisasi</a:t>
            </a:r>
            <a:endParaRPr lang="en-US" sz="1100" dirty="0"/>
          </a:p>
        </p:txBody>
      </p:sp>
      <p:sp>
        <p:nvSpPr>
          <p:cNvPr id="24" name="Shape 22"/>
          <p:cNvSpPr/>
          <p:nvPr/>
        </p:nvSpPr>
        <p:spPr>
          <a:xfrm>
            <a:off x="509945" y="5922288"/>
            <a:ext cx="13610511" cy="874276"/>
          </a:xfrm>
          <a:prstGeom prst="roundRect">
            <a:avLst>
              <a:gd name="adj" fmla="val 15001"/>
            </a:avLst>
          </a:prstGeom>
          <a:solidFill>
            <a:srgbClr val="030303">
              <a:alpha val="75000"/>
            </a:srgbClr>
          </a:solidFill>
          <a:ln w="15240">
            <a:solidFill>
              <a:srgbClr val="FC8337"/>
            </a:solidFill>
            <a:prstDash val="solid"/>
          </a:ln>
        </p:spPr>
      </p:sp>
      <p:sp>
        <p:nvSpPr>
          <p:cNvPr id="25" name="Shape 23"/>
          <p:cNvSpPr/>
          <p:nvPr/>
        </p:nvSpPr>
        <p:spPr>
          <a:xfrm>
            <a:off x="525185" y="5937528"/>
            <a:ext cx="582811" cy="843796"/>
          </a:xfrm>
          <a:prstGeom prst="roundRect">
            <a:avLst>
              <a:gd name="adj" fmla="val 19365"/>
            </a:avLst>
          </a:prstGeom>
          <a:solidFill>
            <a:srgbClr val="030303"/>
          </a:solidFill>
          <a:ln/>
        </p:spPr>
      </p:sp>
      <p:sp>
        <p:nvSpPr>
          <p:cNvPr id="26" name="Text 24"/>
          <p:cNvSpPr/>
          <p:nvPr/>
        </p:nvSpPr>
        <p:spPr>
          <a:xfrm>
            <a:off x="699730" y="6222802"/>
            <a:ext cx="218480" cy="273129"/>
          </a:xfrm>
          <a:prstGeom prst="rect">
            <a:avLst/>
          </a:prstGeom>
          <a:noFill/>
          <a:ln/>
        </p:spPr>
        <p:txBody>
          <a:bodyPr wrap="none" lIns="0" tIns="0" rIns="0" bIns="0" rtlCol="0" anchor="t"/>
          <a:lstStyle/>
          <a:p>
            <a:pPr algn="l" indent="0" marL="0">
              <a:lnSpc>
                <a:spcPts val="1700"/>
              </a:lnSpc>
              <a:buNone/>
            </a:pPr>
            <a:r>
              <a:rPr lang="en-US" sz="1700" dirty="0">
                <a:solidFill>
                  <a:srgbClr val="E5E0DF"/>
                </a:solidFill>
                <a:latin typeface="Saira Medium" pitchFamily="34" charset="0"/>
                <a:ea typeface="Saira Medium" pitchFamily="34" charset="-122"/>
                <a:cs typeface="Saira Medium" pitchFamily="34" charset="-120"/>
              </a:rPr>
              <a:t>5</a:t>
            </a:r>
            <a:endParaRPr lang="en-US" sz="1700" dirty="0"/>
          </a:p>
        </p:txBody>
      </p:sp>
      <p:sp>
        <p:nvSpPr>
          <p:cNvPr id="27" name="Text 25"/>
          <p:cNvSpPr/>
          <p:nvPr/>
        </p:nvSpPr>
        <p:spPr>
          <a:xfrm>
            <a:off x="1253609" y="6083141"/>
            <a:ext cx="1821418" cy="227648"/>
          </a:xfrm>
          <a:prstGeom prst="rect">
            <a:avLst/>
          </a:prstGeom>
          <a:noFill/>
          <a:ln/>
        </p:spPr>
        <p:txBody>
          <a:bodyPr wrap="none" lIns="0" tIns="0" rIns="0" bIns="0" rtlCol="0" anchor="t"/>
          <a:lstStyle/>
          <a:p>
            <a:pPr algn="l" indent="0" marL="0">
              <a:lnSpc>
                <a:spcPts val="1750"/>
              </a:lnSpc>
              <a:buNone/>
            </a:pPr>
            <a:r>
              <a:rPr lang="en-US" sz="1400" dirty="0">
                <a:solidFill>
                  <a:srgbClr val="E5E0DF"/>
                </a:solidFill>
                <a:latin typeface="Saira Medium" pitchFamily="34" charset="0"/>
                <a:ea typeface="Saira Medium" pitchFamily="34" charset="-122"/>
                <a:cs typeface="Saira Medium" pitchFamily="34" charset="-120"/>
              </a:rPr>
              <a:t>Teknologi Terkini</a:t>
            </a:r>
            <a:endParaRPr lang="en-US" sz="1400" dirty="0"/>
          </a:p>
        </p:txBody>
      </p:sp>
      <p:sp>
        <p:nvSpPr>
          <p:cNvPr id="28" name="Text 26"/>
          <p:cNvSpPr/>
          <p:nvPr/>
        </p:nvSpPr>
        <p:spPr>
          <a:xfrm>
            <a:off x="1253609" y="6398181"/>
            <a:ext cx="12705993" cy="233124"/>
          </a:xfrm>
          <a:prstGeom prst="rect">
            <a:avLst/>
          </a:prstGeom>
          <a:noFill/>
          <a:ln/>
        </p:spPr>
        <p:txBody>
          <a:bodyPr wrap="none" lIns="0" tIns="0" rIns="0" bIns="0" rtlCol="0" anchor="t"/>
          <a:lstStyle/>
          <a:p>
            <a:pPr algn="l" indent="0" marL="0">
              <a:lnSpc>
                <a:spcPts val="1800"/>
              </a:lnSpc>
              <a:buNone/>
            </a:pPr>
            <a:r>
              <a:rPr lang="en-US" sz="1100" dirty="0">
                <a:solidFill>
                  <a:srgbClr val="E5E0DF"/>
                </a:solidFill>
                <a:latin typeface="Roboto" pitchFamily="34" charset="0"/>
                <a:ea typeface="Roboto" pitchFamily="34" charset="-122"/>
                <a:cs typeface="Roboto" pitchFamily="34" charset="-120"/>
              </a:rPr>
              <a:t>Pemanfaatan digital untuk jangkauan dan efisiensi</a:t>
            </a:r>
            <a:endParaRPr lang="en-US" sz="1100" dirty="0"/>
          </a:p>
        </p:txBody>
      </p:sp>
      <p:sp>
        <p:nvSpPr>
          <p:cNvPr id="29" name="Shape 27"/>
          <p:cNvSpPr/>
          <p:nvPr/>
        </p:nvSpPr>
        <p:spPr>
          <a:xfrm>
            <a:off x="509945" y="6942177"/>
            <a:ext cx="13610511" cy="874276"/>
          </a:xfrm>
          <a:prstGeom prst="roundRect">
            <a:avLst>
              <a:gd name="adj" fmla="val 15001"/>
            </a:avLst>
          </a:prstGeom>
          <a:solidFill>
            <a:srgbClr val="030303">
              <a:alpha val="75000"/>
            </a:srgbClr>
          </a:solidFill>
          <a:ln w="15240">
            <a:solidFill>
              <a:srgbClr val="FC8337"/>
            </a:solidFill>
            <a:prstDash val="solid"/>
          </a:ln>
        </p:spPr>
      </p:sp>
      <p:sp>
        <p:nvSpPr>
          <p:cNvPr id="30" name="Shape 28"/>
          <p:cNvSpPr/>
          <p:nvPr/>
        </p:nvSpPr>
        <p:spPr>
          <a:xfrm>
            <a:off x="525185" y="6957417"/>
            <a:ext cx="582811" cy="843796"/>
          </a:xfrm>
          <a:prstGeom prst="roundRect">
            <a:avLst>
              <a:gd name="adj" fmla="val 19365"/>
            </a:avLst>
          </a:prstGeom>
          <a:solidFill>
            <a:srgbClr val="030303"/>
          </a:solidFill>
          <a:ln/>
        </p:spPr>
      </p:sp>
      <p:sp>
        <p:nvSpPr>
          <p:cNvPr id="31" name="Text 29"/>
          <p:cNvSpPr/>
          <p:nvPr/>
        </p:nvSpPr>
        <p:spPr>
          <a:xfrm>
            <a:off x="699730" y="7242691"/>
            <a:ext cx="218480" cy="273129"/>
          </a:xfrm>
          <a:prstGeom prst="rect">
            <a:avLst/>
          </a:prstGeom>
          <a:noFill/>
          <a:ln/>
        </p:spPr>
        <p:txBody>
          <a:bodyPr wrap="none" lIns="0" tIns="0" rIns="0" bIns="0" rtlCol="0" anchor="t"/>
          <a:lstStyle/>
          <a:p>
            <a:pPr algn="l" indent="0" marL="0">
              <a:lnSpc>
                <a:spcPts val="1700"/>
              </a:lnSpc>
              <a:buNone/>
            </a:pPr>
            <a:r>
              <a:rPr lang="en-US" sz="1700" dirty="0">
                <a:solidFill>
                  <a:srgbClr val="E5E0DF"/>
                </a:solidFill>
                <a:latin typeface="Saira Medium" pitchFamily="34" charset="0"/>
                <a:ea typeface="Saira Medium" pitchFamily="34" charset="-122"/>
                <a:cs typeface="Saira Medium" pitchFamily="34" charset="-120"/>
              </a:rPr>
              <a:t>6</a:t>
            </a:r>
            <a:endParaRPr lang="en-US" sz="1700" dirty="0"/>
          </a:p>
        </p:txBody>
      </p:sp>
      <p:sp>
        <p:nvSpPr>
          <p:cNvPr id="32" name="Text 30"/>
          <p:cNvSpPr/>
          <p:nvPr/>
        </p:nvSpPr>
        <p:spPr>
          <a:xfrm>
            <a:off x="1253609" y="7103031"/>
            <a:ext cx="1821418" cy="227648"/>
          </a:xfrm>
          <a:prstGeom prst="rect">
            <a:avLst/>
          </a:prstGeom>
          <a:noFill/>
          <a:ln/>
        </p:spPr>
        <p:txBody>
          <a:bodyPr wrap="none" lIns="0" tIns="0" rIns="0" bIns="0" rtlCol="0" anchor="t"/>
          <a:lstStyle/>
          <a:p>
            <a:pPr algn="l" indent="0" marL="0">
              <a:lnSpc>
                <a:spcPts val="1750"/>
              </a:lnSpc>
              <a:buNone/>
            </a:pPr>
            <a:r>
              <a:rPr lang="en-US" sz="1400" dirty="0">
                <a:solidFill>
                  <a:srgbClr val="E5E0DF"/>
                </a:solidFill>
                <a:latin typeface="Saira Medium" pitchFamily="34" charset="0"/>
                <a:ea typeface="Saira Medium" pitchFamily="34" charset="-122"/>
                <a:cs typeface="Saira Medium" pitchFamily="34" charset="-120"/>
              </a:rPr>
              <a:t>Pembinaan Karakter</a:t>
            </a:r>
            <a:endParaRPr lang="en-US" sz="1400" dirty="0"/>
          </a:p>
        </p:txBody>
      </p:sp>
      <p:sp>
        <p:nvSpPr>
          <p:cNvPr id="33" name="Text 31"/>
          <p:cNvSpPr/>
          <p:nvPr/>
        </p:nvSpPr>
        <p:spPr>
          <a:xfrm>
            <a:off x="1253609" y="7418070"/>
            <a:ext cx="12705993" cy="233124"/>
          </a:xfrm>
          <a:prstGeom prst="rect">
            <a:avLst/>
          </a:prstGeom>
          <a:noFill/>
          <a:ln/>
        </p:spPr>
        <p:txBody>
          <a:bodyPr wrap="none" lIns="0" tIns="0" rIns="0" bIns="0" rtlCol="0" anchor="t"/>
          <a:lstStyle/>
          <a:p>
            <a:pPr algn="l" indent="0" marL="0">
              <a:lnSpc>
                <a:spcPts val="1800"/>
              </a:lnSpc>
              <a:buNone/>
            </a:pPr>
            <a:r>
              <a:rPr lang="en-US" sz="1100" dirty="0">
                <a:solidFill>
                  <a:srgbClr val="E5E0DF"/>
                </a:solidFill>
                <a:latin typeface="Roboto" pitchFamily="34" charset="0"/>
                <a:ea typeface="Roboto" pitchFamily="34" charset="-122"/>
                <a:cs typeface="Roboto" pitchFamily="34" charset="-120"/>
              </a:rPr>
              <a:t>Masjid sebagai pusat pembinaan moral dan akhlak mulia</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321951"/>
            <a:ext cx="6258520" cy="566976"/>
          </a:xfrm>
          <a:prstGeom prst="rect">
            <a:avLst/>
          </a:prstGeom>
          <a:noFill/>
          <a:ln/>
        </p:spPr>
        <p:txBody>
          <a:bodyPr wrap="none" lIns="0" tIns="0" rIns="0" bIns="0" rtlCol="0" anchor="t"/>
          <a:lstStyle/>
          <a:p>
            <a:pPr algn="l" indent="0" marL="0">
              <a:lnSpc>
                <a:spcPts val="4450"/>
              </a:lnSpc>
              <a:buNone/>
            </a:pPr>
            <a:r>
              <a:rPr lang="en-US" sz="3550" dirty="0">
                <a:solidFill>
                  <a:srgbClr val="FFFFFF"/>
                </a:solidFill>
                <a:latin typeface="Saira Medium" pitchFamily="34" charset="0"/>
                <a:ea typeface="Saira Medium" pitchFamily="34" charset="-122"/>
                <a:cs typeface="Saira Medium" pitchFamily="34" charset="-120"/>
              </a:rPr>
              <a:t>Dampak Transformatif Masjid</a:t>
            </a:r>
            <a:endParaRPr lang="en-US" sz="3550" dirty="0"/>
          </a:p>
        </p:txBody>
      </p:sp>
      <p:sp>
        <p:nvSpPr>
          <p:cNvPr id="3" name="Text 1"/>
          <p:cNvSpPr/>
          <p:nvPr/>
        </p:nvSpPr>
        <p:spPr>
          <a:xfrm>
            <a:off x="1857256" y="2790587"/>
            <a:ext cx="2835235" cy="354330"/>
          </a:xfrm>
          <a:prstGeom prst="rect">
            <a:avLst/>
          </a:prstGeom>
          <a:noFill/>
          <a:ln/>
        </p:spPr>
        <p:txBody>
          <a:bodyPr wrap="none" lIns="0" tIns="0" rIns="0" bIns="0" rtlCol="0" anchor="t"/>
          <a:lstStyle/>
          <a:p>
            <a:pPr algn="r" indent="0" marL="0">
              <a:lnSpc>
                <a:spcPts val="2750"/>
              </a:lnSpc>
              <a:buNone/>
            </a:pPr>
            <a:r>
              <a:rPr lang="en-US" sz="2200" dirty="0">
                <a:solidFill>
                  <a:srgbClr val="E5E0DF"/>
                </a:solidFill>
                <a:latin typeface="Saira Medium" pitchFamily="34" charset="0"/>
                <a:ea typeface="Saira Medium" pitchFamily="34" charset="-122"/>
                <a:cs typeface="Saira Medium" pitchFamily="34" charset="-120"/>
              </a:rPr>
              <a:t>Keimanan &amp; Takwa</a:t>
            </a:r>
            <a:endParaRPr lang="en-US" sz="2200" dirty="0"/>
          </a:p>
        </p:txBody>
      </p:sp>
      <p:sp>
        <p:nvSpPr>
          <p:cNvPr id="4" name="Text 2"/>
          <p:cNvSpPr/>
          <p:nvPr/>
        </p:nvSpPr>
        <p:spPr>
          <a:xfrm>
            <a:off x="793790" y="3281005"/>
            <a:ext cx="3898702" cy="725805"/>
          </a:xfrm>
          <a:prstGeom prst="rect">
            <a:avLst/>
          </a:prstGeom>
          <a:noFill/>
          <a:ln/>
        </p:spPr>
        <p:txBody>
          <a:bodyPr wrap="square" lIns="0" tIns="0" rIns="0" bIns="0" rtlCol="0" anchor="t"/>
          <a:lstStyle/>
          <a:p>
            <a:pPr algn="r" indent="0" marL="0">
              <a:lnSpc>
                <a:spcPts val="2850"/>
              </a:lnSpc>
              <a:buNone/>
            </a:pPr>
            <a:r>
              <a:rPr lang="en-US" sz="1750" dirty="0">
                <a:solidFill>
                  <a:srgbClr val="E5E0DF"/>
                </a:solidFill>
                <a:latin typeface="Roboto" pitchFamily="34" charset="0"/>
                <a:ea typeface="Roboto" pitchFamily="34" charset="-122"/>
                <a:cs typeface="Roboto" pitchFamily="34" charset="-120"/>
              </a:rPr>
              <a:t>Menumbuhkan spiritual yang kuat dalam masyarakat</a:t>
            </a:r>
            <a:endParaRPr lang="en-US" sz="1750" dirty="0"/>
          </a:p>
        </p:txBody>
      </p:sp>
      <p:pic>
        <p:nvPicPr>
          <p:cNvPr id="5" name="Image 0" descr="preencoded.png">    </p:cNvPr>
          <p:cNvPicPr>
            <a:picLocks noChangeAspect="1"/>
          </p:cNvPicPr>
          <p:nvPr/>
        </p:nvPicPr>
        <p:blipFill>
          <a:blip r:embed="rId1"/>
          <a:stretch>
            <a:fillRect/>
          </a:stretch>
        </p:blipFill>
        <p:spPr>
          <a:xfrm>
            <a:off x="5032653" y="2342555"/>
            <a:ext cx="4564975" cy="4564975"/>
          </a:xfrm>
          <a:prstGeom prst="rect">
            <a:avLst/>
          </a:prstGeom>
        </p:spPr>
      </p:pic>
      <p:pic>
        <p:nvPicPr>
          <p:cNvPr id="6" name="Image 1" descr="preencoded.pn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5633" y="3325416"/>
            <a:ext cx="339328" cy="339328"/>
          </a:xfrm>
          <a:prstGeom prst="rect">
            <a:avLst/>
          </a:prstGeom>
        </p:spPr>
      </p:pic>
      <p:sp>
        <p:nvSpPr>
          <p:cNvPr id="7" name="Text 3"/>
          <p:cNvSpPr/>
          <p:nvPr/>
        </p:nvSpPr>
        <p:spPr>
          <a:xfrm>
            <a:off x="9937790" y="2790587"/>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Saira Medium" pitchFamily="34" charset="0"/>
                <a:ea typeface="Saira Medium" pitchFamily="34" charset="-122"/>
                <a:cs typeface="Saira Medium" pitchFamily="34" charset="-120"/>
              </a:rPr>
              <a:t>Solidaritas Ukhuwah</a:t>
            </a:r>
            <a:endParaRPr lang="en-US" sz="2200" dirty="0"/>
          </a:p>
        </p:txBody>
      </p:sp>
      <p:sp>
        <p:nvSpPr>
          <p:cNvPr id="8" name="Text 4"/>
          <p:cNvSpPr/>
          <p:nvPr/>
        </p:nvSpPr>
        <p:spPr>
          <a:xfrm>
            <a:off x="9937790" y="3281005"/>
            <a:ext cx="3898821" cy="725805"/>
          </a:xfrm>
          <a:prstGeom prst="rect">
            <a:avLst/>
          </a:prstGeom>
          <a:noFill/>
          <a:ln/>
        </p:spPr>
        <p:txBody>
          <a:bodyPr wrap="square" lIns="0" tIns="0" rIns="0" bIns="0" rtlCol="0" anchor="t"/>
          <a:lstStyle/>
          <a:p>
            <a:pPr algn="l" indent="0" marL="0">
              <a:lnSpc>
                <a:spcPts val="2850"/>
              </a:lnSpc>
              <a:buNone/>
            </a:pPr>
            <a:r>
              <a:rPr lang="en-US" sz="1750" dirty="0">
                <a:solidFill>
                  <a:srgbClr val="E5E0DF"/>
                </a:solidFill>
                <a:latin typeface="Roboto" pitchFamily="34" charset="0"/>
                <a:ea typeface="Roboto" pitchFamily="34" charset="-122"/>
                <a:cs typeface="Roboto" pitchFamily="34" charset="-120"/>
              </a:rPr>
              <a:t>Memperkuat persaudaraan dan kebersamaan umat</a:t>
            </a:r>
            <a:endParaRPr lang="en-US" sz="1750" dirty="0"/>
          </a:p>
        </p:txBody>
      </p:sp>
      <p:pic>
        <p:nvPicPr>
          <p:cNvPr id="9" name="Image 2" descr="preencoded.png">    </p:cNvPr>
          <p:cNvPicPr>
            <a:picLocks noChangeAspect="1"/>
          </p:cNvPicPr>
          <p:nvPr/>
        </p:nvPicPr>
        <p:blipFill>
          <a:blip r:embed="rId4"/>
          <a:stretch>
            <a:fillRect/>
          </a:stretch>
        </p:blipFill>
        <p:spPr>
          <a:xfrm>
            <a:off x="5032653" y="2342555"/>
            <a:ext cx="4564975" cy="4564975"/>
          </a:xfrm>
          <a:prstGeom prst="rect">
            <a:avLst/>
          </a:prstGeom>
        </p:spPr>
      </p:pic>
      <p:pic>
        <p:nvPicPr>
          <p:cNvPr id="10" name="Image 3"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75201" y="3325416"/>
            <a:ext cx="339328" cy="339328"/>
          </a:xfrm>
          <a:prstGeom prst="rect">
            <a:avLst/>
          </a:prstGeom>
        </p:spPr>
      </p:pic>
      <p:sp>
        <p:nvSpPr>
          <p:cNvPr id="11" name="Text 5"/>
          <p:cNvSpPr/>
          <p:nvPr/>
        </p:nvSpPr>
        <p:spPr>
          <a:xfrm>
            <a:off x="9937790" y="5243155"/>
            <a:ext cx="3337560" cy="354330"/>
          </a:xfrm>
          <a:prstGeom prst="rect">
            <a:avLst/>
          </a:prstGeom>
          <a:noFill/>
          <a:ln/>
        </p:spPr>
        <p:txBody>
          <a:bodyPr wrap="none" lIns="0" tIns="0" rIns="0" bIns="0" rtlCol="0" anchor="t"/>
          <a:lstStyle/>
          <a:p>
            <a:pPr algn="l" indent="0" marL="0">
              <a:lnSpc>
                <a:spcPts val="2750"/>
              </a:lnSpc>
              <a:buNone/>
            </a:pPr>
            <a:r>
              <a:rPr lang="en-US" sz="2200" dirty="0">
                <a:solidFill>
                  <a:srgbClr val="E5E0DF"/>
                </a:solidFill>
                <a:latin typeface="Saira Medium" pitchFamily="34" charset="0"/>
                <a:ea typeface="Saira Medium" pitchFamily="34" charset="-122"/>
                <a:cs typeface="Saira Medium" pitchFamily="34" charset="-120"/>
              </a:rPr>
              <a:t>Pengentasan Kemiskinan</a:t>
            </a:r>
            <a:endParaRPr lang="en-US" sz="2200" dirty="0"/>
          </a:p>
        </p:txBody>
      </p:sp>
      <p:sp>
        <p:nvSpPr>
          <p:cNvPr id="12" name="Text 6"/>
          <p:cNvSpPr/>
          <p:nvPr/>
        </p:nvSpPr>
        <p:spPr>
          <a:xfrm>
            <a:off x="9937790" y="5733574"/>
            <a:ext cx="3898821" cy="725805"/>
          </a:xfrm>
          <a:prstGeom prst="rect">
            <a:avLst/>
          </a:prstGeom>
          <a:noFill/>
          <a:ln/>
        </p:spPr>
        <p:txBody>
          <a:bodyPr wrap="square" lIns="0" tIns="0" rIns="0" bIns="0" rtlCol="0" anchor="t"/>
          <a:lstStyle/>
          <a:p>
            <a:pPr algn="l" indent="0" marL="0">
              <a:lnSpc>
                <a:spcPts val="2850"/>
              </a:lnSpc>
              <a:buNone/>
            </a:pPr>
            <a:r>
              <a:rPr lang="en-US" sz="1750" dirty="0">
                <a:solidFill>
                  <a:srgbClr val="E5E0DF"/>
                </a:solidFill>
                <a:latin typeface="Roboto" pitchFamily="34" charset="0"/>
                <a:ea typeface="Roboto" pitchFamily="34" charset="-122"/>
                <a:cs typeface="Roboto" pitchFamily="34" charset="-120"/>
              </a:rPr>
              <a:t>Program sosial ekonomi berkelanjutan dan pemberdayaan</a:t>
            </a:r>
            <a:endParaRPr lang="en-US" sz="1750" dirty="0"/>
          </a:p>
        </p:txBody>
      </p:sp>
      <p:pic>
        <p:nvPicPr>
          <p:cNvPr id="13" name="Image 4" descr="preencoded.png">    </p:cNvPr>
          <p:cNvPicPr>
            <a:picLocks noChangeAspect="1"/>
          </p:cNvPicPr>
          <p:nvPr/>
        </p:nvPicPr>
        <p:blipFill>
          <a:blip r:embed="rId7"/>
          <a:stretch>
            <a:fillRect/>
          </a:stretch>
        </p:blipFill>
        <p:spPr>
          <a:xfrm>
            <a:off x="5032653" y="2342555"/>
            <a:ext cx="4564975" cy="4564975"/>
          </a:xfrm>
          <a:prstGeom prst="rect">
            <a:avLst/>
          </a:prstGeom>
        </p:spPr>
      </p:pic>
      <p:pic>
        <p:nvPicPr>
          <p:cNvPr id="14" name="Image 5" descr="preencoded.png">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75201" y="5584984"/>
            <a:ext cx="339328" cy="339328"/>
          </a:xfrm>
          <a:prstGeom prst="rect">
            <a:avLst/>
          </a:prstGeom>
        </p:spPr>
      </p:pic>
      <p:sp>
        <p:nvSpPr>
          <p:cNvPr id="15" name="Text 7"/>
          <p:cNvSpPr/>
          <p:nvPr/>
        </p:nvSpPr>
        <p:spPr>
          <a:xfrm>
            <a:off x="1857256" y="5243155"/>
            <a:ext cx="2835235" cy="354330"/>
          </a:xfrm>
          <a:prstGeom prst="rect">
            <a:avLst/>
          </a:prstGeom>
          <a:noFill/>
          <a:ln/>
        </p:spPr>
        <p:txBody>
          <a:bodyPr wrap="none" lIns="0" tIns="0" rIns="0" bIns="0" rtlCol="0" anchor="t"/>
          <a:lstStyle/>
          <a:p>
            <a:pPr algn="r" indent="0" marL="0">
              <a:lnSpc>
                <a:spcPts val="2750"/>
              </a:lnSpc>
              <a:buNone/>
            </a:pPr>
            <a:r>
              <a:rPr lang="en-US" sz="2200" dirty="0">
                <a:solidFill>
                  <a:srgbClr val="E5E0DF"/>
                </a:solidFill>
                <a:latin typeface="Saira Medium" pitchFamily="34" charset="0"/>
                <a:ea typeface="Saira Medium" pitchFamily="34" charset="-122"/>
                <a:cs typeface="Saira Medium" pitchFamily="34" charset="-120"/>
              </a:rPr>
              <a:t>Generasi Berkualitas</a:t>
            </a:r>
            <a:endParaRPr lang="en-US" sz="2200" dirty="0"/>
          </a:p>
        </p:txBody>
      </p:sp>
      <p:sp>
        <p:nvSpPr>
          <p:cNvPr id="16" name="Text 8"/>
          <p:cNvSpPr/>
          <p:nvPr/>
        </p:nvSpPr>
        <p:spPr>
          <a:xfrm>
            <a:off x="793790" y="5733574"/>
            <a:ext cx="3898702" cy="725805"/>
          </a:xfrm>
          <a:prstGeom prst="rect">
            <a:avLst/>
          </a:prstGeom>
          <a:noFill/>
          <a:ln/>
        </p:spPr>
        <p:txBody>
          <a:bodyPr wrap="square" lIns="0" tIns="0" rIns="0" bIns="0" rtlCol="0" anchor="t"/>
          <a:lstStyle/>
          <a:p>
            <a:pPr algn="r" indent="0" marL="0">
              <a:lnSpc>
                <a:spcPts val="2850"/>
              </a:lnSpc>
              <a:buNone/>
            </a:pPr>
            <a:r>
              <a:rPr lang="en-US" sz="1750" dirty="0">
                <a:solidFill>
                  <a:srgbClr val="E5E0DF"/>
                </a:solidFill>
                <a:latin typeface="Roboto" pitchFamily="34" charset="0"/>
                <a:ea typeface="Roboto" pitchFamily="34" charset="-122"/>
                <a:cs typeface="Roboto" pitchFamily="34" charset="-120"/>
              </a:rPr>
              <a:t>Melahirkan generasi cerdas, berakhlak, dan mandiri</a:t>
            </a:r>
            <a:endParaRPr lang="en-US" sz="1750" dirty="0"/>
          </a:p>
        </p:txBody>
      </p:sp>
      <p:pic>
        <p:nvPicPr>
          <p:cNvPr id="17" name="Image 6" descr="preencoded.png">    </p:cNvPr>
          <p:cNvPicPr>
            <a:picLocks noChangeAspect="1"/>
          </p:cNvPicPr>
          <p:nvPr/>
        </p:nvPicPr>
        <p:blipFill>
          <a:blip r:embed="rId10"/>
          <a:stretch>
            <a:fillRect/>
          </a:stretch>
        </p:blipFill>
        <p:spPr>
          <a:xfrm>
            <a:off x="5032653" y="2342555"/>
            <a:ext cx="4564975" cy="4564975"/>
          </a:xfrm>
          <a:prstGeom prst="rect">
            <a:avLst/>
          </a:prstGeom>
        </p:spPr>
      </p:pic>
      <p:pic>
        <p:nvPicPr>
          <p:cNvPr id="18" name="Image 7" descr="preencoded.png">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15633" y="5584984"/>
            <a:ext cx="339328" cy="3393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44471" y="767715"/>
            <a:ext cx="7627858" cy="1082754"/>
          </a:xfrm>
          <a:prstGeom prst="rect">
            <a:avLst/>
          </a:prstGeom>
          <a:noFill/>
          <a:ln/>
        </p:spPr>
        <p:txBody>
          <a:bodyPr wrap="square" lIns="0" tIns="0" rIns="0" bIns="0" rtlCol="0" anchor="t"/>
          <a:lstStyle/>
          <a:p>
            <a:pPr algn="l" indent="0" marL="0">
              <a:lnSpc>
                <a:spcPts val="4250"/>
              </a:lnSpc>
              <a:buNone/>
            </a:pPr>
            <a:r>
              <a:rPr lang="en-US" sz="3400" dirty="0">
                <a:solidFill>
                  <a:srgbClr val="FFFFFF"/>
                </a:solidFill>
                <a:latin typeface="Saira Medium" pitchFamily="34" charset="0"/>
                <a:ea typeface="Saira Medium" pitchFamily="34" charset="-122"/>
                <a:cs typeface="Saira Medium" pitchFamily="34" charset="-120"/>
              </a:rPr>
              <a:t>Tantangan &amp; Solusi dalam Konteks Kini</a:t>
            </a:r>
            <a:endParaRPr lang="en-US" sz="3400" dirty="0"/>
          </a:p>
        </p:txBody>
      </p:sp>
      <p:sp>
        <p:nvSpPr>
          <p:cNvPr id="4" name="Text 1"/>
          <p:cNvSpPr/>
          <p:nvPr/>
        </p:nvSpPr>
        <p:spPr>
          <a:xfrm>
            <a:off x="6244471" y="2175272"/>
            <a:ext cx="7627858" cy="692944"/>
          </a:xfrm>
          <a:prstGeom prst="rect">
            <a:avLst/>
          </a:prstGeom>
          <a:noFill/>
          <a:ln/>
        </p:spPr>
        <p:txBody>
          <a:bodyPr wrap="square" lIns="0" tIns="0" rIns="0" bIns="0" rtlCol="0" anchor="t"/>
          <a:lstStyle/>
          <a:p>
            <a:pPr algn="l" indent="0" marL="0">
              <a:lnSpc>
                <a:spcPts val="2700"/>
              </a:lnSpc>
              <a:buNone/>
            </a:pPr>
            <a:r>
              <a:rPr lang="en-US" sz="1700" dirty="0">
                <a:solidFill>
                  <a:srgbClr val="E5E0DF"/>
                </a:solidFill>
                <a:latin typeface="Roboto" pitchFamily="34" charset="0"/>
                <a:ea typeface="Roboto" pitchFamily="34" charset="-122"/>
                <a:cs typeface="Roboto" pitchFamily="34" charset="-120"/>
              </a:rPr>
              <a:t>Masjid modern menghadapi tantangan kompleks yang memerlukan pendekatan strategis:</a:t>
            </a:r>
            <a:endParaRPr lang="en-US" sz="1700" dirty="0"/>
          </a:p>
        </p:txBody>
      </p:sp>
      <p:pic>
        <p:nvPicPr>
          <p:cNvPr id="5" name="Image 1" descr="preencoded.pn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25672" y="3118545"/>
            <a:ext cx="324803" cy="324802"/>
          </a:xfrm>
          <a:prstGeom prst="rect">
            <a:avLst/>
          </a:prstGeom>
        </p:spPr>
      </p:pic>
      <p:sp>
        <p:nvSpPr>
          <p:cNvPr id="6" name="Text 2"/>
          <p:cNvSpPr/>
          <p:nvPr/>
        </p:nvSpPr>
        <p:spPr>
          <a:xfrm>
            <a:off x="6948368" y="3111818"/>
            <a:ext cx="3142297" cy="338376"/>
          </a:xfrm>
          <a:prstGeom prst="rect">
            <a:avLst/>
          </a:prstGeom>
          <a:noFill/>
          <a:ln/>
        </p:spPr>
        <p:txBody>
          <a:bodyPr wrap="none" lIns="0" tIns="0" rIns="0" bIns="0" rtlCol="0" anchor="t"/>
          <a:lstStyle/>
          <a:p>
            <a:pPr algn="l" indent="0" marL="0">
              <a:lnSpc>
                <a:spcPts val="2650"/>
              </a:lnSpc>
              <a:buNone/>
            </a:pPr>
            <a:r>
              <a:rPr lang="en-US" sz="2100" dirty="0">
                <a:solidFill>
                  <a:srgbClr val="E5E0DF"/>
                </a:solidFill>
                <a:latin typeface="Saira Medium" pitchFamily="34" charset="0"/>
                <a:ea typeface="Saira Medium" pitchFamily="34" charset="-122"/>
                <a:cs typeface="Saira Medium" pitchFamily="34" charset="-120"/>
              </a:rPr>
              <a:t>Manajemen &amp; Partisipasi</a:t>
            </a:r>
            <a:endParaRPr lang="en-US" sz="2100" dirty="0"/>
          </a:p>
        </p:txBody>
      </p:sp>
      <p:sp>
        <p:nvSpPr>
          <p:cNvPr id="7" name="Text 3"/>
          <p:cNvSpPr/>
          <p:nvPr/>
        </p:nvSpPr>
        <p:spPr>
          <a:xfrm>
            <a:off x="6948368" y="3580090"/>
            <a:ext cx="6923961" cy="692944"/>
          </a:xfrm>
          <a:prstGeom prst="rect">
            <a:avLst/>
          </a:prstGeom>
          <a:noFill/>
          <a:ln/>
        </p:spPr>
        <p:txBody>
          <a:bodyPr wrap="square" lIns="0" tIns="0" rIns="0" bIns="0" rtlCol="0" anchor="t"/>
          <a:lstStyle/>
          <a:p>
            <a:pPr algn="l" indent="0" marL="0">
              <a:lnSpc>
                <a:spcPts val="2700"/>
              </a:lnSpc>
              <a:buNone/>
            </a:pPr>
            <a:r>
              <a:rPr lang="en-US" sz="1700" dirty="0">
                <a:solidFill>
                  <a:srgbClr val="E5E0DF"/>
                </a:solidFill>
                <a:latin typeface="Roboto" pitchFamily="34" charset="0"/>
                <a:ea typeface="Roboto" pitchFamily="34" charset="-122"/>
                <a:cs typeface="Roboto" pitchFamily="34" charset="-120"/>
              </a:rPr>
              <a:t>Kurangnya profesionalisme takmir dan keterlibatan generasi muda – diperlukan pelatihan sistematis dan program kepemudaan yang inklusif</a:t>
            </a:r>
            <a:endParaRPr lang="en-US" sz="1700" dirty="0"/>
          </a:p>
        </p:txBody>
      </p:sp>
      <p:pic>
        <p:nvPicPr>
          <p:cNvPr id="8" name="Image 2" descr="preencoded.png">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25672" y="4712910"/>
            <a:ext cx="324803" cy="324802"/>
          </a:xfrm>
          <a:prstGeom prst="rect">
            <a:avLst/>
          </a:prstGeom>
        </p:spPr>
      </p:pic>
      <p:sp>
        <p:nvSpPr>
          <p:cNvPr id="9" name="Text 4"/>
          <p:cNvSpPr/>
          <p:nvPr/>
        </p:nvSpPr>
        <p:spPr>
          <a:xfrm>
            <a:off x="6948368" y="4706183"/>
            <a:ext cx="3404592" cy="338376"/>
          </a:xfrm>
          <a:prstGeom prst="rect">
            <a:avLst/>
          </a:prstGeom>
          <a:noFill/>
          <a:ln/>
        </p:spPr>
        <p:txBody>
          <a:bodyPr wrap="none" lIns="0" tIns="0" rIns="0" bIns="0" rtlCol="0" anchor="t"/>
          <a:lstStyle/>
          <a:p>
            <a:pPr algn="l" indent="0" marL="0">
              <a:lnSpc>
                <a:spcPts val="2650"/>
              </a:lnSpc>
              <a:buNone/>
            </a:pPr>
            <a:r>
              <a:rPr lang="en-US" sz="2100" dirty="0">
                <a:solidFill>
                  <a:srgbClr val="E5E0DF"/>
                </a:solidFill>
                <a:latin typeface="Saira Medium" pitchFamily="34" charset="0"/>
                <a:ea typeface="Saira Medium" pitchFamily="34" charset="-122"/>
                <a:cs typeface="Saira Medium" pitchFamily="34" charset="-120"/>
              </a:rPr>
              <a:t>Sumber Daya &amp; Digitalisasi</a:t>
            </a:r>
            <a:endParaRPr lang="en-US" sz="2100" dirty="0"/>
          </a:p>
        </p:txBody>
      </p:sp>
      <p:sp>
        <p:nvSpPr>
          <p:cNvPr id="10" name="Text 5"/>
          <p:cNvSpPr/>
          <p:nvPr/>
        </p:nvSpPr>
        <p:spPr>
          <a:xfrm>
            <a:off x="6948368" y="5174456"/>
            <a:ext cx="6923961" cy="692944"/>
          </a:xfrm>
          <a:prstGeom prst="rect">
            <a:avLst/>
          </a:prstGeom>
          <a:noFill/>
          <a:ln/>
        </p:spPr>
        <p:txBody>
          <a:bodyPr wrap="square" lIns="0" tIns="0" rIns="0" bIns="0" rtlCol="0" anchor="t"/>
          <a:lstStyle/>
          <a:p>
            <a:pPr algn="l" indent="0" marL="0">
              <a:lnSpc>
                <a:spcPts val="2700"/>
              </a:lnSpc>
              <a:buNone/>
            </a:pPr>
            <a:r>
              <a:rPr lang="en-US" sz="1700" dirty="0">
                <a:solidFill>
                  <a:srgbClr val="E5E0DF"/>
                </a:solidFill>
                <a:latin typeface="Roboto" pitchFamily="34" charset="0"/>
                <a:ea typeface="Roboto" pitchFamily="34" charset="-122"/>
                <a:cs typeface="Roboto" pitchFamily="34" charset="-120"/>
              </a:rPr>
              <a:t>Keterbatasan dana dan tantangan transformasi digital – butuh kemitraan strategis dan pemanfaatan teknologi tepat guna</a:t>
            </a:r>
            <a:endParaRPr lang="en-US" sz="1700" dirty="0"/>
          </a:p>
        </p:txBody>
      </p:sp>
      <p:pic>
        <p:nvPicPr>
          <p:cNvPr id="11" name="Image 3" descr="preencoded.png">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25672" y="6307276"/>
            <a:ext cx="324803" cy="324802"/>
          </a:xfrm>
          <a:prstGeom prst="rect">
            <a:avLst/>
          </a:prstGeom>
        </p:spPr>
      </p:pic>
      <p:sp>
        <p:nvSpPr>
          <p:cNvPr id="12" name="Text 6"/>
          <p:cNvSpPr/>
          <p:nvPr/>
        </p:nvSpPr>
        <p:spPr>
          <a:xfrm>
            <a:off x="6948368" y="6300549"/>
            <a:ext cx="2707481" cy="338376"/>
          </a:xfrm>
          <a:prstGeom prst="rect">
            <a:avLst/>
          </a:prstGeom>
          <a:noFill/>
          <a:ln/>
        </p:spPr>
        <p:txBody>
          <a:bodyPr wrap="none" lIns="0" tIns="0" rIns="0" bIns="0" rtlCol="0" anchor="t"/>
          <a:lstStyle/>
          <a:p>
            <a:pPr algn="l" indent="0" marL="0">
              <a:lnSpc>
                <a:spcPts val="2650"/>
              </a:lnSpc>
              <a:buNone/>
            </a:pPr>
            <a:r>
              <a:rPr lang="en-US" sz="2100" dirty="0">
                <a:solidFill>
                  <a:srgbClr val="E5E0DF"/>
                </a:solidFill>
                <a:latin typeface="Saira Medium" pitchFamily="34" charset="0"/>
                <a:ea typeface="Saira Medium" pitchFamily="34" charset="-122"/>
                <a:cs typeface="Saira Medium" pitchFamily="34" charset="-120"/>
              </a:rPr>
              <a:t>Mitigasi Disinformasi</a:t>
            </a:r>
            <a:endParaRPr lang="en-US" sz="2100" dirty="0"/>
          </a:p>
        </p:txBody>
      </p:sp>
      <p:sp>
        <p:nvSpPr>
          <p:cNvPr id="13" name="Text 7"/>
          <p:cNvSpPr/>
          <p:nvPr/>
        </p:nvSpPr>
        <p:spPr>
          <a:xfrm>
            <a:off x="6948368" y="6768822"/>
            <a:ext cx="6923961" cy="692944"/>
          </a:xfrm>
          <a:prstGeom prst="rect">
            <a:avLst/>
          </a:prstGeom>
          <a:noFill/>
          <a:ln/>
        </p:spPr>
        <p:txBody>
          <a:bodyPr wrap="square" lIns="0" tIns="0" rIns="0" bIns="0" rtlCol="0" anchor="t"/>
          <a:lstStyle/>
          <a:p>
            <a:pPr algn="l" indent="0" marL="0">
              <a:lnSpc>
                <a:spcPts val="2700"/>
              </a:lnSpc>
              <a:buNone/>
            </a:pPr>
            <a:r>
              <a:rPr lang="en-US" sz="1700" dirty="0">
                <a:solidFill>
                  <a:srgbClr val="E5E0DF"/>
                </a:solidFill>
                <a:latin typeface="Roboto" pitchFamily="34" charset="0"/>
                <a:ea typeface="Roboto" pitchFamily="34" charset="-122"/>
                <a:cs typeface="Roboto" pitchFamily="34" charset="-120"/>
              </a:rPr>
              <a:t>Penyebaran informasi keliru di media sosial – masjid harus menjadi pusat dakwah yang credible dan edukatif</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2025-10-28T11:28:57Z</dcterms:created>
  <dcterms:modified xsi:type="dcterms:W3CDTF">2025-10-28T11:28:57Z</dcterms:modified>
</cp:coreProperties>
</file>