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35B9B-331C-45CB-BB5C-7002BAF93A72}" type="datetimeFigureOut">
              <a:rPr lang="id-ID" smtClean="0"/>
              <a:t>01/10/2020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066E4-DD45-4460-85DF-E33FAD7D60B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51967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35B9B-331C-45CB-BB5C-7002BAF93A72}" type="datetimeFigureOut">
              <a:rPr lang="id-ID" smtClean="0"/>
              <a:t>01/10/2020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066E4-DD45-4460-85DF-E33FAD7D60B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55686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35B9B-331C-45CB-BB5C-7002BAF93A72}" type="datetimeFigureOut">
              <a:rPr lang="id-ID" smtClean="0"/>
              <a:t>01/10/2020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066E4-DD45-4460-85DF-E33FAD7D60B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10777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35B9B-331C-45CB-BB5C-7002BAF93A72}" type="datetimeFigureOut">
              <a:rPr lang="id-ID" smtClean="0"/>
              <a:t>01/10/2020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066E4-DD45-4460-85DF-E33FAD7D60B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57570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35B9B-331C-45CB-BB5C-7002BAF93A72}" type="datetimeFigureOut">
              <a:rPr lang="id-ID" smtClean="0"/>
              <a:t>01/10/2020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066E4-DD45-4460-85DF-E33FAD7D60B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36850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35B9B-331C-45CB-BB5C-7002BAF93A72}" type="datetimeFigureOut">
              <a:rPr lang="id-ID" smtClean="0"/>
              <a:t>01/10/2020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066E4-DD45-4460-85DF-E33FAD7D60B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28213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35B9B-331C-45CB-BB5C-7002BAF93A72}" type="datetimeFigureOut">
              <a:rPr lang="id-ID" smtClean="0"/>
              <a:t>01/10/2020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066E4-DD45-4460-85DF-E33FAD7D60B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13523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35B9B-331C-45CB-BB5C-7002BAF93A72}" type="datetimeFigureOut">
              <a:rPr lang="id-ID" smtClean="0"/>
              <a:t>01/10/2020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066E4-DD45-4460-85DF-E33FAD7D60B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08838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35B9B-331C-45CB-BB5C-7002BAF93A72}" type="datetimeFigureOut">
              <a:rPr lang="id-ID" smtClean="0"/>
              <a:t>01/10/2020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066E4-DD45-4460-85DF-E33FAD7D60B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96245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35B9B-331C-45CB-BB5C-7002BAF93A72}" type="datetimeFigureOut">
              <a:rPr lang="id-ID" smtClean="0"/>
              <a:t>01/10/2020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066E4-DD45-4460-85DF-E33FAD7D60B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31185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35B9B-331C-45CB-BB5C-7002BAF93A72}" type="datetimeFigureOut">
              <a:rPr lang="id-ID" smtClean="0"/>
              <a:t>01/10/2020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066E4-DD45-4460-85DF-E33FAD7D60B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94939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A35B9B-331C-45CB-BB5C-7002BAF93A72}" type="datetimeFigureOut">
              <a:rPr lang="id-ID" smtClean="0"/>
              <a:t>01/10/2020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F066E4-DD45-4460-85DF-E33FAD7D60B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64879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7584" y="188640"/>
            <a:ext cx="7772400" cy="1470025"/>
          </a:xfrm>
        </p:spPr>
        <p:txBody>
          <a:bodyPr/>
          <a:lstStyle/>
          <a:p>
            <a:r>
              <a:rPr lang="id-ID" dirty="0" smtClean="0"/>
              <a:t> AQIDAH ISLAM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3789040"/>
            <a:ext cx="6400800" cy="1752600"/>
          </a:xfrm>
        </p:spPr>
        <p:txBody>
          <a:bodyPr/>
          <a:lstStyle/>
          <a:p>
            <a:endParaRPr lang="id-ID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659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Rectangle 3"/>
          <p:cNvSpPr/>
          <p:nvPr/>
        </p:nvSpPr>
        <p:spPr>
          <a:xfrm>
            <a:off x="2771800" y="332656"/>
            <a:ext cx="5760640" cy="518457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id-ID" sz="2800" dirty="0" smtClean="0"/>
              <a:t>Menjalankan Perintahnya dan Menjauhi laranganya</a:t>
            </a:r>
            <a:r>
              <a:rPr lang="id-ID" sz="2800" dirty="0"/>
              <a:t/>
            </a:r>
            <a:br>
              <a:rPr lang="id-ID" sz="2800" dirty="0"/>
            </a:br>
            <a:endParaRPr lang="id-ID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49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Rectangle 3"/>
          <p:cNvSpPr/>
          <p:nvPr/>
        </p:nvSpPr>
        <p:spPr>
          <a:xfrm>
            <a:off x="0" y="3212976"/>
            <a:ext cx="2225530" cy="914040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 smtClean="0">
                <a:solidFill>
                  <a:schemeClr val="tx1"/>
                </a:solidFill>
              </a:rPr>
              <a:t>Secara umum</a:t>
            </a:r>
            <a:endParaRPr lang="id-ID" sz="28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627784" y="365983"/>
            <a:ext cx="5976664" cy="618165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/>
              <a:t>Tidak meminta berkah dengan </a:t>
            </a:r>
            <a:endParaRPr lang="id-ID" sz="2800" dirty="0" smtClean="0"/>
          </a:p>
          <a:p>
            <a:pPr algn="ctr"/>
            <a:r>
              <a:rPr lang="id-ID" sz="2800" dirty="0" smtClean="0"/>
              <a:t>mengusap-usap kuburan</a:t>
            </a:r>
          </a:p>
          <a:p>
            <a:pPr algn="ctr"/>
            <a:endParaRPr lang="id-ID" sz="2800" dirty="0" smtClean="0"/>
          </a:p>
          <a:p>
            <a:pPr algn="ctr"/>
            <a:r>
              <a:rPr lang="id-ID" sz="2800" dirty="0" smtClean="0"/>
              <a:t>Mempelajari </a:t>
            </a:r>
            <a:r>
              <a:rPr lang="id-ID" sz="2800" dirty="0"/>
              <a:t>Asma’ dan Sifat </a:t>
            </a:r>
            <a:r>
              <a:rPr lang="id-ID" sz="2800" dirty="0" smtClean="0"/>
              <a:t>Allah</a:t>
            </a:r>
          </a:p>
          <a:p>
            <a:pPr lvl="0" algn="ctr"/>
            <a:endParaRPr lang="id-ID" sz="2800" dirty="0" smtClean="0"/>
          </a:p>
          <a:p>
            <a:pPr lvl="0" algn="ctr"/>
            <a:r>
              <a:rPr lang="id-ID" sz="2800" dirty="0" smtClean="0"/>
              <a:t>   Tidak </a:t>
            </a:r>
            <a:r>
              <a:rPr lang="id-ID" sz="2800" dirty="0"/>
              <a:t>mengkafirkan muslim </a:t>
            </a:r>
            <a:r>
              <a:rPr lang="id-ID" sz="2800" dirty="0" smtClean="0"/>
              <a:t>lain 		(radikalisme)</a:t>
            </a:r>
          </a:p>
          <a:p>
            <a:pPr lvl="0"/>
            <a:endParaRPr lang="id-ID" sz="2800" dirty="0"/>
          </a:p>
          <a:p>
            <a:pPr lvl="0" algn="ctr"/>
            <a:r>
              <a:rPr lang="id-ID" sz="2800" dirty="0"/>
              <a:t>Mengutamakan Allah dibandingkan makhluk-Nya yang </a:t>
            </a:r>
            <a:r>
              <a:rPr lang="id-ID" sz="2800" dirty="0" smtClean="0"/>
              <a:t>lain</a:t>
            </a:r>
          </a:p>
          <a:p>
            <a:pPr lvl="0"/>
            <a:endParaRPr lang="id-ID" sz="2800" dirty="0" smtClean="0"/>
          </a:p>
          <a:p>
            <a:pPr lvl="0"/>
            <a:r>
              <a:rPr lang="id-ID" sz="2800" dirty="0" smtClean="0"/>
              <a:t>                     Dan lain sebagainya.</a:t>
            </a:r>
          </a:p>
          <a:p>
            <a:pPr lvl="0"/>
            <a:endParaRPr lang="id-ID" sz="2800" b="1" dirty="0"/>
          </a:p>
          <a:p>
            <a:pPr lvl="0" algn="ctr"/>
            <a:r>
              <a:rPr lang="id-ID" sz="2800" dirty="0" smtClean="0"/>
              <a:t/>
            </a:r>
            <a:br>
              <a:rPr lang="id-ID" sz="2800" dirty="0" smtClean="0"/>
            </a:br>
            <a:endParaRPr lang="id-ID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762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Manfaat Aqidah Islam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7624" y="1556792"/>
            <a:ext cx="8229600" cy="4525963"/>
          </a:xfrm>
        </p:spPr>
        <p:txBody>
          <a:bodyPr>
            <a:normAutofit/>
          </a:bodyPr>
          <a:lstStyle/>
          <a:p>
            <a:r>
              <a:rPr lang="id-ID" dirty="0" smtClean="0"/>
              <a:t>Mendapatkan Jalan yang lurus</a:t>
            </a:r>
          </a:p>
          <a:p>
            <a:pPr lvl="0"/>
            <a:r>
              <a:rPr lang="id-ID" dirty="0"/>
              <a:t>Untuk meningkatkan kualitas ibadah kepada Allah SWT. Sebab </a:t>
            </a:r>
            <a:r>
              <a:rPr lang="id-ID" dirty="0" smtClean="0"/>
              <a:t>aqidah merupakan </a:t>
            </a:r>
            <a:r>
              <a:rPr lang="id-ID" dirty="0"/>
              <a:t>benteng yang paling utama bagi umat muslim untuk menjaga  kemurniannya</a:t>
            </a:r>
            <a:r>
              <a:rPr lang="id-ID" dirty="0" smtClean="0"/>
              <a:t>.</a:t>
            </a:r>
          </a:p>
          <a:p>
            <a:pPr lvl="0"/>
            <a:r>
              <a:rPr lang="id-ID" dirty="0" smtClean="0"/>
              <a:t>Kerukunan dalam kehidupan</a:t>
            </a:r>
          </a:p>
          <a:p>
            <a:pPr lvl="0"/>
            <a:r>
              <a:rPr lang="id-ID" dirty="0" smtClean="0"/>
              <a:t>Dimudahkan dalam urusan dunia maupun akhirat</a:t>
            </a:r>
          </a:p>
          <a:p>
            <a:pPr marL="0" lvl="0" indent="0">
              <a:buNone/>
            </a:pPr>
            <a:endParaRPr lang="id-ID" dirty="0"/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24431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2332037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d-ID" sz="9600" dirty="0" smtClean="0"/>
              <a:t>TERIMA KASIH </a:t>
            </a:r>
            <a:endParaRPr lang="id-ID" sz="9600" dirty="0"/>
          </a:p>
        </p:txBody>
      </p:sp>
    </p:spTree>
    <p:extLst>
      <p:ext uri="{BB962C8B-B14F-4D97-AF65-F5344CB8AC3E}">
        <p14:creationId xmlns:p14="http://schemas.microsoft.com/office/powerpoint/2010/main" val="4175347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848" y="-18256"/>
            <a:ext cx="8229600" cy="1143000"/>
          </a:xfrm>
        </p:spPr>
        <p:txBody>
          <a:bodyPr/>
          <a:lstStyle/>
          <a:p>
            <a:r>
              <a:rPr lang="id-ID" dirty="0" smtClean="0"/>
              <a:t>Aqidah Islam </a:t>
            </a:r>
            <a:endParaRPr lang="id-ID" dirty="0"/>
          </a:p>
        </p:txBody>
      </p:sp>
      <p:sp>
        <p:nvSpPr>
          <p:cNvPr id="4" name="Rectangle 3"/>
          <p:cNvSpPr/>
          <p:nvPr/>
        </p:nvSpPr>
        <p:spPr>
          <a:xfrm>
            <a:off x="-170184" y="2982264"/>
            <a:ext cx="1944216" cy="1296144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 smtClean="0">
                <a:solidFill>
                  <a:schemeClr val="tx1"/>
                </a:solidFill>
              </a:rPr>
              <a:t>Aqidah </a:t>
            </a:r>
            <a:endParaRPr lang="id-ID" sz="28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44636" y="4818468"/>
            <a:ext cx="1944216" cy="129614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400" dirty="0" smtClean="0">
                <a:solidFill>
                  <a:schemeClr val="tx1"/>
                </a:solidFill>
              </a:rPr>
              <a:t>Istilah </a:t>
            </a:r>
            <a:endParaRPr lang="id-ID" sz="24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18321" y="1408090"/>
            <a:ext cx="1944216" cy="129614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 smtClean="0">
                <a:solidFill>
                  <a:schemeClr val="tx1"/>
                </a:solidFill>
              </a:rPr>
              <a:t>Bahasa </a:t>
            </a:r>
            <a:endParaRPr lang="id-ID" sz="28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84168" y="4221088"/>
            <a:ext cx="2520280" cy="23042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400" dirty="0" smtClean="0">
                <a:solidFill>
                  <a:schemeClr val="tx1"/>
                </a:solidFill>
              </a:rPr>
              <a:t>Keyakinan </a:t>
            </a:r>
            <a:r>
              <a:rPr lang="id-ID" sz="2400" dirty="0">
                <a:solidFill>
                  <a:schemeClr val="tx1"/>
                </a:solidFill>
              </a:rPr>
              <a:t>yang kuat yang tidak </a:t>
            </a:r>
            <a:r>
              <a:rPr lang="id-ID" sz="2400" dirty="0" smtClean="0">
                <a:solidFill>
                  <a:schemeClr val="tx1"/>
                </a:solidFill>
              </a:rPr>
              <a:t>ada keraguan.</a:t>
            </a:r>
            <a:endParaRPr lang="id-ID" sz="24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84168" y="1124744"/>
            <a:ext cx="2448272" cy="23762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400" dirty="0">
                <a:solidFill>
                  <a:schemeClr val="tx1"/>
                </a:solidFill>
              </a:rPr>
              <a:t>berasal dari kata </a:t>
            </a:r>
            <a:r>
              <a:rPr lang="id-ID" sz="2400" i="1" dirty="0">
                <a:solidFill>
                  <a:schemeClr val="tx1"/>
                </a:solidFill>
              </a:rPr>
              <a:t>‘aqd</a:t>
            </a:r>
            <a:r>
              <a:rPr lang="id-ID" sz="2400" dirty="0">
                <a:solidFill>
                  <a:schemeClr val="tx1"/>
                </a:solidFill>
              </a:rPr>
              <a:t> yang berarti mempererat, mengokohkan, dan mengikat dengan kuat</a:t>
            </a:r>
            <a:r>
              <a:rPr lang="id-ID" sz="2400" dirty="0" smtClean="0">
                <a:solidFill>
                  <a:schemeClr val="tx1"/>
                </a:solidFill>
              </a:rPr>
              <a:t> </a:t>
            </a:r>
            <a:endParaRPr lang="id-ID" sz="2400" dirty="0">
              <a:solidFill>
                <a:schemeClr val="tx1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1774032" y="2704234"/>
            <a:ext cx="1201122" cy="2780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1774032" y="4278408"/>
            <a:ext cx="1042539" cy="5400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4980490" y="2129945"/>
            <a:ext cx="110367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819239" y="5466540"/>
            <a:ext cx="1264929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2781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Rectangle 3"/>
          <p:cNvSpPr/>
          <p:nvPr/>
        </p:nvSpPr>
        <p:spPr>
          <a:xfrm>
            <a:off x="179512" y="2510837"/>
            <a:ext cx="1944216" cy="1296144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 smtClean="0">
                <a:solidFill>
                  <a:schemeClr val="tx1"/>
                </a:solidFill>
              </a:rPr>
              <a:t>Aqidah Islam </a:t>
            </a:r>
            <a:endParaRPr lang="id-ID" sz="28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75856" y="692696"/>
            <a:ext cx="5688632" cy="5256584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u="sng" dirty="0" smtClean="0">
                <a:solidFill>
                  <a:schemeClr val="tx1"/>
                </a:solidFill>
              </a:rPr>
              <a:t>Aqidah Islam </a:t>
            </a:r>
            <a:r>
              <a:rPr lang="id-ID" sz="2800" u="sng" dirty="0"/>
              <a:t>berarti keimanan yang kuat kepada Allah </a:t>
            </a:r>
            <a:r>
              <a:rPr lang="id-ID" sz="2800" i="1" u="sng" dirty="0"/>
              <a:t>Ta’ala</a:t>
            </a:r>
            <a:r>
              <a:rPr lang="id-ID" sz="2800" u="sng" dirty="0"/>
              <a:t> dengan  melaksanakan kewajiban berupa tauhid dan taat </a:t>
            </a:r>
            <a:r>
              <a:rPr lang="id-ID" sz="2800" u="sng" dirty="0" smtClean="0"/>
              <a:t>kepada-Nya</a:t>
            </a:r>
            <a:r>
              <a:rPr lang="id-ID" sz="2800" dirty="0" smtClean="0"/>
              <a:t>,</a:t>
            </a:r>
            <a:r>
              <a:rPr lang="id-ID" sz="2800" dirty="0" smtClean="0">
                <a:solidFill>
                  <a:schemeClr val="tx1"/>
                </a:solidFill>
              </a:rPr>
              <a:t> </a:t>
            </a:r>
            <a:r>
              <a:rPr lang="id-ID" sz="2800" dirty="0"/>
              <a:t>serta mengimani semua yang sudah shahih tentang prinsip-prinsip agama (</a:t>
            </a:r>
            <a:r>
              <a:rPr lang="id-ID" sz="2800" i="1" dirty="0"/>
              <a:t>ushuluddin</a:t>
            </a:r>
            <a:r>
              <a:rPr lang="id-ID" sz="2800" dirty="0"/>
              <a:t>), perkara-perkara yang ghaib, berita yang disebutkan dalam Alquran maupun sunah baik </a:t>
            </a:r>
            <a:r>
              <a:rPr lang="id-ID" sz="2800" i="1" dirty="0"/>
              <a:t>‘ilmiyyah</a:t>
            </a:r>
            <a:r>
              <a:rPr lang="id-ID" sz="2800" dirty="0"/>
              <a:t> (sebagai pengetahuan yang harus diyakini) maupun ‘</a:t>
            </a:r>
            <a:r>
              <a:rPr lang="id-ID" sz="2800" i="1" dirty="0"/>
              <a:t>amaliyyah</a:t>
            </a:r>
            <a:r>
              <a:rPr lang="id-ID" sz="2800" dirty="0"/>
              <a:t>.</a:t>
            </a:r>
            <a:endParaRPr lang="id-ID" sz="2800" dirty="0">
              <a:solidFill>
                <a:schemeClr val="tx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123728" y="3158909"/>
            <a:ext cx="115212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186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3688" y="1916832"/>
            <a:ext cx="7278394" cy="4608512"/>
          </a:xfrm>
        </p:spPr>
        <p:txBody>
          <a:bodyPr>
            <a:normAutofit fontScale="85000" lnSpcReduction="20000"/>
          </a:bodyPr>
          <a:lstStyle/>
          <a:p>
            <a:pPr marL="0" indent="0" algn="r">
              <a:buNone/>
            </a:pPr>
            <a:r>
              <a:rPr lang="id-ID" sz="4800" dirty="0"/>
              <a:t>أَلَمْ تَرَ كَيْفَ ضَرَبَ اللَّهُ مَثَلًا كَلِمَةً طَيِّبَةً كَشَجَرَةٍ طَيِّبَةٍ أَصْلُهَا ثَابِتٌ وَفَرْعُهَا فِي السَّمَاءِ</a:t>
            </a:r>
            <a:endParaRPr lang="id-ID" sz="4800" dirty="0" smtClean="0"/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 smtClean="0"/>
              <a:t>     </a:t>
            </a:r>
            <a:r>
              <a:rPr lang="id-ID" i="1" dirty="0" smtClean="0"/>
              <a:t>Tidakkah </a:t>
            </a:r>
            <a:r>
              <a:rPr lang="id-ID" i="1" dirty="0"/>
              <a:t>kamu perhatikan bagaimana Allâh telah </a:t>
            </a:r>
            <a:r>
              <a:rPr lang="id-ID" i="1" dirty="0" smtClean="0"/>
              <a:t>membuat </a:t>
            </a:r>
            <a:r>
              <a:rPr lang="id-ID" i="1" dirty="0"/>
              <a:t>perumpamaan kalimat yang </a:t>
            </a:r>
            <a:r>
              <a:rPr lang="id-ID" i="1" dirty="0" smtClean="0"/>
              <a:t>baik seperti </a:t>
            </a:r>
            <a:r>
              <a:rPr lang="id-ID" i="1" dirty="0"/>
              <a:t>pohon yang baik, akarnya teguh dan </a:t>
            </a:r>
            <a:r>
              <a:rPr lang="id-ID" i="1" dirty="0" smtClean="0"/>
              <a:t>cabangnya </a:t>
            </a:r>
            <a:r>
              <a:rPr lang="id-ID" i="1" dirty="0"/>
              <a:t>(menjulang) ke langit</a:t>
            </a:r>
            <a:r>
              <a:rPr lang="id-ID" i="1" dirty="0" smtClean="0"/>
              <a:t>. (Q.S. Ibrahim: 24)</a:t>
            </a:r>
            <a:r>
              <a:rPr lang="id-ID" i="1" dirty="0"/>
              <a:t/>
            </a:r>
            <a:br>
              <a:rPr lang="id-ID" i="1" dirty="0"/>
            </a:br>
            <a:r>
              <a:rPr lang="id-ID" i="1" dirty="0"/>
              <a:t/>
            </a:r>
            <a:br>
              <a:rPr lang="id-ID" i="1" dirty="0"/>
            </a:br>
            <a:endParaRPr lang="id-ID" i="1" dirty="0"/>
          </a:p>
        </p:txBody>
      </p:sp>
    </p:spTree>
    <p:extLst>
      <p:ext uri="{BB962C8B-B14F-4D97-AF65-F5344CB8AC3E}">
        <p14:creationId xmlns:p14="http://schemas.microsoft.com/office/powerpoint/2010/main" val="427411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Rectangle 3"/>
          <p:cNvSpPr/>
          <p:nvPr/>
        </p:nvSpPr>
        <p:spPr>
          <a:xfrm>
            <a:off x="107504" y="2437197"/>
            <a:ext cx="2160240" cy="1782259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 smtClean="0">
                <a:solidFill>
                  <a:schemeClr val="tx1"/>
                </a:solidFill>
              </a:rPr>
              <a:t>Ruang Lingkup Aqidah Islam</a:t>
            </a:r>
            <a:endParaRPr lang="id-ID" sz="2800" dirty="0">
              <a:solidFill>
                <a:schemeClr val="tx1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2267744" y="3243738"/>
            <a:ext cx="115212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3707904" y="76555"/>
            <a:ext cx="5112568" cy="2443189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u="sng" dirty="0" smtClean="0"/>
              <a:t>Ilahiyat</a:t>
            </a:r>
            <a:endParaRPr lang="id-ID" sz="2800" u="sng" dirty="0">
              <a:solidFill>
                <a:schemeClr val="tx1"/>
              </a:solidFill>
            </a:endParaRPr>
          </a:p>
          <a:p>
            <a:pPr algn="ctr"/>
            <a:r>
              <a:rPr lang="id-ID" sz="2800" dirty="0"/>
              <a:t>segala hal atau segala sesuatu yang memiliki hubungan dengan </a:t>
            </a:r>
            <a:r>
              <a:rPr lang="id-ID" sz="2800" dirty="0" smtClean="0"/>
              <a:t>Ilahi</a:t>
            </a:r>
            <a:endParaRPr lang="id-ID" sz="28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07904" y="3277487"/>
            <a:ext cx="5112568" cy="2520280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u="sng" dirty="0" smtClean="0">
                <a:solidFill>
                  <a:schemeClr val="tx1"/>
                </a:solidFill>
              </a:rPr>
              <a:t>Nubuwat</a:t>
            </a:r>
          </a:p>
          <a:p>
            <a:pPr algn="ctr"/>
            <a:r>
              <a:rPr lang="id-ID" sz="2800" dirty="0"/>
              <a:t>mengenai segala sesuatu yang memiliki hubungan dengan Nabi dan Rasul, termasuk pembahasan mengenai Kitab Allah, mukjizat</a:t>
            </a:r>
            <a:endParaRPr lang="id-ID" sz="2800" u="sn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891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Rectangle 3"/>
          <p:cNvSpPr/>
          <p:nvPr/>
        </p:nvSpPr>
        <p:spPr>
          <a:xfrm>
            <a:off x="3707904" y="116632"/>
            <a:ext cx="5112568" cy="302433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 smtClean="0"/>
              <a:t>Rukhaniyat</a:t>
            </a:r>
          </a:p>
          <a:p>
            <a:pPr lvl="0" algn="ctr"/>
            <a:r>
              <a:rPr lang="id-ID" sz="2800" dirty="0"/>
              <a:t>mengenai segala sesuatu yang berhubungan dengan alam metafisika, seperti malaikat, jin, iblis, setan, roh, dan </a:t>
            </a:r>
            <a:r>
              <a:rPr lang="id-ID" sz="2800" dirty="0" smtClean="0"/>
              <a:t>lainnya.</a:t>
            </a:r>
            <a:endParaRPr lang="id-ID" sz="2800" dirty="0"/>
          </a:p>
          <a:p>
            <a:pPr algn="ctr"/>
            <a:endParaRPr lang="id-ID" sz="28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707904" y="3269672"/>
            <a:ext cx="5112568" cy="302433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 smtClean="0"/>
              <a:t>Sam'iyat</a:t>
            </a:r>
          </a:p>
          <a:p>
            <a:pPr algn="ctr"/>
            <a:r>
              <a:rPr lang="id-ID" sz="2800" dirty="0"/>
              <a:t>segala sesuatu yang hanya bisa diketahui melalui dalil naqli berupa Al Quran dan Sunnah</a:t>
            </a:r>
            <a:endParaRPr lang="id-ID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106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Sumber – sumber aqidah islam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Rectangle 4"/>
          <p:cNvSpPr/>
          <p:nvPr/>
        </p:nvSpPr>
        <p:spPr>
          <a:xfrm>
            <a:off x="186230" y="2783807"/>
            <a:ext cx="2225530" cy="914040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 smtClean="0">
                <a:solidFill>
                  <a:schemeClr val="tx1"/>
                </a:solidFill>
              </a:rPr>
              <a:t>Alquran</a:t>
            </a:r>
            <a:endParaRPr lang="id-ID" sz="28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167844" y="2758584"/>
            <a:ext cx="2376264" cy="1008112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 smtClean="0">
                <a:solidFill>
                  <a:schemeClr val="tx1"/>
                </a:solidFill>
              </a:rPr>
              <a:t>As-sunnah</a:t>
            </a:r>
            <a:endParaRPr lang="id-ID" sz="28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387721" y="2714534"/>
            <a:ext cx="2492571" cy="1008112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 smtClean="0">
                <a:solidFill>
                  <a:schemeClr val="tx1"/>
                </a:solidFill>
              </a:rPr>
              <a:t>Al-ijma</a:t>
            </a:r>
            <a:endParaRPr lang="id-ID" sz="2800" dirty="0">
              <a:solidFill>
                <a:schemeClr val="tx1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1691680" y="1194017"/>
            <a:ext cx="2598116" cy="156456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4289795" y="1194017"/>
            <a:ext cx="0" cy="15897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4306207" y="1194017"/>
            <a:ext cx="3046485" cy="152051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2575903" y="5013176"/>
            <a:ext cx="3498901" cy="1728192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 smtClean="0">
                <a:solidFill>
                  <a:schemeClr val="tx1"/>
                </a:solidFill>
              </a:rPr>
              <a:t>Aqidah islam Yang benar berlandaskan ketiga sumber tersebut.</a:t>
            </a:r>
            <a:endParaRPr lang="id-ID" sz="2800" dirty="0">
              <a:solidFill>
                <a:schemeClr val="tx1"/>
              </a:solidFill>
            </a:endParaRPr>
          </a:p>
        </p:txBody>
      </p:sp>
      <p:sp>
        <p:nvSpPr>
          <p:cNvPr id="24" name="Left Brace 23"/>
          <p:cNvSpPr/>
          <p:nvPr/>
        </p:nvSpPr>
        <p:spPr>
          <a:xfrm rot="16200000">
            <a:off x="3856157" y="602687"/>
            <a:ext cx="900101" cy="7416824"/>
          </a:xfrm>
          <a:prstGeom prst="leftBrace">
            <a:avLst>
              <a:gd name="adj1" fmla="val 0"/>
              <a:gd name="adj2" fmla="val 50000"/>
            </a:avLst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32060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23" grpId="0" animBg="1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Penerapan Aqidah Islam dalam kehidupan sehari hari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565" y="1556792"/>
            <a:ext cx="8686800" cy="456937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d-ID" sz="4000" dirty="0"/>
              <a:t>قُلْ إِنَّ صَلَاتِي وَنُسُكِي وَمَحْيَايَ وَمَمَاتِي لِلَّهِ رَبِّ </a:t>
            </a:r>
            <a:r>
              <a:rPr lang="id-ID" sz="4000" dirty="0" smtClean="0"/>
              <a:t>الْعَالَمِينَ  </a:t>
            </a:r>
            <a:endParaRPr lang="id-ID" sz="4000" dirty="0"/>
          </a:p>
          <a:p>
            <a:pPr marL="0" indent="0">
              <a:buNone/>
            </a:pPr>
            <a:r>
              <a:rPr lang="id-ID" sz="4000" i="1" dirty="0"/>
              <a:t> </a:t>
            </a:r>
            <a:endParaRPr lang="id-ID" sz="4000" i="1" dirty="0" smtClean="0"/>
          </a:p>
          <a:p>
            <a:pPr marL="0" indent="0">
              <a:buNone/>
            </a:pPr>
            <a:endParaRPr lang="id-ID" sz="4000" dirty="0"/>
          </a:p>
          <a:p>
            <a:pPr marL="0" indent="0">
              <a:buNone/>
            </a:pPr>
            <a:r>
              <a:rPr lang="id-ID" i="1" dirty="0" smtClean="0"/>
              <a:t>	“</a:t>
            </a:r>
            <a:r>
              <a:rPr lang="id-ID" i="1" dirty="0"/>
              <a:t>Sesungguhnya shalatku, ibadatku, hidupku </a:t>
            </a:r>
            <a:r>
              <a:rPr lang="id-ID" i="1" dirty="0" smtClean="0"/>
              <a:t>	dan </a:t>
            </a:r>
            <a:r>
              <a:rPr lang="id-ID" i="1" dirty="0"/>
              <a:t>matiku hanyalah untuk Allah, Tuhan </a:t>
            </a:r>
            <a:r>
              <a:rPr lang="id-ID" i="1" dirty="0" smtClean="0"/>
              <a:t>	semesta </a:t>
            </a:r>
            <a:r>
              <a:rPr lang="id-ID" i="1" dirty="0"/>
              <a:t>alam.” (QS. Al An’am: 162)</a:t>
            </a:r>
            <a:br>
              <a:rPr lang="id-ID" i="1" dirty="0"/>
            </a:b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01287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d-ID" dirty="0"/>
          </a:p>
        </p:txBody>
      </p:sp>
      <p:sp>
        <p:nvSpPr>
          <p:cNvPr id="4" name="Rectangle 3"/>
          <p:cNvSpPr/>
          <p:nvPr/>
        </p:nvSpPr>
        <p:spPr>
          <a:xfrm>
            <a:off x="0" y="3212976"/>
            <a:ext cx="2225530" cy="914040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 smtClean="0">
                <a:solidFill>
                  <a:schemeClr val="tx1"/>
                </a:solidFill>
              </a:rPr>
              <a:t>Secara garis besar</a:t>
            </a:r>
            <a:endParaRPr lang="id-ID" sz="28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71800" y="332656"/>
            <a:ext cx="5760640" cy="518457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id-ID" sz="2800" dirty="0"/>
              <a:t>Bertauhid, tidak menyembah selain Allah</a:t>
            </a:r>
          </a:p>
          <a:p>
            <a:pPr algn="ctr"/>
            <a:endParaRPr lang="id-ID" sz="2800" dirty="0" smtClean="0">
              <a:solidFill>
                <a:schemeClr val="tx1"/>
              </a:solidFill>
            </a:endParaRPr>
          </a:p>
          <a:p>
            <a:r>
              <a:rPr lang="id-ID" sz="3600" dirty="0"/>
              <a:t>وَمَا خَلَقْتُ الْجِنَّ وَالْإِنْسَ إِلَّا لِيَعْبُدُونِ</a:t>
            </a:r>
            <a:r>
              <a:rPr lang="id-ID" sz="2800" dirty="0"/>
              <a:t/>
            </a:r>
            <a:br>
              <a:rPr lang="id-ID" sz="2800" dirty="0"/>
            </a:br>
            <a:r>
              <a:rPr lang="id-ID" sz="2800" dirty="0"/>
              <a:t/>
            </a:r>
            <a:br>
              <a:rPr lang="id-ID" sz="2800" dirty="0"/>
            </a:br>
            <a:endParaRPr lang="id-ID" sz="2800" dirty="0"/>
          </a:p>
          <a:p>
            <a:r>
              <a:rPr lang="id-ID" sz="2800" i="1" dirty="0"/>
              <a:t>“Aku tidaklah menciptakan jin dan manusia melainkan untuk beribadah kepada-Ku.” </a:t>
            </a:r>
            <a:r>
              <a:rPr lang="id-ID" sz="2800" dirty="0"/>
              <a:t>(QS. Adz-Dzariyaat [51]: 56)</a:t>
            </a:r>
            <a:br>
              <a:rPr lang="id-ID" sz="2800" dirty="0"/>
            </a:br>
            <a:endParaRPr lang="id-ID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39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277</Words>
  <Application>Microsoft Office PowerPoint</Application>
  <PresentationFormat>On-screen Show (4:3)</PresentationFormat>
  <Paragraphs>57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 AQIDAH ISLAM</vt:lpstr>
      <vt:lpstr>Aqidah Islam </vt:lpstr>
      <vt:lpstr>PowerPoint Presentation</vt:lpstr>
      <vt:lpstr>PowerPoint Presentation</vt:lpstr>
      <vt:lpstr>PowerPoint Presentation</vt:lpstr>
      <vt:lpstr>PowerPoint Presentation</vt:lpstr>
      <vt:lpstr>Sumber – sumber aqidah islam</vt:lpstr>
      <vt:lpstr>Penerapan Aqidah Islam dalam kehidupan sehari hari</vt:lpstr>
      <vt:lpstr>PowerPoint Presentation</vt:lpstr>
      <vt:lpstr>PowerPoint Presentation</vt:lpstr>
      <vt:lpstr>PowerPoint Presentation</vt:lpstr>
      <vt:lpstr>Manfaat Aqidah Islam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ismail - [2010]</dc:creator>
  <cp:lastModifiedBy>User</cp:lastModifiedBy>
  <cp:revision>14</cp:revision>
  <dcterms:created xsi:type="dcterms:W3CDTF">2019-08-27T07:32:29Z</dcterms:created>
  <dcterms:modified xsi:type="dcterms:W3CDTF">2020-10-01T03:34:52Z</dcterms:modified>
</cp:coreProperties>
</file>