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5" r:id="rId10"/>
    <p:sldId id="286" r:id="rId11"/>
    <p:sldId id="287" r:id="rId12"/>
    <p:sldId id="288" r:id="rId13"/>
    <p:sldId id="281" r:id="rId14"/>
    <p:sldId id="289" r:id="rId15"/>
    <p:sldId id="290" r:id="rId16"/>
    <p:sldId id="291" r:id="rId17"/>
    <p:sldId id="292" r:id="rId18"/>
    <p:sldId id="293" r:id="rId19"/>
    <p:sldId id="261" r:id="rId20"/>
    <p:sldId id="263" r:id="rId21"/>
    <p:sldId id="264" r:id="rId22"/>
    <p:sldId id="266" r:id="rId23"/>
    <p:sldId id="283" r:id="rId24"/>
    <p:sldId id="269" r:id="rId25"/>
    <p:sldId id="268" r:id="rId26"/>
    <p:sldId id="271" r:id="rId27"/>
    <p:sldId id="270" r:id="rId28"/>
    <p:sldId id="272" r:id="rId29"/>
    <p:sldId id="273" r:id="rId30"/>
    <p:sldId id="282" r:id="rId31"/>
    <p:sldId id="265" r:id="rId3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430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262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388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59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33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038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66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872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73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526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19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41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319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51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465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872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6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666D82-3451-4A8C-B002-FB8DB283F3A0}" type="datetimeFigureOut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CA57-66E7-4C35-9647-1F63905EA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09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183" y="1648495"/>
            <a:ext cx="9144000" cy="298789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/>
              <a:t>T</a:t>
            </a:r>
            <a:r>
              <a:rPr lang="id-ID" dirty="0" smtClean="0"/>
              <a:t>autan dan Pemetaan kromosom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247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480830" cy="528917"/>
          </a:xfrm>
        </p:spPr>
        <p:txBody>
          <a:bodyPr/>
          <a:lstStyle/>
          <a:p>
            <a:r>
              <a:rPr lang="id-ID" sz="2400" dirty="0" smtClean="0"/>
              <a:t>Mengombinasikan segmen-segmen Peta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" y="1169893"/>
            <a:ext cx="10797988" cy="54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2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7858"/>
          </a:xfrm>
        </p:spPr>
        <p:txBody>
          <a:bodyPr/>
          <a:lstStyle/>
          <a:p>
            <a:r>
              <a:rPr lang="id-ID" sz="2800" dirty="0" smtClean="0"/>
              <a:t>Interferensi  (I) dan </a:t>
            </a:r>
            <a:r>
              <a:rPr lang="id-ID" sz="2800" dirty="0" err="1" smtClean="0"/>
              <a:t>Koefisiens</a:t>
            </a:r>
            <a:r>
              <a:rPr lang="id-ID" sz="2800" dirty="0" smtClean="0"/>
              <a:t> </a:t>
            </a:r>
            <a:r>
              <a:rPr lang="id-ID" sz="2800" dirty="0" err="1" smtClean="0"/>
              <a:t>Koinsidensi</a:t>
            </a:r>
            <a:r>
              <a:rPr lang="id-ID" sz="2800" dirty="0" smtClean="0"/>
              <a:t> (KK)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38834"/>
            <a:ext cx="10299794" cy="4809565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Peristiwa pindah silang </a:t>
            </a:r>
            <a:r>
              <a:rPr lang="id-ID" dirty="0" err="1" smtClean="0"/>
              <a:t>disuatu</a:t>
            </a:r>
            <a:r>
              <a:rPr lang="id-ID" dirty="0" smtClean="0"/>
              <a:t> titik mempengaruhi terjadinya pindah silang di titik  lain pada </a:t>
            </a:r>
            <a:r>
              <a:rPr lang="id-ID" dirty="0" err="1" smtClean="0"/>
              <a:t>chromosom</a:t>
            </a:r>
            <a:r>
              <a:rPr lang="id-ID" dirty="0" smtClean="0"/>
              <a:t> yang sama.  Pindah silang ganda yang diperoleh (</a:t>
            </a:r>
            <a:r>
              <a:rPr lang="id-ID" dirty="0" err="1" smtClean="0"/>
              <a:t>yg</a:t>
            </a:r>
            <a:r>
              <a:rPr lang="id-ID" dirty="0" smtClean="0"/>
              <a:t> sebenarnya) lebih kecil dari nilai pindah silang secara kalkulasi, peristiwa ini disebut dengan interferensi. Kekuatan interferensi bervariasi, yang paling kuat di dekat </a:t>
            </a:r>
            <a:r>
              <a:rPr lang="id-ID" dirty="0" err="1" smtClean="0"/>
              <a:t>sentromer</a:t>
            </a:r>
            <a:r>
              <a:rPr lang="id-ID" dirty="0" smtClean="0"/>
              <a:t>  dan </a:t>
            </a:r>
            <a:r>
              <a:rPr lang="id-ID" dirty="0" err="1" smtClean="0"/>
              <a:t>diujung</a:t>
            </a:r>
            <a:r>
              <a:rPr lang="id-ID" dirty="0" smtClean="0"/>
              <a:t> kromosom.  Kekuatan </a:t>
            </a:r>
            <a:r>
              <a:rPr lang="id-ID" dirty="0" err="1" smtClean="0"/>
              <a:t>interfersni</a:t>
            </a:r>
            <a:r>
              <a:rPr lang="id-ID" dirty="0" smtClean="0"/>
              <a:t> dinyatakan dengan koefisien </a:t>
            </a:r>
            <a:r>
              <a:rPr lang="id-ID" dirty="0" err="1" smtClean="0"/>
              <a:t>koinsidensi</a:t>
            </a:r>
            <a:r>
              <a:rPr lang="id-ID" dirty="0" smtClean="0"/>
              <a:t>  yang merupakan rasio antara pindah silang ganda hasil pengamatan dan hasil yang diharapkan. Atau rumusnya :</a:t>
            </a:r>
          </a:p>
          <a:p>
            <a:pPr marL="0" indent="0">
              <a:buNone/>
            </a:pPr>
            <a:r>
              <a:rPr lang="id-ID" dirty="0" smtClean="0"/>
              <a:t>                                  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                       </a:t>
            </a:r>
          </a:p>
          <a:p>
            <a:pPr marL="0" indent="0">
              <a:buNone/>
            </a:pPr>
            <a:r>
              <a:rPr lang="id-ID" dirty="0" smtClean="0"/>
              <a:t>                                                           </a:t>
            </a:r>
            <a:endParaRPr lang="id-ID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66" y="3843616"/>
            <a:ext cx="7261411" cy="1411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66" y="5459507"/>
            <a:ext cx="7157293" cy="11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85365"/>
          </a:xfrm>
        </p:spPr>
        <p:txBody>
          <a:bodyPr/>
          <a:lstStyle/>
          <a:p>
            <a:r>
              <a:rPr lang="id-ID" sz="2000" dirty="0" smtClean="0"/>
              <a:t>Jika </a:t>
            </a:r>
            <a:r>
              <a:rPr lang="id-ID" sz="2000" dirty="0" err="1" smtClean="0"/>
              <a:t>interfersnsi</a:t>
            </a:r>
            <a:r>
              <a:rPr lang="id-ID" sz="2000" dirty="0" smtClean="0"/>
              <a:t> sempurna (i = 0) tidak akan ditemukan pindah silang ganda dan </a:t>
            </a:r>
            <a:r>
              <a:rPr lang="id-ID" sz="2000" dirty="0" err="1" smtClean="0"/>
              <a:t>koinsidensi</a:t>
            </a:r>
            <a:r>
              <a:rPr lang="id-ID" sz="2000" dirty="0" smtClean="0"/>
              <a:t> = 0. Jika dalam pengamatan kita memperoleh semua pindah silang ganda yang diharapkan </a:t>
            </a:r>
            <a:r>
              <a:rPr lang="id-ID" sz="2000" dirty="0" err="1" smtClean="0"/>
              <a:t>koinsidensi</a:t>
            </a:r>
            <a:r>
              <a:rPr lang="id-ID" sz="2000" dirty="0" smtClean="0"/>
              <a:t> = 1 sedangkan interferensi menjadi 0. Jika </a:t>
            </a:r>
            <a:r>
              <a:rPr lang="id-ID" sz="2000" dirty="0" err="1" smtClean="0"/>
              <a:t>interffferensi</a:t>
            </a:r>
            <a:r>
              <a:rPr lang="id-ID" sz="2000" dirty="0" smtClean="0"/>
              <a:t> </a:t>
            </a:r>
            <a:r>
              <a:rPr lang="id-ID" sz="2000" dirty="0" err="1" smtClean="0"/>
              <a:t>berkerja</a:t>
            </a:r>
            <a:r>
              <a:rPr lang="id-ID" sz="2000" dirty="0" smtClean="0"/>
              <a:t> 30% maka </a:t>
            </a:r>
            <a:r>
              <a:rPr lang="id-ID" sz="2000" dirty="0" err="1" smtClean="0"/>
              <a:t>koinsidensi</a:t>
            </a:r>
            <a:r>
              <a:rPr lang="id-ID" sz="2000" dirty="0" smtClean="0"/>
              <a:t> </a:t>
            </a:r>
            <a:r>
              <a:rPr lang="id-ID" sz="2000" dirty="0" err="1" smtClean="0"/>
              <a:t>menjdi</a:t>
            </a:r>
            <a:r>
              <a:rPr lang="id-ID" sz="2000" dirty="0" smtClean="0"/>
              <a:t> 70%.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38082"/>
            <a:ext cx="10797335" cy="4110317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Contoh Soal</a:t>
            </a:r>
          </a:p>
          <a:p>
            <a:pPr marL="457200" indent="-457200">
              <a:buAutoNum type="arabicPeriod"/>
            </a:pPr>
            <a:r>
              <a:rPr lang="id-ID" dirty="0" smtClean="0"/>
              <a:t>Diketahui Jarak peta </a:t>
            </a:r>
            <a:r>
              <a:rPr lang="id-ID" dirty="0" err="1" smtClean="0"/>
              <a:t>A-B</a:t>
            </a:r>
            <a:r>
              <a:rPr lang="id-ID" dirty="0" smtClean="0"/>
              <a:t> = 10 dan B- C = 20 maka  PSG diharapkan  = 0,2 x 0,1 = 0,02 atau 2 %  PSG jika tidak terjadi </a:t>
            </a:r>
            <a:r>
              <a:rPr lang="id-ID" dirty="0" err="1" smtClean="0"/>
              <a:t>intereferensi</a:t>
            </a:r>
            <a:r>
              <a:rPr lang="id-ID" dirty="0" smtClean="0"/>
              <a:t>.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Jika dari hasil pengamatan uji silang diperoleh PSG 1,6%  maka   </a:t>
            </a:r>
            <a:r>
              <a:rPr lang="id-ID" dirty="0" err="1" smtClean="0"/>
              <a:t>Koinsidensinya</a:t>
            </a:r>
            <a:r>
              <a:rPr lang="id-ID" dirty="0" smtClean="0"/>
              <a:t> adalah....   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Jawab      </a:t>
            </a:r>
            <a:r>
              <a:rPr lang="id-ID" dirty="0" err="1" smtClean="0"/>
              <a:t>Koinsidensi</a:t>
            </a:r>
            <a:r>
              <a:rPr lang="id-ID" dirty="0" smtClean="0"/>
              <a:t> = 1,2/2,0  = 0,8 (</a:t>
            </a:r>
            <a:r>
              <a:rPr lang="id-ID" dirty="0" err="1" smtClean="0"/>
              <a:t>berrarti</a:t>
            </a:r>
            <a:r>
              <a:rPr lang="id-ID" dirty="0" smtClean="0"/>
              <a:t> kita mengamati 80% PSG yang diharapkan)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inferensi = 1- 0,8 = 0,2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Dengan demikian 20% PSG yang diharapkan tidak terjadi akibat </a:t>
            </a:r>
            <a:r>
              <a:rPr lang="id-ID" dirty="0" err="1" smtClean="0"/>
              <a:t>inteferensi</a:t>
            </a:r>
            <a:endParaRPr lang="id-ID" dirty="0" smtClean="0"/>
          </a:p>
          <a:p>
            <a:pPr marL="0" indent="0">
              <a:buNone/>
            </a:pPr>
            <a:r>
              <a:rPr lang="id-ID" dirty="0" err="1" smtClean="0"/>
              <a:t>Note</a:t>
            </a:r>
            <a:r>
              <a:rPr lang="id-ID" dirty="0" smtClean="0"/>
              <a:t>: PSG yang teramati </a:t>
            </a:r>
            <a:r>
              <a:rPr lang="id-ID" dirty="0" err="1" smtClean="0"/>
              <a:t>bida</a:t>
            </a:r>
            <a:r>
              <a:rPr lang="id-ID" dirty="0" smtClean="0"/>
              <a:t> diperoleh dengan cara mengalikan  PSG yang diharapkan.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   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68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4865"/>
          </a:xfrm>
        </p:spPr>
        <p:txBody>
          <a:bodyPr/>
          <a:lstStyle/>
          <a:p>
            <a:r>
              <a:rPr lang="id-ID" sz="2400" dirty="0" smtClean="0"/>
              <a:t>Contoh soal dan cara pengerjaannya 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97736"/>
            <a:ext cx="9403742" cy="5050664"/>
          </a:xfrm>
        </p:spPr>
        <p:txBody>
          <a:bodyPr/>
          <a:lstStyle/>
          <a:p>
            <a:r>
              <a:rPr lang="id-ID" dirty="0" smtClean="0"/>
              <a:t>Diketahui progeni  F2  uji silang </a:t>
            </a:r>
            <a:r>
              <a:rPr lang="id-ID" dirty="0" err="1" smtClean="0"/>
              <a:t>trihibrid</a:t>
            </a:r>
            <a:r>
              <a:rPr lang="id-ID" dirty="0" smtClean="0"/>
              <a:t> genotip lalat  </a:t>
            </a:r>
            <a:r>
              <a:rPr lang="id-ID" dirty="0" err="1" smtClean="0"/>
              <a:t>abc</a:t>
            </a:r>
            <a:r>
              <a:rPr lang="id-ID" dirty="0" smtClean="0"/>
              <a:t>/+++ seperti terlihat pada tabel berikut.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Pertanyaan{ tentukan jarak peta genetiknya.</a:t>
            </a:r>
          </a:p>
          <a:p>
            <a:pPr marL="0" indent="0">
              <a:buNone/>
            </a:pPr>
            <a:r>
              <a:rPr lang="id-ID" dirty="0" smtClean="0"/>
              <a:t>     Keterangan: SCO = </a:t>
            </a:r>
            <a:r>
              <a:rPr lang="id-ID" dirty="0" err="1" smtClean="0"/>
              <a:t>single</a:t>
            </a:r>
            <a:r>
              <a:rPr lang="id-ID" dirty="0" smtClean="0"/>
              <a:t> </a:t>
            </a:r>
            <a:r>
              <a:rPr lang="id-ID" dirty="0" err="1" smtClean="0"/>
              <a:t>crossing</a:t>
            </a:r>
            <a:r>
              <a:rPr lang="id-ID" dirty="0" smtClean="0"/>
              <a:t> </a:t>
            </a:r>
            <a:r>
              <a:rPr lang="id-ID" dirty="0" err="1" smtClean="0"/>
              <a:t>over</a:t>
            </a:r>
            <a:r>
              <a:rPr lang="id-ID" dirty="0" smtClean="0"/>
              <a:t> = PST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     DCO = </a:t>
            </a:r>
            <a:r>
              <a:rPr lang="id-ID" dirty="0" err="1" smtClean="0"/>
              <a:t>Doble</a:t>
            </a:r>
            <a:r>
              <a:rPr lang="id-ID" dirty="0" smtClean="0"/>
              <a:t> </a:t>
            </a:r>
            <a:r>
              <a:rPr lang="id-ID" dirty="0" err="1" smtClean="0"/>
              <a:t>crossing</a:t>
            </a:r>
            <a:r>
              <a:rPr lang="id-ID" dirty="0" smtClean="0"/>
              <a:t> </a:t>
            </a:r>
            <a:r>
              <a:rPr lang="id-ID" dirty="0" err="1" smtClean="0"/>
              <a:t>overr</a:t>
            </a:r>
            <a:r>
              <a:rPr lang="id-ID" dirty="0" smtClean="0"/>
              <a:t>  = DCO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Jawab</a:t>
            </a:r>
          </a:p>
          <a:p>
            <a:pPr marL="0" indent="0">
              <a:buNone/>
            </a:pPr>
            <a:r>
              <a:rPr lang="id-ID" dirty="0" smtClean="0"/>
              <a:t>Untuk </a:t>
            </a:r>
            <a:r>
              <a:rPr lang="id-ID" dirty="0" err="1" smtClean="0"/>
              <a:t>menawab</a:t>
            </a:r>
            <a:r>
              <a:rPr lang="id-ID" dirty="0" smtClean="0"/>
              <a:t> soal tersebut perhatikan langkah-langkah yang harus dilakukan.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132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47" y="-112058"/>
            <a:ext cx="9404723" cy="623046"/>
          </a:xfrm>
        </p:spPr>
        <p:txBody>
          <a:bodyPr/>
          <a:lstStyle/>
          <a:p>
            <a:r>
              <a:rPr lang="id-ID" sz="2400" dirty="0" smtClean="0"/>
              <a:t>Memperkirakan hasil-Hasil Persilangan </a:t>
            </a:r>
            <a:r>
              <a:rPr lang="id-ID" sz="2400" dirty="0" err="1" smtClean="0"/>
              <a:t>Dihibrid</a:t>
            </a:r>
            <a:endParaRPr lang="id-ID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53" y="658906"/>
            <a:ext cx="11806518" cy="62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5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76" y="0"/>
            <a:ext cx="9404723" cy="528917"/>
          </a:xfrm>
        </p:spPr>
        <p:txBody>
          <a:bodyPr/>
          <a:lstStyle/>
          <a:p>
            <a:r>
              <a:rPr lang="id-ID" sz="2400" dirty="0" smtClean="0"/>
              <a:t>Memperkirakan hasil uji silang </a:t>
            </a:r>
            <a:r>
              <a:rPr lang="id-ID" sz="2400" dirty="0" err="1" smtClean="0"/>
              <a:t>trihibrid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4" y="528918"/>
            <a:ext cx="12070976" cy="63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5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" y="121024"/>
            <a:ext cx="11416553" cy="65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0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0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255494"/>
            <a:ext cx="11698941" cy="6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168476"/>
              </p:ext>
            </p:extLst>
          </p:nvPr>
        </p:nvGraphicFramePr>
        <p:xfrm>
          <a:off x="244699" y="463729"/>
          <a:ext cx="296214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347"/>
                <a:gridCol w="944678"/>
                <a:gridCol w="1127115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fenotip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jumlah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kelas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+++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330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parental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err="1" smtClean="0"/>
                        <a:t>abc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320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parental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+b+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64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SCO1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a++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DCO1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a+c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66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SCO2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++c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SCO3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+</a:t>
                      </a:r>
                      <a:r>
                        <a:rPr lang="id-ID" sz="1600" dirty="0" err="1" smtClean="0"/>
                        <a:t>bc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DCO2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err="1" smtClean="0"/>
                        <a:t>ab</a:t>
                      </a:r>
                      <a:r>
                        <a:rPr lang="id-ID" sz="1600" dirty="0" smtClean="0"/>
                        <a:t>+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95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SCO4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Total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1000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5250" y="407968"/>
            <a:ext cx="16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parental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3918393" y="1739693"/>
            <a:ext cx="77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+ + +</a:t>
            </a:r>
            <a:endParaRPr lang="id-ID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80988" y="1540743"/>
            <a:ext cx="592428" cy="313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91126" y="1364645"/>
            <a:ext cx="8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 + +</a:t>
            </a:r>
            <a:endParaRPr lang="id-ID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24456" y="2013783"/>
            <a:ext cx="682581" cy="291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94155" y="2210392"/>
            <a:ext cx="75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+ b c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4768401" y="433571"/>
            <a:ext cx="180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DCO 1 dan DCO2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876540" y="3215253"/>
            <a:ext cx="77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a</a:t>
            </a:r>
            <a:r>
              <a:rPr lang="id-ID" dirty="0" smtClean="0"/>
              <a:t> b c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794155" y="2771868"/>
            <a:ext cx="9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 + +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4781276" y="3697070"/>
            <a:ext cx="901521" cy="37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+ b c</a:t>
            </a:r>
            <a:endParaRPr lang="id-ID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047180" y="2980838"/>
            <a:ext cx="734096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47180" y="3584585"/>
            <a:ext cx="682581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87922" y="882307"/>
            <a:ext cx="499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Langkah ke 1: identifikasi  genotip parental </a:t>
            </a:r>
            <a:endParaRPr lang="id-ID" dirty="0"/>
          </a:p>
        </p:txBody>
      </p:sp>
      <p:sp>
        <p:nvSpPr>
          <p:cNvPr id="25" name="TextBox 24"/>
          <p:cNvSpPr txBox="1"/>
          <p:nvPr/>
        </p:nvSpPr>
        <p:spPr>
          <a:xfrm>
            <a:off x="6297771" y="1540743"/>
            <a:ext cx="546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Langkah ke 2:  bandingkan kedua </a:t>
            </a:r>
            <a:r>
              <a:rPr lang="id-ID" dirty="0" err="1" smtClean="0"/>
              <a:t>ngenotip</a:t>
            </a:r>
            <a:r>
              <a:rPr lang="id-ID" dirty="0" smtClean="0"/>
              <a:t> parental dengan genotip semua  pindah silang dobel ( DCO1 dan DCO2)</a:t>
            </a:r>
            <a:endParaRPr lang="id-ID" dirty="0"/>
          </a:p>
        </p:txBody>
      </p:sp>
      <p:sp>
        <p:nvSpPr>
          <p:cNvPr id="26" name="TextBox 25"/>
          <p:cNvSpPr txBox="1"/>
          <p:nvPr/>
        </p:nvSpPr>
        <p:spPr>
          <a:xfrm>
            <a:off x="5554007" y="4258546"/>
            <a:ext cx="465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Pada kasus ke 1: terjadi perubahan huruf a  menjadi +, dan pada kasus ke 2 huruf a tidak berubah</a:t>
            </a:r>
            <a:endParaRPr lang="id-ID" dirty="0"/>
          </a:p>
        </p:txBody>
      </p:sp>
      <p:sp>
        <p:nvSpPr>
          <p:cNvPr id="27" name="TextBox 26"/>
          <p:cNvSpPr txBox="1"/>
          <p:nvPr/>
        </p:nvSpPr>
        <p:spPr>
          <a:xfrm>
            <a:off x="1944710" y="5306096"/>
            <a:ext cx="530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Kesimpulannya:  gen  a berada di tengah</a:t>
            </a:r>
          </a:p>
          <a:p>
            <a:r>
              <a:rPr lang="id-ID" dirty="0" smtClean="0"/>
              <a:t>Susunan gen yang betul :  b a c</a:t>
            </a:r>
          </a:p>
          <a:p>
            <a:r>
              <a:rPr lang="id-ID" dirty="0"/>
              <a:t>b</a:t>
            </a:r>
            <a:r>
              <a:rPr lang="id-ID" dirty="0" smtClean="0"/>
              <a:t>ukan a b c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1631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0623"/>
          </a:xfrm>
        </p:spPr>
        <p:txBody>
          <a:bodyPr/>
          <a:lstStyle/>
          <a:p>
            <a:r>
              <a:rPr lang="id-ID" sz="2400" dirty="0" smtClean="0"/>
              <a:t>Pindah Silang/</a:t>
            </a:r>
            <a:r>
              <a:rPr lang="id-ID" sz="2400" dirty="0" err="1" smtClean="0"/>
              <a:t>Crossing</a:t>
            </a:r>
            <a:r>
              <a:rPr lang="id-ID" sz="2400" dirty="0" smtClean="0"/>
              <a:t>  </a:t>
            </a:r>
            <a:r>
              <a:rPr lang="id-ID" sz="2400" dirty="0" err="1" smtClean="0"/>
              <a:t>over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1343025"/>
            <a:ext cx="9543245" cy="53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471765"/>
              </p:ext>
            </p:extLst>
          </p:nvPr>
        </p:nvGraphicFramePr>
        <p:xfrm>
          <a:off x="244699" y="463729"/>
          <a:ext cx="284623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347"/>
                <a:gridCol w="944678"/>
                <a:gridCol w="101120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fenotip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jumlah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kelas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+++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330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parental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err="1" smtClean="0"/>
                        <a:t>abc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320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parental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+b+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SCO1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a++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DCO1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a+c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SCO2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++c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SCO3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</a:t>
                      </a:r>
                      <a:r>
                        <a:rPr lang="id-ID" sz="1400" dirty="0" err="1" smtClean="0"/>
                        <a:t>bc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DCO2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err="1" smtClean="0"/>
                        <a:t>ab</a:t>
                      </a:r>
                      <a:r>
                        <a:rPr lang="id-ID" sz="1400" dirty="0" smtClean="0"/>
                        <a:t>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SCO4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Total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5250" y="407968"/>
            <a:ext cx="179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 </a:t>
            </a:r>
            <a:r>
              <a:rPr lang="id-ID" sz="3200" dirty="0" smtClean="0"/>
              <a:t>b  a   c</a:t>
            </a:r>
            <a:endParaRPr lang="id-ID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104586" y="700355"/>
            <a:ext cx="6087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Langkah ke 3:</a:t>
            </a:r>
          </a:p>
          <a:p>
            <a:r>
              <a:rPr lang="id-ID" sz="1600" dirty="0"/>
              <a:t> </a:t>
            </a:r>
            <a:r>
              <a:rPr lang="id-ID" sz="1600" dirty="0" err="1" smtClean="0"/>
              <a:t>mententukan</a:t>
            </a:r>
            <a:r>
              <a:rPr lang="id-ID" sz="1600" dirty="0" smtClean="0"/>
              <a:t> pasangan pindah silang tunggal  (SCO</a:t>
            </a:r>
          </a:p>
          <a:p>
            <a:r>
              <a:rPr lang="id-ID" sz="1600" dirty="0" smtClean="0"/>
              <a:t>Dengan cara:</a:t>
            </a:r>
          </a:p>
          <a:p>
            <a:r>
              <a:rPr lang="id-ID" sz="1600" dirty="0" smtClean="0"/>
              <a:t>- Tuliskan  gen parental yang baru sepeti susunan </a:t>
            </a:r>
            <a:r>
              <a:rPr lang="id-ID" sz="1600" dirty="0" err="1" smtClean="0"/>
              <a:t>dibawah</a:t>
            </a:r>
            <a:endParaRPr lang="id-ID" sz="1600" dirty="0" smtClean="0"/>
          </a:p>
          <a:p>
            <a:endParaRPr lang="id-ID" sz="1600" dirty="0"/>
          </a:p>
          <a:p>
            <a:pPr marL="285750" indent="-285750">
              <a:buFontTx/>
              <a:buChar char="-"/>
            </a:pPr>
            <a:r>
              <a:rPr lang="id-ID" sz="1600" dirty="0" smtClean="0"/>
              <a:t>Hubungkan dengan garis </a:t>
            </a:r>
          </a:p>
          <a:p>
            <a:pPr marL="285750" indent="-285750">
              <a:buFontTx/>
              <a:buChar char="-"/>
            </a:pPr>
            <a:r>
              <a:rPr lang="id-ID" sz="1600" dirty="0"/>
              <a:t> </a:t>
            </a:r>
            <a:r>
              <a:rPr lang="id-ID" sz="1600" dirty="0" smtClean="0"/>
              <a:t>bacalah dari </a:t>
            </a:r>
            <a:r>
              <a:rPr lang="id-ID" sz="1600" dirty="0" err="1" smtClean="0"/>
              <a:t>kri</a:t>
            </a:r>
            <a:r>
              <a:rPr lang="id-ID" sz="1600" dirty="0" smtClean="0"/>
              <a:t> ke kanan</a:t>
            </a:r>
          </a:p>
          <a:p>
            <a:pPr marL="285750" indent="-285750">
              <a:buFontTx/>
              <a:buChar char="-"/>
            </a:pPr>
            <a:r>
              <a:rPr lang="id-ID" sz="1600" dirty="0" smtClean="0"/>
              <a:t>Pindah silang /Cross </a:t>
            </a:r>
            <a:r>
              <a:rPr lang="id-ID" sz="1600" dirty="0" err="1" smtClean="0"/>
              <a:t>over</a:t>
            </a:r>
            <a:r>
              <a:rPr lang="id-ID" sz="1600" dirty="0" smtClean="0"/>
              <a:t> 1 =warna merah</a:t>
            </a:r>
          </a:p>
          <a:p>
            <a:pPr marL="285750" indent="-285750">
              <a:buFontTx/>
              <a:buChar char="-"/>
            </a:pPr>
            <a:r>
              <a:rPr lang="id-ID" sz="1600" dirty="0"/>
              <a:t> </a:t>
            </a:r>
            <a:r>
              <a:rPr lang="id-ID" sz="1600" dirty="0" smtClean="0"/>
              <a:t>Pindah silang /</a:t>
            </a:r>
            <a:r>
              <a:rPr lang="id-ID" sz="1600" dirty="0" err="1" smtClean="0"/>
              <a:t>cross</a:t>
            </a:r>
            <a:r>
              <a:rPr lang="id-ID" sz="1600" dirty="0" smtClean="0"/>
              <a:t> </a:t>
            </a:r>
            <a:r>
              <a:rPr lang="id-ID" sz="1600" dirty="0" err="1" smtClean="0"/>
              <a:t>over</a:t>
            </a:r>
            <a:r>
              <a:rPr lang="id-ID" sz="1600" dirty="0" smtClean="0"/>
              <a:t> 2 = warna kuning</a:t>
            </a:r>
          </a:p>
          <a:p>
            <a:pPr marL="285750" indent="-285750">
              <a:buFontTx/>
              <a:buChar char="-"/>
            </a:pPr>
            <a:endParaRPr lang="id-ID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670479" y="1707500"/>
            <a:ext cx="121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 +  +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670479" y="2254832"/>
            <a:ext cx="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+ a c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3670479" y="2884868"/>
            <a:ext cx="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+ + c</a:t>
            </a:r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3670479" y="3631842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</a:t>
            </a:r>
            <a:r>
              <a:rPr lang="id-ID" dirty="0" smtClean="0"/>
              <a:t> a +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5331854" y="4001174"/>
            <a:ext cx="4893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b</a:t>
            </a:r>
            <a:r>
              <a:rPr lang="id-ID" dirty="0" smtClean="0"/>
              <a:t>                      </a:t>
            </a:r>
            <a:r>
              <a:rPr lang="id-ID" sz="3600" dirty="0" smtClean="0"/>
              <a:t>a</a:t>
            </a:r>
            <a:r>
              <a:rPr lang="id-ID" dirty="0" smtClean="0"/>
              <a:t>                      </a:t>
            </a:r>
            <a:r>
              <a:rPr lang="id-ID" sz="3600" dirty="0" smtClean="0"/>
              <a:t>c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sz="3600" dirty="0" smtClean="0"/>
              <a:t>+</a:t>
            </a:r>
            <a:r>
              <a:rPr lang="id-ID" dirty="0" smtClean="0"/>
              <a:t>                        </a:t>
            </a:r>
            <a:r>
              <a:rPr lang="id-ID" sz="3600" dirty="0" smtClean="0"/>
              <a:t> +  </a:t>
            </a:r>
            <a:r>
              <a:rPr lang="id-ID" dirty="0" smtClean="0"/>
              <a:t>                  </a:t>
            </a:r>
            <a:r>
              <a:rPr lang="id-ID" sz="3600" dirty="0" smtClean="0"/>
              <a:t>+</a:t>
            </a:r>
            <a:endParaRPr lang="id-ID" sz="36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647386" y="4575787"/>
            <a:ext cx="1584101" cy="11590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95680" y="4582226"/>
            <a:ext cx="1677474" cy="1291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05160" y="4560255"/>
            <a:ext cx="1513268" cy="12316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92470" y="4560255"/>
            <a:ext cx="1738647" cy="114621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>
            <a:off x="5486400" y="3905283"/>
            <a:ext cx="3532028" cy="2311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ight Arrow 42"/>
          <p:cNvSpPr/>
          <p:nvPr/>
        </p:nvSpPr>
        <p:spPr>
          <a:xfrm>
            <a:off x="5555086" y="6130344"/>
            <a:ext cx="3638282" cy="2750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732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3502"/>
          </a:xfrm>
        </p:spPr>
        <p:txBody>
          <a:bodyPr/>
          <a:lstStyle/>
          <a:p>
            <a:r>
              <a:rPr lang="id-ID" sz="2400" dirty="0" smtClean="0"/>
              <a:t>Menghitung Jarak Peta gen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965916"/>
            <a:ext cx="9289999" cy="5282484"/>
          </a:xfrm>
        </p:spPr>
        <p:txBody>
          <a:bodyPr/>
          <a:lstStyle/>
          <a:p>
            <a:r>
              <a:rPr lang="id-ID" dirty="0" smtClean="0"/>
              <a:t>Gunakan rumus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63640" y="1738648"/>
            <a:ext cx="8255358" cy="40011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{SCO 1 + SCO2 + (DCO1 + DCO2))/ (total individu) = jarak gen</a:t>
            </a:r>
            <a:endParaRPr lang="id-ID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873" y="2731186"/>
            <a:ext cx="7018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Jadi jarak gen b ke a adalah:</a:t>
            </a:r>
          </a:p>
          <a:p>
            <a:r>
              <a:rPr lang="id-ID" dirty="0" smtClean="0"/>
              <a:t>{(64 + 66 + (10 + 15)}/1000  = 0,155 Morgan = 15,5 </a:t>
            </a:r>
            <a:r>
              <a:rPr lang="id-ID" dirty="0" err="1" smtClean="0"/>
              <a:t>cM</a:t>
            </a:r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Jarak gen a ke c adalah ( + + c dan b a +)</a:t>
            </a:r>
          </a:p>
          <a:p>
            <a:r>
              <a:rPr lang="id-ID" dirty="0" smtClean="0"/>
              <a:t>(100 + 95 + 25)/1000  = 220/1000 = 0,22 M =  22 </a:t>
            </a:r>
            <a:r>
              <a:rPr lang="id-ID" dirty="0" err="1" smtClean="0"/>
              <a:t>cM</a:t>
            </a:r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31227"/>
              </p:ext>
            </p:extLst>
          </p:nvPr>
        </p:nvGraphicFramePr>
        <p:xfrm>
          <a:off x="9375819" y="0"/>
          <a:ext cx="268741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491"/>
                <a:gridCol w="877718"/>
                <a:gridCol w="101120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fenotip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jumlah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kelas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+++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330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parental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err="1" smtClean="0"/>
                        <a:t>abc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320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parental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+b+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SCO1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a++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DCO1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a+c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SCO2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++c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SCO3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+</a:t>
                      </a:r>
                      <a:r>
                        <a:rPr lang="id-ID" sz="1400" dirty="0" err="1" smtClean="0"/>
                        <a:t>bc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DCO2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err="1" smtClean="0"/>
                        <a:t>ab</a:t>
                      </a:r>
                      <a:r>
                        <a:rPr lang="id-ID" sz="1400" dirty="0" smtClean="0"/>
                        <a:t>+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SCO4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Total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1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90471"/>
          </a:xfrm>
        </p:spPr>
        <p:txBody>
          <a:bodyPr/>
          <a:lstStyle/>
          <a:p>
            <a:r>
              <a:rPr lang="id-ID" sz="2400" dirty="0" smtClean="0"/>
              <a:t>Gambar Peta gen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043190"/>
            <a:ext cx="10841843" cy="5205210"/>
          </a:xfrm>
        </p:spPr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                     </a:t>
            </a:r>
            <a:r>
              <a:rPr lang="id-ID" sz="2800" dirty="0" smtClean="0"/>
              <a:t>b</a:t>
            </a:r>
            <a:endParaRPr lang="id-ID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1380" y="1712889"/>
            <a:ext cx="1970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8040" y="1395732"/>
            <a:ext cx="38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</a:t>
            </a:r>
            <a:endParaRPr lang="id-ID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03819" y="1712890"/>
            <a:ext cx="27174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50051" y="1528224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2653048" y="1251225"/>
            <a:ext cx="14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15,5 </a:t>
            </a:r>
            <a:r>
              <a:rPr lang="id-ID" dirty="0" err="1" smtClean="0"/>
              <a:t>cM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5475937" y="1288010"/>
            <a:ext cx="118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22  </a:t>
            </a:r>
            <a:r>
              <a:rPr lang="id-ID" dirty="0" err="1" smtClean="0"/>
              <a:t>cM</a:t>
            </a:r>
            <a:endParaRPr lang="id-ID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11379" y="2021983"/>
            <a:ext cx="50098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01353" y="1992190"/>
            <a:ext cx="122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37,5 </a:t>
            </a:r>
            <a:r>
              <a:rPr lang="id-ID" dirty="0" err="1" smtClean="0"/>
              <a:t>cM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1533668" y="2650865"/>
            <a:ext cx="9066727" cy="20313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Langkah ke 4 Hitung nilai koefisien </a:t>
            </a:r>
            <a:r>
              <a:rPr lang="id-ID" dirty="0" err="1" smtClean="0"/>
              <a:t>koinsiden</a:t>
            </a:r>
            <a:r>
              <a:rPr lang="id-ID" dirty="0" smtClean="0"/>
              <a:t> dengan rumus berikut</a:t>
            </a:r>
          </a:p>
          <a:p>
            <a:endParaRPr lang="id-ID" dirty="0" smtClean="0"/>
          </a:p>
          <a:p>
            <a:r>
              <a:rPr lang="id-ID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COC  =  (Jumlah DCO)/(jarak gen ke1)(jarak gen ke 2) (1000)</a:t>
            </a:r>
          </a:p>
          <a:p>
            <a:r>
              <a:rPr lang="id-ID" dirty="0" smtClean="0"/>
              <a:t>Hasil:   </a:t>
            </a:r>
          </a:p>
          <a:p>
            <a:r>
              <a:rPr lang="id-ID" dirty="0"/>
              <a:t> </a:t>
            </a:r>
            <a:r>
              <a:rPr lang="id-ID" dirty="0" smtClean="0"/>
              <a:t>COC = (25)/(0,15,0  M)(0,220 M)(1000)</a:t>
            </a:r>
          </a:p>
          <a:p>
            <a:r>
              <a:rPr lang="id-ID" dirty="0"/>
              <a:t> </a:t>
            </a:r>
            <a:r>
              <a:rPr lang="id-ID" dirty="0" smtClean="0"/>
              <a:t>          = 0,733</a:t>
            </a:r>
          </a:p>
          <a:p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1572304" y="4834276"/>
            <a:ext cx="9028091" cy="175432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Langkah ke 5 : Hitung nilai Inferensi dengan </a:t>
            </a:r>
            <a:r>
              <a:rPr lang="id-ID" dirty="0" err="1" smtClean="0"/>
              <a:t>tumus</a:t>
            </a:r>
            <a:r>
              <a:rPr lang="id-ID" dirty="0" smtClean="0"/>
              <a:t> :</a:t>
            </a:r>
          </a:p>
          <a:p>
            <a:endParaRPr lang="id-ID" dirty="0"/>
          </a:p>
          <a:p>
            <a:r>
              <a:rPr lang="id-ID" dirty="0" smtClean="0">
                <a:solidFill>
                  <a:srgbClr val="FF0000"/>
                </a:solidFill>
              </a:rPr>
              <a:t>I  = 1- nilai </a:t>
            </a:r>
            <a:r>
              <a:rPr lang="id-ID" dirty="0" err="1" smtClean="0">
                <a:solidFill>
                  <a:srgbClr val="FF0000"/>
                </a:solidFill>
              </a:rPr>
              <a:t>coefisien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err="1" smtClean="0">
                <a:solidFill>
                  <a:srgbClr val="FF0000"/>
                </a:solidFill>
              </a:rPr>
              <a:t>coinsiden</a:t>
            </a:r>
            <a:r>
              <a:rPr lang="id-ID" dirty="0" smtClean="0">
                <a:solidFill>
                  <a:srgbClr val="FF0000"/>
                </a:solidFill>
              </a:rPr>
              <a:t> (COC)</a:t>
            </a:r>
            <a:r>
              <a:rPr lang="id-ID" dirty="0" smtClean="0"/>
              <a:t>.</a:t>
            </a:r>
          </a:p>
          <a:p>
            <a:r>
              <a:rPr lang="id-ID" dirty="0" smtClean="0"/>
              <a:t>Hasil</a:t>
            </a:r>
          </a:p>
          <a:p>
            <a:r>
              <a:rPr lang="id-ID" dirty="0" smtClean="0"/>
              <a:t>                   I = 1-0,733   = 0,277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7872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567736" cy="596153"/>
          </a:xfrm>
        </p:spPr>
        <p:txBody>
          <a:bodyPr/>
          <a:lstStyle/>
          <a:p>
            <a:r>
              <a:rPr lang="id-ID" sz="2400" dirty="0" smtClean="0"/>
              <a:t>Urutan Gen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6" y="1048872"/>
            <a:ext cx="10824882" cy="5199528"/>
          </a:xfrm>
        </p:spPr>
        <p:txBody>
          <a:bodyPr/>
          <a:lstStyle/>
          <a:p>
            <a:r>
              <a:rPr lang="id-ID" dirty="0" smtClean="0"/>
              <a:t>Jarak-jarak peta bisa dijumlahkan, maka gen dapat diurutkan secara liniernya.  3 gen yang bertautan bisa tersusun dalam tiga kemungkinan urutan yang ada, tergantung dari gen apa yang terletak </a:t>
            </a:r>
            <a:r>
              <a:rPr lang="id-ID" dirty="0" err="1" smtClean="0"/>
              <a:t>ditengah</a:t>
            </a:r>
            <a:r>
              <a:rPr lang="id-ID" dirty="0" smtClean="0"/>
              <a:t>.</a:t>
            </a:r>
          </a:p>
          <a:p>
            <a:r>
              <a:rPr lang="id-ID" dirty="0" smtClean="0"/>
              <a:t>Jika tidak terjadi pindah silang ganda, jarak peta bisa </a:t>
            </a:r>
            <a:r>
              <a:rPr lang="id-ID" dirty="0" err="1" smtClean="0"/>
              <a:t>diperlakuka</a:t>
            </a:r>
            <a:r>
              <a:rPr lang="id-ID" dirty="0" smtClean="0"/>
              <a:t> sepenuhnya sebagai unit-unit penjumlahan. 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   contoh:  Diketahui  jarak </a:t>
            </a:r>
            <a:r>
              <a:rPr lang="id-ID" dirty="0" err="1" smtClean="0"/>
              <a:t>A-B</a:t>
            </a:r>
            <a:r>
              <a:rPr lang="id-ID" dirty="0" smtClean="0"/>
              <a:t> = 12, </a:t>
            </a:r>
            <a:r>
              <a:rPr lang="id-ID" dirty="0" err="1" smtClean="0"/>
              <a:t>B-C</a:t>
            </a:r>
            <a:r>
              <a:rPr lang="id-ID" dirty="0" smtClean="0"/>
              <a:t> = 7 dan </a:t>
            </a:r>
            <a:r>
              <a:rPr lang="id-ID" dirty="0" err="1" smtClean="0"/>
              <a:t>A-C</a:t>
            </a:r>
            <a:r>
              <a:rPr lang="id-ID" dirty="0" smtClean="0"/>
              <a:t> = 5.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bagaimanakah urutan posisi gen tersebut?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jawab :  A                  12                        B                                 </a:t>
            </a:r>
          </a:p>
          <a:p>
            <a:pPr marL="0" indent="0">
              <a:buNone/>
            </a:pPr>
            <a:r>
              <a:rPr lang="id-ID" dirty="0" smtClean="0"/>
              <a:t>                    A          </a:t>
            </a:r>
            <a:r>
              <a:rPr lang="id-ID" dirty="0"/>
              <a:t>5</a:t>
            </a:r>
            <a:r>
              <a:rPr lang="id-ID" dirty="0" smtClean="0"/>
              <a:t>     C   C           7       B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Urutan posisi gen adalah ACB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2124635" y="4464424"/>
            <a:ext cx="3361765" cy="94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124635" y="4883524"/>
            <a:ext cx="1438836" cy="12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05517" y="4883525"/>
            <a:ext cx="1680883" cy="125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8923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188019" cy="654865"/>
          </a:xfrm>
        </p:spPr>
        <p:txBody>
          <a:bodyPr/>
          <a:lstStyle/>
          <a:p>
            <a:r>
              <a:rPr lang="id-ID" sz="2800" dirty="0" smtClean="0"/>
              <a:t>Pentingnya </a:t>
            </a:r>
            <a:r>
              <a:rPr lang="id-ID" sz="2800" dirty="0" err="1" smtClean="0"/>
              <a:t>Pemetqqn</a:t>
            </a:r>
            <a:r>
              <a:rPr lang="id-ID" sz="2800" dirty="0" smtClean="0"/>
              <a:t> Gen</a:t>
            </a:r>
            <a:endParaRPr lang="id-ID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107583"/>
            <a:ext cx="10264462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7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772732"/>
            <a:ext cx="11062952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32" y="425002"/>
            <a:ext cx="4866047" cy="528035"/>
          </a:xfrm>
        </p:spPr>
        <p:txBody>
          <a:bodyPr/>
          <a:lstStyle/>
          <a:p>
            <a:r>
              <a:rPr lang="id-ID" sz="2400" dirty="0" smtClean="0"/>
              <a:t>Pemetaan Gen Pada manusia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32" y="1235062"/>
            <a:ext cx="10650828" cy="4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9"/>
            <a:ext cx="5149382" cy="641986"/>
          </a:xfrm>
        </p:spPr>
        <p:txBody>
          <a:bodyPr/>
          <a:lstStyle/>
          <a:p>
            <a:r>
              <a:rPr lang="id-ID" sz="2400" dirty="0" smtClean="0"/>
              <a:t>Pemetaan Gen pada Manusia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991673"/>
            <a:ext cx="10558508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44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00318"/>
            <a:ext cx="9404723" cy="577592"/>
          </a:xfrm>
        </p:spPr>
        <p:txBody>
          <a:bodyPr/>
          <a:lstStyle/>
          <a:p>
            <a:r>
              <a:rPr lang="id-ID" sz="2400" dirty="0" smtClean="0"/>
              <a:t>Mekanisme pemetaan gen pada manusia</a:t>
            </a:r>
            <a:endParaRPr lang="id-ID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275" y="3441700"/>
            <a:ext cx="9525000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2" y="877910"/>
            <a:ext cx="9762186" cy="4363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15" y="5576405"/>
            <a:ext cx="9525000" cy="9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2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596" y="437881"/>
            <a:ext cx="10713055" cy="4559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6" y="4997002"/>
            <a:ext cx="11009269" cy="18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1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296214"/>
            <a:ext cx="9470304" cy="5952185"/>
          </a:xfrm>
          <a:ln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r>
              <a:rPr lang="id-ID" dirty="0" smtClean="0"/>
              <a:t>Dari Hasil proses pindah silang dihasilkan </a:t>
            </a:r>
            <a:r>
              <a:rPr lang="id-ID" dirty="0" err="1" smtClean="0"/>
              <a:t>gamet-gamet</a:t>
            </a:r>
            <a:r>
              <a:rPr lang="id-ID" dirty="0" smtClean="0"/>
              <a:t> </a:t>
            </a:r>
            <a:r>
              <a:rPr lang="id-ID" dirty="0" err="1" smtClean="0"/>
              <a:t>tiper</a:t>
            </a:r>
            <a:r>
              <a:rPr lang="id-ID" dirty="0" smtClean="0"/>
              <a:t> </a:t>
            </a:r>
            <a:r>
              <a:rPr lang="id-ID" dirty="0" err="1" smtClean="0"/>
              <a:t>rekombinan</a:t>
            </a:r>
            <a:r>
              <a:rPr lang="id-ID" dirty="0"/>
              <a:t> </a:t>
            </a:r>
            <a:r>
              <a:rPr lang="id-ID" dirty="0" smtClean="0"/>
              <a:t>yaitu : </a:t>
            </a:r>
            <a:r>
              <a:rPr lang="id-ID" dirty="0" err="1" smtClean="0"/>
              <a:t>gamet</a:t>
            </a:r>
            <a:r>
              <a:rPr lang="id-ID" dirty="0" smtClean="0"/>
              <a:t> tipe parental  (</a:t>
            </a:r>
            <a:r>
              <a:rPr lang="id-ID" b="1" dirty="0" smtClean="0"/>
              <a:t>AB dan </a:t>
            </a:r>
            <a:r>
              <a:rPr lang="id-ID" b="1" dirty="0" err="1" smtClean="0"/>
              <a:t>ab</a:t>
            </a:r>
            <a:r>
              <a:rPr lang="id-ID" dirty="0" smtClean="0"/>
              <a:t>) (</a:t>
            </a:r>
            <a:r>
              <a:rPr lang="id-ID" dirty="0" err="1" smtClean="0"/>
              <a:t>non</a:t>
            </a:r>
            <a:r>
              <a:rPr lang="id-ID" dirty="0" smtClean="0"/>
              <a:t> pindah silang) dan </a:t>
            </a:r>
            <a:r>
              <a:rPr lang="id-ID" dirty="0" err="1" smtClean="0"/>
              <a:t>gamet</a:t>
            </a:r>
            <a:r>
              <a:rPr lang="id-ID" dirty="0" smtClean="0"/>
              <a:t> tipe </a:t>
            </a:r>
            <a:r>
              <a:rPr lang="id-ID" dirty="0" err="1" smtClean="0"/>
              <a:t>rekombinan</a:t>
            </a:r>
            <a:r>
              <a:rPr lang="id-ID" dirty="0" smtClean="0"/>
              <a:t>   (</a:t>
            </a:r>
            <a:r>
              <a:rPr lang="id-ID" dirty="0" err="1" smtClean="0"/>
              <a:t>Ab</a:t>
            </a:r>
            <a:r>
              <a:rPr lang="id-ID" dirty="0" smtClean="0"/>
              <a:t> dan </a:t>
            </a:r>
            <a:r>
              <a:rPr lang="id-ID" dirty="0" err="1" smtClean="0"/>
              <a:t>aB</a:t>
            </a:r>
            <a:r>
              <a:rPr lang="id-ID" dirty="0" smtClean="0"/>
              <a:t>)(tipe pindah silang).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  Hubungan pertautan gen tergantung dari posisi gen yang tertaut.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1. fase </a:t>
            </a:r>
            <a:r>
              <a:rPr lang="id-ID" dirty="0" err="1" smtClean="0"/>
              <a:t>coupling</a:t>
            </a:r>
            <a:r>
              <a:rPr lang="id-ID" dirty="0" smtClean="0"/>
              <a:t> (penggandengan) : AB dan </a:t>
            </a:r>
            <a:r>
              <a:rPr lang="id-ID" dirty="0" err="1" smtClean="0"/>
              <a:t>ab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                                                                                                                   AB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                                                                              B                                   </a:t>
            </a:r>
            <a:r>
              <a:rPr lang="id-ID" dirty="0" err="1" smtClean="0"/>
              <a:t>Ab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                                                                                                                 </a:t>
            </a:r>
            <a:r>
              <a:rPr lang="id-ID" dirty="0" err="1" smtClean="0"/>
              <a:t>aB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                                                                                            </a:t>
            </a:r>
            <a:r>
              <a:rPr lang="id-ID" dirty="0" err="1" smtClean="0"/>
              <a:t>ab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2 Fase </a:t>
            </a:r>
            <a:r>
              <a:rPr lang="id-ID" dirty="0" err="1" smtClean="0"/>
              <a:t>repulsi</a:t>
            </a:r>
            <a:r>
              <a:rPr lang="id-ID" dirty="0" smtClean="0"/>
              <a:t> : </a:t>
            </a:r>
            <a:r>
              <a:rPr lang="id-ID" dirty="0" err="1" smtClean="0"/>
              <a:t>aB</a:t>
            </a:r>
            <a:r>
              <a:rPr lang="id-ID" dirty="0" smtClean="0"/>
              <a:t> dan </a:t>
            </a:r>
            <a:r>
              <a:rPr lang="id-ID" dirty="0" err="1" smtClean="0"/>
              <a:t>ab</a:t>
            </a:r>
            <a:endParaRPr lang="id-ID" dirty="0" smtClean="0"/>
          </a:p>
          <a:p>
            <a:pPr marL="0" indent="0">
              <a:buNone/>
            </a:pPr>
            <a:r>
              <a:rPr lang="id-ID" dirty="0" err="1" smtClean="0"/>
              <a:t>Gamet</a:t>
            </a:r>
            <a:r>
              <a:rPr lang="id-ID" dirty="0" smtClean="0"/>
              <a:t> fase tergantung dari </a:t>
            </a:r>
            <a:r>
              <a:rPr lang="id-ID" dirty="0" err="1" smtClean="0"/>
              <a:t>gene</a:t>
            </a:r>
            <a:r>
              <a:rPr lang="id-ID" dirty="0" smtClean="0"/>
              <a:t> </a:t>
            </a:r>
            <a:r>
              <a:rPr lang="id-ID" dirty="0" err="1" smtClean="0"/>
              <a:t>nya</a:t>
            </a:r>
            <a:r>
              <a:rPr lang="id-ID" dirty="0" smtClean="0"/>
              <a:t>, bisa saja parentalnya adalah tipe </a:t>
            </a:r>
            <a:r>
              <a:rPr lang="id-ID" dirty="0" err="1" smtClean="0"/>
              <a:t>repulsi</a:t>
            </a:r>
            <a:r>
              <a:rPr lang="id-ID" dirty="0" smtClean="0"/>
              <a:t> yaitu </a:t>
            </a:r>
            <a:r>
              <a:rPr lang="id-ID" dirty="0" err="1" smtClean="0"/>
              <a:t>Ab</a:t>
            </a:r>
            <a:r>
              <a:rPr lang="id-ID" dirty="0" smtClean="0"/>
              <a:t> dan </a:t>
            </a:r>
            <a:r>
              <a:rPr lang="id-ID" dirty="0" err="1" smtClean="0"/>
              <a:t>aB</a:t>
            </a:r>
            <a:r>
              <a:rPr lang="id-ID" dirty="0"/>
              <a:t> </a:t>
            </a:r>
            <a:r>
              <a:rPr lang="id-ID" dirty="0" smtClean="0"/>
              <a:t>dan </a:t>
            </a:r>
            <a:r>
              <a:rPr lang="id-ID" dirty="0" err="1" smtClean="0"/>
              <a:t>sase</a:t>
            </a:r>
            <a:r>
              <a:rPr lang="id-ID" dirty="0" smtClean="0"/>
              <a:t> </a:t>
            </a:r>
            <a:r>
              <a:rPr lang="id-ID" dirty="0" err="1" smtClean="0"/>
              <a:t>cuoplingnya</a:t>
            </a:r>
            <a:r>
              <a:rPr lang="id-ID" dirty="0" smtClean="0"/>
              <a:t> adalah AB dan </a:t>
            </a:r>
            <a:r>
              <a:rPr lang="id-ID" dirty="0" err="1" smtClean="0"/>
              <a:t>ab</a:t>
            </a:r>
            <a:endParaRPr lang="id-ID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33352" y="3052293"/>
            <a:ext cx="5228823" cy="1287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7594" y="4444284"/>
            <a:ext cx="521594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9268" y="275916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6063096" y="2738096"/>
            <a:ext cx="20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3799268" y="316900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</a:t>
            </a:r>
            <a:endParaRPr lang="id-ID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55456" y="2943828"/>
            <a:ext cx="0" cy="5945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39437" y="2943828"/>
            <a:ext cx="25757" cy="59450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99269" y="3772711"/>
            <a:ext cx="17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</a:t>
            </a:r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3813696" y="409548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6113041" y="372897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6113041" y="4156520"/>
            <a:ext cx="34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</a:t>
            </a:r>
            <a:endParaRPr lang="id-ID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790941" y="3473940"/>
            <a:ext cx="566670" cy="6004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90941" y="3473940"/>
            <a:ext cx="566670" cy="62154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07594" y="3538334"/>
            <a:ext cx="1983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57611" y="3473940"/>
            <a:ext cx="27045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07594" y="4142043"/>
            <a:ext cx="1983347" cy="1447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57611" y="4074416"/>
            <a:ext cx="2665927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55456" y="4074416"/>
            <a:ext cx="0" cy="4514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</p:cNvCxnSpPr>
          <p:nvPr/>
        </p:nvCxnSpPr>
        <p:spPr>
          <a:xfrm>
            <a:off x="6454801" y="3913636"/>
            <a:ext cx="10393" cy="6122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18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0623"/>
          </a:xfrm>
        </p:spPr>
        <p:txBody>
          <a:bodyPr/>
          <a:lstStyle/>
          <a:p>
            <a:r>
              <a:rPr lang="id-ID" sz="2400" dirty="0" smtClean="0"/>
              <a:t>Latihan/praktikum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9556"/>
            <a:ext cx="10764570" cy="4818844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4880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44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3655433" cy="667744"/>
          </a:xfrm>
        </p:spPr>
        <p:txBody>
          <a:bodyPr/>
          <a:lstStyle/>
          <a:p>
            <a:r>
              <a:rPr lang="id-ID" sz="2400" dirty="0" smtClean="0"/>
              <a:t>Pindah silang </a:t>
            </a:r>
            <a:r>
              <a:rPr lang="id-ID" sz="2400" dirty="0" err="1" smtClean="0"/>
              <a:t>multiple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991673"/>
            <a:ext cx="10071279" cy="507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248" y="6211669"/>
            <a:ext cx="994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Pindah silang </a:t>
            </a:r>
            <a:r>
              <a:rPr lang="id-ID" dirty="0" err="1" smtClean="0"/>
              <a:t>multiple</a:t>
            </a:r>
            <a:r>
              <a:rPr lang="id-ID" dirty="0" smtClean="0"/>
              <a:t> dengan dua lokus bersegregasi (a) dan 3 lokus bersegregasi (b)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386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162261" cy="757896"/>
          </a:xfrm>
        </p:spPr>
        <p:txBody>
          <a:bodyPr/>
          <a:lstStyle/>
          <a:p>
            <a:r>
              <a:rPr lang="id-ID" dirty="0" smtClean="0"/>
              <a:t>Pemetaan genetik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1210614"/>
            <a:ext cx="10599311" cy="5037785"/>
          </a:xfrm>
        </p:spPr>
        <p:txBody>
          <a:bodyPr/>
          <a:lstStyle/>
          <a:p>
            <a:r>
              <a:rPr lang="id-ID" dirty="0" smtClean="0"/>
              <a:t>1. jarak peta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       Lokus gen pada kromosom terurut secara linier, seperti tasbih.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  unit jarak gen adalah ditentukan dengan </a:t>
            </a:r>
            <a:r>
              <a:rPr lang="id-ID" dirty="0" err="1" smtClean="0"/>
              <a:t>probablilitas</a:t>
            </a:r>
            <a:r>
              <a:rPr lang="id-ID" dirty="0" smtClean="0"/>
              <a:t> terjadinya pindah silang antara dua gen yang mau dicari. 1 unit jarak peta = 1% pindah silang. Besarannya adalah </a:t>
            </a:r>
            <a:r>
              <a:rPr lang="id-ID" dirty="0" err="1" smtClean="0"/>
              <a:t>Centi</a:t>
            </a:r>
            <a:r>
              <a:rPr lang="id-ID" dirty="0" smtClean="0"/>
              <a:t> </a:t>
            </a:r>
            <a:r>
              <a:rPr lang="id-ID" dirty="0" err="1" smtClean="0"/>
              <a:t>morgan</a:t>
            </a:r>
            <a:r>
              <a:rPr lang="id-ID" dirty="0" smtClean="0"/>
              <a:t> (</a:t>
            </a:r>
            <a:r>
              <a:rPr lang="id-ID" dirty="0" err="1" smtClean="0"/>
              <a:t>cM</a:t>
            </a:r>
            <a:r>
              <a:rPr lang="id-ID" dirty="0" smtClean="0"/>
              <a:t>).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29" y="2631986"/>
            <a:ext cx="3705225" cy="1502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8815" y="2743199"/>
            <a:ext cx="551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Aspek utama pemetaan:</a:t>
            </a:r>
          </a:p>
          <a:p>
            <a:pPr marL="342900" indent="-342900">
              <a:buAutoNum type="arabicPeriod"/>
            </a:pPr>
            <a:r>
              <a:rPr lang="id-ID" dirty="0" smtClean="0"/>
              <a:t>Urutan gen (</a:t>
            </a:r>
            <a:r>
              <a:rPr lang="id-ID" dirty="0" err="1" smtClean="0"/>
              <a:t>gene</a:t>
            </a:r>
            <a:r>
              <a:rPr lang="id-ID" dirty="0" smtClean="0"/>
              <a:t> order</a:t>
            </a:r>
          </a:p>
          <a:p>
            <a:pPr marL="342900" indent="-342900">
              <a:buAutoNum type="arabicPeriod"/>
            </a:pPr>
            <a:r>
              <a:rPr lang="id-ID" dirty="0"/>
              <a:t> </a:t>
            </a:r>
            <a:r>
              <a:rPr lang="id-ID" dirty="0" smtClean="0"/>
              <a:t>penentuan jarak gen </a:t>
            </a:r>
          </a:p>
          <a:p>
            <a:r>
              <a:rPr lang="id-ID" dirty="0"/>
              <a:t> </a:t>
            </a:r>
            <a:r>
              <a:rPr lang="id-ID" dirty="0" smtClean="0"/>
              <a:t>    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412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184407"/>
            <a:ext cx="11022148" cy="2548059"/>
          </a:xfrm>
        </p:spPr>
        <p:txBody>
          <a:bodyPr/>
          <a:lstStyle/>
          <a:p>
            <a:r>
              <a:rPr lang="id-ID" sz="2400" dirty="0" smtClean="0"/>
              <a:t>Batas </a:t>
            </a:r>
            <a:r>
              <a:rPr lang="id-ID" sz="2000" dirty="0" smtClean="0"/>
              <a:t>rekombinasi</a:t>
            </a:r>
            <a:br>
              <a:rPr lang="id-ID" sz="2000" dirty="0" smtClean="0"/>
            </a:br>
            <a:r>
              <a:rPr lang="id-ID" sz="2000" dirty="0" smtClean="0"/>
              <a:t>Jika 2 lokus gen terpisah sangat jauh  di </a:t>
            </a:r>
            <a:r>
              <a:rPr lang="id-ID" sz="2000" dirty="0" err="1" smtClean="0"/>
              <a:t>mromosom</a:t>
            </a:r>
            <a:r>
              <a:rPr lang="id-ID" sz="2000" dirty="0" smtClean="0"/>
              <a:t> , sehingga probabilitas </a:t>
            </a:r>
            <a:r>
              <a:rPr lang="id-ID" sz="2000" dirty="0" err="1" smtClean="0"/>
              <a:t>tebentuknya</a:t>
            </a:r>
            <a:r>
              <a:rPr lang="id-ID" sz="2000" dirty="0" smtClean="0"/>
              <a:t> </a:t>
            </a:r>
            <a:r>
              <a:rPr lang="id-ID" sz="2000" dirty="0" err="1" smtClean="0"/>
              <a:t>kiasma</a:t>
            </a:r>
            <a:r>
              <a:rPr lang="id-ID" sz="2000" dirty="0" smtClean="0"/>
              <a:t> </a:t>
            </a:r>
            <a:r>
              <a:rPr lang="id-ID" sz="2000" dirty="0" err="1" smtClean="0"/>
              <a:t>diantara</a:t>
            </a:r>
            <a:r>
              <a:rPr lang="id-ID" sz="2000" dirty="0" smtClean="0"/>
              <a:t> </a:t>
            </a:r>
            <a:r>
              <a:rPr lang="id-ID" sz="2000" dirty="0" err="1" smtClean="0"/>
              <a:t>keduaanya</a:t>
            </a:r>
            <a:r>
              <a:rPr lang="id-ID" sz="2000" dirty="0" smtClean="0"/>
              <a:t> adalah 100%, maka 5% </a:t>
            </a:r>
            <a:r>
              <a:rPr lang="id-ID" sz="2000" dirty="0" err="1" smtClean="0"/>
              <a:t>gamet</a:t>
            </a:r>
            <a:r>
              <a:rPr lang="id-ID" sz="2000" dirty="0" smtClean="0"/>
              <a:t> akan merupakan tipe parental (</a:t>
            </a:r>
            <a:r>
              <a:rPr lang="id-ID" sz="2000" dirty="0" err="1" smtClean="0"/>
              <a:t>non</a:t>
            </a:r>
            <a:r>
              <a:rPr lang="id-ID" sz="2000" dirty="0" smtClean="0"/>
              <a:t> pindah siang), sedangkan 50% lainnya merupakan tipe </a:t>
            </a:r>
            <a:r>
              <a:rPr lang="id-ID" sz="2000" dirty="0" err="1" smtClean="0"/>
              <a:t>rekombinan</a:t>
            </a:r>
            <a:r>
              <a:rPr lang="id-ID" sz="2000" dirty="0" smtClean="0"/>
              <a:t> (pindah </a:t>
            </a:r>
            <a:r>
              <a:rPr lang="id-ID" sz="2000" dirty="0" err="1" smtClean="0"/>
              <a:t>sipang</a:t>
            </a:r>
            <a:r>
              <a:rPr lang="id-ID" sz="2000" dirty="0" smtClean="0"/>
              <a:t>). Jika </a:t>
            </a:r>
            <a:r>
              <a:rPr lang="id-ID" sz="2000" dirty="0" err="1" smtClean="0"/>
              <a:t>inidividu-individu</a:t>
            </a:r>
            <a:r>
              <a:rPr lang="id-ID" sz="2000" dirty="0" smtClean="0"/>
              <a:t> </a:t>
            </a:r>
            <a:r>
              <a:rPr lang="id-ID" sz="2000" dirty="0" err="1" smtClean="0"/>
              <a:t>dihibrid</a:t>
            </a:r>
            <a:r>
              <a:rPr lang="id-ID" sz="2000" dirty="0" smtClean="0"/>
              <a:t> semacam itu diuji silang, diharapkan terjadi </a:t>
            </a:r>
            <a:r>
              <a:rPr lang="id-ID" sz="2000" dirty="0" err="1" smtClean="0"/>
              <a:t>progninya</a:t>
            </a:r>
            <a:r>
              <a:rPr lang="id-ID" sz="2000" dirty="0" smtClean="0"/>
              <a:t> dengan rasio 1:1:1;1. Rekombinasi antara </a:t>
            </a:r>
            <a:r>
              <a:rPr lang="id-ID" sz="2000" dirty="0" err="1" smtClean="0"/>
              <a:t>diua</a:t>
            </a:r>
            <a:r>
              <a:rPr lang="id-ID" sz="2000" dirty="0" smtClean="0"/>
              <a:t> gen yang berurutan takkan bisa melebihi 50 %, </a:t>
            </a:r>
            <a:r>
              <a:rPr lang="id-ID" sz="2000" dirty="0" err="1" smtClean="0"/>
              <a:t>walaupunterjadi</a:t>
            </a:r>
            <a:r>
              <a:rPr lang="id-ID" sz="2000" dirty="0" smtClean="0"/>
              <a:t> Pindah silang </a:t>
            </a:r>
            <a:r>
              <a:rPr lang="id-ID" sz="2000" dirty="0" err="1" smtClean="0"/>
              <a:t>multiple</a:t>
            </a:r>
            <a:r>
              <a:rPr lang="id-ID" sz="2000" dirty="0" smtClean="0"/>
              <a:t>.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498501"/>
            <a:ext cx="9403742" cy="374989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Contoh soal</a:t>
            </a:r>
          </a:p>
          <a:p>
            <a:r>
              <a:rPr lang="id-ID" dirty="0" smtClean="0"/>
              <a:t>1. Jika </a:t>
            </a:r>
            <a:r>
              <a:rPr lang="id-ID" dirty="0" err="1" smtClean="0"/>
              <a:t>genotipe</a:t>
            </a:r>
            <a:r>
              <a:rPr lang="id-ID" dirty="0" smtClean="0"/>
              <a:t> </a:t>
            </a:r>
            <a:r>
              <a:rPr lang="id-ID" dirty="0" err="1" smtClean="0"/>
              <a:t>Ab</a:t>
            </a:r>
            <a:r>
              <a:rPr lang="id-ID" dirty="0" smtClean="0"/>
              <a:t>/</a:t>
            </a:r>
            <a:r>
              <a:rPr lang="id-ID" dirty="0" err="1" smtClean="0"/>
              <a:t>aB</a:t>
            </a:r>
            <a:r>
              <a:rPr lang="id-ID" dirty="0" smtClean="0"/>
              <a:t> menghasilkan </a:t>
            </a:r>
            <a:r>
              <a:rPr lang="id-ID" dirty="0" err="1" smtClean="0"/>
              <a:t>gamet</a:t>
            </a:r>
            <a:r>
              <a:rPr lang="id-ID" dirty="0" smtClean="0"/>
              <a:t> pindah silang AB dan </a:t>
            </a:r>
            <a:r>
              <a:rPr lang="id-ID" dirty="0" err="1" smtClean="0"/>
              <a:t>ab</a:t>
            </a:r>
            <a:r>
              <a:rPr lang="id-ID" dirty="0" smtClean="0"/>
              <a:t> masing-masing sebesar 8% </a:t>
            </a:r>
            <a:r>
              <a:rPr lang="id-ID" dirty="0" err="1" smtClean="0"/>
              <a:t>brepakah</a:t>
            </a:r>
            <a:r>
              <a:rPr lang="id-ID" dirty="0" smtClean="0"/>
              <a:t> jarak gen A dan B?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jawab:   jarak antara A dan B diperkirakan 16 unit peta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    2. Jika jarak peta antara lokus B dan C adalah 12 unit maka 12 % dari </a:t>
            </a:r>
            <a:r>
              <a:rPr lang="id-ID" dirty="0" err="1" smtClean="0"/>
              <a:t>gamet-gamet</a:t>
            </a:r>
            <a:r>
              <a:rPr lang="id-ID" dirty="0" smtClean="0"/>
              <a:t> bertipe BC/</a:t>
            </a:r>
            <a:r>
              <a:rPr lang="id-ID" dirty="0" err="1" smtClean="0"/>
              <a:t>bc</a:t>
            </a:r>
            <a:r>
              <a:rPr lang="id-ID" dirty="0" smtClean="0"/>
              <a:t> pastilah merupakan tipe pindah silang </a:t>
            </a:r>
            <a:r>
              <a:rPr lang="id-ID" dirty="0" err="1" smtClean="0"/>
              <a:t>dngan</a:t>
            </a:r>
            <a:r>
              <a:rPr lang="id-ID" dirty="0" smtClean="0"/>
              <a:t> kata lain 6% </a:t>
            </a:r>
            <a:r>
              <a:rPr lang="id-ID" dirty="0" err="1" smtClean="0"/>
              <a:t>Bc</a:t>
            </a:r>
            <a:r>
              <a:rPr lang="id-ID" dirty="0" smtClean="0"/>
              <a:t> dan 6% </a:t>
            </a:r>
            <a:r>
              <a:rPr lang="id-ID" dirty="0" err="1" smtClean="0"/>
              <a:t>bC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785609" y="5164428"/>
            <a:ext cx="7791720" cy="13780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Saran:  supaya mudah coba digambarkan kromosomnya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534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7592"/>
          </a:xfrm>
        </p:spPr>
        <p:txBody>
          <a:bodyPr/>
          <a:lstStyle/>
          <a:p>
            <a:r>
              <a:rPr lang="id-ID" sz="2400" dirty="0" smtClean="0"/>
              <a:t>Uji silang 3 titik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927280"/>
            <a:ext cx="10172142" cy="5321120"/>
          </a:xfrm>
        </p:spPr>
        <p:txBody>
          <a:bodyPr/>
          <a:lstStyle/>
          <a:p>
            <a:r>
              <a:rPr lang="id-ID" dirty="0" smtClean="0"/>
              <a:t>Pindah silang ganda terjadi pada lokus gen yang jaraknya lebih dari 5cM. Untuk yang jaraknya jauh digunakan gen penanda (gen ke 3), sehingga sama </a:t>
            </a:r>
            <a:r>
              <a:rPr lang="id-ID" dirty="0" err="1" smtClean="0"/>
              <a:t>sperti</a:t>
            </a:r>
            <a:r>
              <a:rPr lang="id-ID" dirty="0" smtClean="0"/>
              <a:t> persilangan dengan 3 tanda beda (</a:t>
            </a:r>
            <a:r>
              <a:rPr lang="id-ID" dirty="0" err="1" smtClean="0"/>
              <a:t>trihibrid</a:t>
            </a:r>
            <a:r>
              <a:rPr lang="id-ID" dirty="0" smtClean="0"/>
              <a:t>). </a:t>
            </a:r>
          </a:p>
          <a:p>
            <a:pPr marL="0" indent="0">
              <a:buNone/>
            </a:pPr>
            <a:r>
              <a:rPr lang="id-ID" dirty="0" smtClean="0"/>
              <a:t>Contoh : dilakukan uji silang </a:t>
            </a:r>
            <a:r>
              <a:rPr lang="id-ID" dirty="0" err="1" smtClean="0"/>
              <a:t>trihibrid</a:t>
            </a:r>
            <a:r>
              <a:rPr lang="id-ID" dirty="0" smtClean="0"/>
              <a:t> bergenotip ABC/</a:t>
            </a:r>
            <a:r>
              <a:rPr lang="id-ID" dirty="0" err="1" smtClean="0"/>
              <a:t>abc</a:t>
            </a:r>
            <a:r>
              <a:rPr lang="id-ID" dirty="0" smtClean="0"/>
              <a:t>  dan F1 diperoleh </a:t>
            </a:r>
            <a:r>
              <a:rPr lang="id-ID" dirty="0" err="1" smtClean="0"/>
              <a:t>sbb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Parental:                     PST (1) antara A dan B           PST (2) antara B dan C             </a:t>
            </a:r>
          </a:p>
          <a:p>
            <a:pPr marL="0" indent="0">
              <a:buNone/>
            </a:pPr>
            <a:r>
              <a:rPr lang="id-ID" dirty="0" smtClean="0"/>
              <a:t>ABC/</a:t>
            </a:r>
            <a:r>
              <a:rPr lang="id-ID" dirty="0" err="1" smtClean="0"/>
              <a:t>abc</a:t>
            </a:r>
            <a:r>
              <a:rPr lang="id-ID" dirty="0" smtClean="0"/>
              <a:t>    36%           </a:t>
            </a:r>
            <a:r>
              <a:rPr lang="id-ID" dirty="0" err="1" smtClean="0"/>
              <a:t>Abc</a:t>
            </a:r>
            <a:r>
              <a:rPr lang="id-ID" dirty="0" smtClean="0"/>
              <a:t>/</a:t>
            </a:r>
            <a:r>
              <a:rPr lang="id-ID" dirty="0" err="1" smtClean="0"/>
              <a:t>abc</a:t>
            </a:r>
            <a:r>
              <a:rPr lang="id-ID" dirty="0" smtClean="0"/>
              <a:t>       9%                    </a:t>
            </a:r>
            <a:r>
              <a:rPr lang="id-ID" dirty="0" err="1" smtClean="0"/>
              <a:t>Abc</a:t>
            </a:r>
            <a:r>
              <a:rPr lang="id-ID" dirty="0" smtClean="0"/>
              <a:t>/</a:t>
            </a:r>
            <a:r>
              <a:rPr lang="id-ID" dirty="0" err="1" smtClean="0"/>
              <a:t>abc</a:t>
            </a:r>
            <a:r>
              <a:rPr lang="id-ID" dirty="0" smtClean="0"/>
              <a:t>         4%</a:t>
            </a:r>
          </a:p>
          <a:p>
            <a:pPr marL="0" indent="0">
              <a:buNone/>
            </a:pPr>
            <a:r>
              <a:rPr lang="id-ID" dirty="0" err="1" smtClean="0"/>
              <a:t>Abc</a:t>
            </a:r>
            <a:r>
              <a:rPr lang="id-ID" dirty="0" smtClean="0"/>
              <a:t>/</a:t>
            </a:r>
            <a:r>
              <a:rPr lang="id-ID" dirty="0" err="1" smtClean="0"/>
              <a:t>abc</a:t>
            </a:r>
            <a:r>
              <a:rPr lang="id-ID" dirty="0" smtClean="0"/>
              <a:t>     36%          </a:t>
            </a:r>
            <a:r>
              <a:rPr lang="id-ID" dirty="0" err="1" smtClean="0"/>
              <a:t>aBC</a:t>
            </a:r>
            <a:r>
              <a:rPr lang="id-ID" dirty="0" smtClean="0"/>
              <a:t>/</a:t>
            </a:r>
            <a:r>
              <a:rPr lang="id-ID" dirty="0" err="1" smtClean="0"/>
              <a:t>abc</a:t>
            </a:r>
            <a:r>
              <a:rPr lang="id-ID" dirty="0" smtClean="0"/>
              <a:t>       9%                     </a:t>
            </a:r>
            <a:r>
              <a:rPr lang="id-ID" dirty="0" err="1" smtClean="0"/>
              <a:t>abC</a:t>
            </a:r>
            <a:r>
              <a:rPr lang="id-ID" dirty="0" smtClean="0"/>
              <a:t>/</a:t>
            </a:r>
            <a:r>
              <a:rPr lang="id-ID" dirty="0" err="1" smtClean="0"/>
              <a:t>abc</a:t>
            </a:r>
            <a:r>
              <a:rPr lang="id-ID" dirty="0" smtClean="0"/>
              <a:t>        4%  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PSG (pindah silang ganda)</a:t>
            </a:r>
          </a:p>
          <a:p>
            <a:pPr marL="0" indent="0">
              <a:buNone/>
            </a:pPr>
            <a:r>
              <a:rPr lang="id-ID" dirty="0" err="1" smtClean="0"/>
              <a:t>AbC</a:t>
            </a:r>
            <a:r>
              <a:rPr lang="id-ID" dirty="0" smtClean="0"/>
              <a:t>/</a:t>
            </a:r>
            <a:r>
              <a:rPr lang="id-ID" dirty="0" err="1" smtClean="0"/>
              <a:t>abc</a:t>
            </a:r>
            <a:r>
              <a:rPr lang="id-ID" dirty="0" smtClean="0"/>
              <a:t>      1%</a:t>
            </a:r>
          </a:p>
          <a:p>
            <a:pPr marL="0" indent="0">
              <a:buNone/>
            </a:pPr>
            <a:r>
              <a:rPr lang="id-ID" dirty="0" err="1" smtClean="0"/>
              <a:t>aBc</a:t>
            </a:r>
            <a:r>
              <a:rPr lang="id-ID" dirty="0" smtClean="0"/>
              <a:t>/</a:t>
            </a:r>
            <a:r>
              <a:rPr lang="id-ID" dirty="0" err="1" smtClean="0"/>
              <a:t>abc</a:t>
            </a:r>
            <a:r>
              <a:rPr lang="id-ID" dirty="0" smtClean="0"/>
              <a:t>        1%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Flowchart: Punched Tape 4"/>
          <p:cNvSpPr/>
          <p:nvPr/>
        </p:nvSpPr>
        <p:spPr>
          <a:xfrm>
            <a:off x="4353059" y="4082602"/>
            <a:ext cx="7237927" cy="204774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Soal. </a:t>
            </a:r>
          </a:p>
          <a:p>
            <a:pPr algn="ctr"/>
            <a:r>
              <a:rPr lang="id-ID" dirty="0" err="1" smtClean="0"/>
              <a:t>Hitunglaj</a:t>
            </a:r>
            <a:r>
              <a:rPr lang="id-ID" dirty="0" smtClean="0"/>
              <a:t> jarak gen A – B -C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2247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74561"/>
          </a:xfrm>
        </p:spPr>
        <p:txBody>
          <a:bodyPr/>
          <a:lstStyle/>
          <a:p>
            <a:r>
              <a:rPr lang="id-ID" sz="2400" dirty="0" smtClean="0"/>
              <a:t>Cara menjawab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030310"/>
            <a:ext cx="9403742" cy="52180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id-ID" dirty="0" smtClean="0"/>
              <a:t>Untuk mengetahui jarak </a:t>
            </a:r>
            <a:r>
              <a:rPr lang="id-ID" dirty="0" err="1" smtClean="0"/>
              <a:t>A-B</a:t>
            </a:r>
            <a:r>
              <a:rPr lang="id-ID" dirty="0" smtClean="0"/>
              <a:t>, jumlahkan semua PST1 dan PSG 2</a:t>
            </a:r>
          </a:p>
          <a:p>
            <a:pPr marL="0" indent="0">
              <a:buNone/>
            </a:pPr>
            <a:r>
              <a:rPr lang="id-ID" dirty="0" smtClean="0"/>
              <a:t>       (18% + 2%) = 20% = 20 unit peta (</a:t>
            </a:r>
            <a:r>
              <a:rPr lang="id-ID" dirty="0" err="1" smtClean="0"/>
              <a:t>cM</a:t>
            </a:r>
            <a:r>
              <a:rPr lang="id-ID" dirty="0" smtClean="0"/>
              <a:t>) = jarak antara </a:t>
            </a:r>
            <a:r>
              <a:rPr lang="id-ID" dirty="0" err="1" smtClean="0"/>
              <a:t>A-B</a:t>
            </a:r>
            <a:r>
              <a:rPr lang="id-ID" dirty="0" smtClean="0"/>
              <a:t>.</a:t>
            </a:r>
          </a:p>
          <a:p>
            <a:pPr marL="457200" indent="-457200">
              <a:buAutoNum type="arabicPeriod" startAt="2"/>
            </a:pPr>
            <a:r>
              <a:rPr lang="id-ID" dirty="0" smtClean="0"/>
              <a:t>Jarak B – C , Jumlahkan PST2 dengan PSG  = 8% +2%) = 10 % = 10 </a:t>
            </a:r>
            <a:r>
              <a:rPr lang="id-ID" dirty="0" err="1" smtClean="0"/>
              <a:t>cM</a:t>
            </a:r>
            <a:r>
              <a:rPr lang="id-ID" dirty="0" smtClean="0"/>
              <a:t>.</a:t>
            </a:r>
          </a:p>
          <a:p>
            <a:pPr marL="457200" indent="-457200">
              <a:buAutoNum type="arabicPeriod" startAt="2"/>
            </a:pPr>
            <a:r>
              <a:rPr lang="id-ID" dirty="0"/>
              <a:t> </a:t>
            </a:r>
            <a:r>
              <a:rPr lang="id-ID" dirty="0" smtClean="0"/>
              <a:t>Jarak </a:t>
            </a:r>
            <a:r>
              <a:rPr lang="id-ID" dirty="0" err="1" smtClean="0"/>
              <a:t>A-C</a:t>
            </a:r>
            <a:r>
              <a:rPr lang="id-ID" dirty="0" smtClean="0"/>
              <a:t> = 20 +10 = 30 </a:t>
            </a:r>
            <a:r>
              <a:rPr lang="id-ID" dirty="0" err="1" smtClean="0"/>
              <a:t>cM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r>
              <a:rPr lang="id-ID" dirty="0" smtClean="0"/>
              <a:t>Bila tanpa gen penanda B (tengah), PSG sama </a:t>
            </a:r>
            <a:r>
              <a:rPr lang="id-ID" dirty="0" err="1" smtClean="0"/>
              <a:t>denga</a:t>
            </a:r>
            <a:r>
              <a:rPr lang="id-ID" dirty="0" smtClean="0"/>
              <a:t> tipe parental oleh karena itu harus dijumlahkan </a:t>
            </a:r>
            <a:r>
              <a:rPr lang="id-ID" dirty="0" err="1" smtClean="0"/>
              <a:t>keduanyaa</a:t>
            </a:r>
            <a:r>
              <a:rPr lang="id-ID" dirty="0" smtClean="0"/>
              <a:t> (72% + 2%) = 74 % parental dan 26% tipe </a:t>
            </a:r>
            <a:r>
              <a:rPr lang="id-ID" dirty="0" err="1" smtClean="0"/>
              <a:t>rekombinan</a:t>
            </a:r>
            <a:r>
              <a:rPr lang="id-ID" dirty="0" smtClean="0"/>
              <a:t>.  Untuk menghitung jarak peta: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Contoh: </a:t>
            </a:r>
            <a:r>
              <a:rPr lang="id-ID" dirty="0" err="1" smtClean="0"/>
              <a:t>Diket</a:t>
            </a:r>
            <a:r>
              <a:rPr lang="id-ID" dirty="0" smtClean="0"/>
              <a:t> jarak </a:t>
            </a:r>
            <a:r>
              <a:rPr lang="id-ID" dirty="0" err="1" smtClean="0"/>
              <a:t>A-B</a:t>
            </a:r>
            <a:r>
              <a:rPr lang="id-ID" dirty="0" smtClean="0"/>
              <a:t> = 20, Jarak </a:t>
            </a:r>
            <a:r>
              <a:rPr lang="id-ID" dirty="0" err="1" smtClean="0"/>
              <a:t>B-C</a:t>
            </a:r>
            <a:r>
              <a:rPr lang="id-ID" dirty="0" smtClean="0"/>
              <a:t> = 10, </a:t>
            </a:r>
            <a:r>
              <a:rPr lang="id-ID" dirty="0" err="1" smtClean="0"/>
              <a:t>A-C</a:t>
            </a:r>
            <a:r>
              <a:rPr lang="id-ID" dirty="0" smtClean="0"/>
              <a:t> = 30 </a:t>
            </a:r>
            <a:r>
              <a:rPr lang="id-ID" dirty="0" err="1" smtClean="0"/>
              <a:t>cM</a:t>
            </a:r>
            <a:r>
              <a:rPr lang="id-ID" dirty="0" smtClean="0"/>
              <a:t>.  Berapakah persentase PST dan PSG dari uji silang AC/</a:t>
            </a:r>
            <a:r>
              <a:rPr lang="id-ID" dirty="0" err="1" smtClean="0"/>
              <a:t>ac</a:t>
            </a:r>
            <a:r>
              <a:rPr lang="id-ID" dirty="0" smtClean="0"/>
              <a:t> X  </a:t>
            </a:r>
            <a:r>
              <a:rPr lang="id-ID" dirty="0" err="1" smtClean="0"/>
              <a:t>ac</a:t>
            </a:r>
            <a:r>
              <a:rPr lang="id-ID" dirty="0" smtClean="0"/>
              <a:t>/</a:t>
            </a:r>
            <a:r>
              <a:rPr lang="id-ID" dirty="0" err="1" smtClean="0"/>
              <a:t>ac</a:t>
            </a:r>
            <a:r>
              <a:rPr lang="id-ID" dirty="0" smtClean="0"/>
              <a:t>?</a:t>
            </a:r>
          </a:p>
          <a:p>
            <a:pPr marL="0" indent="0">
              <a:buNone/>
            </a:pPr>
            <a:r>
              <a:rPr lang="id-ID" dirty="0" smtClean="0"/>
              <a:t>Jawab: ( 0,20 + 0,10 )- 2 (0,20)(0,10) = 0,30 -0,04 = 0,26 atau 26% (13% </a:t>
            </a:r>
            <a:r>
              <a:rPr lang="id-ID" dirty="0" err="1" smtClean="0"/>
              <a:t>Ac</a:t>
            </a:r>
            <a:r>
              <a:rPr lang="id-ID" dirty="0" smtClean="0"/>
              <a:t>/</a:t>
            </a:r>
            <a:r>
              <a:rPr lang="id-ID" dirty="0" err="1" smtClean="0"/>
              <a:t>ac</a:t>
            </a:r>
            <a:r>
              <a:rPr lang="id-ID" dirty="0" smtClean="0"/>
              <a:t> dan 13%</a:t>
            </a:r>
            <a:r>
              <a:rPr lang="id-ID" dirty="0" err="1" smtClean="0"/>
              <a:t>aC</a:t>
            </a:r>
            <a:r>
              <a:rPr lang="id-ID" dirty="0" smtClean="0"/>
              <a:t>/</a:t>
            </a:r>
            <a:r>
              <a:rPr lang="id-ID" dirty="0" err="1" smtClean="0"/>
              <a:t>ac</a:t>
            </a:r>
            <a:r>
              <a:rPr lang="id-ID" dirty="0" smtClean="0"/>
              <a:t>).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Horizontal Scroll 3"/>
          <p:cNvSpPr/>
          <p:nvPr/>
        </p:nvSpPr>
        <p:spPr>
          <a:xfrm>
            <a:off x="1622738" y="3457568"/>
            <a:ext cx="637504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(%PST 1 + %PST 2 )  - 2 (PSG)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155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567736" cy="596153"/>
          </a:xfrm>
        </p:spPr>
        <p:txBody>
          <a:bodyPr/>
          <a:lstStyle/>
          <a:p>
            <a:r>
              <a:rPr lang="id-ID" sz="2400" dirty="0" smtClean="0"/>
              <a:t>Urutan Gen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6" y="1048872"/>
            <a:ext cx="10824882" cy="5199528"/>
          </a:xfrm>
        </p:spPr>
        <p:txBody>
          <a:bodyPr/>
          <a:lstStyle/>
          <a:p>
            <a:r>
              <a:rPr lang="id-ID" dirty="0" smtClean="0"/>
              <a:t>Jarak-jarak peta bisa dijumlahkan, maka gen dapat diurutkan secara liniernya.  3 gen yang bertautan bisa tersusun dalam tiga kemungkinan urutan yang ada, tergantung dari gen apa yang terletak </a:t>
            </a:r>
            <a:r>
              <a:rPr lang="id-ID" dirty="0" err="1" smtClean="0"/>
              <a:t>ditengah</a:t>
            </a:r>
            <a:r>
              <a:rPr lang="id-ID" dirty="0" smtClean="0"/>
              <a:t>.</a:t>
            </a:r>
          </a:p>
          <a:p>
            <a:r>
              <a:rPr lang="id-ID" dirty="0" smtClean="0"/>
              <a:t>Jika tidak terjadi pindah silang ganda, jarak peta bisa </a:t>
            </a:r>
            <a:r>
              <a:rPr lang="id-ID" dirty="0" err="1" smtClean="0"/>
              <a:t>diperlakuka</a:t>
            </a:r>
            <a:r>
              <a:rPr lang="id-ID" dirty="0" smtClean="0"/>
              <a:t> sepenuhnya sebagai unit-unit penjumlahan. 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   contoh:  Diketahui  jarak </a:t>
            </a:r>
            <a:r>
              <a:rPr lang="id-ID" dirty="0" err="1" smtClean="0"/>
              <a:t>A-B</a:t>
            </a:r>
            <a:r>
              <a:rPr lang="id-ID" dirty="0" smtClean="0"/>
              <a:t> = 12, </a:t>
            </a:r>
            <a:r>
              <a:rPr lang="id-ID" dirty="0" err="1" smtClean="0"/>
              <a:t>B-C</a:t>
            </a:r>
            <a:r>
              <a:rPr lang="id-ID" dirty="0" smtClean="0"/>
              <a:t> = 7 dan </a:t>
            </a:r>
            <a:r>
              <a:rPr lang="id-ID" dirty="0" err="1" smtClean="0"/>
              <a:t>A-C</a:t>
            </a:r>
            <a:r>
              <a:rPr lang="id-ID" dirty="0" smtClean="0"/>
              <a:t> = 5.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bagaimanakah urutan posisi gen tersebut?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jawab :  A                  12                        B                                 </a:t>
            </a:r>
          </a:p>
          <a:p>
            <a:pPr marL="0" indent="0">
              <a:buNone/>
            </a:pPr>
            <a:r>
              <a:rPr lang="id-ID" dirty="0" smtClean="0"/>
              <a:t>                    A          </a:t>
            </a:r>
            <a:r>
              <a:rPr lang="id-ID" dirty="0"/>
              <a:t>5</a:t>
            </a:r>
            <a:r>
              <a:rPr lang="id-ID" dirty="0" smtClean="0"/>
              <a:t>     C   C           7       B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Urutan posisi gen adalah ACB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2124635" y="4464424"/>
            <a:ext cx="3361765" cy="94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124635" y="4883524"/>
            <a:ext cx="1438836" cy="12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05517" y="4883525"/>
            <a:ext cx="1680883" cy="125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283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3703</TotalTime>
  <Words>1519</Words>
  <Application>Microsoft Office PowerPoint</Application>
  <PresentationFormat>Widescreen</PresentationFormat>
  <Paragraphs>273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    Tautan dan Pemetaan kromosom</vt:lpstr>
      <vt:lpstr>Pindah Silang/Crossing  over</vt:lpstr>
      <vt:lpstr>PowerPoint Presentation</vt:lpstr>
      <vt:lpstr>Pindah silang multiple</vt:lpstr>
      <vt:lpstr>Pemetaan genetik</vt:lpstr>
      <vt:lpstr>Batas rekombinasi Jika 2 lokus gen terpisah sangat jauh  di mromosom , sehingga probabilitas tebentuknya kiasma diantara keduaanya adalah 100%, maka 5% gamet akan merupakan tipe parental (non pindah siang), sedangkan 50% lainnya merupakan tipe rekombinan (pindah sipang). Jika inidividu-individu dihibrid semacam itu diuji silang, diharapkan terjadi progninya dengan rasio 1:1:1;1. Rekombinasi antara diua gen yang berurutan takkan bisa melebihi 50 %, walaupunterjadi Pindah silang multiple.  </vt:lpstr>
      <vt:lpstr>Uji silang 3 titik</vt:lpstr>
      <vt:lpstr>Cara menjawab</vt:lpstr>
      <vt:lpstr>Urutan Gen</vt:lpstr>
      <vt:lpstr>Mengombinasikan segmen-segmen Peta</vt:lpstr>
      <vt:lpstr>Interferensi  (I) dan Koefisiens Koinsidensi (KK)</vt:lpstr>
      <vt:lpstr>Jika interfersnsi sempurna (i = 0) tidak akan ditemukan pindah silang ganda dan koinsidensi = 0. Jika dalam pengamatan kita memperoleh semua pindah silang ganda yang diharapkan koinsidensi = 1 sedangkan interferensi menjadi 0. Jika interffferensi berkerja 30% maka koinsidensi menjdi 70%.</vt:lpstr>
      <vt:lpstr>Contoh soal dan cara pengerjaannya </vt:lpstr>
      <vt:lpstr>Memperkirakan hasil-Hasil Persilangan Dihibrid</vt:lpstr>
      <vt:lpstr>Memperkirakan hasil uji silang trihibrid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Menghitung Jarak Peta gen</vt:lpstr>
      <vt:lpstr>Gambar Peta gen</vt:lpstr>
      <vt:lpstr>Urutan Gen</vt:lpstr>
      <vt:lpstr>Pentingnya Pemetqqn Gen</vt:lpstr>
      <vt:lpstr>PowerPoint Presentation</vt:lpstr>
      <vt:lpstr>Pemetaan Gen Pada manusia</vt:lpstr>
      <vt:lpstr>Pemetaan Gen pada Manusia</vt:lpstr>
      <vt:lpstr>Mekanisme pemetaan gen pada manusia</vt:lpstr>
      <vt:lpstr>PowerPoint Presentation</vt:lpstr>
      <vt:lpstr>Latihan/praktikum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 silang</dc:title>
  <dc:creator>user</dc:creator>
  <cp:lastModifiedBy>user</cp:lastModifiedBy>
  <cp:revision>61</cp:revision>
  <dcterms:created xsi:type="dcterms:W3CDTF">2020-10-18T07:07:25Z</dcterms:created>
  <dcterms:modified xsi:type="dcterms:W3CDTF">2020-10-23T14:59:13Z</dcterms:modified>
</cp:coreProperties>
</file>