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9" r:id="rId20"/>
    <p:sldId id="274" r:id="rId21"/>
    <p:sldId id="275" r:id="rId22"/>
    <p:sldId id="276" r:id="rId23"/>
    <p:sldId id="277" r:id="rId24"/>
    <p:sldId id="278" r:id="rId25"/>
    <p:sldId id="280"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E4AFA9C6-65FE-4A54-9AE0-80ED1999D559}"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4DC181-EACB-4B5B-B6BF-10C5808EC0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B1F482-182D-4284-A8E5-95622FD2C4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017DEF-3E73-4DC6-B73C-50AC5BC875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7D0379-4D60-4C26-A65D-6A149702A5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E05A79-E45D-424E-8E26-EAF7524C9D76}"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7F091-16E3-45FF-A7B7-2186EB1E29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D351B6-09D4-4D8F-9D1B-3F56A0ABE9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8871DD-3B75-4993-BB5C-E7DA87792D1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endParaRPr lang="en-US"/>
          </a:p>
        </p:txBody>
      </p:sp>
      <p:sp>
        <p:nvSpPr>
          <p:cNvPr id="7" name="Slide Number Placeholder 6"/>
          <p:cNvSpPr>
            <a:spLocks noGrp="1"/>
          </p:cNvSpPr>
          <p:nvPr>
            <p:ph type="sldNum" sz="quarter" idx="12"/>
          </p:nvPr>
        </p:nvSpPr>
        <p:spPr/>
        <p:txBody>
          <a:bodyPr/>
          <a:lstStyle/>
          <a:p>
            <a:fld id="{3A8640AE-A87F-459B-86C6-9CFE6907ABB2}"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5A2E8A65-C3E7-4500-805A-414EBE8683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CF96F00-8D3B-4C0E-AA2B-D457F0F0BA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762000" y="1143000"/>
            <a:ext cx="7772400" cy="1470025"/>
          </a:xfrm>
        </p:spPr>
        <p:txBody>
          <a:bodyPr/>
          <a:lstStyle/>
          <a:p>
            <a:r>
              <a:rPr lang="en-US"/>
              <a:t>PERILAKU INDIVIDU DALAM ORGANISASI</a:t>
            </a:r>
          </a:p>
        </p:txBody>
      </p:sp>
      <p:sp>
        <p:nvSpPr>
          <p:cNvPr id="2051" name="Rectangle 3"/>
          <p:cNvSpPr>
            <a:spLocks noGrp="1" noChangeArrowheads="1"/>
          </p:cNvSpPr>
          <p:nvPr>
            <p:ph type="subTitle" idx="1"/>
          </p:nvPr>
        </p:nvSpPr>
        <p:spPr>
          <a:xfrm>
            <a:off x="1447800" y="3429000"/>
            <a:ext cx="6400800" cy="381000"/>
          </a:xfrm>
        </p:spPr>
        <p:txBody>
          <a:bodyPr/>
          <a:lstStyle/>
          <a:p>
            <a:pPr>
              <a:lnSpc>
                <a:spcPct val="90000"/>
              </a:lnSpc>
            </a:pPr>
            <a:r>
              <a:rPr lang="id-ID" sz="2000" dirty="0" smtClean="0"/>
              <a:t>TIM PENGAMPU MK  PO</a:t>
            </a:r>
            <a:endParaRPr lang="en-US" sz="2000" dirty="0"/>
          </a:p>
        </p:txBody>
      </p:sp>
      <p:sp>
        <p:nvSpPr>
          <p:cNvPr id="2052" name="Text Box 4"/>
          <p:cNvSpPr txBox="1">
            <a:spLocks noChangeArrowheads="1"/>
          </p:cNvSpPr>
          <p:nvPr/>
        </p:nvSpPr>
        <p:spPr bwMode="auto">
          <a:xfrm>
            <a:off x="-20782" y="4800600"/>
            <a:ext cx="9144000" cy="1323439"/>
          </a:xfrm>
          <a:prstGeom prst="rect">
            <a:avLst/>
          </a:prstGeom>
          <a:noFill/>
          <a:ln w="9525">
            <a:noFill/>
            <a:miter lim="800000"/>
            <a:headEnd/>
            <a:tailEnd/>
          </a:ln>
          <a:effectLst/>
        </p:spPr>
        <p:txBody>
          <a:bodyPr>
            <a:spAutoFit/>
          </a:bodyPr>
          <a:lstStyle/>
          <a:p>
            <a:pPr algn="ctr">
              <a:spcBef>
                <a:spcPct val="50000"/>
              </a:spcBef>
            </a:pPr>
            <a:r>
              <a:rPr lang="id-ID" sz="2000" b="1" dirty="0" smtClean="0"/>
              <a:t>JURUSAN ADM PUBLIK</a:t>
            </a:r>
          </a:p>
          <a:p>
            <a:pPr algn="ctr">
              <a:spcBef>
                <a:spcPct val="50000"/>
              </a:spcBef>
            </a:pPr>
            <a:r>
              <a:rPr lang="id-ID" sz="2000" b="1" dirty="0" smtClean="0"/>
              <a:t>FISIP UNILA</a:t>
            </a:r>
          </a:p>
          <a:p>
            <a:pPr algn="ctr">
              <a:spcBef>
                <a:spcPct val="50000"/>
              </a:spcBef>
            </a:pPr>
            <a:r>
              <a:rPr lang="id-ID" sz="2000" b="1" dirty="0" smtClean="0"/>
              <a:t>SMTR </a:t>
            </a:r>
            <a:r>
              <a:rPr lang="id-ID" sz="2000" b="1" dirty="0" smtClean="0"/>
              <a:t>G</a:t>
            </a:r>
            <a:r>
              <a:rPr lang="en-US" sz="2000" b="1" dirty="0" smtClean="0"/>
              <a:t>ENAP</a:t>
            </a:r>
            <a:r>
              <a:rPr lang="id-ID" sz="2000" b="1" dirty="0" smtClean="0"/>
              <a:t> </a:t>
            </a:r>
            <a:r>
              <a:rPr lang="id-ID" sz="2000" b="1" dirty="0" smtClean="0"/>
              <a:t>TA 202</a:t>
            </a:r>
            <a:r>
              <a:rPr lang="en-US" sz="2000" b="1" dirty="0" smtClean="0"/>
              <a:t>1</a:t>
            </a:r>
            <a:r>
              <a:rPr lang="id-ID" sz="2000" b="1" dirty="0" smtClean="0"/>
              <a:t>/202</a:t>
            </a:r>
            <a:r>
              <a:rPr lang="en-US" sz="2000" b="1" dirty="0" smtClean="0"/>
              <a:t>2</a:t>
            </a:r>
            <a:endParaRPr lang="en-US" sz="2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12294" name="Picture 6" descr="variabel perilaku gibson"/>
          <p:cNvPicPr>
            <a:picLocks noChangeAspect="1" noChangeArrowheads="1"/>
          </p:cNvPicPr>
          <p:nvPr/>
        </p:nvPicPr>
        <p:blipFill>
          <a:blip r:embed="rId3"/>
          <a:srcRect/>
          <a:stretch>
            <a:fillRect/>
          </a:stretch>
        </p:blipFill>
        <p:spPr bwMode="auto">
          <a:xfrm>
            <a:off x="190500" y="2009775"/>
            <a:ext cx="8763000" cy="283845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pic>
        <p:nvPicPr>
          <p:cNvPr id="13317" name="Picture 5" descr="model perilaku"/>
          <p:cNvPicPr>
            <a:picLocks noChangeAspect="1" noChangeArrowheads="1"/>
          </p:cNvPicPr>
          <p:nvPr/>
        </p:nvPicPr>
        <p:blipFill>
          <a:blip r:embed="rId3"/>
          <a:srcRect/>
          <a:stretch>
            <a:fillRect/>
          </a:stretch>
        </p:blipFill>
        <p:spPr bwMode="auto">
          <a:xfrm>
            <a:off x="142875" y="1657350"/>
            <a:ext cx="8858250" cy="35433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4339" name="Rectangle 3"/>
          <p:cNvSpPr>
            <a:spLocks noGrp="1" noChangeArrowheads="1"/>
          </p:cNvSpPr>
          <p:nvPr>
            <p:ph type="title"/>
          </p:nvPr>
        </p:nvSpPr>
        <p:spPr/>
        <p:txBody>
          <a:bodyPr/>
          <a:lstStyle/>
          <a:p>
            <a:r>
              <a:rPr lang="en-US"/>
              <a:t>Perilaku Termotivasi</a:t>
            </a:r>
          </a:p>
        </p:txBody>
      </p:sp>
      <p:sp>
        <p:nvSpPr>
          <p:cNvPr id="14340" name="Rectangle 4"/>
          <p:cNvSpPr>
            <a:spLocks noGrp="1" noChangeArrowheads="1"/>
          </p:cNvSpPr>
          <p:nvPr>
            <p:ph idx="1"/>
          </p:nvPr>
        </p:nvSpPr>
        <p:spPr/>
        <p:txBody>
          <a:bodyPr>
            <a:normAutofit fontScale="85000" lnSpcReduction="10000"/>
          </a:bodyPr>
          <a:lstStyle/>
          <a:p>
            <a:pPr>
              <a:lnSpc>
                <a:spcPct val="80000"/>
              </a:lnSpc>
            </a:pPr>
            <a:r>
              <a:rPr lang="en-US" sz="2800"/>
              <a:t>Campbell, dkk (1970), motivasi berhubungan dengan:</a:t>
            </a:r>
          </a:p>
          <a:p>
            <a:pPr lvl="1">
              <a:lnSpc>
                <a:spcPct val="80000"/>
              </a:lnSpc>
            </a:pPr>
            <a:r>
              <a:rPr lang="en-US" sz="2400"/>
              <a:t>Arah perilaku</a:t>
            </a:r>
          </a:p>
          <a:p>
            <a:pPr lvl="1">
              <a:lnSpc>
                <a:spcPct val="80000"/>
              </a:lnSpc>
            </a:pPr>
            <a:r>
              <a:rPr lang="en-US" sz="2400"/>
              <a:t>Kekuatan respons, yaitu usaha karyawan setelah memilih mengikuti tindakan tertentu.</a:t>
            </a:r>
          </a:p>
          <a:p>
            <a:pPr lvl="1">
              <a:lnSpc>
                <a:spcPct val="80000"/>
              </a:lnSpc>
            </a:pPr>
            <a:r>
              <a:rPr lang="en-US" sz="2400"/>
              <a:t>Ketahanan perilaku,atau berapa lama orang dapat terus menerus berperilaku menurut cara tertentu.</a:t>
            </a:r>
          </a:p>
          <a:p>
            <a:pPr>
              <a:lnSpc>
                <a:spcPct val="80000"/>
              </a:lnSpc>
            </a:pPr>
            <a:r>
              <a:rPr lang="en-US" sz="2800"/>
              <a:t>Penyebab motivasi dapat terkait:</a:t>
            </a:r>
          </a:p>
          <a:p>
            <a:pPr lvl="1">
              <a:lnSpc>
                <a:spcPct val="80000"/>
              </a:lnSpc>
            </a:pPr>
            <a:r>
              <a:rPr lang="en-US" sz="2400"/>
              <a:t>Kebutuhan</a:t>
            </a:r>
          </a:p>
          <a:p>
            <a:pPr lvl="1">
              <a:lnSpc>
                <a:spcPct val="80000"/>
              </a:lnSpc>
            </a:pPr>
            <a:r>
              <a:rPr lang="en-US" sz="2400"/>
              <a:t>Kekuatan menjawab pilihan tertentu</a:t>
            </a:r>
          </a:p>
          <a:p>
            <a:pPr lvl="1">
              <a:lnSpc>
                <a:spcPct val="80000"/>
              </a:lnSpc>
            </a:pPr>
            <a:r>
              <a:rPr lang="en-US" sz="2400"/>
              <a:t>Adanya usaha untuk memuaskan keinginan yang terdorong oleh nafsu atau logika.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5365" name="Rectangle 5"/>
          <p:cNvSpPr>
            <a:spLocks noGrp="1" noChangeArrowheads="1"/>
          </p:cNvSpPr>
          <p:nvPr>
            <p:ph type="title"/>
          </p:nvPr>
        </p:nvSpPr>
        <p:spPr>
          <a:xfrm>
            <a:off x="0" y="304800"/>
            <a:ext cx="9144000" cy="2362200"/>
          </a:xfrm>
          <a:noFill/>
          <a:ln/>
        </p:spPr>
        <p:txBody>
          <a:bodyPr/>
          <a:lstStyle/>
          <a:p>
            <a:r>
              <a:rPr lang="en-US" sz="3200"/>
              <a:t>ASUMSI DASAR UNTUK MEMAHAMI MANUSIA:</a:t>
            </a:r>
            <a:br>
              <a:rPr lang="en-US" sz="3200"/>
            </a:br>
            <a:r>
              <a:rPr lang="en-US" sz="3200"/>
              <a:t>Nimran (1996)</a:t>
            </a:r>
            <a:br>
              <a:rPr lang="en-US" sz="3200"/>
            </a:br>
            <a:endParaRPr lang="en-US" sz="3200"/>
          </a:p>
        </p:txBody>
      </p:sp>
      <p:sp>
        <p:nvSpPr>
          <p:cNvPr id="15364" name="Rectangle 4"/>
          <p:cNvSpPr>
            <a:spLocks noGrp="1" noChangeArrowheads="1"/>
          </p:cNvSpPr>
          <p:nvPr>
            <p:ph idx="1"/>
          </p:nvPr>
        </p:nvSpPr>
        <p:spPr>
          <a:xfrm>
            <a:off x="457200" y="2362200"/>
            <a:ext cx="8229600" cy="3763963"/>
          </a:xfrm>
        </p:spPr>
        <p:txBody>
          <a:bodyPr/>
          <a:lstStyle/>
          <a:p>
            <a:r>
              <a:rPr lang="en-US"/>
              <a:t>Untuk dapat memahami perilaku individu, kita perlu memahami karakteristik yang melekat pada individu.</a:t>
            </a:r>
          </a:p>
          <a:p>
            <a:r>
              <a:rPr lang="en-US"/>
              <a:t>Karakteristik yang dimaksud terkait dengan: ciri-ciri biografis, kepribadian, persepsi dam sikap.</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6388" name="Rectangle 4"/>
          <p:cNvSpPr>
            <a:spLocks noGrp="1" noChangeArrowheads="1"/>
          </p:cNvSpPr>
          <p:nvPr>
            <p:ph idx="1"/>
          </p:nvPr>
        </p:nvSpPr>
        <p:spPr>
          <a:xfrm>
            <a:off x="457200" y="381000"/>
            <a:ext cx="8229600" cy="6096000"/>
          </a:xfrm>
        </p:spPr>
        <p:txBody>
          <a:bodyPr/>
          <a:lstStyle/>
          <a:p>
            <a:pPr>
              <a:lnSpc>
                <a:spcPct val="90000"/>
              </a:lnSpc>
            </a:pPr>
            <a:r>
              <a:rPr lang="en-US"/>
              <a:t>Ciri-ciri biografis: umur, jenis kelamin, status perkawinan, jumlah tanggungan, masa kerja.</a:t>
            </a:r>
          </a:p>
          <a:p>
            <a:pPr>
              <a:lnSpc>
                <a:spcPct val="90000"/>
              </a:lnSpc>
            </a:pPr>
            <a:r>
              <a:rPr lang="en-US"/>
              <a:t>Kepribadian:</a:t>
            </a:r>
          </a:p>
          <a:p>
            <a:pPr lvl="1">
              <a:lnSpc>
                <a:spcPct val="90000"/>
              </a:lnSpc>
            </a:pPr>
            <a:r>
              <a:rPr lang="en-US"/>
              <a:t>Ada 3 pendekatan dalam upaya untuk memahami terjadinya perilaku manusia. Ketiga pendekatan tersebut adalah: pendekatan kognitif, pendekatan kepuasan, dan pendekatan psikoanalisis.</a:t>
            </a:r>
          </a:p>
          <a:p>
            <a:pPr lvl="1">
              <a:lnSpc>
                <a:spcPct val="90000"/>
              </a:lnSpc>
            </a:pPr>
            <a:r>
              <a:rPr lang="en-US"/>
              <a:t>Lebih lanjut, pemahaman atas kepribadian dapat dilihat melalui sejumlah teori, seperti teori psikoanalisis, teori pemenuhan kebutuhan Maslow, teori konsistensi, teori 2 faktor, dan teori prestasi dari McCelland.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7412" name="Rectangle 4"/>
          <p:cNvSpPr>
            <a:spLocks noGrp="1" noChangeArrowheads="1"/>
          </p:cNvSpPr>
          <p:nvPr>
            <p:ph idx="1"/>
          </p:nvPr>
        </p:nvSpPr>
        <p:spPr>
          <a:xfrm>
            <a:off x="457200" y="685800"/>
            <a:ext cx="8229600" cy="5867400"/>
          </a:xfrm>
        </p:spPr>
        <p:txBody>
          <a:bodyPr/>
          <a:lstStyle/>
          <a:p>
            <a:pPr>
              <a:lnSpc>
                <a:spcPct val="90000"/>
              </a:lnSpc>
            </a:pPr>
            <a:r>
              <a:rPr lang="en-US"/>
              <a:t>Atribut kepribadian</a:t>
            </a:r>
          </a:p>
          <a:p>
            <a:pPr lvl="1">
              <a:lnSpc>
                <a:spcPct val="90000"/>
              </a:lnSpc>
            </a:pPr>
            <a:r>
              <a:rPr lang="en-US"/>
              <a:t>Daerah pengendalian (dalam keberhasilan mencapai tujuan yang terdiri dari internal dan eksternal).</a:t>
            </a:r>
          </a:p>
          <a:p>
            <a:pPr lvl="1">
              <a:lnSpc>
                <a:spcPct val="90000"/>
              </a:lnSpc>
            </a:pPr>
            <a:r>
              <a:rPr lang="en-US"/>
              <a:t>Paham otoritarian</a:t>
            </a:r>
          </a:p>
          <a:p>
            <a:pPr lvl="1">
              <a:lnSpc>
                <a:spcPct val="90000"/>
              </a:lnSpc>
            </a:pPr>
            <a:r>
              <a:rPr lang="en-US"/>
              <a:t>Orientasi prestasi</a:t>
            </a:r>
          </a:p>
          <a:p>
            <a:pPr>
              <a:lnSpc>
                <a:spcPct val="90000"/>
              </a:lnSpc>
            </a:pPr>
            <a:r>
              <a:rPr lang="en-US"/>
              <a:t>Introversi dan ekstrovensi</a:t>
            </a:r>
          </a:p>
          <a:p>
            <a:pPr>
              <a:lnSpc>
                <a:spcPct val="90000"/>
              </a:lnSpc>
            </a:pPr>
            <a:r>
              <a:rPr lang="en-US"/>
              <a:t>Persepsi</a:t>
            </a:r>
          </a:p>
          <a:p>
            <a:pPr lvl="1">
              <a:lnSpc>
                <a:spcPct val="90000"/>
              </a:lnSpc>
            </a:pPr>
            <a:r>
              <a:rPr lang="en-US"/>
              <a:t>Robbins (1986): suatu proses dengan mana individu mengorganisasikan dan menafsirkan kesannya untuk memberi arti tertentu pada lingkungannya.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8436" name="Rectangle 4"/>
          <p:cNvSpPr>
            <a:spLocks noGrp="1" noChangeArrowheads="1"/>
          </p:cNvSpPr>
          <p:nvPr>
            <p:ph idx="1"/>
          </p:nvPr>
        </p:nvSpPr>
        <p:spPr>
          <a:xfrm>
            <a:off x="457200" y="914400"/>
            <a:ext cx="8229600" cy="5211763"/>
          </a:xfrm>
        </p:spPr>
        <p:txBody>
          <a:bodyPr/>
          <a:lstStyle/>
          <a:p>
            <a:pPr lvl="1"/>
            <a:r>
              <a:rPr lang="en-US" sz="2400"/>
              <a:t>I. Gitosudarmo (1997): suatu proses memperhatikan dan menyeleksi, mengorganisasikan dan menafsirkan stimulus lingkungan.</a:t>
            </a:r>
          </a:p>
          <a:p>
            <a:pPr lvl="1"/>
            <a:r>
              <a:rPr lang="en-US" sz="2400"/>
              <a:t>Sejumlah faktor yang mempengaruhi persepsi ukuran, intensitas, frekuensi, kontras, gerakan, perubahan, baru, dan unik.</a:t>
            </a:r>
          </a:p>
          <a:p>
            <a:pPr lvl="1"/>
            <a:r>
              <a:rPr lang="en-US" sz="2400"/>
              <a:t>Adanya perbedaan persepsi dalam memahami sesuatu dapat disebabkan oleh: pemberian kesan, sasaran (atribut yang melekat pada objek yang diamati), situasi, attitude, belajar. Faktor lainnya menurut I. Gitosudamo: stereotyping, hallo effect, projection (sentimental). </a:t>
            </a:r>
          </a:p>
          <a:p>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9459" name="Rectangle 3"/>
          <p:cNvSpPr>
            <a:spLocks noGrp="1" noChangeArrowheads="1"/>
          </p:cNvSpPr>
          <p:nvPr>
            <p:ph type="title"/>
          </p:nvPr>
        </p:nvSpPr>
        <p:spPr>
          <a:xfrm>
            <a:off x="1043490" y="381000"/>
            <a:ext cx="7024744" cy="1295400"/>
          </a:xfrm>
        </p:spPr>
        <p:txBody>
          <a:bodyPr/>
          <a:lstStyle/>
          <a:p>
            <a:r>
              <a:rPr lang="en-US" sz="3200" dirty="0"/>
              <a:t>LANDASAN UNTUK MEMAHAMI PERILAKU: J. WINARDI</a:t>
            </a:r>
          </a:p>
        </p:txBody>
      </p:sp>
      <p:pic>
        <p:nvPicPr>
          <p:cNvPr id="19461" name="Picture 5" descr="variabel perilaku"/>
          <p:cNvPicPr>
            <a:picLocks noChangeAspect="1" noChangeArrowheads="1"/>
          </p:cNvPicPr>
          <p:nvPr/>
        </p:nvPicPr>
        <p:blipFill>
          <a:blip r:embed="rId3"/>
          <a:srcRect/>
          <a:stretch>
            <a:fillRect/>
          </a:stretch>
        </p:blipFill>
        <p:spPr bwMode="auto">
          <a:xfrm>
            <a:off x="228600" y="1828800"/>
            <a:ext cx="8915400" cy="450532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0483" name="Rectangle 3"/>
          <p:cNvSpPr>
            <a:spLocks noGrp="1" noChangeArrowheads="1"/>
          </p:cNvSpPr>
          <p:nvPr>
            <p:ph type="title"/>
          </p:nvPr>
        </p:nvSpPr>
        <p:spPr>
          <a:xfrm>
            <a:off x="1043490" y="152400"/>
            <a:ext cx="7024744" cy="1371600"/>
          </a:xfrm>
        </p:spPr>
        <p:txBody>
          <a:bodyPr>
            <a:normAutofit/>
          </a:bodyPr>
          <a:lstStyle/>
          <a:p>
            <a:r>
              <a:rPr lang="en-US" sz="2800" dirty="0"/>
              <a:t>VARIABEL PSIKOLOGIKAL DAN PERSOALAN PERSEPSI DALAM KAJIAN J. WINARDI</a:t>
            </a:r>
          </a:p>
        </p:txBody>
      </p:sp>
      <p:pic>
        <p:nvPicPr>
          <p:cNvPr id="20485" name="Picture 5" descr="proses perpetual"/>
          <p:cNvPicPr>
            <a:picLocks noChangeAspect="1" noChangeArrowheads="1"/>
          </p:cNvPicPr>
          <p:nvPr/>
        </p:nvPicPr>
        <p:blipFill>
          <a:blip r:embed="rId3"/>
          <a:srcRect/>
          <a:stretch>
            <a:fillRect/>
          </a:stretch>
        </p:blipFill>
        <p:spPr bwMode="auto">
          <a:xfrm>
            <a:off x="74613" y="1524000"/>
            <a:ext cx="9043987" cy="4687888"/>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8675" name="Rectangle 3"/>
          <p:cNvSpPr>
            <a:spLocks noGrp="1" noChangeArrowheads="1"/>
          </p:cNvSpPr>
          <p:nvPr>
            <p:ph type="title"/>
          </p:nvPr>
        </p:nvSpPr>
        <p:spPr/>
        <p:txBody>
          <a:bodyPr/>
          <a:lstStyle/>
          <a:p>
            <a:r>
              <a:rPr lang="en-US" sz="3200"/>
              <a:t>PEMBENTUKAN SIKAP DAN PERILAKU</a:t>
            </a:r>
          </a:p>
        </p:txBody>
      </p:sp>
      <p:sp>
        <p:nvSpPr>
          <p:cNvPr id="28676" name="Rectangle 4"/>
          <p:cNvSpPr>
            <a:spLocks noGrp="1" noChangeArrowheads="1"/>
          </p:cNvSpPr>
          <p:nvPr>
            <p:ph idx="1"/>
          </p:nvPr>
        </p:nvSpPr>
        <p:spPr/>
        <p:txBody>
          <a:bodyPr>
            <a:normAutofit fontScale="85000" lnSpcReduction="10000"/>
          </a:bodyPr>
          <a:lstStyle/>
          <a:p>
            <a:pPr>
              <a:lnSpc>
                <a:spcPct val="80000"/>
              </a:lnSpc>
            </a:pPr>
            <a:r>
              <a:rPr lang="en-US" sz="2800"/>
              <a:t>Sebagaimana telah disampaikan sebelumnya, ada 3 pendekatan yang dapat diaplikasi dalam menelaah proses pembentukan sikap dan perilaku, yaitu:</a:t>
            </a:r>
          </a:p>
          <a:p>
            <a:pPr lvl="1">
              <a:lnSpc>
                <a:spcPct val="80000"/>
              </a:lnSpc>
            </a:pPr>
            <a:r>
              <a:rPr lang="en-US" sz="2400"/>
              <a:t>Pendekatan kognitif sebagaimana yang dibahas oleh Littlejohn (1992) yang menganalisa mengenai stimulus dan respon.</a:t>
            </a:r>
          </a:p>
          <a:p>
            <a:pPr lvl="1">
              <a:lnSpc>
                <a:spcPct val="80000"/>
              </a:lnSpc>
            </a:pPr>
            <a:r>
              <a:rPr lang="en-US" sz="2400"/>
              <a:t>Pendekatan kepuasan. Pendekatan ini memfokuskan perhatian pada faktor-faktor pada diri seseorang yang menguatkan, mengarahkan, mendukung, dan menghentikan perilakunya. Ada sejumlah teori yang terkait dengan pendekatan ini, yaitu: teori hierarki kebutuhan, teori dua faktor, dan teori prestasi.</a:t>
            </a:r>
          </a:p>
          <a:p>
            <a:pPr>
              <a:lnSpc>
                <a:spcPct val="80000"/>
              </a:lnSpc>
            </a:pPr>
            <a:endParaRPr lang="en-US" sz="2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0" name="Picture 4"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098" name="Rectangle 2"/>
          <p:cNvSpPr>
            <a:spLocks noGrp="1" noChangeArrowheads="1"/>
          </p:cNvSpPr>
          <p:nvPr>
            <p:ph type="title"/>
          </p:nvPr>
        </p:nvSpPr>
        <p:spPr>
          <a:xfrm>
            <a:off x="228600" y="228600"/>
            <a:ext cx="8686800" cy="1020763"/>
          </a:xfrm>
        </p:spPr>
        <p:txBody>
          <a:bodyPr/>
          <a:lstStyle/>
          <a:p>
            <a:r>
              <a:rPr lang="en-US" sz="3600"/>
              <a:t>PENGERTIAN PERILAKU ORGANISASI</a:t>
            </a:r>
          </a:p>
        </p:txBody>
      </p:sp>
      <p:sp>
        <p:nvSpPr>
          <p:cNvPr id="4099" name="Rectangle 3"/>
          <p:cNvSpPr>
            <a:spLocks noGrp="1" noChangeArrowheads="1"/>
          </p:cNvSpPr>
          <p:nvPr>
            <p:ph idx="1"/>
          </p:nvPr>
        </p:nvSpPr>
        <p:spPr>
          <a:xfrm>
            <a:off x="457200" y="1524000"/>
            <a:ext cx="8229600" cy="5105400"/>
          </a:xfrm>
        </p:spPr>
        <p:txBody>
          <a:bodyPr>
            <a:normAutofit lnSpcReduction="10000"/>
          </a:bodyPr>
          <a:lstStyle/>
          <a:p>
            <a:pPr>
              <a:lnSpc>
                <a:spcPct val="80000"/>
              </a:lnSpc>
            </a:pPr>
            <a:r>
              <a:rPr lang="en-US" sz="2800"/>
              <a:t>Johns (1993): Perilaku organisasi adalah suatu istilah yang agak umum untuk menunjukkan sikap dan prilaku individu dan kelompok dalam organisasi, yang berkenaan dengan studi yang sistematis tentang sikap dan perilaku, baik ayng menyangkut pribadi maupun antar pribadi dalam konteks organisasi.</a:t>
            </a:r>
          </a:p>
          <a:p>
            <a:pPr>
              <a:lnSpc>
                <a:spcPct val="80000"/>
              </a:lnSpc>
            </a:pPr>
            <a:r>
              <a:rPr lang="en-US" sz="2800"/>
              <a:t>Robbins, SP. (1986): Perilaku organisasional adalah bidang studi yang menyelidiki pengaruh yang ditimbulkan oleh individu, kelompok dan struktur terhadap perilaku manusia di dalam organisasi dengan tujuan menerapkan pengetahuan yang didapat untuk meningkatkan efektifitas organisasi.</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1508" name="Rectangle 4"/>
          <p:cNvSpPr>
            <a:spLocks noGrp="1" noChangeArrowheads="1"/>
          </p:cNvSpPr>
          <p:nvPr>
            <p:ph idx="1"/>
          </p:nvPr>
        </p:nvSpPr>
        <p:spPr>
          <a:xfrm>
            <a:off x="457200" y="838200"/>
            <a:ext cx="8229600" cy="5287963"/>
          </a:xfrm>
        </p:spPr>
        <p:txBody>
          <a:bodyPr/>
          <a:lstStyle/>
          <a:p>
            <a:pPr lvl="1"/>
            <a:r>
              <a:rPr lang="en-US"/>
              <a:t>Pendekatan psikoanalisis yang mengaitkan kita dengan pemikiran Sigmund Freud terkait dengan </a:t>
            </a:r>
            <a:r>
              <a:rPr lang="en-US" i="1"/>
              <a:t>id, ego</a:t>
            </a:r>
            <a:r>
              <a:rPr lang="en-US"/>
              <a:t>, dan </a:t>
            </a:r>
            <a:r>
              <a:rPr lang="en-US" i="1"/>
              <a:t>super ego</a:t>
            </a:r>
            <a:r>
              <a:rPr lang="en-US"/>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2531" name="Rectangle 3"/>
          <p:cNvSpPr>
            <a:spLocks noGrp="1" noChangeArrowheads="1"/>
          </p:cNvSpPr>
          <p:nvPr>
            <p:ph type="title"/>
          </p:nvPr>
        </p:nvSpPr>
        <p:spPr>
          <a:xfrm>
            <a:off x="457200" y="274638"/>
            <a:ext cx="8229600" cy="639762"/>
          </a:xfrm>
        </p:spPr>
        <p:txBody>
          <a:bodyPr>
            <a:normAutofit fontScale="90000"/>
          </a:bodyPr>
          <a:lstStyle/>
          <a:p>
            <a:r>
              <a:rPr lang="en-US" sz="4000"/>
              <a:t>KEPRIBADIAN</a:t>
            </a:r>
          </a:p>
        </p:txBody>
      </p:sp>
      <p:sp>
        <p:nvSpPr>
          <p:cNvPr id="22532" name="Rectangle 4"/>
          <p:cNvSpPr>
            <a:spLocks noGrp="1" noChangeArrowheads="1"/>
          </p:cNvSpPr>
          <p:nvPr>
            <p:ph idx="1"/>
          </p:nvPr>
        </p:nvSpPr>
        <p:spPr>
          <a:xfrm>
            <a:off x="457200" y="1219200"/>
            <a:ext cx="8229600" cy="5257800"/>
          </a:xfrm>
        </p:spPr>
        <p:txBody>
          <a:bodyPr>
            <a:normAutofit lnSpcReduction="10000"/>
          </a:bodyPr>
          <a:lstStyle/>
          <a:p>
            <a:pPr>
              <a:lnSpc>
                <a:spcPct val="90000"/>
              </a:lnSpc>
            </a:pPr>
            <a:r>
              <a:rPr lang="en-US" sz="2800"/>
              <a:t>Kepribadian merupakan suatu keseluruhan yang terorganisasi</a:t>
            </a:r>
          </a:p>
          <a:p>
            <a:pPr>
              <a:lnSpc>
                <a:spcPct val="90000"/>
              </a:lnSpc>
            </a:pPr>
            <a:r>
              <a:rPr lang="en-US" sz="2800"/>
              <a:t>Kepribadian terlihat terorganisasi dalam pola-pola, yang hingga tingkat tertentu dapat diobservasi dan diukur.</a:t>
            </a:r>
          </a:p>
          <a:p>
            <a:pPr>
              <a:lnSpc>
                <a:spcPct val="90000"/>
              </a:lnSpc>
            </a:pPr>
            <a:r>
              <a:rPr lang="en-US" sz="2800"/>
              <a:t>Walaupun kepribadian memiliki landasan biologikal, pengembangan spesifiknya merupakan sebuah produk dari lingkungan sosial dan kultural.</a:t>
            </a:r>
          </a:p>
          <a:p>
            <a:pPr>
              <a:lnSpc>
                <a:spcPct val="90000"/>
              </a:lnSpc>
            </a:pPr>
            <a:r>
              <a:rPr lang="en-US" sz="2800"/>
              <a:t>Kepemimpinan memiliki aspek-aspek superfisial.</a:t>
            </a:r>
          </a:p>
          <a:p>
            <a:pPr>
              <a:lnSpc>
                <a:spcPct val="90000"/>
              </a:lnSpc>
            </a:pPr>
            <a:r>
              <a:rPr lang="en-US" sz="2800"/>
              <a:t>Kepribadian mencakup ciri-ciri umum, maupun ciri unik.</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5604" name="Rectangle 4"/>
          <p:cNvSpPr>
            <a:spLocks noGrp="1" noChangeArrowheads="1"/>
          </p:cNvSpPr>
          <p:nvPr>
            <p:ph idx="1"/>
          </p:nvPr>
        </p:nvSpPr>
        <p:spPr>
          <a:xfrm>
            <a:off x="457200" y="838200"/>
            <a:ext cx="8229600" cy="3581400"/>
          </a:xfrm>
        </p:spPr>
        <p:txBody>
          <a:bodyPr/>
          <a:lstStyle/>
          <a:p>
            <a:r>
              <a:rPr lang="en-US"/>
              <a:t>“…..kepribadian seorang individu, merupakan suatu kelompok ciri-ciri yang relatif stabil, tendensi-tendensi, dan tempramen-tempramen yang sangat dipengaruhi oleh faktor-faktor yang diwarisi, dan oleh faktor-faktor sosial, kultural, dan lingkungan.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6627" name="Rectangle 3"/>
          <p:cNvSpPr>
            <a:spLocks noGrp="1" noChangeArrowheads="1"/>
          </p:cNvSpPr>
          <p:nvPr>
            <p:ph type="title"/>
          </p:nvPr>
        </p:nvSpPr>
        <p:spPr/>
        <p:txBody>
          <a:bodyPr/>
          <a:lstStyle/>
          <a:p>
            <a:r>
              <a:rPr lang="en-US" sz="2800"/>
              <a:t>3 PENDEKATAN TEORITIKAL DALAM MEMAHAMI KEPRIBADIAN</a:t>
            </a:r>
          </a:p>
        </p:txBody>
      </p:sp>
      <p:sp>
        <p:nvSpPr>
          <p:cNvPr id="26628" name="Rectangle 4"/>
          <p:cNvSpPr>
            <a:spLocks noGrp="1" noChangeArrowheads="1"/>
          </p:cNvSpPr>
          <p:nvPr>
            <p:ph idx="1"/>
          </p:nvPr>
        </p:nvSpPr>
        <p:spPr/>
        <p:txBody>
          <a:bodyPr>
            <a:normAutofit fontScale="85000" lnSpcReduction="20000"/>
          </a:bodyPr>
          <a:lstStyle/>
          <a:p>
            <a:pPr>
              <a:lnSpc>
                <a:spcPct val="80000"/>
              </a:lnSpc>
            </a:pPr>
            <a:r>
              <a:rPr lang="en-US" sz="2800"/>
              <a:t>PENDEKATAN SIFAT</a:t>
            </a:r>
          </a:p>
          <a:p>
            <a:pPr lvl="1">
              <a:lnSpc>
                <a:spcPct val="80000"/>
              </a:lnSpc>
            </a:pPr>
            <a:r>
              <a:rPr lang="en-US" sz="2400"/>
              <a:t>Teori ini menyediakan sebuah katalog yang melukiskan sang individu. Katalog itu dapat berdasarkan ciri fisik atau psikologikal seseorang.</a:t>
            </a:r>
          </a:p>
          <a:p>
            <a:pPr>
              <a:lnSpc>
                <a:spcPct val="80000"/>
              </a:lnSpc>
            </a:pPr>
            <a:r>
              <a:rPr lang="en-US" sz="2800"/>
              <a:t>PENDEKATAN PSIKODINAMIK</a:t>
            </a:r>
          </a:p>
          <a:p>
            <a:pPr lvl="1">
              <a:lnSpc>
                <a:spcPct val="80000"/>
              </a:lnSpc>
            </a:pPr>
            <a:r>
              <a:rPr lang="en-US" sz="2400"/>
              <a:t>Pendekatan ini sama dengan pendekatan psikoanalisis. Teori-teori psikodinamik mengintegrasi ciri-ciri manusia dan menerangkan sifat dinamik pengembangan kepribadian.</a:t>
            </a:r>
          </a:p>
          <a:p>
            <a:pPr>
              <a:lnSpc>
                <a:spcPct val="80000"/>
              </a:lnSpc>
            </a:pPr>
            <a:r>
              <a:rPr lang="en-US" sz="2800"/>
              <a:t>PENDEKATAN HUMANISTIK</a:t>
            </a:r>
          </a:p>
          <a:p>
            <a:pPr lvl="1">
              <a:lnSpc>
                <a:spcPct val="80000"/>
              </a:lnSpc>
            </a:pPr>
            <a:r>
              <a:rPr lang="en-US" sz="2400"/>
              <a:t>Teori humanistik menitikberatkan person, dan pentingnya </a:t>
            </a:r>
            <a:r>
              <a:rPr lang="en-US" sz="2400" u="sng"/>
              <a:t>aktualisasi diri</a:t>
            </a:r>
            <a:r>
              <a:rPr lang="en-US" sz="2400"/>
              <a:t> bagi kepribadian.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7651" name="Rectangle 3"/>
          <p:cNvSpPr>
            <a:spLocks noGrp="1" noChangeArrowheads="1"/>
          </p:cNvSpPr>
          <p:nvPr>
            <p:ph type="title"/>
          </p:nvPr>
        </p:nvSpPr>
        <p:spPr>
          <a:xfrm>
            <a:off x="457200" y="274638"/>
            <a:ext cx="8229600" cy="563562"/>
          </a:xfrm>
        </p:spPr>
        <p:txBody>
          <a:bodyPr>
            <a:normAutofit fontScale="90000"/>
          </a:bodyPr>
          <a:lstStyle/>
          <a:p>
            <a:r>
              <a:rPr lang="en-US" sz="3200"/>
              <a:t>MODIFIKASI PERILAKU</a:t>
            </a:r>
          </a:p>
        </p:txBody>
      </p:sp>
      <p:sp>
        <p:nvSpPr>
          <p:cNvPr id="27652" name="Rectangle 4"/>
          <p:cNvSpPr>
            <a:spLocks noGrp="1" noChangeArrowheads="1"/>
          </p:cNvSpPr>
          <p:nvPr>
            <p:ph idx="1"/>
          </p:nvPr>
        </p:nvSpPr>
        <p:spPr>
          <a:xfrm>
            <a:off x="457200" y="914400"/>
            <a:ext cx="8229600" cy="4495800"/>
          </a:xfrm>
        </p:spPr>
        <p:txBody>
          <a:bodyPr/>
          <a:lstStyle/>
          <a:p>
            <a:r>
              <a:rPr lang="en-US"/>
              <a:t>Perilaku individu dapat dimodifikasi. Langkah modifikasi yang dapat dikembangkan:</a:t>
            </a:r>
          </a:p>
          <a:p>
            <a:pPr lvl="1"/>
            <a:r>
              <a:rPr lang="en-US" i="1"/>
              <a:t>Antecendents</a:t>
            </a:r>
            <a:r>
              <a:rPr lang="en-US"/>
              <a:t>, yaitu apa yang melatarbelakangi perilaku individu?</a:t>
            </a:r>
          </a:p>
          <a:p>
            <a:pPr lvl="1"/>
            <a:r>
              <a:rPr lang="en-US" i="1"/>
              <a:t>Behavior</a:t>
            </a:r>
            <a:r>
              <a:rPr lang="en-US"/>
              <a:t>, yaitu apa yang individu lakukan/katakan?</a:t>
            </a:r>
          </a:p>
          <a:p>
            <a:pPr lvl="1"/>
            <a:r>
              <a:rPr lang="en-US" i="1"/>
              <a:t>Consequences</a:t>
            </a:r>
            <a:r>
              <a:rPr lang="en-US"/>
              <a:t>, yaitu apa yang terjadi setelah tindakan tersebut.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TERIMAKASIIIH.....</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123" name="Rectangle 3"/>
          <p:cNvSpPr>
            <a:spLocks noGrp="1" noChangeArrowheads="1"/>
          </p:cNvSpPr>
          <p:nvPr>
            <p:ph type="title"/>
          </p:nvPr>
        </p:nvSpPr>
        <p:spPr/>
        <p:txBody>
          <a:bodyPr>
            <a:normAutofit fontScale="90000"/>
          </a:bodyPr>
          <a:lstStyle/>
          <a:p>
            <a:r>
              <a:rPr lang="en-US" sz="4000"/>
              <a:t>TINGKAT ANALISIS PERILAKU ORGANISASI</a:t>
            </a:r>
          </a:p>
        </p:txBody>
      </p:sp>
      <p:sp>
        <p:nvSpPr>
          <p:cNvPr id="5128" name="Oval 8"/>
          <p:cNvSpPr>
            <a:spLocks noChangeArrowheads="1"/>
          </p:cNvSpPr>
          <p:nvPr/>
        </p:nvSpPr>
        <p:spPr bwMode="auto">
          <a:xfrm>
            <a:off x="2316163" y="1719263"/>
            <a:ext cx="4419600" cy="4114800"/>
          </a:xfrm>
          <a:prstGeom prst="ellipse">
            <a:avLst/>
          </a:prstGeom>
          <a:solidFill>
            <a:schemeClr val="accent1"/>
          </a:solidFill>
          <a:ln w="9525">
            <a:solidFill>
              <a:schemeClr val="tx1"/>
            </a:solidFill>
            <a:round/>
            <a:headEnd/>
            <a:tailEnd/>
          </a:ln>
          <a:effectLst/>
        </p:spPr>
        <p:txBody>
          <a:bodyPr wrap="none" anchor="ctr"/>
          <a:lstStyle/>
          <a:p>
            <a:endParaRPr lang="id-ID"/>
          </a:p>
        </p:txBody>
      </p:sp>
      <p:sp>
        <p:nvSpPr>
          <p:cNvPr id="5127" name="Oval 7"/>
          <p:cNvSpPr>
            <a:spLocks noChangeArrowheads="1"/>
          </p:cNvSpPr>
          <p:nvPr/>
        </p:nvSpPr>
        <p:spPr bwMode="auto">
          <a:xfrm>
            <a:off x="3048000" y="2362200"/>
            <a:ext cx="2895600" cy="2895600"/>
          </a:xfrm>
          <a:prstGeom prst="ellipse">
            <a:avLst/>
          </a:prstGeom>
          <a:solidFill>
            <a:schemeClr val="accent1"/>
          </a:solidFill>
          <a:ln w="9525">
            <a:solidFill>
              <a:schemeClr val="tx1"/>
            </a:solidFill>
            <a:round/>
            <a:headEnd/>
            <a:tailEnd/>
          </a:ln>
          <a:effectLst/>
        </p:spPr>
        <p:txBody>
          <a:bodyPr wrap="none" anchor="ctr"/>
          <a:lstStyle/>
          <a:p>
            <a:endParaRPr lang="id-ID"/>
          </a:p>
        </p:txBody>
      </p:sp>
      <p:sp>
        <p:nvSpPr>
          <p:cNvPr id="5126" name="Oval 6"/>
          <p:cNvSpPr>
            <a:spLocks noChangeArrowheads="1"/>
          </p:cNvSpPr>
          <p:nvPr/>
        </p:nvSpPr>
        <p:spPr bwMode="auto">
          <a:xfrm>
            <a:off x="4038600" y="3429000"/>
            <a:ext cx="914400" cy="914400"/>
          </a:xfrm>
          <a:prstGeom prst="ellipse">
            <a:avLst/>
          </a:prstGeom>
          <a:solidFill>
            <a:schemeClr val="accent1"/>
          </a:solidFill>
          <a:ln w="9525">
            <a:solidFill>
              <a:schemeClr val="tx1"/>
            </a:solidFill>
            <a:round/>
            <a:headEnd/>
            <a:tailEnd/>
          </a:ln>
          <a:effectLst/>
        </p:spPr>
        <p:txBody>
          <a:bodyPr wrap="none" anchor="ctr"/>
          <a:lstStyle/>
          <a:p>
            <a:pPr algn="ctr"/>
            <a:r>
              <a:rPr lang="en-US"/>
              <a:t>individu</a:t>
            </a:r>
          </a:p>
        </p:txBody>
      </p:sp>
      <p:sp>
        <p:nvSpPr>
          <p:cNvPr id="5132" name="Text Box 12"/>
          <p:cNvSpPr txBox="1">
            <a:spLocks noChangeArrowheads="1"/>
          </p:cNvSpPr>
          <p:nvPr/>
        </p:nvSpPr>
        <p:spPr bwMode="auto">
          <a:xfrm>
            <a:off x="3657600" y="2743200"/>
            <a:ext cx="1752600" cy="274638"/>
          </a:xfrm>
          <a:prstGeom prst="rect">
            <a:avLst/>
          </a:prstGeom>
          <a:noFill/>
          <a:ln w="9525">
            <a:noFill/>
            <a:miter lim="800000"/>
            <a:headEnd/>
            <a:tailEnd/>
          </a:ln>
          <a:effectLst/>
        </p:spPr>
        <p:txBody>
          <a:bodyPr>
            <a:spAutoFit/>
          </a:bodyPr>
          <a:lstStyle/>
          <a:p>
            <a:pPr algn="ctr">
              <a:spcBef>
                <a:spcPct val="50000"/>
              </a:spcBef>
            </a:pPr>
            <a:r>
              <a:rPr lang="en-US"/>
              <a:t>kelompok</a:t>
            </a:r>
          </a:p>
        </p:txBody>
      </p:sp>
      <p:sp>
        <p:nvSpPr>
          <p:cNvPr id="5133" name="Text Box 13"/>
          <p:cNvSpPr txBox="1">
            <a:spLocks noChangeArrowheads="1"/>
          </p:cNvSpPr>
          <p:nvPr/>
        </p:nvSpPr>
        <p:spPr bwMode="auto">
          <a:xfrm>
            <a:off x="3581400" y="1905000"/>
            <a:ext cx="1981200" cy="274638"/>
          </a:xfrm>
          <a:prstGeom prst="rect">
            <a:avLst/>
          </a:prstGeom>
          <a:noFill/>
          <a:ln w="9525">
            <a:noFill/>
            <a:miter lim="800000"/>
            <a:headEnd/>
            <a:tailEnd/>
          </a:ln>
          <a:effectLst/>
        </p:spPr>
        <p:txBody>
          <a:bodyPr>
            <a:spAutoFit/>
          </a:bodyPr>
          <a:lstStyle/>
          <a:p>
            <a:pPr algn="ctr">
              <a:spcBef>
                <a:spcPct val="50000"/>
              </a:spcBef>
            </a:pPr>
            <a:r>
              <a:rPr lang="en-US"/>
              <a:t>organisasi</a:t>
            </a:r>
          </a:p>
        </p:txBody>
      </p:sp>
      <p:sp>
        <p:nvSpPr>
          <p:cNvPr id="5134" name="Text Box 14"/>
          <p:cNvSpPr txBox="1">
            <a:spLocks noChangeArrowheads="1"/>
          </p:cNvSpPr>
          <p:nvPr/>
        </p:nvSpPr>
        <p:spPr bwMode="auto">
          <a:xfrm>
            <a:off x="6858000" y="2057400"/>
            <a:ext cx="2057400" cy="481013"/>
          </a:xfrm>
          <a:prstGeom prst="rect">
            <a:avLst/>
          </a:prstGeom>
          <a:noFill/>
          <a:ln w="9525">
            <a:noFill/>
            <a:miter lim="800000"/>
            <a:headEnd/>
            <a:tailEnd/>
          </a:ln>
          <a:effectLst/>
        </p:spPr>
        <p:txBody>
          <a:bodyPr>
            <a:spAutoFit/>
          </a:bodyPr>
          <a:lstStyle/>
          <a:p>
            <a:pPr>
              <a:spcBef>
                <a:spcPct val="50000"/>
              </a:spcBef>
            </a:pPr>
            <a:r>
              <a:rPr lang="en-US"/>
              <a:t>Faktor lingkungan</a:t>
            </a:r>
          </a:p>
        </p:txBody>
      </p:sp>
      <p:sp>
        <p:nvSpPr>
          <p:cNvPr id="5135" name="Text Box 15"/>
          <p:cNvSpPr txBox="1">
            <a:spLocks noChangeArrowheads="1"/>
          </p:cNvSpPr>
          <p:nvPr/>
        </p:nvSpPr>
        <p:spPr bwMode="auto">
          <a:xfrm>
            <a:off x="304800" y="5257800"/>
            <a:ext cx="2057400" cy="366713"/>
          </a:xfrm>
          <a:prstGeom prst="rect">
            <a:avLst/>
          </a:prstGeom>
          <a:noFill/>
          <a:ln w="9525">
            <a:noFill/>
            <a:miter lim="800000"/>
            <a:headEnd/>
            <a:tailEnd/>
          </a:ln>
          <a:effectLst/>
        </p:spPr>
        <p:txBody>
          <a:bodyPr>
            <a:spAutoFit/>
          </a:bodyPr>
          <a:lstStyle/>
          <a:p>
            <a:pPr>
              <a:spcBef>
                <a:spcPct val="50000"/>
              </a:spcBef>
            </a:pPr>
            <a:r>
              <a:rPr lang="en-US"/>
              <a:t>Faktor lingkungan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6148" name="Rectangle 4"/>
          <p:cNvSpPr>
            <a:spLocks noGrp="1" noChangeArrowheads="1"/>
          </p:cNvSpPr>
          <p:nvPr>
            <p:ph idx="1"/>
          </p:nvPr>
        </p:nvSpPr>
        <p:spPr>
          <a:xfrm>
            <a:off x="457200" y="381000"/>
            <a:ext cx="8229600" cy="6096000"/>
          </a:xfrm>
        </p:spPr>
        <p:txBody>
          <a:bodyPr>
            <a:normAutofit lnSpcReduction="10000"/>
          </a:bodyPr>
          <a:lstStyle/>
          <a:p>
            <a:pPr marL="609600" indent="-609600">
              <a:lnSpc>
                <a:spcPct val="80000"/>
              </a:lnSpc>
              <a:buFontTx/>
              <a:buAutoNum type="arabicPeriod"/>
            </a:pPr>
            <a:r>
              <a:rPr lang="en-US" sz="2400"/>
              <a:t>Menganalisis perilaku organisasional dalam tingkatan individu</a:t>
            </a:r>
          </a:p>
          <a:p>
            <a:pPr marL="990600" lvl="1" indent="-533400">
              <a:lnSpc>
                <a:spcPct val="80000"/>
              </a:lnSpc>
              <a:buFontTx/>
              <a:buChar char="•"/>
            </a:pPr>
            <a:r>
              <a:rPr lang="en-US" sz="2000"/>
              <a:t>Organisasi merupakan kumpulan individu.</a:t>
            </a:r>
          </a:p>
          <a:p>
            <a:pPr marL="990600" lvl="1" indent="-533400">
              <a:lnSpc>
                <a:spcPct val="80000"/>
              </a:lnSpc>
              <a:buFontTx/>
              <a:buChar char="•"/>
            </a:pPr>
            <a:r>
              <a:rPr lang="en-US" sz="2000"/>
              <a:t>Setiap individu memiliki kebutuhan, minat, persepsi, sikap, nilai, kepribadian, dan berbagai hal lain yang berbeda.</a:t>
            </a:r>
          </a:p>
          <a:p>
            <a:pPr marL="990600" lvl="1" indent="-533400">
              <a:lnSpc>
                <a:spcPct val="80000"/>
              </a:lnSpc>
              <a:buFontTx/>
              <a:buChar char="•"/>
            </a:pPr>
            <a:r>
              <a:rPr lang="en-US" sz="2000"/>
              <a:t>Perbedaan ditingkat individu mempengaruhi organisasi.</a:t>
            </a:r>
          </a:p>
          <a:p>
            <a:pPr marL="609600" indent="-609600">
              <a:lnSpc>
                <a:spcPct val="80000"/>
              </a:lnSpc>
              <a:buFontTx/>
              <a:buAutoNum type="arabicPeriod"/>
            </a:pPr>
            <a:r>
              <a:rPr lang="en-US" sz="2400"/>
              <a:t>Menganalisis perilaku organisasional dalam tingkatan kelompok</a:t>
            </a:r>
          </a:p>
          <a:p>
            <a:pPr marL="990600" lvl="1" indent="-533400">
              <a:lnSpc>
                <a:spcPct val="80000"/>
              </a:lnSpc>
              <a:buFontTx/>
              <a:buChar char="•"/>
            </a:pPr>
            <a:r>
              <a:rPr lang="en-US" sz="2000"/>
              <a:t>Kelompok bukanlah penjumlahan dari perilaku individu-individu di dalam organisasi.</a:t>
            </a:r>
          </a:p>
          <a:p>
            <a:pPr marL="990600" lvl="1" indent="-533400">
              <a:lnSpc>
                <a:spcPct val="80000"/>
              </a:lnSpc>
              <a:buFontTx/>
              <a:buChar char="•"/>
            </a:pPr>
            <a:r>
              <a:rPr lang="en-US" sz="2000"/>
              <a:t>Kelompok memiliki norma, budaya, sikap, etika, dan hal lain yang tersendiri serta membentuk pola perilaku kelompok.</a:t>
            </a:r>
          </a:p>
          <a:p>
            <a:pPr marL="990600" lvl="1" indent="-533400">
              <a:lnSpc>
                <a:spcPct val="80000"/>
              </a:lnSpc>
              <a:buFontTx/>
              <a:buChar char="•"/>
            </a:pPr>
            <a:r>
              <a:rPr lang="en-US" sz="2000"/>
              <a:t>Perbedaan ditingkat kelompok mempengaruhi organisasi.</a:t>
            </a:r>
          </a:p>
          <a:p>
            <a:pPr marL="609600" indent="-609600">
              <a:lnSpc>
                <a:spcPct val="80000"/>
              </a:lnSpc>
              <a:buFontTx/>
              <a:buAutoNum type="arabicPeriod"/>
            </a:pPr>
            <a:r>
              <a:rPr lang="en-US" sz="2400"/>
              <a:t>Menganalisis perilaku organisasional dalam tingkatan organisasi</a:t>
            </a:r>
          </a:p>
          <a:p>
            <a:pPr marL="990600" lvl="1" indent="-533400">
              <a:lnSpc>
                <a:spcPct val="80000"/>
              </a:lnSpc>
              <a:buFontTx/>
              <a:buChar char="•"/>
            </a:pPr>
            <a:r>
              <a:rPr lang="en-US" sz="2000"/>
              <a:t>Organisasi bukanlah penjumlahan dari perilaku individu dan kelompok.</a:t>
            </a:r>
          </a:p>
          <a:p>
            <a:pPr marL="990600" lvl="1" indent="-533400">
              <a:lnSpc>
                <a:spcPct val="80000"/>
              </a:lnSpc>
              <a:buFontTx/>
              <a:buChar char="•"/>
            </a:pPr>
            <a:r>
              <a:rPr lang="en-US" sz="2000"/>
              <a:t>Sama seperti kelompok, organisasi juga memiliki norma, budaya, dan hal lain yang tersendiri dan membentuk pola perilaku organisasi.</a:t>
            </a:r>
          </a:p>
          <a:p>
            <a:pPr marL="990600" lvl="1" indent="-533400">
              <a:lnSpc>
                <a:spcPct val="80000"/>
              </a:lnSpc>
              <a:buFontTx/>
              <a:buNone/>
            </a:pPr>
            <a:endParaRPr 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7171" name="Rectangle 3"/>
          <p:cNvSpPr>
            <a:spLocks noGrp="1" noChangeArrowheads="1"/>
          </p:cNvSpPr>
          <p:nvPr>
            <p:ph type="title"/>
          </p:nvPr>
        </p:nvSpPr>
        <p:spPr>
          <a:xfrm>
            <a:off x="152400" y="274638"/>
            <a:ext cx="8991600" cy="1143000"/>
          </a:xfrm>
        </p:spPr>
        <p:txBody>
          <a:bodyPr>
            <a:normAutofit fontScale="90000"/>
          </a:bodyPr>
          <a:lstStyle/>
          <a:p>
            <a:r>
              <a:rPr lang="en-US" sz="3600"/>
              <a:t>TUJUAN MEMAHAMI PERILAKU ORGANISASI</a:t>
            </a:r>
          </a:p>
        </p:txBody>
      </p:sp>
      <p:sp>
        <p:nvSpPr>
          <p:cNvPr id="7172" name="Rectangle 4"/>
          <p:cNvSpPr>
            <a:spLocks noGrp="1" noChangeArrowheads="1"/>
          </p:cNvSpPr>
          <p:nvPr>
            <p:ph idx="1"/>
          </p:nvPr>
        </p:nvSpPr>
        <p:spPr>
          <a:xfrm>
            <a:off x="457200" y="1600200"/>
            <a:ext cx="8229600" cy="4876800"/>
          </a:xfrm>
        </p:spPr>
        <p:txBody>
          <a:bodyPr/>
          <a:lstStyle/>
          <a:p>
            <a:pPr>
              <a:lnSpc>
                <a:spcPct val="90000"/>
              </a:lnSpc>
            </a:pPr>
            <a:r>
              <a:rPr lang="en-US" sz="2800"/>
              <a:t>Nimran (1996):</a:t>
            </a:r>
          </a:p>
          <a:p>
            <a:pPr lvl="1">
              <a:lnSpc>
                <a:spcPct val="90000"/>
              </a:lnSpc>
            </a:pPr>
            <a:r>
              <a:rPr lang="en-US" sz="2400"/>
              <a:t>Prediksi.</a:t>
            </a:r>
          </a:p>
          <a:p>
            <a:pPr lvl="2">
              <a:lnSpc>
                <a:spcPct val="90000"/>
              </a:lnSpc>
            </a:pPr>
            <a:r>
              <a:rPr lang="en-US" sz="2000"/>
              <a:t>Kemampuan memprediksi perilaku orang lain memberikan kesempatan untuk membangun komunikasi yang baik, efektif, dan efesien sehingga mampu berpikir, bersikap, dan bertindak tepat dalam berkomunikasi.</a:t>
            </a:r>
          </a:p>
          <a:p>
            <a:pPr lvl="1">
              <a:lnSpc>
                <a:spcPct val="90000"/>
              </a:lnSpc>
            </a:pPr>
            <a:r>
              <a:rPr lang="en-US" sz="2400"/>
              <a:t>Eksplanasi</a:t>
            </a:r>
          </a:p>
          <a:p>
            <a:pPr lvl="2">
              <a:lnSpc>
                <a:spcPct val="90000"/>
              </a:lnSpc>
            </a:pPr>
            <a:r>
              <a:rPr lang="en-US" sz="2000"/>
              <a:t>Menjelaskan berbagai peristiwa yang terjadi di dalam organisasi.</a:t>
            </a:r>
          </a:p>
          <a:p>
            <a:pPr lvl="1">
              <a:lnSpc>
                <a:spcPct val="90000"/>
              </a:lnSpc>
            </a:pPr>
            <a:r>
              <a:rPr lang="en-US" sz="2400"/>
              <a:t>Pengendalian.</a:t>
            </a:r>
          </a:p>
          <a:p>
            <a:pPr lvl="2">
              <a:lnSpc>
                <a:spcPct val="90000"/>
              </a:lnSpc>
            </a:pPr>
            <a:r>
              <a:rPr lang="en-US" sz="2000"/>
              <a:t>Kemampuan prediksi dan eksplanasi akan membantu pemimpin dalam menjalankan peran mengendalikan individu, kelompok, bahkan organisasi dalam mencapai tujuan bersama.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8195" name="Rectangle 3"/>
          <p:cNvSpPr>
            <a:spLocks noGrp="1" noChangeArrowheads="1"/>
          </p:cNvSpPr>
          <p:nvPr>
            <p:ph type="title"/>
          </p:nvPr>
        </p:nvSpPr>
        <p:spPr>
          <a:xfrm>
            <a:off x="457200" y="274638"/>
            <a:ext cx="8229600" cy="792162"/>
          </a:xfrm>
        </p:spPr>
        <p:txBody>
          <a:bodyPr>
            <a:normAutofit fontScale="90000"/>
          </a:bodyPr>
          <a:lstStyle/>
          <a:p>
            <a:r>
              <a:rPr lang="en-US" sz="2800"/>
              <a:t>PERILAKU INDIVIDU DAN SUMBANGAN BERBAGAI DISIPLIN KEILMUAN</a:t>
            </a:r>
          </a:p>
        </p:txBody>
      </p:sp>
      <p:pic>
        <p:nvPicPr>
          <p:cNvPr id="8197" name="Picture 5" descr="PO DAN DISIPLIN LAIN"/>
          <p:cNvPicPr>
            <a:picLocks noChangeAspect="1" noChangeArrowheads="1"/>
          </p:cNvPicPr>
          <p:nvPr/>
        </p:nvPicPr>
        <p:blipFill>
          <a:blip r:embed="rId3"/>
          <a:srcRect/>
          <a:stretch>
            <a:fillRect/>
          </a:stretch>
        </p:blipFill>
        <p:spPr bwMode="auto">
          <a:xfrm>
            <a:off x="304800" y="1157288"/>
            <a:ext cx="8610600" cy="54102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9219" name="Rectangle 3"/>
          <p:cNvSpPr>
            <a:spLocks noGrp="1" noChangeArrowheads="1"/>
          </p:cNvSpPr>
          <p:nvPr>
            <p:ph type="title"/>
          </p:nvPr>
        </p:nvSpPr>
        <p:spPr/>
        <p:txBody>
          <a:bodyPr/>
          <a:lstStyle/>
          <a:p>
            <a:r>
              <a:rPr lang="en-US" sz="3200"/>
              <a:t>ASPEK MANUSIA DALAM ORGANISASI</a:t>
            </a:r>
          </a:p>
        </p:txBody>
      </p:sp>
      <p:sp>
        <p:nvSpPr>
          <p:cNvPr id="9220" name="Rectangle 4"/>
          <p:cNvSpPr>
            <a:spLocks noGrp="1" noChangeArrowheads="1"/>
          </p:cNvSpPr>
          <p:nvPr>
            <p:ph idx="1"/>
          </p:nvPr>
        </p:nvSpPr>
        <p:spPr>
          <a:xfrm>
            <a:off x="457200" y="1371600"/>
            <a:ext cx="8229600" cy="5105400"/>
          </a:xfrm>
        </p:spPr>
        <p:txBody>
          <a:bodyPr/>
          <a:lstStyle/>
          <a:p>
            <a:pPr>
              <a:lnSpc>
                <a:spcPct val="90000"/>
              </a:lnSpc>
            </a:pPr>
            <a:r>
              <a:rPr lang="en-US"/>
              <a:t>Memahami perilaku individu akan membantu dalam memahami perilaku organisasi karena pada dasarnya manusia itu </a:t>
            </a:r>
            <a:r>
              <a:rPr lang="en-US" i="1"/>
              <a:t>homo homini socius</a:t>
            </a:r>
            <a:r>
              <a:rPr lang="en-US"/>
              <a:t>.</a:t>
            </a:r>
          </a:p>
          <a:p>
            <a:pPr>
              <a:lnSpc>
                <a:spcPct val="90000"/>
              </a:lnSpc>
            </a:pPr>
            <a:r>
              <a:rPr lang="en-US"/>
              <a:t>Manusia tidak bisa lepas dari organisasi, manusia merupakan komponen vital dalam keberadaan dan dinamika sebuah organisasi.</a:t>
            </a:r>
          </a:p>
          <a:p>
            <a:pPr>
              <a:lnSpc>
                <a:spcPct val="90000"/>
              </a:lnSpc>
            </a:pPr>
            <a:r>
              <a:rPr lang="en-US"/>
              <a:t>Memahami perilaku manusia membutuhkan kerjasama berbagai disiplin keilmuan.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0243" name="Rectangle 3"/>
          <p:cNvSpPr>
            <a:spLocks noGrp="1" noChangeArrowheads="1"/>
          </p:cNvSpPr>
          <p:nvPr>
            <p:ph type="title"/>
          </p:nvPr>
        </p:nvSpPr>
        <p:spPr>
          <a:xfrm>
            <a:off x="0" y="304800"/>
            <a:ext cx="9144000" cy="2362200"/>
          </a:xfrm>
        </p:spPr>
        <p:txBody>
          <a:bodyPr/>
          <a:lstStyle/>
          <a:p>
            <a:r>
              <a:rPr lang="en-US" sz="3200"/>
              <a:t>ASUMSI DASAR UNTUK MEMAHAMI MANUSIA:</a:t>
            </a:r>
            <a:br>
              <a:rPr lang="en-US" sz="3200"/>
            </a:br>
            <a:r>
              <a:rPr lang="en-US" sz="3600"/>
              <a:t>Keith Davis dan John W. Newstrom (1993):</a:t>
            </a:r>
            <a:br>
              <a:rPr lang="en-US" sz="3600"/>
            </a:br>
            <a:endParaRPr lang="en-US" sz="3600"/>
          </a:p>
        </p:txBody>
      </p:sp>
      <p:sp>
        <p:nvSpPr>
          <p:cNvPr id="10244" name="Rectangle 4"/>
          <p:cNvSpPr>
            <a:spLocks noGrp="1" noChangeArrowheads="1"/>
          </p:cNvSpPr>
          <p:nvPr>
            <p:ph idx="1"/>
          </p:nvPr>
        </p:nvSpPr>
        <p:spPr>
          <a:xfrm>
            <a:off x="457200" y="2819400"/>
            <a:ext cx="8229600" cy="2286000"/>
          </a:xfrm>
        </p:spPr>
        <p:txBody>
          <a:bodyPr/>
          <a:lstStyle/>
          <a:p>
            <a:pPr marL="990600" lvl="1" indent="-533400">
              <a:buFontTx/>
              <a:buAutoNum type="arabicPeriod"/>
            </a:pPr>
            <a:r>
              <a:rPr lang="en-US"/>
              <a:t>Perbedaan individu.</a:t>
            </a:r>
          </a:p>
          <a:p>
            <a:pPr marL="990600" lvl="1" indent="-533400">
              <a:buFontTx/>
              <a:buAutoNum type="arabicPeriod"/>
            </a:pPr>
            <a:r>
              <a:rPr lang="en-US"/>
              <a:t>Orang seutuhnya.</a:t>
            </a:r>
          </a:p>
          <a:p>
            <a:pPr marL="990600" lvl="1" indent="-533400">
              <a:buFontTx/>
              <a:buAutoNum type="arabicPeriod"/>
            </a:pPr>
            <a:r>
              <a:rPr lang="en-US"/>
              <a:t>Perilaku yang termotivasi.</a:t>
            </a:r>
          </a:p>
          <a:p>
            <a:pPr marL="990600" lvl="1" indent="-533400">
              <a:buFontTx/>
              <a:buAutoNum type="arabicPeriod"/>
            </a:pPr>
            <a:r>
              <a:rPr lang="en-US"/>
              <a:t>Martabat/nilai manusia.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business_ppt_background"/>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1267" name="Rectangle 3"/>
          <p:cNvSpPr>
            <a:spLocks noGrp="1" noChangeArrowheads="1"/>
          </p:cNvSpPr>
          <p:nvPr>
            <p:ph type="title"/>
          </p:nvPr>
        </p:nvSpPr>
        <p:spPr/>
        <p:txBody>
          <a:bodyPr/>
          <a:lstStyle/>
          <a:p>
            <a:pPr marL="838200" indent="-838200"/>
            <a:r>
              <a:rPr lang="en-US"/>
              <a:t>Perbedaan Individu</a:t>
            </a:r>
          </a:p>
        </p:txBody>
      </p:sp>
      <p:sp>
        <p:nvSpPr>
          <p:cNvPr id="11268" name="Rectangle 4"/>
          <p:cNvSpPr>
            <a:spLocks noGrp="1" noChangeArrowheads="1"/>
          </p:cNvSpPr>
          <p:nvPr>
            <p:ph idx="1"/>
          </p:nvPr>
        </p:nvSpPr>
        <p:spPr>
          <a:xfrm>
            <a:off x="228600" y="1600200"/>
            <a:ext cx="8686800" cy="4525963"/>
          </a:xfrm>
        </p:spPr>
        <p:txBody>
          <a:bodyPr/>
          <a:lstStyle/>
          <a:p>
            <a:r>
              <a:rPr lang="en-US" sz="2800"/>
              <a:t>Perbedaan perilaku individual dapat disebabkan oleh sejumlah faktor penting, yaitu: persepsi, sikap, kepribadian, dan belajar.</a:t>
            </a:r>
          </a:p>
          <a:p>
            <a:r>
              <a:rPr lang="en-US" sz="2800"/>
              <a:t>Empat asumsi yang penting menurut Gibson, dkk (1982, 1989) tentang perilaku Individu:</a:t>
            </a:r>
          </a:p>
          <a:p>
            <a:pPr lvl="1"/>
            <a:r>
              <a:rPr lang="en-US" sz="2400"/>
              <a:t>Perilaku timbul karena ada stimulus/penyebab.</a:t>
            </a:r>
          </a:p>
          <a:p>
            <a:pPr lvl="1"/>
            <a:r>
              <a:rPr lang="en-US" sz="2400"/>
              <a:t>Perilaku diarahkan kepada tujuan.</a:t>
            </a:r>
          </a:p>
          <a:p>
            <a:pPr lvl="1"/>
            <a:r>
              <a:rPr lang="en-US" sz="2400"/>
              <a:t>Perilaku yang terarah pada tujuan dapat terganggu oleh frustasi, konflik, dan kecemasan.</a:t>
            </a:r>
          </a:p>
          <a:p>
            <a:pPr lvl="1"/>
            <a:r>
              <a:rPr lang="en-US" sz="2400"/>
              <a:t>Perilaku timbul karena adanya motivasi.</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553</TotalTime>
  <Words>1082</Words>
  <Application>Microsoft Office PowerPoint</Application>
  <PresentationFormat>On-screen Show (4:3)</PresentationFormat>
  <Paragraphs>103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Austin</vt:lpstr>
      <vt:lpstr>PERILAKU INDIVIDU DALAM ORGANISASI</vt:lpstr>
      <vt:lpstr>PENGERTIAN PERILAKU ORGANISASI</vt:lpstr>
      <vt:lpstr>TINGKAT ANALISIS PERILAKU ORGANISASI</vt:lpstr>
      <vt:lpstr>PowerPoint Presentation</vt:lpstr>
      <vt:lpstr>TUJUAN MEMAHAMI PERILAKU ORGANISASI</vt:lpstr>
      <vt:lpstr>PERILAKU INDIVIDU DAN SUMBANGAN BERBAGAI DISIPLIN KEILMUAN</vt:lpstr>
      <vt:lpstr>ASPEK MANUSIA DALAM ORGANISASI</vt:lpstr>
      <vt:lpstr>ASUMSI DASAR UNTUK MEMAHAMI MANUSIA: Keith Davis dan John W. Newstrom (1993): </vt:lpstr>
      <vt:lpstr>Perbedaan Individu</vt:lpstr>
      <vt:lpstr>PowerPoint Presentation</vt:lpstr>
      <vt:lpstr>PowerPoint Presentation</vt:lpstr>
      <vt:lpstr>Perilaku Termotivasi</vt:lpstr>
      <vt:lpstr>ASUMSI DASAR UNTUK MEMAHAMI MANUSIA: Nimran (1996) </vt:lpstr>
      <vt:lpstr>PowerPoint Presentation</vt:lpstr>
      <vt:lpstr>PowerPoint Presentation</vt:lpstr>
      <vt:lpstr>PowerPoint Presentation</vt:lpstr>
      <vt:lpstr>LANDASAN UNTUK MEMAHAMI PERILAKU: J. WINARDI</vt:lpstr>
      <vt:lpstr>VARIABEL PSIKOLOGIKAL DAN PERSOALAN PERSEPSI DALAM KAJIAN J. WINARDI</vt:lpstr>
      <vt:lpstr>PEMBENTUKAN SIKAP DAN PERILAKU</vt:lpstr>
      <vt:lpstr>PowerPoint Presentation</vt:lpstr>
      <vt:lpstr>KEPRIBADIAN</vt:lpstr>
      <vt:lpstr>PowerPoint Presentation</vt:lpstr>
      <vt:lpstr>3 PENDEKATAN TEORITIKAL DALAM MEMAHAMI KEPRIBADIAN</vt:lpstr>
      <vt:lpstr>MODIFIKASI PERILAKU</vt:lpstr>
      <vt:lpstr>TERIMAKASIIIH.....</vt:lpstr>
    </vt:vector>
  </TitlesOfParts>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PERILAKU INDIVIDU DALAM ORGANISASI</dc:title>
  <dc:creator>Win XP</dc:creator>
  <cp:lastModifiedBy>user</cp:lastModifiedBy>
  <cp:revision>17</cp:revision>
  <dcterms:created xsi:type="dcterms:W3CDTF">2009-10-14T03:25:02Z</dcterms:created>
  <dcterms:modified xsi:type="dcterms:W3CDTF">2022-03-04T06:50:55Z</dcterms:modified>
</cp:coreProperties>
</file>