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1"/>
  </p:sldMasterIdLst>
  <p:sldIdLst>
    <p:sldId id="256" r:id="rId2"/>
    <p:sldId id="257" r:id="rId3"/>
    <p:sldId id="258" r:id="rId4"/>
    <p:sldId id="259" r:id="rId5"/>
    <p:sldId id="265" r:id="rId6"/>
    <p:sldId id="266" r:id="rId7"/>
    <p:sldId id="264" r:id="rId8"/>
    <p:sldId id="262" r:id="rId9"/>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876" y="-1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8940800" y="4206240"/>
            <a:ext cx="1280160" cy="457200"/>
          </a:xfrm>
        </p:spPr>
        <p:txBody>
          <a:bodyPr/>
          <a:lstStyle/>
          <a:p>
            <a:fld id="{B61BEF0D-F0BB-DE4B-95CE-6DB70DBA9567}" type="datetimeFigureOut">
              <a:rPr lang="en-US" smtClean="0"/>
              <a:pPr/>
              <a:t>9/21/2020</a:t>
            </a:fld>
            <a:endParaRPr lang="en-US" dirty="0"/>
          </a:p>
        </p:txBody>
      </p:sp>
      <p:sp>
        <p:nvSpPr>
          <p:cNvPr id="17" name="Footer Placeholder 16"/>
          <p:cNvSpPr>
            <a:spLocks noGrp="1"/>
          </p:cNvSpPr>
          <p:nvPr>
            <p:ph type="ftr" sz="quarter" idx="11"/>
          </p:nvPr>
        </p:nvSpPr>
        <p:spPr>
          <a:xfrm>
            <a:off x="7213600" y="4205288"/>
            <a:ext cx="1727200" cy="457200"/>
          </a:xfrm>
        </p:spPr>
        <p:txBody>
          <a:bodyPr/>
          <a:lstStyle/>
          <a:p>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143000"/>
            <a:ext cx="2540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143000"/>
            <a:ext cx="83312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61BEF0D-F0BB-DE4B-95CE-6DB70DBA9567}" type="datetimeFigureOut">
              <a:rPr lang="en-US" smtClean="0"/>
              <a:pPr/>
              <a:t>9/21/2020</a:t>
            </a:fld>
            <a:endParaRPr lang="en-US" dirty="0"/>
          </a:p>
        </p:txBody>
      </p:sp>
      <p:sp>
        <p:nvSpPr>
          <p:cNvPr id="27" name="Slide Number Placeholder 26"/>
          <p:cNvSpPr>
            <a:spLocks noGrp="1"/>
          </p:cNvSpPr>
          <p:nvPr>
            <p:ph type="sldNum" sz="quarter" idx="11"/>
          </p:nvPr>
        </p:nvSpPr>
        <p:spPr/>
        <p:txBody>
          <a:bodyPr rtlCol="0"/>
          <a:lstStyle/>
          <a:p>
            <a:fld id="{D57F1E4F-1CFF-5643-939E-217C01CDF565}"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8778240" y="612648"/>
            <a:ext cx="1276352" cy="457200"/>
          </a:xfrm>
        </p:spPr>
        <p:txBody>
          <a:bodyPr/>
          <a:lstStyle/>
          <a:p>
            <a:fld id="{B61BEF0D-F0BB-DE4B-95CE-6DB70DBA9567}" type="datetimeFigureOut">
              <a:rPr lang="en-US" smtClean="0"/>
              <a:pPr/>
              <a:t>9/21/2020</a:t>
            </a:fld>
            <a:endParaRPr lang="en-US" dirty="0"/>
          </a:p>
        </p:txBody>
      </p:sp>
      <p:sp>
        <p:nvSpPr>
          <p:cNvPr id="4" name="Footer Placeholder 3"/>
          <p:cNvSpPr>
            <a:spLocks noGrp="1"/>
          </p:cNvSpPr>
          <p:nvPr>
            <p:ph type="ftr" sz="quarter" idx="11"/>
          </p:nvPr>
        </p:nvSpPr>
        <p:spPr>
          <a:xfrm>
            <a:off x="7010400" y="612648"/>
            <a:ext cx="1767840" cy="457200"/>
          </a:xfrm>
        </p:spPr>
        <p:txBody>
          <a:bodyPr/>
          <a:lstStyle/>
          <a:p>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B61BEF0D-F0BB-DE4B-95CE-6DB70DBA9567}" type="datetimeFigureOut">
              <a:rPr lang="en-US" smtClean="0"/>
              <a:pPr/>
              <a:t>9/21/2020</a:t>
            </a:fld>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C41FEFA7-F0D3-E640-AB68-3FE4AAE82128}"/>
              </a:ext>
            </a:extLst>
          </p:cNvPr>
          <p:cNvSpPr>
            <a:spLocks noGrp="1"/>
          </p:cNvSpPr>
          <p:nvPr>
            <p:ph type="ctrTitle"/>
          </p:nvPr>
        </p:nvSpPr>
        <p:spPr>
          <a:xfrm>
            <a:off x="1523968" y="714356"/>
            <a:ext cx="7934308" cy="2357454"/>
          </a:xfrm>
        </p:spPr>
        <p:txBody>
          <a:bodyPr>
            <a:normAutofit/>
          </a:bodyPr>
          <a:lstStyle/>
          <a:p>
            <a:r>
              <a:rPr lang="x-none" sz="6000" smtClean="0"/>
              <a:t>TAQWA</a:t>
            </a:r>
            <a:endParaRPr lang="id-ID" sz="6000" dirty="0"/>
          </a:p>
        </p:txBody>
      </p:sp>
      <p:sp>
        <p:nvSpPr>
          <p:cNvPr id="3" name="Subjudul 2">
            <a:extLst>
              <a:ext uri="{FF2B5EF4-FFF2-40B4-BE49-F238E27FC236}">
                <a16:creationId xmlns:a16="http://schemas.microsoft.com/office/drawing/2014/main" xmlns="" id="{93545026-B44E-A848-8A31-3933B43428CF}"/>
              </a:ext>
            </a:extLst>
          </p:cNvPr>
          <p:cNvSpPr>
            <a:spLocks noGrp="1"/>
          </p:cNvSpPr>
          <p:nvPr>
            <p:ph type="subTitle" idx="1"/>
          </p:nvPr>
        </p:nvSpPr>
        <p:spPr>
          <a:xfrm>
            <a:off x="4405258" y="4643446"/>
            <a:ext cx="7786742" cy="1752600"/>
          </a:xfrm>
        </p:spPr>
        <p:txBody>
          <a:bodyPr>
            <a:normAutofit/>
          </a:bodyPr>
          <a:lstStyle/>
          <a:p>
            <a:endParaRPr lang="id" dirty="0"/>
          </a:p>
          <a:p>
            <a:r>
              <a:rPr lang="x-none" b="1" smtClean="0"/>
              <a:t>  </a:t>
            </a:r>
            <a:endParaRPr lang="id-ID" b="1" dirty="0"/>
          </a:p>
        </p:txBody>
      </p:sp>
      <p:sp>
        <p:nvSpPr>
          <p:cNvPr id="12" name="Kotak Teks 11">
            <a:extLst>
              <a:ext uri="{FF2B5EF4-FFF2-40B4-BE49-F238E27FC236}">
                <a16:creationId xmlns:a16="http://schemas.microsoft.com/office/drawing/2014/main" xmlns="" id="{F3E3A55F-C51F-5F45-81BE-BCBE2F9D7D62}"/>
              </a:ext>
            </a:extLst>
          </p:cNvPr>
          <p:cNvSpPr txBox="1"/>
          <p:nvPr/>
        </p:nvSpPr>
        <p:spPr>
          <a:xfrm>
            <a:off x="5827515" y="818357"/>
            <a:ext cx="1828800" cy="369332"/>
          </a:xfrm>
          <a:prstGeom prst="rect">
            <a:avLst/>
          </a:prstGeom>
          <a:noFill/>
        </p:spPr>
        <p:txBody>
          <a:bodyPr wrap="square" rtlCol="0">
            <a:spAutoFit/>
          </a:bodyPr>
          <a:lstStyle/>
          <a:p>
            <a:pPr algn="l"/>
            <a:endParaRPr lang="id-ID"/>
          </a:p>
        </p:txBody>
      </p:sp>
    </p:spTree>
    <p:extLst>
      <p:ext uri="{BB962C8B-B14F-4D97-AF65-F5344CB8AC3E}">
        <p14:creationId xmlns:p14="http://schemas.microsoft.com/office/powerpoint/2010/main" val="386313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A6C1A985-0103-D643-8D82-317A6D7DBEEB}"/>
              </a:ext>
            </a:extLst>
          </p:cNvPr>
          <p:cNvSpPr>
            <a:spLocks noGrp="1"/>
          </p:cNvSpPr>
          <p:nvPr>
            <p:ph type="title"/>
          </p:nvPr>
        </p:nvSpPr>
        <p:spPr>
          <a:xfrm>
            <a:off x="-1619304" y="357166"/>
            <a:ext cx="10972800" cy="1066800"/>
          </a:xfrm>
        </p:spPr>
        <p:txBody>
          <a:bodyPr/>
          <a:lstStyle/>
          <a:p>
            <a:pPr algn="ctr"/>
            <a:r>
              <a:rPr lang="x-none"/>
              <a:t>Pengertian taqwa</a:t>
            </a:r>
            <a:endParaRPr lang="id-ID" dirty="0"/>
          </a:p>
        </p:txBody>
      </p:sp>
      <p:sp>
        <p:nvSpPr>
          <p:cNvPr id="3" name="Tampungan Konten 2">
            <a:extLst>
              <a:ext uri="{FF2B5EF4-FFF2-40B4-BE49-F238E27FC236}">
                <a16:creationId xmlns:a16="http://schemas.microsoft.com/office/drawing/2014/main" xmlns="" id="{76F67F3B-BEEF-9A4B-871C-2294FE098B3E}"/>
              </a:ext>
            </a:extLst>
          </p:cNvPr>
          <p:cNvSpPr>
            <a:spLocks noGrp="1"/>
          </p:cNvSpPr>
          <p:nvPr>
            <p:ph idx="1"/>
          </p:nvPr>
        </p:nvSpPr>
        <p:spPr>
          <a:xfrm>
            <a:off x="952464" y="1785926"/>
            <a:ext cx="10215634" cy="4429156"/>
          </a:xfrm>
        </p:spPr>
        <p:txBody>
          <a:bodyPr>
            <a:normAutofit fontScale="92500" lnSpcReduction="10000"/>
          </a:bodyPr>
          <a:lstStyle/>
          <a:p>
            <a:pPr>
              <a:buNone/>
            </a:pPr>
            <a:r>
              <a:rPr lang="id-ID" b="1" dirty="0" smtClean="0"/>
              <a:t>    Pengertian </a:t>
            </a:r>
            <a:r>
              <a:rPr lang="id-ID" b="1" dirty="0"/>
              <a:t>Taqwa secara Etimologi adalah Taqwa</a:t>
            </a:r>
            <a:r>
              <a:rPr lang="id-ID" dirty="0"/>
              <a:t> berasal dari kata waqa – yaqi – wiqayah yang artinya menjaga diri, menghindari dan menjauhi. Sedangkan </a:t>
            </a:r>
            <a:r>
              <a:rPr lang="id-ID" b="1" dirty="0"/>
              <a:t>pengertian Taqwa secara Terminologi</a:t>
            </a:r>
            <a:r>
              <a:rPr lang="id-ID" dirty="0"/>
              <a:t> adalah Taqwa adalah takut kepada Allah berdasarkan kesadaran dengan mengerjakan segala perintah-Nya dan tidak melanggar dengan menjauhi segala larangan-Nya serta takut terjerumus dalam perbuatan dosa. Taqwa terulang dalam Al-Qur’an sebanyak 259 kali dengan segala derivasinya—mengandung makna yang cukup beragam, di antaranya: memelihara, menghindari, menjauhi, menutupi, dan menyembunyikan.</a:t>
            </a:r>
          </a:p>
        </p:txBody>
      </p:sp>
    </p:spTree>
    <p:extLst>
      <p:ext uri="{BB962C8B-B14F-4D97-AF65-F5344CB8AC3E}">
        <p14:creationId xmlns:p14="http://schemas.microsoft.com/office/powerpoint/2010/main" val="10881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68DA443F-81D8-0E41-88EB-AE9E84FECD21}"/>
              </a:ext>
            </a:extLst>
          </p:cNvPr>
          <p:cNvSpPr>
            <a:spLocks noGrp="1"/>
          </p:cNvSpPr>
          <p:nvPr>
            <p:ph type="title"/>
          </p:nvPr>
        </p:nvSpPr>
        <p:spPr>
          <a:xfrm>
            <a:off x="-1547866" y="214290"/>
            <a:ext cx="10515600" cy="1325563"/>
          </a:xfrm>
        </p:spPr>
        <p:txBody>
          <a:bodyPr/>
          <a:lstStyle/>
          <a:p>
            <a:pPr algn="ctr"/>
            <a:r>
              <a:rPr lang="x-none"/>
              <a:t>Dalil </a:t>
            </a:r>
            <a:r>
              <a:rPr lang="id" dirty="0"/>
              <a:t>–</a:t>
            </a:r>
            <a:r>
              <a:rPr lang="x-none"/>
              <a:t> Dalil Tentang Taqwa</a:t>
            </a:r>
            <a:endParaRPr lang="id-ID" dirty="0"/>
          </a:p>
        </p:txBody>
      </p:sp>
      <p:sp>
        <p:nvSpPr>
          <p:cNvPr id="3" name="Tampungan Konten 2">
            <a:extLst>
              <a:ext uri="{FF2B5EF4-FFF2-40B4-BE49-F238E27FC236}">
                <a16:creationId xmlns:a16="http://schemas.microsoft.com/office/drawing/2014/main" xmlns="" id="{54CC7064-8E03-A344-8FA8-0266622AE981}"/>
              </a:ext>
            </a:extLst>
          </p:cNvPr>
          <p:cNvSpPr>
            <a:spLocks noGrp="1"/>
          </p:cNvSpPr>
          <p:nvPr>
            <p:ph idx="1"/>
          </p:nvPr>
        </p:nvSpPr>
        <p:spPr>
          <a:xfrm>
            <a:off x="809588" y="1545923"/>
            <a:ext cx="10615651" cy="5312077"/>
          </a:xfrm>
        </p:spPr>
        <p:txBody>
          <a:bodyPr>
            <a:normAutofit/>
          </a:bodyPr>
          <a:lstStyle/>
          <a:p>
            <a:pPr marL="0" indent="0" algn="ctr">
              <a:buNone/>
            </a:pPr>
            <a:r>
              <a:rPr lang="id-ID" dirty="0"/>
              <a:t>QS. </a:t>
            </a:r>
            <a:r>
              <a:rPr lang="id-ID" b="1" dirty="0"/>
              <a:t>Al-Baqarah</a:t>
            </a:r>
            <a:r>
              <a:rPr lang="id-ID" dirty="0"/>
              <a:t> [2] : ayat 2</a:t>
            </a:r>
            <a:endParaRPr lang="id" dirty="0"/>
          </a:p>
          <a:p>
            <a:pPr marL="0" indent="0" algn="ctr">
              <a:buNone/>
            </a:pPr>
            <a:endParaRPr lang="id" dirty="0"/>
          </a:p>
          <a:p>
            <a:pPr marL="0" indent="0" algn="r">
              <a:buNone/>
            </a:pPr>
            <a:r>
              <a:rPr lang="ar-AE" dirty="0"/>
              <a:t>ذٰلِكَ الْكِتٰبُ لَا رَيْبَ ۛ فِيْهِ ۛ هُدًى لِّلْمُتَّقِيْنَ</a:t>
            </a:r>
            <a:endParaRPr lang="id" dirty="0"/>
          </a:p>
          <a:p>
            <a:pPr marL="0" indent="0" algn="r">
              <a:buNone/>
            </a:pPr>
            <a:r>
              <a:rPr lang="id-ID" b="0" i="0" dirty="0">
                <a:solidFill>
                  <a:srgbClr val="404040"/>
                </a:solidFill>
                <a:effectLst/>
                <a:latin typeface="Open Sans"/>
              </a:rPr>
              <a:t>2:2] Kitab (Al Quran) ini tidak ada keraguan padanya; petunjuk bagi mereka yang ber</a:t>
            </a:r>
            <a:r>
              <a:rPr lang="id-ID" b="1" i="0" dirty="0">
                <a:solidFill>
                  <a:srgbClr val="404040"/>
                </a:solidFill>
                <a:effectLst/>
                <a:latin typeface="Open Sans"/>
              </a:rPr>
              <a:t>taqwa</a:t>
            </a:r>
            <a:r>
              <a:rPr lang="id-ID" b="0" i="0" dirty="0">
                <a:solidFill>
                  <a:srgbClr val="404040"/>
                </a:solidFill>
                <a:effectLst/>
                <a:latin typeface="Open Sans"/>
              </a:rPr>
              <a:t>,</a:t>
            </a:r>
          </a:p>
          <a:p>
            <a:pPr marL="0" indent="0" algn="ctr" fontAlgn="base">
              <a:buNone/>
            </a:pPr>
            <a:endParaRPr lang="id-ID" b="0" i="0" dirty="0">
              <a:solidFill>
                <a:srgbClr val="404040"/>
              </a:solidFill>
              <a:effectLst/>
              <a:latin typeface="Open Sans"/>
            </a:endParaRPr>
          </a:p>
          <a:p>
            <a:pPr marL="0" indent="0" algn="ctr" fontAlgn="base">
              <a:buNone/>
            </a:pPr>
            <a:r>
              <a:rPr lang="id-ID" b="0" i="0" dirty="0">
                <a:solidFill>
                  <a:srgbClr val="404040"/>
                </a:solidFill>
                <a:effectLst/>
                <a:latin typeface="Open Sans"/>
              </a:rPr>
              <a:t>QS. </a:t>
            </a:r>
            <a:r>
              <a:rPr lang="id-ID" b="1" i="0" dirty="0">
                <a:solidFill>
                  <a:srgbClr val="404040"/>
                </a:solidFill>
                <a:effectLst/>
                <a:latin typeface="Open Sans"/>
              </a:rPr>
              <a:t>Aali ‘Imran (Ali ‘Imran)</a:t>
            </a:r>
            <a:r>
              <a:rPr lang="id-ID" b="0" i="0" dirty="0">
                <a:solidFill>
                  <a:srgbClr val="404040"/>
                </a:solidFill>
                <a:effectLst/>
                <a:latin typeface="Open Sans"/>
              </a:rPr>
              <a:t> [3] : ayat 76</a:t>
            </a:r>
            <a:endParaRPr lang="id" b="0" i="0" dirty="0">
              <a:solidFill>
                <a:srgbClr val="404040"/>
              </a:solidFill>
              <a:effectLst/>
              <a:latin typeface="Open Sans"/>
            </a:endParaRPr>
          </a:p>
          <a:p>
            <a:pPr marL="0" indent="0" algn="ctr" fontAlgn="base">
              <a:buNone/>
            </a:pPr>
            <a:endParaRPr lang="id-ID" b="0" i="0" dirty="0">
              <a:solidFill>
                <a:srgbClr val="404040"/>
              </a:solidFill>
              <a:effectLst/>
              <a:latin typeface="Open Sans"/>
            </a:endParaRPr>
          </a:p>
          <a:p>
            <a:pPr marL="0" indent="0" algn="r" fontAlgn="base">
              <a:buNone/>
            </a:pPr>
            <a:r>
              <a:rPr lang="ar-AE" b="0" i="0" dirty="0">
                <a:solidFill>
                  <a:srgbClr val="404040"/>
                </a:solidFill>
                <a:effectLst/>
                <a:latin typeface="inherit"/>
              </a:rPr>
              <a:t>لَىٰ مَنْ أَوْفَىٰ بِعَهْدِهِ وَاتَّقَىٰ فَإِنَّ اللَّهَ يُحِبُّ الْمُتَّقِينَ</a:t>
            </a:r>
          </a:p>
          <a:p>
            <a:pPr marL="0" indent="0" fontAlgn="base">
              <a:buNone/>
            </a:pPr>
            <a:r>
              <a:rPr lang="ar-AE" b="0" i="0" dirty="0">
                <a:solidFill>
                  <a:srgbClr val="404040"/>
                </a:solidFill>
                <a:effectLst/>
                <a:latin typeface="inherit"/>
              </a:rPr>
              <a:t>3:76</a:t>
            </a:r>
            <a:r>
              <a:rPr lang="x-none">
                <a:solidFill>
                  <a:srgbClr val="404040"/>
                </a:solidFill>
                <a:latin typeface="inherit"/>
              </a:rPr>
              <a:t>)</a:t>
            </a:r>
            <a:r>
              <a:rPr lang="ar-AE" b="0" i="0" dirty="0">
                <a:solidFill>
                  <a:srgbClr val="404040"/>
                </a:solidFill>
                <a:effectLst/>
                <a:latin typeface="inherit"/>
              </a:rPr>
              <a:t> </a:t>
            </a:r>
            <a:r>
              <a:rPr lang="id-ID" b="0" i="0" dirty="0">
                <a:solidFill>
                  <a:srgbClr val="404040"/>
                </a:solidFill>
                <a:effectLst/>
                <a:latin typeface="inherit"/>
              </a:rPr>
              <a:t>Sebenarnya barangsiapa menepati janji dan ber</a:t>
            </a:r>
            <a:r>
              <a:rPr lang="id-ID" b="1" i="0" dirty="0">
                <a:solidFill>
                  <a:srgbClr val="404040"/>
                </a:solidFill>
                <a:effectLst/>
                <a:latin typeface="inherit"/>
              </a:rPr>
              <a:t>takwa</a:t>
            </a:r>
            <a:r>
              <a:rPr lang="id-ID" b="0" i="0" dirty="0">
                <a:solidFill>
                  <a:srgbClr val="404040"/>
                </a:solidFill>
                <a:effectLst/>
                <a:latin typeface="inherit"/>
              </a:rPr>
              <a:t>, maka sungguh, Allah mencintai orang-orang yang ber</a:t>
            </a:r>
            <a:r>
              <a:rPr lang="id-ID" b="1" i="0" dirty="0">
                <a:solidFill>
                  <a:srgbClr val="404040"/>
                </a:solidFill>
                <a:effectLst/>
                <a:latin typeface="inherit"/>
              </a:rPr>
              <a:t>takwa</a:t>
            </a:r>
            <a:r>
              <a:rPr lang="id-ID" b="0" i="0" dirty="0">
                <a:solidFill>
                  <a:srgbClr val="404040"/>
                </a:solidFill>
                <a:effectLst/>
                <a:latin typeface="inherit"/>
              </a:rPr>
              <a:t>.</a:t>
            </a:r>
          </a:p>
          <a:p>
            <a:pPr marL="0" indent="0" algn="r">
              <a:buNone/>
            </a:pPr>
            <a:endParaRPr lang="id-ID" dirty="0"/>
          </a:p>
        </p:txBody>
      </p:sp>
    </p:spTree>
    <p:extLst>
      <p:ext uri="{BB962C8B-B14F-4D97-AF65-F5344CB8AC3E}">
        <p14:creationId xmlns:p14="http://schemas.microsoft.com/office/powerpoint/2010/main" val="108628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2" end="2"/>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3" end="3"/>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
                                            <p:txEl>
                                              <p:pRg st="5" end="5"/>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0" nodeType="clickEffect">
                                  <p:stCondLst>
                                    <p:cond delay="0"/>
                                  </p:stCondLst>
                                  <p:childTnLst>
                                    <p:animRot by="21600000">
                                      <p:cBhvr>
                                        <p:cTn id="22" dur="2000" fill="hold"/>
                                        <p:tgtEl>
                                          <p:spTgt spid="3">
                                            <p:txEl>
                                              <p:pRg st="7" end="7"/>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0" nodeType="clickEffect">
                                  <p:stCondLst>
                                    <p:cond delay="0"/>
                                  </p:stCondLst>
                                  <p:childTnLst>
                                    <p:animRot by="21600000">
                                      <p:cBhvr>
                                        <p:cTn id="26" dur="2000" fill="hold"/>
                                        <p:tgtEl>
                                          <p:spTgt spid="3">
                                            <p:txEl>
                                              <p:pRg st="8" end="8"/>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0BC949C3-ADE4-404A-A1BC-656336CAB2AE}"/>
              </a:ext>
            </a:extLst>
          </p:cNvPr>
          <p:cNvSpPr>
            <a:spLocks noGrp="1"/>
          </p:cNvSpPr>
          <p:nvPr>
            <p:ph type="title"/>
          </p:nvPr>
        </p:nvSpPr>
        <p:spPr>
          <a:xfrm>
            <a:off x="-1905056" y="357166"/>
            <a:ext cx="10774561" cy="849313"/>
          </a:xfrm>
        </p:spPr>
        <p:txBody>
          <a:bodyPr/>
          <a:lstStyle/>
          <a:p>
            <a:pPr algn="ctr"/>
            <a:r>
              <a:rPr lang="x-none"/>
              <a:t>Kedudukan Taqwa</a:t>
            </a:r>
            <a:endParaRPr lang="id-ID" dirty="0"/>
          </a:p>
        </p:txBody>
      </p:sp>
      <p:sp>
        <p:nvSpPr>
          <p:cNvPr id="5" name="Tampungan Konten 4">
            <a:extLst>
              <a:ext uri="{FF2B5EF4-FFF2-40B4-BE49-F238E27FC236}">
                <a16:creationId xmlns:a16="http://schemas.microsoft.com/office/drawing/2014/main" xmlns="" id="{B0DCC87F-ED56-194A-9F6C-F893D796AD51}"/>
              </a:ext>
            </a:extLst>
          </p:cNvPr>
          <p:cNvSpPr>
            <a:spLocks noGrp="1"/>
          </p:cNvSpPr>
          <p:nvPr>
            <p:ph idx="1"/>
          </p:nvPr>
        </p:nvSpPr>
        <p:spPr>
          <a:xfrm>
            <a:off x="1089423" y="1500188"/>
            <a:ext cx="10085784" cy="4992688"/>
          </a:xfrm>
        </p:spPr>
        <p:txBody>
          <a:bodyPr>
            <a:normAutofit fontScale="85000" lnSpcReduction="10000"/>
          </a:bodyPr>
          <a:lstStyle/>
          <a:p>
            <a:pPr marL="514350" indent="-514350">
              <a:buFont typeface="+mj-lt"/>
              <a:buAutoNum type="arabicPeriod"/>
            </a:pPr>
            <a:r>
              <a:rPr lang="id-ID" b="0" i="0" dirty="0">
                <a:solidFill>
                  <a:srgbClr val="333333"/>
                </a:solidFill>
                <a:effectLst/>
                <a:latin typeface="Arial" panose="020B0604020202020204" pitchFamily="34" charset="0"/>
              </a:rPr>
              <a:t>Wasiat seluruh Nabi </a:t>
            </a:r>
            <a:endParaRPr lang="id-ID" dirty="0">
              <a:solidFill>
                <a:srgbClr val="333333"/>
              </a:solidFill>
              <a:latin typeface="Arial" panose="020B0604020202020204" pitchFamily="34" charset="0"/>
            </a:endParaRPr>
          </a:p>
          <a:p>
            <a:pPr marL="514350" indent="-514350">
              <a:buFont typeface="Wingdings" pitchFamily="2" charset="2"/>
              <a:buChar char="Ø"/>
            </a:pPr>
            <a:r>
              <a:rPr lang="id-ID" dirty="0"/>
              <a:t>QS. Annisa : 131</a:t>
            </a:r>
            <a:r>
              <a:rPr lang="id-ID" dirty="0" smtClean="0"/>
              <a:t/>
            </a:r>
            <a:br>
              <a:rPr lang="id-ID" dirty="0" smtClean="0"/>
            </a:br>
            <a:r>
              <a:rPr lang="id-ID" dirty="0" smtClean="0"/>
              <a:t>“Dan </a:t>
            </a:r>
            <a:r>
              <a:rPr lang="id-ID" dirty="0"/>
              <a:t>kepunyaan Allah-lah apa yang di langit dan yang di bumi, dan sungguh kami Telah memerintahkan kepada orang-orang yang diberi Kitab sebelum kamu dan (juga) kepada kamu; bertakwalah kepada Allah. tetapi jika kamu kafir Maka (ketahuilah), Sesungguhnya apa yang di langit dan apa yang di bumi hanyalah kepunyaan </a:t>
            </a:r>
            <a:r>
              <a:rPr lang="id-ID" dirty="0" smtClean="0"/>
              <a:t>Allah </a:t>
            </a:r>
            <a:r>
              <a:rPr lang="id-ID" dirty="0"/>
              <a:t>dan Allah Maha Kaya dan Maha Terpuji</a:t>
            </a:r>
            <a:r>
              <a:rPr lang="id-ID" dirty="0" smtClean="0"/>
              <a:t>.”</a:t>
            </a:r>
          </a:p>
          <a:p>
            <a:pPr marL="514350" indent="-514350">
              <a:buFont typeface="Wingdings" pitchFamily="2" charset="2"/>
              <a:buChar char="Ø"/>
            </a:pPr>
            <a:endParaRPr lang="id-ID" b="0" i="0" dirty="0">
              <a:solidFill>
                <a:srgbClr val="333333"/>
              </a:solidFill>
              <a:effectLst/>
              <a:latin typeface="Arial" panose="020B0604020202020204" pitchFamily="34" charset="0"/>
            </a:endParaRPr>
          </a:p>
          <a:p>
            <a:pPr marL="514350" indent="-514350">
              <a:buNone/>
            </a:pPr>
            <a:r>
              <a:rPr lang="id-ID" b="0" i="0" dirty="0" smtClean="0">
                <a:solidFill>
                  <a:srgbClr val="353535"/>
                </a:solidFill>
                <a:effectLst/>
                <a:latin typeface="Merriweather"/>
              </a:rPr>
              <a:t>2. Taqwa </a:t>
            </a:r>
            <a:r>
              <a:rPr lang="id-ID" b="0" i="0" dirty="0">
                <a:solidFill>
                  <a:srgbClr val="353535"/>
                </a:solidFill>
                <a:effectLst/>
                <a:latin typeface="Merriweather"/>
              </a:rPr>
              <a:t>adalah sebaik-baik </a:t>
            </a:r>
            <a:r>
              <a:rPr lang="id-ID" b="0" i="0" dirty="0" smtClean="0">
                <a:solidFill>
                  <a:srgbClr val="353535"/>
                </a:solidFill>
                <a:effectLst/>
                <a:latin typeface="Merriweather"/>
              </a:rPr>
              <a:t>bekal</a:t>
            </a:r>
          </a:p>
          <a:p>
            <a:pPr marL="514350" indent="-514350">
              <a:buFont typeface="Wingdings" pitchFamily="2" charset="2"/>
              <a:buChar char="Ø"/>
            </a:pPr>
            <a:r>
              <a:rPr lang="id-ID" dirty="0"/>
              <a:t>QS. Al Baqoroh: 197</a:t>
            </a:r>
            <a:r>
              <a:rPr lang="id-ID" dirty="0" smtClean="0"/>
              <a:t/>
            </a:r>
            <a:br>
              <a:rPr lang="id-ID" dirty="0" smtClean="0"/>
            </a:br>
            <a:r>
              <a:rPr lang="id-ID" dirty="0" smtClean="0"/>
              <a:t>“... Berbekallah</a:t>
            </a:r>
            <a:r>
              <a:rPr lang="id-ID" dirty="0"/>
              <a:t>, dan Sesungguhnya sebaik-baik bekal adalah </a:t>
            </a:r>
            <a:r>
              <a:rPr lang="id-ID" dirty="0" smtClean="0"/>
              <a:t>takwa </a:t>
            </a:r>
            <a:r>
              <a:rPr lang="id-ID" dirty="0"/>
              <a:t>dan bertakwalah kepada-Ku Hai orang-orang yang berakal</a:t>
            </a:r>
            <a:r>
              <a:rPr lang="id-ID" dirty="0" smtClean="0"/>
              <a:t>.”</a:t>
            </a:r>
            <a:endParaRPr lang="id" b="0" i="0" dirty="0">
              <a:solidFill>
                <a:srgbClr val="353535"/>
              </a:solidFill>
              <a:effectLst/>
              <a:latin typeface="Merriweather"/>
            </a:endParaRPr>
          </a:p>
        </p:txBody>
      </p:sp>
    </p:spTree>
    <p:extLst>
      <p:ext uri="{BB962C8B-B14F-4D97-AF65-F5344CB8AC3E}">
        <p14:creationId xmlns:p14="http://schemas.microsoft.com/office/powerpoint/2010/main" val="147010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274" y="714356"/>
            <a:ext cx="10987126" cy="5572163"/>
          </a:xfrm>
        </p:spPr>
        <p:txBody>
          <a:bodyPr>
            <a:normAutofit fontScale="85000" lnSpcReduction="10000"/>
          </a:bodyPr>
          <a:lstStyle/>
          <a:p>
            <a:pPr>
              <a:buNone/>
            </a:pPr>
            <a:r>
              <a:rPr lang="id-ID" dirty="0"/>
              <a:t>3. Taqwa adalah pakaian yg paling </a:t>
            </a:r>
            <a:r>
              <a:rPr lang="id-ID" dirty="0" smtClean="0"/>
              <a:t>baik</a:t>
            </a:r>
          </a:p>
          <a:p>
            <a:pPr>
              <a:buNone/>
            </a:pPr>
            <a:endParaRPr lang="id-ID" dirty="0"/>
          </a:p>
          <a:p>
            <a:pPr>
              <a:buFont typeface="Wingdings" pitchFamily="2" charset="2"/>
              <a:buChar char="Ø"/>
            </a:pPr>
            <a:r>
              <a:rPr lang="id-ID" dirty="0"/>
              <a:t>QS. Al A’raf : 26</a:t>
            </a:r>
            <a:br>
              <a:rPr lang="id-ID" dirty="0"/>
            </a:br>
            <a:r>
              <a:rPr lang="id-ID" dirty="0" smtClean="0"/>
              <a:t>“Hai </a:t>
            </a:r>
            <a:r>
              <a:rPr lang="id-ID" dirty="0"/>
              <a:t>anak </a:t>
            </a:r>
            <a:r>
              <a:rPr lang="id-ID" dirty="0" smtClean="0"/>
              <a:t>Adam, </a:t>
            </a:r>
            <a:r>
              <a:rPr lang="id-ID" dirty="0"/>
              <a:t>Sesungguhnya kami Telah menurunkan kepadamu Pakaian untuk menutup auratmu dan Pakaian indah untuk perhiasan. dan Pakaian </a:t>
            </a:r>
            <a:r>
              <a:rPr lang="id-ID" dirty="0" smtClean="0"/>
              <a:t>takwa </a:t>
            </a:r>
            <a:r>
              <a:rPr lang="id-ID" dirty="0"/>
              <a:t>Itulah yang paling baik. yang demikian itu adalah sebahagian dari tanda-tanda kekuasaan Allah, Mudah-mudahan mereka selalu ingat</a:t>
            </a:r>
            <a:r>
              <a:rPr lang="id-ID" dirty="0" smtClean="0"/>
              <a:t>.”</a:t>
            </a:r>
          </a:p>
          <a:p>
            <a:pPr>
              <a:buFont typeface="Wingdings" pitchFamily="2" charset="2"/>
              <a:buChar char="Ø"/>
            </a:pPr>
            <a:endParaRPr lang="id-ID" dirty="0"/>
          </a:p>
          <a:p>
            <a:pPr>
              <a:buNone/>
            </a:pPr>
            <a:r>
              <a:rPr lang="id-ID" dirty="0"/>
              <a:t>4. Taqwa adalah tolak ukur kedudukan manusia di sisi Allah</a:t>
            </a:r>
          </a:p>
          <a:p>
            <a:pPr>
              <a:buFont typeface="Wingdings" pitchFamily="2" charset="2"/>
              <a:buChar char="Ø"/>
            </a:pPr>
            <a:r>
              <a:rPr lang="id-ID" dirty="0"/>
              <a:t>QS. Al Hujurat : 13</a:t>
            </a:r>
            <a:br>
              <a:rPr lang="id-ID" dirty="0"/>
            </a:br>
            <a:r>
              <a:rPr lang="id-ID" dirty="0" smtClean="0"/>
              <a:t>“Hai </a:t>
            </a:r>
            <a:r>
              <a:rPr lang="id-ID" dirty="0"/>
              <a:t>manusia, Sesungguhnya kami menciptakan kamu dari seorang laki-laki dan seorang perempuan dan menjadikan kamu berbangsa – bangsa dan bersuku-suku supaya kamu saling kenal-mengenal. Sesungguhnya orang yang paling mulia diantara kamu disisi Allah ialah orang yang paling taqwa diantara kamu. Sesungguhnya Allah Maha mengetahui lagi Maha Mengenal</a:t>
            </a:r>
            <a:r>
              <a:rPr lang="id-ID" dirty="0" smtClean="0"/>
              <a:t>.”</a:t>
            </a:r>
          </a:p>
          <a:p>
            <a:pPr>
              <a:buNone/>
            </a:pPr>
            <a:endParaRPr lang="id-ID" dirty="0"/>
          </a:p>
          <a:p>
            <a:pPr>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85794"/>
            <a:ext cx="10972800" cy="5340375"/>
          </a:xfrm>
        </p:spPr>
        <p:txBody>
          <a:bodyPr>
            <a:normAutofit/>
          </a:bodyPr>
          <a:lstStyle/>
          <a:p>
            <a:pPr>
              <a:buNone/>
            </a:pPr>
            <a:r>
              <a:rPr lang="id-ID" dirty="0"/>
              <a:t>5. Taqwa mendatangkan keselamatan</a:t>
            </a:r>
          </a:p>
          <a:p>
            <a:pPr>
              <a:buFont typeface="Wingdings" pitchFamily="2" charset="2"/>
              <a:buChar char="Ø"/>
            </a:pPr>
            <a:r>
              <a:rPr lang="id-ID" dirty="0"/>
              <a:t>An Naml: 53</a:t>
            </a:r>
            <a:br>
              <a:rPr lang="id-ID" dirty="0"/>
            </a:br>
            <a:r>
              <a:rPr lang="id-ID" dirty="0" smtClean="0"/>
              <a:t>“Dan </a:t>
            </a:r>
            <a:r>
              <a:rPr lang="id-ID" dirty="0"/>
              <a:t>Telah kami selamatkan orang-orang yang beriman dan mereka itu selalu bertakwa. yaitu Shaleh a.s. dan orang-orang yang beriman kepada Allah yang bersama dengan Dia</a:t>
            </a:r>
            <a:r>
              <a:rPr lang="id-ID" dirty="0" smtClean="0"/>
              <a:t>.”</a:t>
            </a:r>
          </a:p>
          <a:p>
            <a:pPr>
              <a:buFont typeface="Wingdings" pitchFamily="2" charset="2"/>
              <a:buChar char="Ø"/>
            </a:pPr>
            <a:endParaRPr lang="id-ID" dirty="0"/>
          </a:p>
          <a:p>
            <a:pPr>
              <a:buNone/>
            </a:pPr>
            <a:r>
              <a:rPr lang="id-ID" dirty="0"/>
              <a:t>6. Yang diterima dari amal adalah karena taqwanya</a:t>
            </a:r>
          </a:p>
          <a:p>
            <a:pPr>
              <a:buFont typeface="Wingdings" pitchFamily="2" charset="2"/>
              <a:buChar char="Ø"/>
            </a:pPr>
            <a:r>
              <a:rPr lang="id-ID" dirty="0"/>
              <a:t>Al Hajj : 22</a:t>
            </a:r>
            <a:br>
              <a:rPr lang="id-ID" dirty="0"/>
            </a:br>
            <a:r>
              <a:rPr lang="id-ID" dirty="0" smtClean="0"/>
              <a:t>“Setiap </a:t>
            </a:r>
            <a:r>
              <a:rPr lang="id-ID" dirty="0"/>
              <a:t>kali mereka hendak ke luar dari neraka lantaran kesengsaraan mereka, niscaya mereka dikembalikan ke dalamnya. (kepada mereka dikatakan), “Rasailah azab yang membakar ini</a:t>
            </a:r>
            <a:r>
              <a:rPr lang="id-ID" dirty="0" smtClean="0"/>
              <a:t>”.”</a:t>
            </a:r>
            <a:endParaRPr lang="id-ID" dirty="0"/>
          </a:p>
          <a:p>
            <a:pPr>
              <a:buNone/>
            </a:pP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D66E8314-E8AC-D745-A1BD-D9EDAE8F9F82}"/>
              </a:ext>
            </a:extLst>
          </p:cNvPr>
          <p:cNvSpPr>
            <a:spLocks noGrp="1"/>
          </p:cNvSpPr>
          <p:nvPr>
            <p:ph type="title"/>
          </p:nvPr>
        </p:nvSpPr>
        <p:spPr>
          <a:xfrm>
            <a:off x="881026" y="928670"/>
            <a:ext cx="10515600" cy="1390651"/>
          </a:xfrm>
        </p:spPr>
        <p:txBody>
          <a:bodyPr>
            <a:normAutofit/>
          </a:bodyPr>
          <a:lstStyle/>
          <a:p>
            <a:pPr algn="ctr"/>
            <a:r>
              <a:rPr lang="x-none"/>
              <a:t>Proses Menaikkan Derajat Taqwa Berdasarkan Kisah Para Nabi</a:t>
            </a:r>
            <a:endParaRPr lang="id-ID" dirty="0"/>
          </a:p>
        </p:txBody>
      </p:sp>
      <p:sp>
        <p:nvSpPr>
          <p:cNvPr id="5" name="Tampungan Konten 4">
            <a:extLst>
              <a:ext uri="{FF2B5EF4-FFF2-40B4-BE49-F238E27FC236}">
                <a16:creationId xmlns:a16="http://schemas.microsoft.com/office/drawing/2014/main" xmlns="" id="{9313E28A-D49D-244B-AAAA-E872ECCAFBA1}"/>
              </a:ext>
            </a:extLst>
          </p:cNvPr>
          <p:cNvSpPr>
            <a:spLocks noGrp="1"/>
          </p:cNvSpPr>
          <p:nvPr>
            <p:ph idx="1"/>
          </p:nvPr>
        </p:nvSpPr>
        <p:spPr>
          <a:xfrm>
            <a:off x="738150" y="2928934"/>
            <a:ext cx="10515600" cy="3714776"/>
          </a:xfrm>
        </p:spPr>
        <p:txBody>
          <a:bodyPr/>
          <a:lstStyle/>
          <a:p>
            <a:pPr marL="514350" indent="-514350">
              <a:buFont typeface="Wingdings" pitchFamily="2" charset="2"/>
              <a:buChar char="q"/>
            </a:pPr>
            <a:r>
              <a:rPr lang="x-none"/>
              <a:t>K</a:t>
            </a:r>
            <a:r>
              <a:rPr lang="x-none" smtClean="0"/>
              <a:t>isah </a:t>
            </a:r>
            <a:r>
              <a:rPr lang="x-none"/>
              <a:t>N</a:t>
            </a:r>
            <a:r>
              <a:rPr lang="x-none" smtClean="0"/>
              <a:t>abi </a:t>
            </a:r>
            <a:r>
              <a:rPr lang="x-none"/>
              <a:t>I</a:t>
            </a:r>
            <a:r>
              <a:rPr lang="x-none" smtClean="0"/>
              <a:t>brahim AS</a:t>
            </a:r>
          </a:p>
          <a:p>
            <a:pPr marL="514350" indent="-514350">
              <a:buNone/>
            </a:pPr>
            <a:r>
              <a:rPr lang="id-ID" dirty="0" smtClean="0"/>
              <a:t>      K</a:t>
            </a:r>
            <a:r>
              <a:rPr lang="x-none" smtClean="0"/>
              <a:t>etika nabi Ibrahim diperintakan oleh Allah SWT. untuk menyembeli anaknya, Ismail. Karena ke taqwa an nabi Ibrahim kepada Allah maka beliau menjalankan perintah Allah untuk menyebelih anak nya. Saat hendak di sembelih, Allah menggantikan Ismail menjadi seekor domba</a:t>
            </a:r>
            <a:endParaRPr lang="id" dirty="0"/>
          </a:p>
          <a:p>
            <a:pPr marL="514350" indent="-514350">
              <a:buNone/>
            </a:pPr>
            <a:endParaRPr lang="id" dirty="0"/>
          </a:p>
          <a:p>
            <a:pPr marL="514350" indent="-514350">
              <a:buFont typeface="+mj-lt"/>
              <a:buAutoNum type="arabicPeriod"/>
            </a:pPr>
            <a:endParaRPr lang="id-ID" dirty="0"/>
          </a:p>
        </p:txBody>
      </p:sp>
    </p:spTree>
    <p:extLst>
      <p:ext uri="{BB962C8B-B14F-4D97-AF65-F5344CB8AC3E}">
        <p14:creationId xmlns:p14="http://schemas.microsoft.com/office/powerpoint/2010/main" val="36317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down)">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7" presetClass="emph" presetSubtype="2" fill="hold" nodeType="clickEffect">
                                  <p:stCondLst>
                                    <p:cond delay="0"/>
                                  </p:stCondLst>
                                  <p:childTnLst>
                                    <p:animClr clrSpc="rgb" dir="cw">
                                      <p:cBhvr>
                                        <p:cTn id="21" dur="2000" fill="hold"/>
                                        <p:tgtEl>
                                          <p:spTgt spid="5"/>
                                        </p:tgtEl>
                                        <p:attrNameLst>
                                          <p:attrName>stroke.color</p:attrName>
                                        </p:attrNameLst>
                                      </p:cBhvr>
                                      <p:to>
                                        <a:schemeClr val="accent2"/>
                                      </p:to>
                                    </p:animClr>
                                    <p:set>
                                      <p:cBhvr>
                                        <p:cTn id="22" dur="2000" fill="hold"/>
                                        <p:tgtEl>
                                          <p:spTgt spid="5"/>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xmlns="" id="{3C4E29EE-9945-A245-BC50-9D904F935B1F}"/>
              </a:ext>
            </a:extLst>
          </p:cNvPr>
          <p:cNvSpPr>
            <a:spLocks noGrp="1"/>
          </p:cNvSpPr>
          <p:nvPr>
            <p:ph type="title"/>
          </p:nvPr>
        </p:nvSpPr>
        <p:spPr>
          <a:xfrm>
            <a:off x="1295403" y="982134"/>
            <a:ext cx="9601196" cy="4750727"/>
          </a:xfrm>
        </p:spPr>
        <p:txBody>
          <a:bodyPr/>
          <a:lstStyle/>
          <a:p>
            <a:pPr algn="ctr"/>
            <a:r>
              <a:rPr lang="x-none" smtClean="0"/>
              <a:t>TERIMA KASIH</a:t>
            </a:r>
            <a:endParaRPr lang="id-ID" dirty="0"/>
          </a:p>
        </p:txBody>
      </p:sp>
    </p:spTree>
    <p:extLst>
      <p:ext uri="{BB962C8B-B14F-4D97-AF65-F5344CB8AC3E}">
        <p14:creationId xmlns:p14="http://schemas.microsoft.com/office/powerpoint/2010/main" val="23902953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484</TotalTime>
  <Words>142</Words>
  <Application>Microsoft Office PowerPoint</Application>
  <PresentationFormat>Custom</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vt:lpstr>
      <vt:lpstr>TAQWA</vt:lpstr>
      <vt:lpstr>Pengertian taqwa</vt:lpstr>
      <vt:lpstr>Dalil – Dalil Tentang Taqwa</vt:lpstr>
      <vt:lpstr>Kedudukan Taqwa</vt:lpstr>
      <vt:lpstr>PowerPoint Presentation</vt:lpstr>
      <vt:lpstr>PowerPoint Presentation</vt:lpstr>
      <vt:lpstr>Proses Menaikkan Derajat Taqwa Berdasarkan Kisah Para Nabi</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PowerPoint</dc:title>
  <dc:creator>ayunimitra01@gmail.com</dc:creator>
  <cp:lastModifiedBy>User</cp:lastModifiedBy>
  <cp:revision>47</cp:revision>
  <dcterms:created xsi:type="dcterms:W3CDTF">2019-08-22T21:27:04Z</dcterms:created>
  <dcterms:modified xsi:type="dcterms:W3CDTF">2020-09-21T08:42:34Z</dcterms:modified>
</cp:coreProperties>
</file>