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75" r:id="rId5"/>
    <p:sldId id="276" r:id="rId6"/>
    <p:sldId id="273" r:id="rId7"/>
    <p:sldId id="274" r:id="rId8"/>
    <p:sldId id="260" r:id="rId9"/>
    <p:sldId id="261" r:id="rId10"/>
    <p:sldId id="262" r:id="rId11"/>
    <p:sldId id="263" r:id="rId12"/>
    <p:sldId id="265" r:id="rId13"/>
    <p:sldId id="278" r:id="rId14"/>
    <p:sldId id="277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bahan 1 / perilaku organisasi / herwanparwiyanto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9EF5194-C9F6-4261-9006-8ED92E306027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3E0C3BA-0016-49B1-BC1E-D6B5ADF4FB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4051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i-FI"/>
              <a:t>bahan 1 / perilaku organisasi / herwanparwiyanto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1B737B3-44F4-4D40-9063-561335C819BB}" type="datetimeFigureOut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0839964-ED31-4851-85E5-50845FC5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1466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d-ID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2ABD70-B841-43A1-BD5B-E34D0E5E34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  <p:sp>
        <p:nvSpPr>
          <p:cNvPr id="27653" name="Header Placeholder 4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mtClean="0"/>
              <a:t>bahan 1 / perilaku organisasi / herwanparwiyanto</a:t>
            </a: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D675D-D321-4D2F-990F-01BE09F22B7D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35005-30B6-41DB-8AC3-E8E447E0AE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D006F-C1F3-4DCF-9218-D4C0884BFA8E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9D5D7-20F2-43CB-B046-5B2D3E873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54F78-4381-4DB4-BBBA-8DD82C7DE16F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FD0CD-1CB9-44D1-BF30-1F9647725D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1F0E4-B887-4BAE-9CD8-79CAAF261CDB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5361F-96F9-44CE-A81F-F6FB76A14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0C37E-625A-4525-9C03-8F1ADD688732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76B4-D5CB-4B06-B23A-CE42FF3F6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59BCC-C8FF-4FA2-A419-B858ACC80456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C6BE1C-0035-4D07-B16F-F7BD9FFC60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E4E453-7919-448D-8288-2C321054886B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B3670-D850-43AD-A019-348C47F910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C279D-0F41-43E5-96D5-9A8E64C00239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EBF8B-BFDD-4AF5-8631-C6C895B37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AFC63-42D7-4245-B17D-CBE21E3B340C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43B4D-6EF8-4675-B81B-6F4215D45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6F550-4629-461F-AA38-152803890AA4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8C719-BD08-4DF0-BAB4-7DC425F48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A5790-8032-462D-9BA7-7046CA96FF74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EBB5E-3321-42D5-A7F0-D12C63493B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5FCB36-2AB1-4470-8F42-482F9B8EEA8C}" type="datetime1">
              <a:rPr lang="en-US"/>
              <a:pPr>
                <a:defRPr/>
              </a:pPr>
              <a:t>2/17/2022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http://herwanparwiyanto.staff.uns.ac.id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A17E55-457D-4711-A681-A23BBCA1C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Content Placeholder 3" descr="ORGKOMbangga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5" y="500063"/>
            <a:ext cx="7643813" cy="562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solidFill>
                  <a:srgbClr val="FF0000"/>
                </a:solidFill>
                <a:latin typeface="Tempus Sans ITC" pitchFamily="82" charset="0"/>
              </a:rPr>
              <a:t>KONSEP PERILAKU ORGANISASI</a:t>
            </a:r>
          </a:p>
        </p:txBody>
      </p:sp>
      <p:sp>
        <p:nvSpPr>
          <p:cNvPr id="2052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3600" b="1" dirty="0" err="1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Administrasi</a:t>
            </a:r>
            <a:r>
              <a:rPr lang="en-US" sz="3600" b="1" dirty="0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 Negara FISIP</a:t>
            </a:r>
            <a:endParaRPr lang="id-ID" sz="3600" b="1" dirty="0" smtClean="0">
              <a:solidFill>
                <a:srgbClr val="FF0000"/>
              </a:solidFill>
              <a:latin typeface="BatangChe" pitchFamily="49" charset="-127"/>
              <a:ea typeface="BatangChe" pitchFamily="49" charset="-127"/>
            </a:endParaRPr>
          </a:p>
          <a:p>
            <a:pPr eaLnBrk="1" hangingPunct="1"/>
            <a:r>
              <a:rPr lang="id-ID" sz="3600" b="1" dirty="0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TA </a:t>
            </a:r>
            <a:r>
              <a:rPr lang="en-US" sz="3600" b="1" dirty="0" smtClean="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</a:rPr>
              <a:t>2021/2022</a:t>
            </a:r>
            <a:endParaRPr lang="en-US" sz="3600" b="1" dirty="0" smtClean="0">
              <a:solidFill>
                <a:srgbClr val="FF0000"/>
              </a:solidFill>
              <a:latin typeface="BatangChe" pitchFamily="49" charset="-127"/>
              <a:ea typeface="BatangChe" pitchFamily="49" charset="-127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i="1" smtClean="0"/>
              <a:t>…lanjutan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Manajemen Stratejik</a:t>
            </a:r>
            <a:r>
              <a:rPr lang="en-US" smtClean="0"/>
              <a:t> (</a:t>
            </a:r>
            <a:r>
              <a:rPr lang="en-US" i="1" smtClean="0"/>
              <a:t>Strategic Management</a:t>
            </a:r>
            <a:r>
              <a:rPr lang="en-US" smtClean="0"/>
              <a:t>) : Setiap individu atau kelompok memiliki pandangan yg berbeda dlm menganalisa lingkungan, penentu visi dan misi, perumusan strategi, implementasi strategi, maupun pengendalian strategi.</a:t>
            </a:r>
          </a:p>
          <a:p>
            <a:pPr eaLnBrk="1" hangingPunct="1"/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5DA42F-73F9-489E-B71F-A5929AEA2838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i="1" smtClean="0"/>
              <a:t>…lanjutan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Manajemen Mutu Terpadu </a:t>
            </a:r>
            <a:r>
              <a:rPr lang="en-US" smtClean="0"/>
              <a:t>(</a:t>
            </a:r>
            <a:r>
              <a:rPr lang="en-US" i="1" smtClean="0"/>
              <a:t>Total Quality Management / TQM</a:t>
            </a:r>
            <a:r>
              <a:rPr lang="en-US" smtClean="0"/>
              <a:t>) :  Setiap individu atau kelompok memiliki tolok ukur mutu yg berbeda dan memiliki komitmen mutu yg berbeda pula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8CDDE4-D7FB-4036-B3EE-04E528EA85E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  <a:latin typeface="Bradley Hand ITC" pitchFamily="66" charset="0"/>
              </a:rPr>
              <a:t>PRINSIP DASAR NILAI YANG DIMILIKI SETIAP INDIVIDU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Pengertian nilai : keyakinan dasar bahwa suatu modus perilaku tertentu lebih disukai secara pribadi atau sosial dibandingkan modus perilaku lainya.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Sistem Nilai : suatu hierarki yang didasarkan pada suatu peringkat nilai-nilai seorang individu dlm hal intensitasnya.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Sumber Nilai : orang tua/keluarga; masyarakat; pendidikan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Hubungan nilai &amp; perilaku :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F050AE-1B61-4B39-AC5B-101C8CD00B5A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Baca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artikel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sejarah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endParaRPr lang="en-US" dirty="0" smtClean="0"/>
          </a:p>
          <a:p>
            <a:r>
              <a:rPr lang="en-US" dirty="0" smtClean="0"/>
              <a:t>Kita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diskusikan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5361F-96F9-44CE-A81F-F6FB76A14F6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511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>
                <a:latin typeface="Aharoni" pitchFamily="2" charset="-79"/>
                <a:cs typeface="Aharoni" pitchFamily="2" charset="-79"/>
              </a:rPr>
              <a:t>TERIMAKASIH....</a:t>
            </a:r>
            <a:endParaRPr lang="id-ID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1EBF8B-BFDD-4AF5-8631-C6C895B37C2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916833"/>
            <a:ext cx="6408712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KONSEP PERILAKU ORGANISASI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i="1" dirty="0" smtClean="0">
                <a:latin typeface="BatangChe" pitchFamily="49" charset="-127"/>
                <a:ea typeface="BatangChe" pitchFamily="49" charset="-127"/>
              </a:rPr>
              <a:t>ORGANISASI</a:t>
            </a:r>
            <a:r>
              <a:rPr lang="en-US" i="1" dirty="0" smtClean="0">
                <a:latin typeface="BatangChe" pitchFamily="49" charset="-127"/>
                <a:ea typeface="BatangChe" pitchFamily="49" charset="-127"/>
              </a:rPr>
              <a:t> :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sekelompok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aturan</a:t>
            </a:r>
            <a:r>
              <a:rPr lang="en-US" dirty="0" smtClean="0"/>
              <a:t> &amp; </a:t>
            </a:r>
            <a:r>
              <a:rPr lang="en-US" dirty="0" err="1" smtClean="0"/>
              <a:t>keterikatan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b="1" i="1" dirty="0" smtClean="0">
                <a:latin typeface="BatangChe" pitchFamily="49" charset="-127"/>
                <a:ea typeface="BatangChe" pitchFamily="49" charset="-127"/>
              </a:rPr>
              <a:t>PERILAKU</a:t>
            </a:r>
            <a:r>
              <a:rPr lang="en-US" i="1" dirty="0" smtClean="0"/>
              <a:t>  : </a:t>
            </a:r>
            <a:r>
              <a:rPr lang="en-US" dirty="0" err="1" smtClean="0"/>
              <a:t>sikap</a:t>
            </a:r>
            <a:r>
              <a:rPr lang="en-US" dirty="0" smtClean="0"/>
              <a:t> &amp; </a:t>
            </a:r>
            <a:r>
              <a:rPr lang="en-US" dirty="0" err="1" smtClean="0"/>
              <a:t>tindakan</a:t>
            </a:r>
            <a:r>
              <a:rPr lang="en-US" dirty="0" smtClean="0"/>
              <a:t> (</a:t>
            </a:r>
            <a:r>
              <a:rPr lang="en-US" i="1" dirty="0" smtClean="0"/>
              <a:t>behavior; way of thinking or behaving</a:t>
            </a:r>
            <a:r>
              <a:rPr lang="en-US" dirty="0" smtClean="0"/>
              <a:t>)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386710-B4DD-4D2F-91CA-A6EE877A4F70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PO</a:t>
            </a:r>
            <a:endParaRPr lang="en-US" dirty="0"/>
          </a:p>
        </p:txBody>
      </p:sp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i="1" smtClean="0"/>
              <a:t>…lanjutan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Maiandra GD" pitchFamily="34" charset="0"/>
              </a:rPr>
              <a:t>ILMU PERILAKU ORGANISASI </a:t>
            </a:r>
            <a:r>
              <a:rPr lang="en-US" dirty="0" smtClean="0"/>
              <a:t>: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tiap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&amp; kelp,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&amp;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,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dgn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dlm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demi</a:t>
            </a:r>
            <a:r>
              <a:rPr lang="en-US" dirty="0" smtClean="0"/>
              <a:t> </a:t>
            </a:r>
            <a:r>
              <a:rPr lang="en-US" dirty="0" err="1" smtClean="0"/>
              <a:t>kemanfaatan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764187-92D4-4D88-998B-998C1C6FD10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PO</a:t>
            </a:r>
            <a:endParaRPr lang="en-US" dirty="0"/>
          </a:p>
        </p:txBody>
      </p:sp>
    </p:spTree>
  </p:cSld>
  <p:clrMapOvr>
    <a:masterClrMapping/>
  </p:clrMapOvr>
  <p:transition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785818"/>
          </a:xfrm>
        </p:spPr>
        <p:txBody>
          <a:bodyPr/>
          <a:lstStyle/>
          <a:p>
            <a:r>
              <a:rPr lang="id-ID" dirty="0" smtClean="0"/>
              <a:t>PERILAKU ORGANISASI...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1497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studi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as</a:t>
            </a:r>
            <a:r>
              <a:rPr lang="id-ID" dirty="0" smtClean="0"/>
              <a:t>pek</a:t>
            </a:r>
            <a:r>
              <a:rPr lang="en-US" dirty="0" smtClean="0"/>
              <a:t>-as</a:t>
            </a:r>
            <a:r>
              <a:rPr lang="id-ID" dirty="0" smtClean="0"/>
              <a:t>p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tingkah</a:t>
            </a:r>
            <a:r>
              <a:rPr lang="en-US" dirty="0" smtClean="0"/>
              <a:t> </a:t>
            </a:r>
            <a:r>
              <a:rPr lang="en-US" dirty="0" err="1" smtClean="0"/>
              <a:t>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id-ID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dalamnya</a:t>
            </a:r>
            <a:r>
              <a:rPr lang="en-US" dirty="0" smtClean="0"/>
              <a:t>;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ditimbulkan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endParaRPr lang="id-ID" dirty="0" smtClean="0"/>
          </a:p>
          <a:p>
            <a:pPr>
              <a:lnSpc>
                <a:spcPct val="90000"/>
              </a:lnSpc>
            </a:pPr>
            <a:r>
              <a:rPr lang="en-US" dirty="0" err="1" smtClean="0"/>
              <a:t>Tujuannya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dirty="0" smtClean="0"/>
              <a:t>PO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5361F-96F9-44CE-A81F-F6FB76A14F6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PERILAKU ORGANISASI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/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aplikasinya</a:t>
            </a:r>
            <a:r>
              <a:rPr lang="en-US" dirty="0" smtClean="0"/>
              <a:t> (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).</a:t>
            </a:r>
          </a:p>
          <a:p>
            <a:pPr>
              <a:lnSpc>
                <a:spcPct val="90000"/>
              </a:lnSpc>
            </a:pP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mempelajari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,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performansi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(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)</a:t>
            </a:r>
            <a:endParaRPr lang="id-ID" dirty="0" smtClean="0"/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/>
              <a:t>Perbedaan</a:t>
            </a:r>
            <a:r>
              <a:rPr lang="en-US" dirty="0" smtClean="0"/>
              <a:t> : </a:t>
            </a:r>
            <a:r>
              <a:rPr lang="en-US" dirty="0" err="1" smtClean="0"/>
              <a:t>pada</a:t>
            </a:r>
            <a:r>
              <a:rPr lang="en-US" dirty="0" smtClean="0"/>
              <a:t> unit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	</a:t>
            </a:r>
          </a:p>
          <a:p>
            <a:endParaRPr lang="id-ID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d-ID" smtClean="0"/>
              <a:t>PO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5361F-96F9-44CE-A81F-F6FB76A14F6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solidFill>
                  <a:srgbClr val="FF0000"/>
                </a:solidFill>
                <a:latin typeface="Maiandra GD" pitchFamily="34" charset="0"/>
              </a:rPr>
              <a:t>Potret Diri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rgbClr val="0070C0"/>
                </a:solidFill>
              </a:rPr>
              <a:t>Finding your identity is a process with no real end point (</a:t>
            </a:r>
            <a:r>
              <a:rPr lang="en-US" i="1" dirty="0" smtClean="0">
                <a:solidFill>
                  <a:srgbClr val="0070C0"/>
                </a:solidFill>
              </a:rPr>
              <a:t>Oscar Wilde</a:t>
            </a:r>
            <a:r>
              <a:rPr lang="en-US" dirty="0" smtClean="0">
                <a:solidFill>
                  <a:srgbClr val="0070C0"/>
                </a:solidFill>
              </a:rPr>
              <a:t>).</a:t>
            </a:r>
          </a:p>
          <a:p>
            <a:pPr eaLnBrk="1" hangingPunct="1"/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diartikan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 </a:t>
            </a:r>
            <a:r>
              <a:rPr lang="en-US" dirty="0" err="1" smtClean="0"/>
              <a:t>menelaah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6BF4EE-9BC0-4CFD-BF10-F63138C6E5AB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li</a:t>
            </a:r>
            <a:endParaRPr lang="en-US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>
                <a:solidFill>
                  <a:srgbClr val="FF0000"/>
                </a:solidFill>
                <a:latin typeface="Franklin Gothic Heavy" pitchFamily="34" charset="0"/>
              </a:rPr>
              <a:t>Self Awareness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Kemampuan melihat pola pikir, perilaku kita yang berada di ketidaksadaran dan mengangkatnya ke alam sadar. (</a:t>
            </a:r>
            <a:r>
              <a:rPr lang="en-US" i="1" smtClean="0">
                <a:solidFill>
                  <a:srgbClr val="00B050"/>
                </a:solidFill>
              </a:rPr>
              <a:t>Ketidaksadaran</a:t>
            </a:r>
            <a:r>
              <a:rPr lang="en-US" smtClean="0"/>
              <a:t> menjadi </a:t>
            </a:r>
            <a:r>
              <a:rPr lang="en-US" i="1" smtClean="0">
                <a:solidFill>
                  <a:srgbClr val="FF0000"/>
                </a:solidFill>
              </a:rPr>
              <a:t>Kesadaran</a:t>
            </a:r>
            <a:r>
              <a:rPr lang="en-US" smtClean="0"/>
              <a:t>.)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smtClean="0">
                <a:solidFill>
                  <a:srgbClr val="0070C0"/>
                </a:solidFill>
              </a:rPr>
              <a:t>The final mystery is oneself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mtClean="0"/>
              <a:t>Misteri bagi kita adalah diri kita sendiri.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i="1" smtClean="0">
                <a:solidFill>
                  <a:srgbClr val="FF0000"/>
                </a:solidFill>
              </a:rPr>
              <a:t>Self awareness</a:t>
            </a:r>
            <a:r>
              <a:rPr lang="en-US" smtClean="0">
                <a:solidFill>
                  <a:srgbClr val="FF0000"/>
                </a:solidFill>
              </a:rPr>
              <a:t> </a:t>
            </a:r>
            <a:r>
              <a:rPr lang="en-US" smtClean="0"/>
              <a:t>bukanlah sebuah ilmu, namun lebih merupakan ketajaman persepsi dan observasi, terhadap diri sendiri, baik secara fisik maupun proses mental dan psikologis yang berlangsung dalam diri kita.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352567-E7C1-4FB9-8A38-29D8BF2E0A46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smtClean="0">
                <a:solidFill>
                  <a:srgbClr val="00B050"/>
                </a:solidFill>
                <a:latin typeface="Papyrus" pitchFamily="66" charset="0"/>
              </a:rPr>
              <a:t>PERILAKU  ORGANISASI</a:t>
            </a:r>
            <a:r>
              <a:rPr lang="en-US" sz="4000" i="1" smtClean="0">
                <a:solidFill>
                  <a:srgbClr val="00B050"/>
                </a:solidFill>
                <a:latin typeface="Papyrus" pitchFamily="66" charset="0"/>
              </a:rPr>
              <a:t> </a:t>
            </a:r>
            <a:r>
              <a:rPr lang="en-US" i="1" smtClean="0"/>
              <a:t>dalam Manajemen :</a:t>
            </a:r>
            <a:endParaRPr lang="en-US" i="1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Manajemen Tradisional</a:t>
            </a:r>
            <a:r>
              <a:rPr lang="en-US" smtClean="0"/>
              <a:t> (</a:t>
            </a:r>
            <a:r>
              <a:rPr lang="en-US" i="1" smtClean="0"/>
              <a:t>Traditional Management</a:t>
            </a:r>
            <a:r>
              <a:rPr lang="en-US" smtClean="0"/>
              <a:t>) : Setiap individu memiliki perilaku tertentu dlm perencanaan, organisasi, penggerakan, dan pengawasan (POAC);  Setiap kelp  mpy karakteristik  tertentu dlm berinteraksi di dlm maupun antar kelompok/instansi/unit kerja, 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5540FF-1345-4E7A-B1A9-5DD4B0ABC78C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i="1" smtClean="0"/>
              <a:t>…lanjutan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Manajemen Berdasar Sasaran</a:t>
            </a:r>
            <a:r>
              <a:rPr lang="en-US" smtClean="0"/>
              <a:t> (</a:t>
            </a:r>
            <a:r>
              <a:rPr lang="en-US" i="1" smtClean="0"/>
              <a:t>Management by Objectives</a:t>
            </a:r>
            <a:r>
              <a:rPr lang="en-US" smtClean="0"/>
              <a:t>) : setiap idividu atau kelompok memiliki interest tertentu dlm menentukan sasaran kerja tiap unit dan bahkan sasaran organisasi.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2EE35D-39BD-4BFE-9EB2-3ADD391CE088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520</Words>
  <Application>Microsoft Office PowerPoint</Application>
  <PresentationFormat>On-screen Show (4:3)</PresentationFormat>
  <Paragraphs>62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KONSEP PERILAKU ORGANISASI</vt:lpstr>
      <vt:lpstr>KONSEP PERILAKU ORGANISASI</vt:lpstr>
      <vt:lpstr>…lanjutan</vt:lpstr>
      <vt:lpstr>PERILAKU ORGANISASI...</vt:lpstr>
      <vt:lpstr>PERILAKU ORGANISASI</vt:lpstr>
      <vt:lpstr>Potret Diri</vt:lpstr>
      <vt:lpstr>Self Awareness</vt:lpstr>
      <vt:lpstr>PERILAKU  ORGANISASI dalam Manajemen :</vt:lpstr>
      <vt:lpstr>…lanjutan</vt:lpstr>
      <vt:lpstr>…lanjutan</vt:lpstr>
      <vt:lpstr>…lanjutan</vt:lpstr>
      <vt:lpstr>PRINSIP DASAR NILAI YANG DIMILIKI SETIAP INDIVIDU </vt:lpstr>
      <vt:lpstr>TUGAS</vt:lpstr>
      <vt:lpstr>TERIMAKASIH....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PERILAKU ORGANISASI</dc:title>
  <dc:creator>BEKTI DHARMAYANI</dc:creator>
  <cp:lastModifiedBy>user</cp:lastModifiedBy>
  <cp:revision>40</cp:revision>
  <dcterms:created xsi:type="dcterms:W3CDTF">2011-02-19T15:15:09Z</dcterms:created>
  <dcterms:modified xsi:type="dcterms:W3CDTF">2022-02-17T04:48:28Z</dcterms:modified>
</cp:coreProperties>
</file>