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6"/>
  </p:notesMasterIdLst>
  <p:sldIdLst>
    <p:sldId id="256" r:id="rId2"/>
    <p:sldId id="263" r:id="rId3"/>
    <p:sldId id="264" r:id="rId4"/>
    <p:sldId id="265" r:id="rId5"/>
  </p:sldIdLst>
  <p:sldSz cx="9144000" cy="5143500" type="screen16x9"/>
  <p:notesSz cx="6858000" cy="9144000"/>
  <p:embeddedFontLst>
    <p:embeddedFont>
      <p:font typeface="Livvic" panose="020B0604020202020204" charset="0"/>
      <p:regular r:id="rId7"/>
      <p:bold r:id="rId8"/>
      <p:italic r:id="rId9"/>
      <p:boldItalic r:id="rId10"/>
    </p:embeddedFont>
    <p:embeddedFont>
      <p:font typeface="Catamaran Light" panose="020B0604020202020204" charset="0"/>
      <p:regular r:id="rId11"/>
      <p:bold r:id="rId12"/>
    </p:embeddedFont>
    <p:embeddedFont>
      <p:font typeface="Fira Sans Extra Condensed Medium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171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02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6fe61bc2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6fe61bc2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12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e13d9a7e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e13d9a7e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80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9e76339e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9e76339e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45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CUSTOM_3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2258125" y="3106325"/>
            <a:ext cx="3029100" cy="10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7241489" y="1041025"/>
            <a:ext cx="1702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3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25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25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642050" y="127755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642050" y="540000"/>
            <a:ext cx="4655400" cy="9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4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915175" y="3380775"/>
            <a:ext cx="39606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915175" y="4004575"/>
            <a:ext cx="1821000" cy="2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16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117847" y="3380460"/>
            <a:ext cx="29514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343101" y="1759150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CUSTOM_16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4189625" y="3380460"/>
            <a:ext cx="29514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6612409" y="1752564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35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CUSTOM_38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769725" y="1310050"/>
            <a:ext cx="343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7142178" y="3570226"/>
            <a:ext cx="1738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30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2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4633950" y="1847896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4633950" y="382787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4633950" y="153929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4633950" y="351927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6917175" y="1414524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4" r:id="rId11"/>
    <p:sldLayoutId id="2147483666" r:id="rId12"/>
    <p:sldLayoutId id="214748366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Made by : Kelompok 15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2632075" y="0"/>
            <a:ext cx="65119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/>
          <p:nvPr/>
        </p:nvSpPr>
        <p:spPr>
          <a:xfrm rot="5400000">
            <a:off x="1362950" y="58500"/>
            <a:ext cx="3358800" cy="5026500"/>
          </a:xfrm>
          <a:prstGeom prst="rect">
            <a:avLst/>
          </a:prstGeom>
          <a:solidFill>
            <a:srgbClr val="908269">
              <a:alpha val="8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799550" y="1483700"/>
            <a:ext cx="43029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b="1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REVOLUSI PERANCIS</a:t>
            </a:r>
            <a:endParaRPr sz="60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3" name="Google Shape;123;p22"/>
          <p:cNvSpPr/>
          <p:nvPr/>
        </p:nvSpPr>
        <p:spPr>
          <a:xfrm rot="-5400000" flipH="1">
            <a:off x="7354050" y="2133450"/>
            <a:ext cx="3358800" cy="221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9E9E9E">
                <a:alpha val="9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/>
          <p:nvPr/>
        </p:nvSpPr>
        <p:spPr>
          <a:xfrm rot="-5400000">
            <a:off x="2422750" y="-1443750"/>
            <a:ext cx="4218000" cy="8031000"/>
          </a:xfrm>
          <a:prstGeom prst="rect">
            <a:avLst/>
          </a:prstGeom>
          <a:gradFill>
            <a:gsLst>
              <a:gs pos="0">
                <a:srgbClr val="908269">
                  <a:alpha val="49019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  <a:effectLst>
            <a:outerShdw blurRad="57150" dist="19050" dir="1740000" algn="bl" rotWithShape="0">
              <a:srgbClr val="000000">
                <a:alpha val="9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10" name="Google Shape;210;p29"/>
          <p:cNvSpPr/>
          <p:nvPr/>
        </p:nvSpPr>
        <p:spPr>
          <a:xfrm rot="5400000">
            <a:off x="2401175" y="2336150"/>
            <a:ext cx="1574400" cy="2453200"/>
          </a:xfrm>
          <a:prstGeom prst="flowChartOffpageConnector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11" name="Google Shape;211;p29"/>
          <p:cNvSpPr/>
          <p:nvPr/>
        </p:nvSpPr>
        <p:spPr>
          <a:xfrm rot="-5400000" flipH="1">
            <a:off x="4956688" y="669263"/>
            <a:ext cx="1574400" cy="2491975"/>
          </a:xfrm>
          <a:prstGeom prst="flowChartOffpageConnector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12" name="Google Shape;212;p29"/>
          <p:cNvSpPr/>
          <p:nvPr/>
        </p:nvSpPr>
        <p:spPr>
          <a:xfrm rot="-5400000" flipH="1">
            <a:off x="4956688" y="2316763"/>
            <a:ext cx="1574400" cy="2491975"/>
          </a:xfrm>
          <a:prstGeom prst="flowChartOffpageConnector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13" name="Google Shape;213;p29"/>
          <p:cNvSpPr/>
          <p:nvPr/>
        </p:nvSpPr>
        <p:spPr>
          <a:xfrm rot="5400000">
            <a:off x="2417663" y="705138"/>
            <a:ext cx="1574400" cy="2420225"/>
          </a:xfrm>
          <a:prstGeom prst="flowChartOffpageConnector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14" name="Google Shape;214;p29"/>
          <p:cNvSpPr txBox="1">
            <a:spLocks noGrp="1"/>
          </p:cNvSpPr>
          <p:nvPr>
            <p:ph type="ctrTitle" idx="4294967295"/>
          </p:nvPr>
        </p:nvSpPr>
        <p:spPr>
          <a:xfrm>
            <a:off x="2956001" y="1212525"/>
            <a:ext cx="13233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</a:rPr>
              <a:t>1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15" name="Google Shape;215;p29"/>
          <p:cNvSpPr txBox="1">
            <a:spLocks noGrp="1"/>
          </p:cNvSpPr>
          <p:nvPr>
            <p:ph type="ctrTitle" idx="4294967295"/>
          </p:nvPr>
        </p:nvSpPr>
        <p:spPr>
          <a:xfrm>
            <a:off x="2990940" y="2835829"/>
            <a:ext cx="12534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</a:rPr>
              <a:t>3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ctrTitle" idx="4294967295"/>
          </p:nvPr>
        </p:nvSpPr>
        <p:spPr>
          <a:xfrm>
            <a:off x="4677507" y="1212525"/>
            <a:ext cx="12534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</a:rPr>
              <a:t>2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4294967295"/>
          </p:nvPr>
        </p:nvSpPr>
        <p:spPr>
          <a:xfrm flipH="1">
            <a:off x="4607625" y="1411950"/>
            <a:ext cx="2039400" cy="1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b="1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Assemble Nationale akan berkembang setelah banyak Golongan menjadi dewan Constituante</a:t>
            </a:r>
            <a:endParaRPr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18" name="Google Shape;218;p29"/>
          <p:cNvSpPr txBox="1">
            <a:spLocks noGrp="1"/>
          </p:cNvSpPr>
          <p:nvPr>
            <p:ph type="subTitle" idx="4294967295"/>
          </p:nvPr>
        </p:nvSpPr>
        <p:spPr>
          <a:xfrm flipH="1">
            <a:off x="4528100" y="3156175"/>
            <a:ext cx="26019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b="1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Raja gagal membubarkan Constituante dan Revolusi dimenangkan oleh rakyat</a:t>
            </a:r>
            <a:endParaRPr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4162600" y="2543225"/>
            <a:ext cx="626700" cy="38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20" name="Google Shape;220;p29"/>
          <p:cNvSpPr txBox="1">
            <a:spLocks noGrp="1"/>
          </p:cNvSpPr>
          <p:nvPr>
            <p:ph type="subTitle" idx="4294967295"/>
          </p:nvPr>
        </p:nvSpPr>
        <p:spPr>
          <a:xfrm flipH="1">
            <a:off x="2802950" y="1449363"/>
            <a:ext cx="15258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b="1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Revolusi Perancis dimulai pada 17 Juni 1789, militer pada 14 Juli 1789</a:t>
            </a:r>
            <a:endParaRPr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294967295"/>
          </p:nvPr>
        </p:nvSpPr>
        <p:spPr>
          <a:xfrm flipH="1">
            <a:off x="2408802" y="3156175"/>
            <a:ext cx="18705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b="1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14 Juli 1789, rakyat Perancis menyerbu Penjara Bastille </a:t>
            </a:r>
            <a:endParaRPr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4279307" y="2543220"/>
            <a:ext cx="372159" cy="372159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23" name="Google Shape;223;p29"/>
          <p:cNvSpPr txBox="1">
            <a:spLocks noGrp="1"/>
          </p:cNvSpPr>
          <p:nvPr>
            <p:ph type="ctrTitle" idx="4294967295"/>
          </p:nvPr>
        </p:nvSpPr>
        <p:spPr>
          <a:xfrm>
            <a:off x="4739840" y="2915379"/>
            <a:ext cx="12534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</a:rPr>
              <a:t>4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164050" y="65900"/>
            <a:ext cx="352200" cy="347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9"/>
          <p:cNvSpPr txBox="1"/>
          <p:nvPr/>
        </p:nvSpPr>
        <p:spPr>
          <a:xfrm>
            <a:off x="274925" y="0"/>
            <a:ext cx="4547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BERLANGSUNGNYA REVOLUSI PERANCIS</a:t>
            </a:r>
            <a:endParaRPr sz="28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/>
          <p:nvPr/>
        </p:nvSpPr>
        <p:spPr>
          <a:xfrm>
            <a:off x="7814400" y="764600"/>
            <a:ext cx="1329600" cy="4370100"/>
          </a:xfrm>
          <a:prstGeom prst="rect">
            <a:avLst/>
          </a:prstGeom>
          <a:solidFill>
            <a:srgbClr val="908269">
              <a:alpha val="7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1" name="Google Shape;231;p30"/>
          <p:cNvSpPr/>
          <p:nvPr/>
        </p:nvSpPr>
        <p:spPr>
          <a:xfrm>
            <a:off x="4074175" y="1269925"/>
            <a:ext cx="1417800" cy="6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2" name="Google Shape;232;p30"/>
          <p:cNvSpPr/>
          <p:nvPr/>
        </p:nvSpPr>
        <p:spPr>
          <a:xfrm>
            <a:off x="0" y="0"/>
            <a:ext cx="1329600" cy="4370100"/>
          </a:xfrm>
          <a:prstGeom prst="rect">
            <a:avLst/>
          </a:prstGeom>
          <a:solidFill>
            <a:srgbClr val="908269">
              <a:alpha val="7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3" name="Google Shape;233;p30"/>
          <p:cNvSpPr/>
          <p:nvPr/>
        </p:nvSpPr>
        <p:spPr>
          <a:xfrm>
            <a:off x="880000" y="1264975"/>
            <a:ext cx="1329600" cy="6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POLITIK</a:t>
            </a:r>
            <a:endParaRPr sz="17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4" name="Google Shape;234;p30"/>
          <p:cNvSpPr txBox="1">
            <a:spLocks noGrp="1"/>
          </p:cNvSpPr>
          <p:nvPr>
            <p:ph type="ctrTitle" idx="4"/>
          </p:nvPr>
        </p:nvSpPr>
        <p:spPr>
          <a:xfrm>
            <a:off x="4162375" y="1427138"/>
            <a:ext cx="13296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</a:rPr>
              <a:t>EKONOMI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250125" y="32975"/>
            <a:ext cx="352200" cy="347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378625" y="32975"/>
            <a:ext cx="5243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DAMPAK REVOLUSI PRANCIS BAGI MASYARAKAT </a:t>
            </a:r>
            <a:endParaRPr sz="28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729775" y="2149600"/>
            <a:ext cx="2406900" cy="3849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Undang-undang sebagai kekuasaan tertinggi 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729775" y="2757200"/>
            <a:ext cx="2406900" cy="3849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Ide mengenai pengertian Republik 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729775" y="3307675"/>
            <a:ext cx="2406900" cy="3849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Berkembangnya paham demokrasi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729775" y="3858150"/>
            <a:ext cx="2406900" cy="3849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Ide tentang aksi revolusioner 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1" name="Google Shape;241;p30"/>
          <p:cNvSpPr/>
          <p:nvPr/>
        </p:nvSpPr>
        <p:spPr>
          <a:xfrm>
            <a:off x="3668088" y="2159500"/>
            <a:ext cx="2155500" cy="3849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latin typeface="Livvic"/>
                <a:ea typeface="Livvic"/>
                <a:cs typeface="Livvic"/>
                <a:sym typeface="Livvic"/>
              </a:rPr>
              <a:t>Penghapusan gilda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3668088" y="2719925"/>
            <a:ext cx="2155500" cy="3849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latin typeface="Livvic"/>
                <a:ea typeface="Livvic"/>
                <a:cs typeface="Livvic"/>
                <a:sym typeface="Livvic"/>
              </a:rPr>
              <a:t>Tumbuhnya industri yang besar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3668088" y="3268150"/>
            <a:ext cx="2155500" cy="4122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latin typeface="Livvic"/>
                <a:ea typeface="Livvic"/>
                <a:cs typeface="Livvic"/>
                <a:sym typeface="Livvic"/>
              </a:rPr>
              <a:t>Petani menjadi pemilik tanah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6845525" y="1260263"/>
            <a:ext cx="1417800" cy="6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SOSIAL</a:t>
            </a:r>
            <a:endParaRPr sz="18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3668100" y="3843675"/>
            <a:ext cx="2155500" cy="3849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latin typeface="Livvic"/>
                <a:ea typeface="Livvic"/>
                <a:cs typeface="Livvic"/>
                <a:sym typeface="Livvic"/>
              </a:rPr>
              <a:t>Dihapuskannya sistem pajak feodal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6" name="Google Shape;246;p30"/>
          <p:cNvSpPr/>
          <p:nvPr/>
        </p:nvSpPr>
        <p:spPr>
          <a:xfrm>
            <a:off x="6355000" y="2175650"/>
            <a:ext cx="2155500" cy="4122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latin typeface="Livvic"/>
                <a:ea typeface="Livvic"/>
                <a:cs typeface="Livvic"/>
                <a:sym typeface="Livvic"/>
              </a:rPr>
              <a:t>Penghapusan feodalisme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7" name="Google Shape;247;p30"/>
          <p:cNvSpPr/>
          <p:nvPr/>
        </p:nvSpPr>
        <p:spPr>
          <a:xfrm>
            <a:off x="6355000" y="2729900"/>
            <a:ext cx="2155500" cy="4122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latin typeface="Livvic"/>
                <a:ea typeface="Livvic"/>
                <a:cs typeface="Livvic"/>
                <a:sym typeface="Livvic"/>
              </a:rPr>
              <a:t>Munculnya susunan masyarakat baru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8" name="Google Shape;248;p30"/>
          <p:cNvSpPr/>
          <p:nvPr/>
        </p:nvSpPr>
        <p:spPr>
          <a:xfrm>
            <a:off x="6355000" y="3284150"/>
            <a:ext cx="2155500" cy="4122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latin typeface="Livvic"/>
                <a:ea typeface="Livvic"/>
                <a:cs typeface="Livvic"/>
                <a:sym typeface="Livvic"/>
              </a:rPr>
              <a:t>Pendidikan dan Pengajaran merata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9" name="Google Shape;249;p30"/>
          <p:cNvSpPr/>
          <p:nvPr/>
        </p:nvSpPr>
        <p:spPr>
          <a:xfrm>
            <a:off x="6355000" y="3838400"/>
            <a:ext cx="2155500" cy="4122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latin typeface="Livvic"/>
                <a:ea typeface="Livvic"/>
                <a:cs typeface="Livvic"/>
                <a:sym typeface="Livvic"/>
              </a:rPr>
              <a:t>Adanya Kode Napoleon 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/>
          <p:nvPr/>
        </p:nvSpPr>
        <p:spPr>
          <a:xfrm>
            <a:off x="7814400" y="764600"/>
            <a:ext cx="1329600" cy="4370100"/>
          </a:xfrm>
          <a:prstGeom prst="rect">
            <a:avLst/>
          </a:prstGeom>
          <a:solidFill>
            <a:srgbClr val="908269">
              <a:alpha val="7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4074175" y="1269925"/>
            <a:ext cx="1417800" cy="6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0" y="0"/>
            <a:ext cx="1329600" cy="4370100"/>
          </a:xfrm>
          <a:prstGeom prst="rect">
            <a:avLst/>
          </a:prstGeom>
          <a:solidFill>
            <a:srgbClr val="908269">
              <a:alpha val="7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57" name="Google Shape;257;p31"/>
          <p:cNvSpPr/>
          <p:nvPr/>
        </p:nvSpPr>
        <p:spPr>
          <a:xfrm>
            <a:off x="880000" y="1264975"/>
            <a:ext cx="1329600" cy="6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POLITIK</a:t>
            </a:r>
            <a:endParaRPr sz="17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58" name="Google Shape;258;p31"/>
          <p:cNvSpPr txBox="1">
            <a:spLocks noGrp="1"/>
          </p:cNvSpPr>
          <p:nvPr>
            <p:ph type="ctrTitle" idx="4"/>
          </p:nvPr>
        </p:nvSpPr>
        <p:spPr>
          <a:xfrm>
            <a:off x="4146225" y="1380925"/>
            <a:ext cx="14178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</a:rPr>
              <a:t>EKONOMI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59" name="Google Shape;259;p31"/>
          <p:cNvSpPr/>
          <p:nvPr/>
        </p:nvSpPr>
        <p:spPr>
          <a:xfrm>
            <a:off x="250125" y="32975"/>
            <a:ext cx="352200" cy="347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0" name="Google Shape;260;p31"/>
          <p:cNvSpPr txBox="1"/>
          <p:nvPr/>
        </p:nvSpPr>
        <p:spPr>
          <a:xfrm>
            <a:off x="378625" y="32975"/>
            <a:ext cx="5243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DAMPAK REVOLUSI PRANCIS BAGI DUNIA</a:t>
            </a:r>
            <a:endParaRPr sz="28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1" name="Google Shape;261;p31"/>
          <p:cNvSpPr/>
          <p:nvPr/>
        </p:nvSpPr>
        <p:spPr>
          <a:xfrm>
            <a:off x="729775" y="2149600"/>
            <a:ext cx="2406900" cy="3849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latin typeface="Livvic"/>
                <a:ea typeface="Livvic"/>
                <a:cs typeface="Livvic"/>
                <a:sym typeface="Livvic"/>
              </a:rPr>
              <a:t>Tersebarnya paham liberalisme</a:t>
            </a:r>
            <a:r>
              <a:rPr lang="es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 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2" name="Google Shape;262;p31"/>
          <p:cNvSpPr/>
          <p:nvPr/>
        </p:nvSpPr>
        <p:spPr>
          <a:xfrm>
            <a:off x="729775" y="2653500"/>
            <a:ext cx="2406900" cy="5235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latin typeface="Livvic"/>
                <a:ea typeface="Livvic"/>
                <a:cs typeface="Livvic"/>
                <a:sym typeface="Livvic"/>
              </a:rPr>
              <a:t>Muncul dan berkembangnya demokrasi 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3" name="Google Shape;263;p31"/>
          <p:cNvSpPr/>
          <p:nvPr/>
        </p:nvSpPr>
        <p:spPr>
          <a:xfrm>
            <a:off x="729775" y="3307675"/>
            <a:ext cx="2406900" cy="3849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latin typeface="Livvic"/>
                <a:ea typeface="Livvic"/>
                <a:cs typeface="Livvic"/>
                <a:sym typeface="Livvic"/>
              </a:rPr>
              <a:t>Tumbuh dan berkembang rasa nasionalisme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4" name="Google Shape;264;p31"/>
          <p:cNvSpPr/>
          <p:nvPr/>
        </p:nvSpPr>
        <p:spPr>
          <a:xfrm>
            <a:off x="729775" y="3858150"/>
            <a:ext cx="2406900" cy="3849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latin typeface="Livvic"/>
                <a:ea typeface="Livvic"/>
                <a:cs typeface="Livvic"/>
                <a:sym typeface="Livvic"/>
              </a:rPr>
              <a:t>Menyebarnya ide tentang aksi revolusioner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3668100" y="2130050"/>
            <a:ext cx="2155500" cy="5235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100">
                <a:latin typeface="Livvic"/>
                <a:ea typeface="Livvic"/>
                <a:cs typeface="Livvic"/>
                <a:sym typeface="Livvic"/>
              </a:rPr>
              <a:t>Munculnya industri-industri di Eropa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3668088" y="2719925"/>
            <a:ext cx="2155500" cy="3849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latin typeface="Livvic"/>
                <a:ea typeface="Livvic"/>
                <a:cs typeface="Livvic"/>
                <a:sym typeface="Livvic"/>
              </a:rPr>
              <a:t>Tumbuhnya industri yang besar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3668100" y="3227050"/>
            <a:ext cx="2155500" cy="5235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100">
                <a:latin typeface="Livvic"/>
                <a:ea typeface="Livvic"/>
                <a:cs typeface="Livvic"/>
                <a:sym typeface="Livvic"/>
              </a:rPr>
              <a:t>Perdagangan beralih dari daerah pantai ke daerah pedalaman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3668100" y="3843675"/>
            <a:ext cx="2155500" cy="3849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100">
                <a:latin typeface="Livvic"/>
                <a:ea typeface="Livvic"/>
                <a:cs typeface="Livvic"/>
                <a:sym typeface="Livvic"/>
              </a:rPr>
              <a:t>Negara-negara daerah pantai kehilangan Pasar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6845525" y="1260263"/>
            <a:ext cx="1417800" cy="6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SOSIAL</a:t>
            </a:r>
            <a:endParaRPr sz="18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70" name="Google Shape;270;p31"/>
          <p:cNvSpPr/>
          <p:nvPr/>
        </p:nvSpPr>
        <p:spPr>
          <a:xfrm>
            <a:off x="6355025" y="2157000"/>
            <a:ext cx="2155500" cy="4122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200">
                <a:latin typeface="Livvic"/>
                <a:ea typeface="Livvic"/>
                <a:cs typeface="Livvic"/>
                <a:sym typeface="Livvic"/>
              </a:rPr>
              <a:t>Penyebaran feodalisme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6355025" y="2766613"/>
            <a:ext cx="2155500" cy="5778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</a:pPr>
            <a:r>
              <a:rPr lang="es" sz="1100">
                <a:latin typeface="Livvic"/>
                <a:ea typeface="Livvic"/>
                <a:cs typeface="Livvic"/>
                <a:sym typeface="Livvic"/>
              </a:rPr>
              <a:t>Pendidikan dan pengajaran yang merata di seluruh Eropa</a:t>
            </a: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On-screen Show (16:9)</PresentationFormat>
  <Paragraphs>41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Livvic</vt:lpstr>
      <vt:lpstr>Catamaran Light</vt:lpstr>
      <vt:lpstr>Fira Sans Extra Condensed Medium</vt:lpstr>
      <vt:lpstr>Arial</vt:lpstr>
      <vt:lpstr>Engineering Project Proposal by Slidesgo</vt:lpstr>
      <vt:lpstr>PowerPoint Presentation</vt:lpstr>
      <vt:lpstr>1</vt:lpstr>
      <vt:lpstr>EKONOMI</vt:lpstr>
      <vt:lpstr>EKONOMI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YUSUF</cp:lastModifiedBy>
  <cp:revision>2</cp:revision>
  <dcterms:modified xsi:type="dcterms:W3CDTF">2021-10-24T17:30:16Z</dcterms:modified>
</cp:coreProperties>
</file>