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2" r:id="rId3"/>
    <p:sldId id="353" r:id="rId4"/>
    <p:sldId id="381" r:id="rId5"/>
    <p:sldId id="354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80" r:id="rId15"/>
    <p:sldId id="364" r:id="rId16"/>
    <p:sldId id="368" r:id="rId17"/>
    <p:sldId id="369" r:id="rId18"/>
    <p:sldId id="367" r:id="rId19"/>
    <p:sldId id="371" r:id="rId20"/>
    <p:sldId id="372" r:id="rId21"/>
    <p:sldId id="373" r:id="rId22"/>
    <p:sldId id="374" r:id="rId23"/>
    <p:sldId id="375" r:id="rId24"/>
    <p:sldId id="376" r:id="rId25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78" autoAdjust="0"/>
    <p:restoredTop sz="94660"/>
  </p:normalViewPr>
  <p:slideViewPr>
    <p:cSldViewPr>
      <p:cViewPr varScale="1">
        <p:scale>
          <a:sx n="63" d="100"/>
          <a:sy n="63" d="100"/>
        </p:scale>
        <p:origin x="21" y="2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800" dirty="0"/>
              <a:t>ZOOLOGI INVERTEBRATA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3887CBA4-5264-4B04-8D9A-BA29677F3F8C}"/>
              </a:ext>
            </a:extLst>
          </p:cNvPr>
          <p:cNvSpPr txBox="1">
            <a:spLocks/>
          </p:cNvSpPr>
          <p:nvPr/>
        </p:nvSpPr>
        <p:spPr bwMode="gray">
          <a:xfrm>
            <a:off x="2714612" y="4293096"/>
            <a:ext cx="60960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d-ID" sz="4800" kern="0"/>
              <a:t>PORIFERA</a:t>
            </a:r>
            <a:endParaRPr lang="id-ID" sz="4800" kern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7317" y="0"/>
          <a:ext cx="9056715" cy="679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17" y="0"/>
                        <a:ext cx="9056715" cy="6792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6331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Hickman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5832647" cy="617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549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pic>
        <p:nvPicPr>
          <p:cNvPr id="6" name="Picture 4" descr="morph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523048"/>
            <a:ext cx="4373181" cy="5334952"/>
          </a:xfrm>
          <a:noFill/>
        </p:spPr>
      </p:pic>
      <p:sp>
        <p:nvSpPr>
          <p:cNvPr id="7" name="Rectangle 6"/>
          <p:cNvSpPr/>
          <p:nvPr/>
        </p:nvSpPr>
        <p:spPr>
          <a:xfrm>
            <a:off x="5072066" y="1643050"/>
            <a:ext cx="3571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dirty="0"/>
              <a:t>Air </a:t>
            </a:r>
            <a:r>
              <a:rPr lang="id-ID" dirty="0">
                <a:sym typeface="Wingdings" pitchFamily="2" charset="2"/>
              </a:rPr>
              <a:t> porocyt ( menutup jika myocyt mengkerut)  coanocyt ( pergerakan collare pd bagian protoplasma)  vacuola  amoebocyt  mengedarkan  di dalam gelatin</a:t>
            </a:r>
          </a:p>
        </p:txBody>
      </p:sp>
    </p:spTree>
    <p:extLst>
      <p:ext uri="{BB962C8B-B14F-4D97-AF65-F5344CB8AC3E}">
        <p14:creationId xmlns:p14="http://schemas.microsoft.com/office/powerpoint/2010/main" val="221740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/>
              <a:t>H</a:t>
            </a:r>
            <a:r>
              <a:rPr lang="en-US" dirty="0" err="1"/>
              <a:t>ickman</a:t>
            </a:r>
            <a:r>
              <a:rPr lang="id-ID" dirty="0"/>
              <a:t>, Rusyana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4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04800" y="4001918"/>
            <a:ext cx="8305800" cy="2307402"/>
          </a:xfrm>
        </p:spPr>
        <p:txBody>
          <a:bodyPr/>
          <a:lstStyle/>
          <a:p>
            <a:pPr marL="0" indent="0">
              <a:buNone/>
            </a:pPr>
            <a:r>
              <a:rPr lang="id-ID" sz="1800" dirty="0">
                <a:latin typeface="Berlin Sans FB Demi" pitchFamily="34" charset="0"/>
              </a:rPr>
              <a:t>PENCERNAAN</a:t>
            </a:r>
          </a:p>
          <a:p>
            <a:r>
              <a:rPr lang="id-ID" sz="1800" dirty="0">
                <a:latin typeface="Berlin Sans FB Demi" pitchFamily="34" charset="0"/>
              </a:rPr>
              <a:t>Partikel makanan menempel pada kolar</a:t>
            </a:r>
          </a:p>
          <a:p>
            <a:r>
              <a:rPr lang="id-ID" sz="1800" dirty="0">
                <a:latin typeface="Berlin Sans FB Demi" pitchFamily="34" charset="0"/>
              </a:rPr>
              <a:t>Mikrovili bertindak sebagai filter</a:t>
            </a:r>
          </a:p>
          <a:p>
            <a:r>
              <a:rPr lang="id-ID" sz="1800" dirty="0">
                <a:latin typeface="Berlin Sans FB Demi" pitchFamily="34" charset="0"/>
              </a:rPr>
              <a:t>Makanan yg telah difilter diolah di vakuola makanan </a:t>
            </a:r>
          </a:p>
          <a:p>
            <a:r>
              <a:rPr lang="id-ID" sz="1800" dirty="0">
                <a:latin typeface="Berlin Sans FB Demi" pitchFamily="34" charset="0"/>
              </a:rPr>
              <a:t>Enzim karbohidrase, protease, lipase</a:t>
            </a:r>
          </a:p>
          <a:p>
            <a:r>
              <a:rPr lang="id-ID" sz="1800" dirty="0">
                <a:latin typeface="Berlin Sans FB Demi" pitchFamily="34" charset="0"/>
              </a:rPr>
              <a:t>Gerakan siklosis (pengedaran sari-sari makanan)</a:t>
            </a:r>
          </a:p>
          <a:p>
            <a:r>
              <a:rPr lang="id-ID" sz="1800" dirty="0">
                <a:latin typeface="Berlin Sans FB Demi" pitchFamily="34" charset="0"/>
              </a:rPr>
              <a:t>Nutrisi diedarkan ke seluruh tubuh secara difusi &amp; osmosis oleh amubosit</a:t>
            </a:r>
          </a:p>
          <a:p>
            <a:endParaRPr lang="id-ID" sz="1800" dirty="0">
              <a:latin typeface="Berlin Sans FB Demi" pitchFamily="34" charset="0"/>
            </a:endParaRPr>
          </a:p>
          <a:p>
            <a:pPr>
              <a:buNone/>
            </a:pPr>
            <a:endParaRPr lang="id-ID" sz="1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962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/>
              <a:t>H</a:t>
            </a:r>
            <a:r>
              <a:rPr lang="en-US" dirty="0" err="1"/>
              <a:t>ickman</a:t>
            </a:r>
            <a:r>
              <a:rPr lang="id-ID" dirty="0"/>
              <a:t>, Rusyana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4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04800" y="4001918"/>
            <a:ext cx="8305800" cy="2307402"/>
          </a:xfrm>
        </p:spPr>
        <p:txBody>
          <a:bodyPr/>
          <a:lstStyle/>
          <a:p>
            <a:pPr marL="0" indent="0">
              <a:buNone/>
            </a:pPr>
            <a:r>
              <a:rPr lang="id-ID" sz="1800" dirty="0">
                <a:latin typeface="Berlin Sans FB Demi" pitchFamily="34" charset="0"/>
              </a:rPr>
              <a:t>RESPIRASI</a:t>
            </a:r>
          </a:p>
          <a:p>
            <a:r>
              <a:rPr lang="id-ID" sz="1800" dirty="0">
                <a:latin typeface="Berlin Sans FB Demi" pitchFamily="34" charset="0"/>
              </a:rPr>
              <a:t>Oksigen ditangkap oleh sel pinakosit &amp; koanosit </a:t>
            </a:r>
          </a:p>
          <a:p>
            <a:r>
              <a:rPr lang="id-ID" sz="1800" dirty="0">
                <a:latin typeface="Berlin Sans FB Demi" pitchFamily="34" charset="0"/>
              </a:rPr>
              <a:t>Oksigen diedarkan ke seluruh t</a:t>
            </a:r>
            <a:r>
              <a:rPr lang="en-US" sz="1800" dirty="0">
                <a:latin typeface="Berlin Sans FB Demi" pitchFamily="34" charset="0"/>
              </a:rPr>
              <a:t>u</a:t>
            </a:r>
            <a:r>
              <a:rPr lang="id-ID" sz="1800" dirty="0">
                <a:latin typeface="Berlin Sans FB Demi" pitchFamily="34" charset="0"/>
              </a:rPr>
              <a:t>buh oleh sel amubosit</a:t>
            </a:r>
          </a:p>
          <a:p>
            <a:endParaRPr lang="id-ID" sz="1800" dirty="0">
              <a:latin typeface="Berlin Sans FB Demi" pitchFamily="34" charset="0"/>
            </a:endParaRPr>
          </a:p>
          <a:p>
            <a:pPr>
              <a:buNone/>
            </a:pPr>
            <a:endParaRPr lang="id-ID" sz="1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62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22" y="0"/>
            <a:ext cx="4829009" cy="68454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/>
              <a:t>Hickman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29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Reproduksi  seksual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  <a:p>
            <a:pPr lvl="0">
              <a:buNone/>
            </a:pPr>
            <a:r>
              <a:rPr lang="en-US" sz="2400" dirty="0"/>
              <a:t> Madsen sponge releasing sperm</a:t>
            </a:r>
          </a:p>
          <a:p>
            <a:pPr>
              <a:buNone/>
            </a:pPr>
            <a:endParaRPr lang="id-ID" sz="2400" dirty="0">
              <a:latin typeface="Berlin Sans FB Demi" pitchFamily="34" charset="0"/>
            </a:endParaRPr>
          </a:p>
        </p:txBody>
      </p:sp>
      <p:pic>
        <p:nvPicPr>
          <p:cNvPr id="7" name="Picture 4" descr="madsenSpo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00200"/>
            <a:ext cx="32480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00034" y="1571612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tabLst/>
              <a:defRPr/>
            </a:pPr>
            <a:r>
              <a:rPr kumimoji="0" lang="id-ID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Larval development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Tahoma" charset="0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0" name="Picture 4" descr="amphiblastu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6824" y="4714884"/>
            <a:ext cx="1309688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coeloblastu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3024" y="3419484"/>
            <a:ext cx="8937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parenchy"/>
          <p:cNvPicPr>
            <a:picLocks noChangeAspect="1" noChangeArrowheads="1"/>
          </p:cNvPicPr>
          <p:nvPr/>
        </p:nvPicPr>
        <p:blipFill>
          <a:blip r:embed="rId5"/>
          <a:srcRect l="12234" t="-1053" b="13297"/>
          <a:stretch>
            <a:fillRect/>
          </a:stretch>
        </p:blipFill>
        <p:spPr bwMode="auto">
          <a:xfrm>
            <a:off x="5027624" y="2047884"/>
            <a:ext cx="1244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6"/>
          <a:srcRect l="56099"/>
          <a:stretch>
            <a:fillRect/>
          </a:stretch>
        </p:blipFill>
        <p:spPr bwMode="auto">
          <a:xfrm>
            <a:off x="6500826" y="4652978"/>
            <a:ext cx="2321948" cy="149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1335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Reproduksi  seksual</a:t>
            </a:r>
          </a:p>
        </p:txBody>
      </p:sp>
      <p:graphicFrame>
        <p:nvGraphicFramePr>
          <p:cNvPr id="9218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096459"/>
              </p:ext>
            </p:extLst>
          </p:nvPr>
        </p:nvGraphicFramePr>
        <p:xfrm>
          <a:off x="179512" y="188640"/>
          <a:ext cx="6240693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88640"/>
                        <a:ext cx="6240693" cy="4680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288360" y="4869160"/>
            <a:ext cx="81000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latin typeface="Berlin Sans FB Demi" pitchFamily="34" charset="0"/>
              </a:rPr>
              <a:t>REPRODUKSI ASEKSUAL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Membentuk tunas kuncup ke arah luar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Memisahkan diri dari induk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Hidup sebagai individu baru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Membentuk kuncup ke arah dalam (gemul = benih) dari sel arkeosit</a:t>
            </a:r>
          </a:p>
        </p:txBody>
      </p:sp>
    </p:spTree>
    <p:extLst>
      <p:ext uri="{BB962C8B-B14F-4D97-AF65-F5344CB8AC3E}">
        <p14:creationId xmlns:p14="http://schemas.microsoft.com/office/powerpoint/2010/main" val="3651756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Reproduksi Seksual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>
                <a:latin typeface="Berlin Sans FB Demi" pitchFamily="34" charset="0"/>
              </a:rPr>
              <a:t>Ovum &amp; spermatozoid berkembang dari sel amubosit disebut </a:t>
            </a:r>
            <a:r>
              <a:rPr lang="id-ID" sz="2400" dirty="0">
                <a:solidFill>
                  <a:srgbClr val="FF0000"/>
                </a:solidFill>
                <a:latin typeface="Berlin Sans FB Demi" pitchFamily="34" charset="0"/>
              </a:rPr>
              <a:t>arkeosit</a:t>
            </a:r>
          </a:p>
          <a:p>
            <a:r>
              <a:rPr lang="id-ID" sz="2400" dirty="0">
                <a:latin typeface="Berlin Sans FB Demi" pitchFamily="34" charset="0"/>
              </a:rPr>
              <a:t>Setelah fertilisasi zigot membelah berulang kali</a:t>
            </a:r>
          </a:p>
          <a:p>
            <a:r>
              <a:rPr lang="id-ID" sz="2400" dirty="0">
                <a:latin typeface="Berlin Sans FB Demi" pitchFamily="34" charset="0"/>
              </a:rPr>
              <a:t>Terbentuk larva berambut getar disebut </a:t>
            </a:r>
            <a:r>
              <a:rPr lang="id-ID" sz="2400" dirty="0">
                <a:solidFill>
                  <a:srgbClr val="FF0000"/>
                </a:solidFill>
                <a:latin typeface="Berlin Sans FB Demi" pitchFamily="34" charset="0"/>
              </a:rPr>
              <a:t>amphiblastula</a:t>
            </a:r>
          </a:p>
          <a:p>
            <a:r>
              <a:rPr lang="id-ID" sz="2400" dirty="0">
                <a:latin typeface="Berlin Sans FB Demi" pitchFamily="34" charset="0"/>
              </a:rPr>
              <a:t>Amphiblastula keluar dari induk melalui oskulum</a:t>
            </a:r>
          </a:p>
          <a:p>
            <a:r>
              <a:rPr lang="id-ID" sz="2400" dirty="0">
                <a:latin typeface="Berlin Sans FB Demi" pitchFamily="34" charset="0"/>
              </a:rPr>
              <a:t>Mencari lingkungan kaya oksigen &amp; makanan</a:t>
            </a:r>
          </a:p>
          <a:p>
            <a:r>
              <a:rPr lang="id-ID" sz="2400" dirty="0">
                <a:latin typeface="Berlin Sans FB Demi" pitchFamily="34" charset="0"/>
              </a:rPr>
              <a:t>Berubah menjadi </a:t>
            </a:r>
            <a:r>
              <a:rPr lang="id-ID" sz="2400" dirty="0">
                <a:solidFill>
                  <a:srgbClr val="FF0000"/>
                </a:solidFill>
                <a:latin typeface="Berlin Sans FB Demi" pitchFamily="34" charset="0"/>
              </a:rPr>
              <a:t>parechymula</a:t>
            </a:r>
          </a:p>
          <a:p>
            <a:r>
              <a:rPr lang="id-ID" sz="2400" dirty="0">
                <a:latin typeface="Berlin Sans FB Demi" pitchFamily="34" charset="0"/>
              </a:rPr>
              <a:t>Melekatkan diri menjadi porifera baru</a:t>
            </a:r>
          </a:p>
        </p:txBody>
      </p:sp>
    </p:spTree>
    <p:extLst>
      <p:ext uri="{BB962C8B-B14F-4D97-AF65-F5344CB8AC3E}">
        <p14:creationId xmlns:p14="http://schemas.microsoft.com/office/powerpoint/2010/main" val="159258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Hickman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6" y="25492"/>
            <a:ext cx="8390120" cy="47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81000" y="4725144"/>
            <a:ext cx="8305800" cy="152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d-ID" sz="1600" kern="0">
                <a:latin typeface="Berlin Sans FB Demi" pitchFamily="34" charset="0"/>
              </a:rPr>
              <a:t>Ovum &amp; spermatozoid berkembang dari sel amubosit disebut </a:t>
            </a:r>
            <a:r>
              <a:rPr lang="id-ID" sz="1600" kern="0">
                <a:solidFill>
                  <a:srgbClr val="FF0000"/>
                </a:solidFill>
                <a:latin typeface="Berlin Sans FB Demi" pitchFamily="34" charset="0"/>
              </a:rPr>
              <a:t>arkeosit</a:t>
            </a:r>
          </a:p>
          <a:p>
            <a:r>
              <a:rPr lang="id-ID" sz="1600" kern="0">
                <a:latin typeface="Berlin Sans FB Demi" pitchFamily="34" charset="0"/>
              </a:rPr>
              <a:t>Setelah fertilisasi zigot membelah berulang kali</a:t>
            </a:r>
          </a:p>
          <a:p>
            <a:r>
              <a:rPr lang="id-ID" sz="1600" kern="0">
                <a:latin typeface="Berlin Sans FB Demi" pitchFamily="34" charset="0"/>
              </a:rPr>
              <a:t>Terbentuk larva berambut getar disebut </a:t>
            </a:r>
            <a:r>
              <a:rPr lang="id-ID" sz="1600" kern="0">
                <a:solidFill>
                  <a:srgbClr val="FF0000"/>
                </a:solidFill>
                <a:latin typeface="Berlin Sans FB Demi" pitchFamily="34" charset="0"/>
              </a:rPr>
              <a:t>amphiblastula</a:t>
            </a:r>
          </a:p>
          <a:p>
            <a:r>
              <a:rPr lang="id-ID" sz="1600" kern="0">
                <a:latin typeface="Berlin Sans FB Demi" pitchFamily="34" charset="0"/>
              </a:rPr>
              <a:t>Amphiblastula keluar dari induk melalui oskulum</a:t>
            </a:r>
          </a:p>
          <a:p>
            <a:r>
              <a:rPr lang="id-ID" sz="1600" kern="0">
                <a:latin typeface="Berlin Sans FB Demi" pitchFamily="34" charset="0"/>
              </a:rPr>
              <a:t>Mencari lingkungan kaya oksigen &amp; makanan</a:t>
            </a:r>
          </a:p>
          <a:p>
            <a:r>
              <a:rPr lang="id-ID" sz="1600" kern="0">
                <a:latin typeface="Berlin Sans FB Demi" pitchFamily="34" charset="0"/>
              </a:rPr>
              <a:t>Berubah menjadi </a:t>
            </a:r>
            <a:r>
              <a:rPr lang="id-ID" sz="1600" kern="0">
                <a:solidFill>
                  <a:srgbClr val="FF0000"/>
                </a:solidFill>
                <a:latin typeface="Berlin Sans FB Demi" pitchFamily="34" charset="0"/>
              </a:rPr>
              <a:t>parechymula</a:t>
            </a:r>
          </a:p>
          <a:p>
            <a:r>
              <a:rPr lang="id-ID" sz="1600" kern="0">
                <a:latin typeface="Berlin Sans FB Demi" pitchFamily="34" charset="0"/>
              </a:rPr>
              <a:t>Melekatkan diri menjadi porifera baru</a:t>
            </a:r>
            <a:endParaRPr lang="id-ID" sz="1600" kern="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049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424006"/>
            <a:ext cx="4622807" cy="4648200"/>
          </a:xfrm>
        </p:spPr>
        <p:txBody>
          <a:bodyPr/>
          <a:lstStyle/>
          <a:p>
            <a:r>
              <a:rPr lang="id-ID" sz="1800" b="1" dirty="0">
                <a:latin typeface="Calibri" pitchFamily="34" charset="0"/>
                <a:cs typeface="Times New Roman"/>
              </a:rPr>
              <a:t>Porus = pori &amp; fer = membawa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Multiseluler 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Tubuh berpori, diploblastik &amp; Simetri radial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Umumnya hermafrodit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Sel-sel bekerja mandiri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Totipotensi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Fase dewasa sesil &amp; berkoloni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Habitat air laut &amp; air tawar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Bentuk: kipas, bunga, batang, globular, terompet, dll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Warna: kelabu, kuning, merah, biru, hiatm, putih, coklat, dll</a:t>
            </a:r>
          </a:p>
          <a:p>
            <a:r>
              <a:rPr lang="id-ID" sz="1800" b="1" dirty="0">
                <a:latin typeface="Calibri" pitchFamily="34" charset="0"/>
                <a:cs typeface="Times New Roman"/>
              </a:rPr>
              <a:t>Heterotrof, memakan bakteri &amp; plankton</a:t>
            </a:r>
          </a:p>
          <a:p>
            <a:endParaRPr lang="id-ID" sz="1800" b="1" dirty="0">
              <a:latin typeface="Calibri" pitchFamily="34" charset="0"/>
              <a:cs typeface="Times New Roman"/>
            </a:endParaRPr>
          </a:p>
          <a:p>
            <a:endParaRPr lang="id-ID" sz="1800" b="1" dirty="0">
              <a:latin typeface="Calibri" pitchFamily="34" charset="0"/>
              <a:cs typeface="Times New Roman"/>
            </a:endParaRPr>
          </a:p>
          <a:p>
            <a:endParaRPr lang="id-ID" sz="1800" b="1" dirty="0"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2496C7-6D23-420C-AE90-D9DD138A0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684" y="1484784"/>
            <a:ext cx="429931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52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Kelas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42844" y="1571612"/>
          <a:ext cx="86440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Kelas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Ciri-ciri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Ordo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Spesies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Calcarea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Tersusun dr CaCO</a:t>
                      </a:r>
                      <a:r>
                        <a:rPr lang="id-ID" baseline="-25000" dirty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Asconosa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Leucosolenia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Hidup</a:t>
                      </a:r>
                      <a:r>
                        <a:rPr lang="id-ID" baseline="0" dirty="0"/>
                        <a:t> di laut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Syconosa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Scypha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Hexactinellida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Spikula</a:t>
                      </a:r>
                      <a:r>
                        <a:rPr lang="id-ID" baseline="0" dirty="0"/>
                        <a:t> berduri 6 silikat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Hexasterophora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Euplectella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/>
                        <a:t>Hidup</a:t>
                      </a:r>
                      <a:r>
                        <a:rPr lang="id-ID" baseline="0" dirty="0"/>
                        <a:t> di laut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Amphidiscophora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Hyalonema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Demospongia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pny</a:t>
                      </a:r>
                      <a:r>
                        <a:rPr lang="id-ID" baseline="0" dirty="0"/>
                        <a:t> </a:t>
                      </a:r>
                      <a:r>
                        <a:rPr lang="id-ID" dirty="0"/>
                        <a:t>rangka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0" dirty="0"/>
                        <a:t>Carnosa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Chondrosia</a:t>
                      </a:r>
                      <a:r>
                        <a:rPr lang="id-ID" i="1" baseline="0" dirty="0"/>
                        <a:t> </a:t>
                      </a:r>
                      <a:endParaRPr lang="id-ID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/>
                        <a:t>Hidup</a:t>
                      </a:r>
                      <a:r>
                        <a:rPr lang="id-ID" baseline="0" dirty="0"/>
                        <a:t> di laut &amp; air tawar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Choristida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Geodia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Epipolasida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Tethya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Hadromerina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Cliona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Halichondrina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Halichondria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Poeciloclerina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Microciona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Haplosclerina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Haliclona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Keratosa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/>
                        <a:t>Spongia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178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Berlin Sans FB Demi" pitchFamily="34" charset="0"/>
              </a:rPr>
              <a:t>Sensitive to suspended sediments</a:t>
            </a:r>
          </a:p>
          <a:p>
            <a:r>
              <a:rPr lang="en-US" sz="2400" dirty="0">
                <a:latin typeface="Berlin Sans FB Demi" pitchFamily="34" charset="0"/>
              </a:rPr>
              <a:t>Resistant to hydrocarbon and heavy metal contamination</a:t>
            </a:r>
            <a:endParaRPr lang="id-ID" sz="2400" dirty="0">
              <a:latin typeface="Berlin Sans FB Demi" pitchFamily="34" charset="0"/>
            </a:endParaRPr>
          </a:p>
          <a:p>
            <a:r>
              <a:rPr lang="en-US" sz="2400" dirty="0">
                <a:latin typeface="Berlin Sans FB Demi" pitchFamily="34" charset="0"/>
              </a:rPr>
              <a:t>Commensalism common (small inverts, fishes)</a:t>
            </a:r>
          </a:p>
          <a:p>
            <a:r>
              <a:rPr lang="en-US" sz="2400" dirty="0">
                <a:latin typeface="Berlin Sans FB Demi" pitchFamily="34" charset="0"/>
              </a:rPr>
              <a:t>Protection, habitat, water currents for suspended food particles</a:t>
            </a:r>
          </a:p>
          <a:p>
            <a:r>
              <a:rPr lang="en-US" sz="2400" dirty="0">
                <a:latin typeface="Berlin Sans FB Demi" pitchFamily="34" charset="0"/>
              </a:rPr>
              <a:t>Some organisms utilize sponge for camouflage, small piece on shell or carapace</a:t>
            </a:r>
          </a:p>
          <a:p>
            <a:pPr>
              <a:buNone/>
            </a:pPr>
            <a:endParaRPr lang="en-US" sz="2400" dirty="0">
              <a:latin typeface="Berlin Sans FB Demi" pitchFamily="34" charset="0"/>
            </a:endParaRPr>
          </a:p>
          <a:p>
            <a:endParaRPr lang="id-ID" sz="2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034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46125" y="6437313"/>
            <a:ext cx="3448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 dirty="0" err="1">
                <a:solidFill>
                  <a:srgbClr val="000000"/>
                </a:solidFill>
              </a:rPr>
              <a:t>Clathrina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canariensis</a:t>
            </a:r>
            <a:r>
              <a:rPr lang="en-US" i="1" dirty="0">
                <a:solidFill>
                  <a:srgbClr val="000000"/>
                </a:solidFill>
              </a:rPr>
              <a:t> (</a:t>
            </a:r>
            <a:r>
              <a:rPr lang="en-US" i="1" dirty="0" err="1">
                <a:solidFill>
                  <a:srgbClr val="000000"/>
                </a:solidFill>
              </a:rPr>
              <a:t>Calcarea</a:t>
            </a:r>
            <a:r>
              <a:rPr lang="en-US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9" name="Picture 5" descr="inv1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9" y="-1"/>
            <a:ext cx="3428992" cy="3124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71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308725" y="1255713"/>
            <a:ext cx="160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Hexactinellida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36525" y="11033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Calcarea</a:t>
            </a:r>
          </a:p>
        </p:txBody>
      </p:sp>
    </p:spTree>
    <p:extLst>
      <p:ext uri="{BB962C8B-B14F-4D97-AF65-F5344CB8AC3E}">
        <p14:creationId xmlns:p14="http://schemas.microsoft.com/office/powerpoint/2010/main" val="1655552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Sponge Harvest</a:t>
            </a:r>
            <a:endParaRPr lang="id-ID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gray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57200" y="1905000"/>
            <a:ext cx="403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Hippospongia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Spongia</a:t>
            </a:r>
          </a:p>
        </p:txBody>
      </p:sp>
      <p:pic>
        <p:nvPicPr>
          <p:cNvPr id="13" name="Picture 4" descr="Hippospongia sp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295400"/>
            <a:ext cx="28194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Spongia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419600" y="4114800"/>
            <a:ext cx="2916238" cy="218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5317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3674"/>
            <a:ext cx="5868144" cy="68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9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D65BC6-92ED-45DD-9345-662E678D2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23" y="0"/>
            <a:ext cx="6528137" cy="680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6" y="0"/>
            <a:ext cx="5665855" cy="54006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/>
              <a:t>Hickman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4956078"/>
            <a:ext cx="6405252" cy="190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9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95444"/>
            <a:ext cx="8305800" cy="4648200"/>
          </a:xfrm>
        </p:spPr>
        <p:txBody>
          <a:bodyPr/>
          <a:lstStyle/>
          <a:p>
            <a:endParaRPr lang="id-ID" sz="2400" b="1" dirty="0">
              <a:latin typeface="Calibri" pitchFamily="34" charset="0"/>
            </a:endParaRPr>
          </a:p>
        </p:txBody>
      </p:sp>
      <p:pic>
        <p:nvPicPr>
          <p:cNvPr id="4" name="Picture 6" descr="inver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167217" cy="3000396"/>
          </a:xfrm>
          <a:prstGeom prst="rect">
            <a:avLst/>
          </a:prstGeom>
          <a:noFill/>
        </p:spPr>
      </p:pic>
      <p:pic>
        <p:nvPicPr>
          <p:cNvPr id="5" name="Picture 8" descr="invert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643314"/>
            <a:ext cx="4243382" cy="2902591"/>
          </a:xfrm>
          <a:prstGeom prst="rect">
            <a:avLst/>
          </a:prstGeom>
          <a:noFill/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908394" y="5558869"/>
            <a:ext cx="27350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dirty="0"/>
              <a:t>Barrel sponge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00034" y="4572008"/>
            <a:ext cx="3725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dirty="0"/>
              <a:t>Yellow tube sponge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500042"/>
            <a:ext cx="4143404" cy="29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4638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pic>
        <p:nvPicPr>
          <p:cNvPr id="12" name="Picture 5" descr="HEXA004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707251" cy="3493787"/>
          </a:xfrm>
          <a:prstGeom prst="rect">
            <a:avLst/>
          </a:prstGeom>
          <a:noFill/>
        </p:spPr>
      </p:pic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4" name="Picture 4" descr="spicule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5793" y="285728"/>
            <a:ext cx="5758207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2067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PORIFERA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023" t="47029" r="8150" b="6864"/>
          <a:stretch>
            <a:fillRect/>
          </a:stretch>
        </p:blipFill>
        <p:spPr bwMode="auto">
          <a:xfrm>
            <a:off x="0" y="714356"/>
            <a:ext cx="9144000" cy="593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603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Aliran air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>
                <a:latin typeface="Berlin Sans FB Demi" pitchFamily="34" charset="0"/>
              </a:rPr>
              <a:t>Sebagai sarana pertukaran zat (makanan, O</a:t>
            </a:r>
            <a:r>
              <a:rPr lang="id-ID" sz="2400" baseline="-25000" dirty="0">
                <a:latin typeface="Berlin Sans FB Demi" pitchFamily="34" charset="0"/>
              </a:rPr>
              <a:t>2</a:t>
            </a:r>
            <a:r>
              <a:rPr lang="id-ID" sz="2400" dirty="0">
                <a:latin typeface="Berlin Sans FB Demi" pitchFamily="34" charset="0"/>
              </a:rPr>
              <a:t>, CO</a:t>
            </a:r>
            <a:r>
              <a:rPr lang="id-ID" sz="2400" baseline="-25000" dirty="0">
                <a:latin typeface="Berlin Sans FB Demi" pitchFamily="34" charset="0"/>
              </a:rPr>
              <a:t>2</a:t>
            </a:r>
            <a:r>
              <a:rPr lang="id-ID" sz="2400" dirty="0">
                <a:latin typeface="Berlin Sans FB Demi" pitchFamily="34" charset="0"/>
              </a:rPr>
              <a:t>, zat metabolisme)</a:t>
            </a:r>
          </a:p>
          <a:p>
            <a:r>
              <a:rPr lang="id-ID" sz="2400" dirty="0">
                <a:latin typeface="Berlin Sans FB Demi" pitchFamily="34" charset="0"/>
              </a:rPr>
              <a:t>Pengeluaran benda rep</a:t>
            </a:r>
            <a:r>
              <a:rPr lang="en-US" sz="2400" dirty="0">
                <a:latin typeface="Berlin Sans FB Demi" pitchFamily="34" charset="0"/>
              </a:rPr>
              <a:t>r</a:t>
            </a:r>
            <a:r>
              <a:rPr lang="id-ID" sz="2400" dirty="0">
                <a:latin typeface="Berlin Sans FB Demi" pitchFamily="34" charset="0"/>
              </a:rPr>
              <a:t>oduktif </a:t>
            </a:r>
          </a:p>
          <a:p>
            <a:r>
              <a:rPr lang="id-ID" sz="2400" dirty="0">
                <a:latin typeface="Berlin Sans FB Demi" pitchFamily="34" charset="0"/>
              </a:rPr>
              <a:t>Penyebaran generasi </a:t>
            </a:r>
          </a:p>
          <a:p>
            <a:r>
              <a:rPr lang="id-ID" sz="2400" dirty="0">
                <a:latin typeface="Berlin Sans FB Demi" pitchFamily="34" charset="0"/>
              </a:rPr>
              <a:t>Setiap hari 2640 m</a:t>
            </a:r>
            <a:r>
              <a:rPr lang="id-ID" sz="2400" baseline="30000" dirty="0">
                <a:latin typeface="Berlin Sans FB Demi" pitchFamily="34" charset="0"/>
              </a:rPr>
              <a:t>3</a:t>
            </a:r>
            <a:r>
              <a:rPr lang="id-ID" sz="2400" dirty="0">
                <a:latin typeface="Berlin Sans FB Demi" pitchFamily="34" charset="0"/>
              </a:rPr>
              <a:t> air keluar masuk porifera 10 cm</a:t>
            </a:r>
          </a:p>
        </p:txBody>
      </p:sp>
    </p:spTree>
    <p:extLst>
      <p:ext uri="{BB962C8B-B14F-4D97-AF65-F5344CB8AC3E}">
        <p14:creationId xmlns:p14="http://schemas.microsoft.com/office/powerpoint/2010/main" val="2465544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267847c30225c175b5420d8a3d74587866c5e69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3982</TotalTime>
  <Words>454</Words>
  <Application>Microsoft Office PowerPoint</Application>
  <PresentationFormat>On-screen Show (4:3)</PresentationFormat>
  <Paragraphs>136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Berlin Sans FB Demi</vt:lpstr>
      <vt:lpstr>Calibri</vt:lpstr>
      <vt:lpstr>Tahoma</vt:lpstr>
      <vt:lpstr>Wingdings</vt:lpstr>
      <vt:lpstr>cdb2004211gl</vt:lpstr>
      <vt:lpstr>Slide</vt:lpstr>
      <vt:lpstr>ZOOLOGI INVERTEBRATA</vt:lpstr>
      <vt:lpstr>PORIFERA</vt:lpstr>
      <vt:lpstr>PowerPoint Presentation</vt:lpstr>
      <vt:lpstr>PowerPoint Presentation</vt:lpstr>
      <vt:lpstr>PowerPoint Presentation</vt:lpstr>
      <vt:lpstr>PORIFERA</vt:lpstr>
      <vt:lpstr>PORIFERA</vt:lpstr>
      <vt:lpstr>PORIFERA</vt:lpstr>
      <vt:lpstr>Aliran air</vt:lpstr>
      <vt:lpstr>PORIFERA</vt:lpstr>
      <vt:lpstr>PowerPoint Presentation</vt:lpstr>
      <vt:lpstr>PORIFERA</vt:lpstr>
      <vt:lpstr>PowerPoint Presentation</vt:lpstr>
      <vt:lpstr>PowerPoint Presentation</vt:lpstr>
      <vt:lpstr>PowerPoint Presentation</vt:lpstr>
      <vt:lpstr>Reproduksi  seksual</vt:lpstr>
      <vt:lpstr>Reproduksi  seksual</vt:lpstr>
      <vt:lpstr>Reproduksi Seksual</vt:lpstr>
      <vt:lpstr>PowerPoint Presentation</vt:lpstr>
      <vt:lpstr>Kelas</vt:lpstr>
      <vt:lpstr>PORIFERA</vt:lpstr>
      <vt:lpstr>PORIFERA</vt:lpstr>
      <vt:lpstr>PORIFERA</vt:lpstr>
      <vt:lpstr>Sponge Harvest</vt:lpstr>
    </vt:vector>
  </TitlesOfParts>
  <Company>Amihnah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Itera1a</cp:lastModifiedBy>
  <cp:revision>97</cp:revision>
  <dcterms:created xsi:type="dcterms:W3CDTF">2014-09-19T22:55:37Z</dcterms:created>
  <dcterms:modified xsi:type="dcterms:W3CDTF">2021-09-12T14:12:42Z</dcterms:modified>
</cp:coreProperties>
</file>