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3" r:id="rId3"/>
    <p:sldId id="264" r:id="rId4"/>
    <p:sldId id="258" r:id="rId5"/>
    <p:sldId id="260" r:id="rId6"/>
    <p:sldId id="259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1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#1">
  <dgm:title val=""/>
  <dgm:desc val=""/>
  <dgm:catLst>
    <dgm:cat type="colorful" pri="10200"/>
  </dgm:catLst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0EE499-D129-484D-B5C0-D0F3AC30E8B1}" type="doc">
      <dgm:prSet loTypeId="urn:microsoft.com/office/officeart/2005/8/layout/vList3" loCatId="list" qsTypeId="urn:microsoft.com/office/officeart/2005/8/quickstyle/simple1#1" qsCatId="simple" csTypeId="urn:microsoft.com/office/officeart/2005/8/colors/colorful2#1" csCatId="accent1" phldr="0"/>
      <dgm:spPr/>
    </dgm:pt>
    <dgm:pt modelId="{BEB4A0DE-FB16-4C4F-8DEA-03570694B93A}">
      <dgm:prSet phldrT="[Tex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b="1"/>
            <a:t>Tatap Muka di kelas</a:t>
          </a: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(Kuliah + Studi Kasus)</a:t>
          </a:r>
        </a:p>
      </dgm:t>
    </dgm:pt>
    <dgm:pt modelId="{A1CD0B47-03FC-4535-A972-2673574CE2F3}" type="parTrans" cxnId="{71DF51AC-BBFB-4AF9-826C-BBB2A9841338}">
      <dgm:prSet/>
      <dgm:spPr/>
    </dgm:pt>
    <dgm:pt modelId="{66283CB7-69B8-41D5-A569-950515985F71}" type="sibTrans" cxnId="{71DF51AC-BBFB-4AF9-826C-BBB2A9841338}">
      <dgm:prSet/>
      <dgm:spPr/>
    </dgm:pt>
    <dgm:pt modelId="{11A5EA0A-517A-463B-9BA8-5EB54D7D10F8}">
      <dgm:prSet phldrT="[Tex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Praktikum</a:t>
          </a: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 (Lab Pembelajaran Fisika)</a:t>
          </a:r>
        </a:p>
      </dgm:t>
    </dgm:pt>
    <dgm:pt modelId="{E2B15CF1-464F-45CC-BFE4-6F0AA417C19E}" type="parTrans" cxnId="{375A74D1-73DB-4A6E-A6C3-6B3172D073FB}">
      <dgm:prSet/>
      <dgm:spPr/>
    </dgm:pt>
    <dgm:pt modelId="{4EA87785-B7B3-4F48-BB13-D91C5DEA8DC1}" type="sibTrans" cxnId="{375A74D1-73DB-4A6E-A6C3-6B3172D073FB}">
      <dgm:prSet/>
      <dgm:spPr/>
    </dgm:pt>
    <dgm:pt modelId="{3A30B1D0-F146-41C6-9373-8CC849B0566C}" type="pres">
      <dgm:prSet presAssocID="{800EE499-D129-484D-B5C0-D0F3AC30E8B1}" presName="linearFlow" presStyleCnt="0">
        <dgm:presLayoutVars>
          <dgm:dir/>
          <dgm:resizeHandles val="exact"/>
        </dgm:presLayoutVars>
      </dgm:prSet>
      <dgm:spPr/>
    </dgm:pt>
    <dgm:pt modelId="{65AAD8D9-A2BB-4BC0-ADC4-32A3E0934999}" type="pres">
      <dgm:prSet presAssocID="{BEB4A0DE-FB16-4C4F-8DEA-03570694B93A}" presName="composite" presStyleCnt="0"/>
      <dgm:spPr/>
    </dgm:pt>
    <dgm:pt modelId="{F8DF891C-0D10-4055-A8A8-3FC34ADEDC5B}" type="pres">
      <dgm:prSet presAssocID="{BEB4A0DE-FB16-4C4F-8DEA-03570694B93A}" presName="imgShp" presStyleLbl="fgImgPlace1" presStyleIdx="0" presStyleCnt="2"/>
      <dgm:spPr/>
    </dgm:pt>
    <dgm:pt modelId="{5D3E6026-A697-4D8F-84B5-C5321A8528B3}" type="pres">
      <dgm:prSet presAssocID="{BEB4A0DE-FB16-4C4F-8DEA-03570694B93A}" presName="txShp" presStyleLbl="node1" presStyleIdx="0" presStyleCnt="2">
        <dgm:presLayoutVars>
          <dgm:bulletEnabled val="1"/>
        </dgm:presLayoutVars>
      </dgm:prSet>
      <dgm:spPr/>
    </dgm:pt>
    <dgm:pt modelId="{01F33C7F-4C3C-42D3-8542-4BC345A10B4C}" type="pres">
      <dgm:prSet presAssocID="{66283CB7-69B8-41D5-A569-950515985F71}" presName="spacing" presStyleCnt="0"/>
      <dgm:spPr/>
    </dgm:pt>
    <dgm:pt modelId="{5373068E-DCEB-4D3C-BFF1-43C34CE727FD}" type="pres">
      <dgm:prSet presAssocID="{11A5EA0A-517A-463B-9BA8-5EB54D7D10F8}" presName="composite" presStyleCnt="0"/>
      <dgm:spPr/>
    </dgm:pt>
    <dgm:pt modelId="{48C23F44-CDC2-4998-B9C4-F737C51D3228}" type="pres">
      <dgm:prSet presAssocID="{11A5EA0A-517A-463B-9BA8-5EB54D7D10F8}" presName="imgShp" presStyleLbl="fgImgPlace1" presStyleIdx="1" presStyleCnt="2"/>
      <dgm:spPr/>
    </dgm:pt>
    <dgm:pt modelId="{DC27DDA6-73A4-45AF-8B52-70E594C6E063}" type="pres">
      <dgm:prSet presAssocID="{11A5EA0A-517A-463B-9BA8-5EB54D7D10F8}" presName="txShp" presStyleLbl="node1" presStyleIdx="1" presStyleCnt="2">
        <dgm:presLayoutVars>
          <dgm:bulletEnabled val="1"/>
        </dgm:presLayoutVars>
      </dgm:prSet>
      <dgm:spPr/>
    </dgm:pt>
  </dgm:ptLst>
  <dgm:cxnLst>
    <dgm:cxn modelId="{37D8B479-F914-438D-A2D4-DD92C7CDF209}" type="presOf" srcId="{BEB4A0DE-FB16-4C4F-8DEA-03570694B93A}" destId="{5D3E6026-A697-4D8F-84B5-C5321A8528B3}" srcOrd="0" destOrd="0" presId="urn:microsoft.com/office/officeart/2005/8/layout/vList3"/>
    <dgm:cxn modelId="{71DF51AC-BBFB-4AF9-826C-BBB2A9841338}" srcId="{800EE499-D129-484D-B5C0-D0F3AC30E8B1}" destId="{BEB4A0DE-FB16-4C4F-8DEA-03570694B93A}" srcOrd="0" destOrd="0" parTransId="{A1CD0B47-03FC-4535-A972-2673574CE2F3}" sibTransId="{66283CB7-69B8-41D5-A569-950515985F71}"/>
    <dgm:cxn modelId="{3F94C7B4-B4DE-42F8-B286-B7FF5AED2BAF}" type="presOf" srcId="{800EE499-D129-484D-B5C0-D0F3AC30E8B1}" destId="{3A30B1D0-F146-41C6-9373-8CC849B0566C}" srcOrd="0" destOrd="0" presId="urn:microsoft.com/office/officeart/2005/8/layout/vList3"/>
    <dgm:cxn modelId="{81ACAAC6-90E1-4A43-BA7B-FA69A64129A2}" type="presOf" srcId="{11A5EA0A-517A-463B-9BA8-5EB54D7D10F8}" destId="{DC27DDA6-73A4-45AF-8B52-70E594C6E063}" srcOrd="0" destOrd="0" presId="urn:microsoft.com/office/officeart/2005/8/layout/vList3"/>
    <dgm:cxn modelId="{375A74D1-73DB-4A6E-A6C3-6B3172D073FB}" srcId="{800EE499-D129-484D-B5C0-D0F3AC30E8B1}" destId="{11A5EA0A-517A-463B-9BA8-5EB54D7D10F8}" srcOrd="1" destOrd="0" parTransId="{E2B15CF1-464F-45CC-BFE4-6F0AA417C19E}" sibTransId="{4EA87785-B7B3-4F48-BB13-D91C5DEA8DC1}"/>
    <dgm:cxn modelId="{BE107FF3-3D7A-40C6-B591-28260928D5E3}" type="presOf" srcId="{66283CB7-69B8-41D5-A569-950515985F71}" destId="{01F33C7F-4C3C-42D3-8542-4BC345A10B4C}" srcOrd="0" destOrd="0" presId="urn:microsoft.com/office/officeart/2005/8/layout/vList3"/>
    <dgm:cxn modelId="{88A3ED83-959B-47BF-A145-DEDD71C7CE73}" type="presParOf" srcId="{3A30B1D0-F146-41C6-9373-8CC849B0566C}" destId="{65AAD8D9-A2BB-4BC0-ADC4-32A3E0934999}" srcOrd="0" destOrd="0" presId="urn:microsoft.com/office/officeart/2005/8/layout/vList3"/>
    <dgm:cxn modelId="{38DC4095-7054-40A1-9D50-46FCD2BAFC7D}" type="presParOf" srcId="{65AAD8D9-A2BB-4BC0-ADC4-32A3E0934999}" destId="{F8DF891C-0D10-4055-A8A8-3FC34ADEDC5B}" srcOrd="0" destOrd="0" presId="urn:microsoft.com/office/officeart/2005/8/layout/vList3"/>
    <dgm:cxn modelId="{55D4F046-0FB0-43B2-9947-3652EBDF6348}" type="presParOf" srcId="{65AAD8D9-A2BB-4BC0-ADC4-32A3E0934999}" destId="{5D3E6026-A697-4D8F-84B5-C5321A8528B3}" srcOrd="1" destOrd="0" presId="urn:microsoft.com/office/officeart/2005/8/layout/vList3"/>
    <dgm:cxn modelId="{A3094A95-31CE-4310-B840-FFF96C45B42F}" type="presParOf" srcId="{3A30B1D0-F146-41C6-9373-8CC849B0566C}" destId="{01F33C7F-4C3C-42D3-8542-4BC345A10B4C}" srcOrd="1" destOrd="0" presId="urn:microsoft.com/office/officeart/2005/8/layout/vList3"/>
    <dgm:cxn modelId="{3A8E93AD-A603-48AD-93B1-8BBCB2959F89}" type="presParOf" srcId="{3A30B1D0-F146-41C6-9373-8CC849B0566C}" destId="{5373068E-DCEB-4D3C-BFF1-43C34CE727FD}" srcOrd="2" destOrd="0" presId="urn:microsoft.com/office/officeart/2005/8/layout/vList3"/>
    <dgm:cxn modelId="{6B5B1483-470A-4A54-B193-E97108D59C44}" type="presParOf" srcId="{5373068E-DCEB-4D3C-BFF1-43C34CE727FD}" destId="{48C23F44-CDC2-4998-B9C4-F737C51D3228}" srcOrd="0" destOrd="0" presId="urn:microsoft.com/office/officeart/2005/8/layout/vList3"/>
    <dgm:cxn modelId="{98E14E71-504F-4EFB-88BE-60AA9F866DA6}" type="presParOf" srcId="{5373068E-DCEB-4D3C-BFF1-43C34CE727FD}" destId="{DC27DDA6-73A4-45AF-8B52-70E594C6E06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3E6026-A697-4D8F-84B5-C5321A8528B3}">
      <dsp:nvSpPr>
        <dsp:cNvPr id="0" name=""/>
        <dsp:cNvSpPr/>
      </dsp:nvSpPr>
      <dsp:spPr>
        <a:xfrm rot="10800000">
          <a:off x="2130425" y="337"/>
          <a:ext cx="7239060" cy="1228213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608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/>
            <a:t>Tatap Muka di kelas</a:t>
          </a:r>
        </a:p>
        <a:p>
          <a:pPr marL="0" lvl="0" indent="0" algn="ctr" defTabSz="1200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(Kuliah + Studi Kasus)</a:t>
          </a:r>
        </a:p>
      </dsp:txBody>
      <dsp:txXfrm rot="10800000">
        <a:off x="2437478" y="337"/>
        <a:ext cx="6932007" cy="1228213"/>
      </dsp:txXfrm>
    </dsp:sp>
    <dsp:sp modelId="{F8DF891C-0D10-4055-A8A8-3FC34ADEDC5B}">
      <dsp:nvSpPr>
        <dsp:cNvPr id="0" name=""/>
        <dsp:cNvSpPr/>
      </dsp:nvSpPr>
      <dsp:spPr>
        <a:xfrm>
          <a:off x="1516318" y="337"/>
          <a:ext cx="1228213" cy="1228213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27DDA6-73A4-45AF-8B52-70E594C6E063}">
      <dsp:nvSpPr>
        <dsp:cNvPr id="0" name=""/>
        <dsp:cNvSpPr/>
      </dsp:nvSpPr>
      <dsp:spPr>
        <a:xfrm rot="10800000">
          <a:off x="2130425" y="1535604"/>
          <a:ext cx="7239060" cy="1228213"/>
        </a:xfrm>
        <a:prstGeom prst="homePlate">
          <a:avLst/>
        </a:prstGeom>
        <a:solidFill>
          <a:schemeClr val="accent2">
            <a:hueOff val="1354814"/>
            <a:satOff val="-6632"/>
            <a:lumOff val="372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608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Praktikum</a:t>
          </a:r>
        </a:p>
        <a:p>
          <a:pPr marL="0" lvl="0" indent="0" algn="ctr" defTabSz="1200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 (Lab Pembelajaran Fisika)</a:t>
          </a:r>
        </a:p>
      </dsp:txBody>
      <dsp:txXfrm rot="10800000">
        <a:off x="2437478" y="1535604"/>
        <a:ext cx="6932007" cy="1228213"/>
      </dsp:txXfrm>
    </dsp:sp>
    <dsp:sp modelId="{48C23F44-CDC2-4998-B9C4-F737C51D3228}">
      <dsp:nvSpPr>
        <dsp:cNvPr id="0" name=""/>
        <dsp:cNvSpPr/>
      </dsp:nvSpPr>
      <dsp:spPr>
        <a:xfrm>
          <a:off x="1516318" y="1535604"/>
          <a:ext cx="1228213" cy="1228213"/>
        </a:xfrm>
        <a:prstGeom prst="ellipse">
          <a:avLst/>
        </a:prstGeom>
        <a:solidFill>
          <a:schemeClr val="accent2">
            <a:tint val="50000"/>
            <a:hueOff val="1640858"/>
            <a:satOff val="-4641"/>
            <a:lumOff val="-10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 panose="020B0604020202020204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 panose="020B0604020202020204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>
            <a:fillRect/>
          </a:stretch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>
            <a:fillRect/>
          </a:stretch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>
            <a:fillRect/>
          </a:stretch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>
            <a:fillRect/>
          </a:stretch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56F13E1-2D39-413A-916C-B69951D557F5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CB1D8-F95D-4F7E-B6E1-6F3807F0B70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571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8D49E9-EC92-49CD-9EAF-696832EA00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3311" y="452718"/>
            <a:ext cx="9404723" cy="1400530"/>
          </a:xfrm>
        </p:spPr>
        <p:txBody>
          <a:bodyPr/>
          <a:lstStyle/>
          <a:p>
            <a:pPr algn="ctr"/>
            <a:r>
              <a:rPr lang="en-US" b="1">
                <a:ln/>
                <a:solidFill>
                  <a:schemeClr val="accent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CPL</a:t>
            </a:r>
            <a:br>
              <a:rPr lang="en-US" b="1">
                <a:ln/>
                <a:solidFill>
                  <a:schemeClr val="accent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en-US" b="1">
                <a:ln/>
                <a:solidFill>
                  <a:schemeClr val="accent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400" b="1">
                <a:ln/>
                <a:solidFill>
                  <a:schemeClr val="accent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(</a:t>
            </a:r>
            <a:r>
              <a:rPr lang="en-US" altLang="en-US" sz="2400" b="1">
                <a:ln/>
                <a:solidFill>
                  <a:schemeClr val="accent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Capaian  Pembelajaran Lulusan  Program Studi)</a:t>
            </a:r>
            <a:r>
              <a:rPr lang="en-US" sz="2400" b="1">
                <a:ln/>
                <a:solidFill>
                  <a:schemeClr val="accent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2995" y="2052955"/>
            <a:ext cx="10410825" cy="4195445"/>
          </a:xfrm>
        </p:spPr>
        <p:txBody>
          <a:bodyPr>
            <a:noAutofit/>
          </a:bodyPr>
          <a:lstStyle/>
          <a:p>
            <a:r>
              <a:rPr lang="en-US" altLang="en-US" sz="2400">
                <a:latin typeface="Candara" panose="020E0502030303020204" charset="0"/>
                <a:cs typeface="Candara" panose="020E0502030303020204" charset="0"/>
              </a:rPr>
              <a:t>Menunjukkan pengetahuan tentang fisika klasik (mekanika, elektrodinamika, termodinamika, osilasi, gelombang dan optik) dan akrab dengan dasar-dasar fisika kuantum, atom dan molekuler, nuklir, partikel elementer dan fisika zat padat.</a:t>
            </a:r>
          </a:p>
          <a:p>
            <a:r>
              <a:rPr lang="en-US" altLang="en-US" sz="2400">
                <a:latin typeface="Candara" panose="020E0502030303020204" charset="0"/>
                <a:cs typeface="Candara" panose="020E0502030303020204" charset="0"/>
              </a:rPr>
              <a:t>Memformulasikan sistem fisika menggunakan matematika untuk memecahkan masalah fisika.</a:t>
            </a:r>
          </a:p>
          <a:p>
            <a:pPr marL="0" indent="0">
              <a:buNone/>
            </a:pPr>
            <a:endParaRPr lang="en-US" altLang="en-US" sz="2400">
              <a:latin typeface="Candara" panose="020E0502030303020204" charset="0"/>
              <a:cs typeface="Candara" panose="020E05020303030202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511" y="452718"/>
            <a:ext cx="9404723" cy="1400530"/>
          </a:xfrm>
        </p:spPr>
        <p:txBody>
          <a:bodyPr/>
          <a:lstStyle/>
          <a:p>
            <a:pPr algn="ctr"/>
            <a:r>
              <a:rPr lang="en-US" b="1">
                <a:solidFill>
                  <a:schemeClr val="accent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CPMK</a:t>
            </a:r>
            <a:br>
              <a:rPr lang="en-US" b="1">
                <a:solidFill>
                  <a:schemeClr val="accent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en-US" altLang="fi-FI" sz="2400" b="1" dirty="0">
                <a:effectLst/>
                <a:sym typeface="+mn-ea"/>
              </a:rPr>
              <a:t>(</a:t>
            </a:r>
            <a:r>
              <a:rPr lang="fi-FI" sz="2400" b="1" dirty="0">
                <a:effectLst/>
                <a:sym typeface="+mn-ea"/>
              </a:rPr>
              <a:t>Capaian Pembelajaran Mata Kuliah</a:t>
            </a:r>
            <a:r>
              <a:rPr lang="en-US" altLang="fi-FI" sz="2400" b="1" dirty="0">
                <a:effectLst/>
                <a:sym typeface="+mn-ea"/>
              </a:rPr>
              <a:t>)</a:t>
            </a:r>
            <a:endParaRPr lang="en-US" altLang="fi-FI" sz="2400" b="1" dirty="0">
              <a:solidFill>
                <a:schemeClr val="accent3"/>
              </a:solidFill>
              <a:effectLst/>
              <a:sym typeface="+mn-ea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2"/>
            <p:custDataLst>
              <p:tags r:id="rId1"/>
            </p:custDataLst>
          </p:nvPr>
        </p:nvGraphicFramePr>
        <p:xfrm>
          <a:off x="1166495" y="2056130"/>
          <a:ext cx="10267315" cy="2522220"/>
        </p:xfrm>
        <a:graphic>
          <a:graphicData uri="http://schemas.openxmlformats.org/drawingml/2006/table">
            <a:tbl>
              <a:tblPr/>
              <a:tblGrid>
                <a:gridCol w="1831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35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1110">
                <a:tc>
                  <a:txBody>
                    <a:bodyPr/>
                    <a:lstStyle/>
                    <a:p>
                      <a:pPr marL="50165" indent="0">
                        <a:spcBef>
                          <a:spcPts val="10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</a:rPr>
                        <a:t>CPMK</a:t>
                      </a:r>
                      <a:r>
                        <a:rPr sz="200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</a:rPr>
                        <a:t> 1</a:t>
                      </a:r>
                    </a:p>
                  </a:txBody>
                  <a:tcPr marL="0" marR="0" marT="0" marB="0">
                    <a:lnL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165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latin typeface="Calibri" panose="020F0502020204030204"/>
                          <a:ea typeface="Calibri" panose="020F0502020204030204"/>
                        </a:rPr>
                        <a:t>Menganalisis konsep-konsep mekanika klasik (besaran, vektor, kinematika, dinamika, usaha-energi, momentum, benda tegar) dan memformulasikan solusi matematis untuk menyelesaikan masalah fisis terkait gerak benda.</a:t>
                      </a:r>
                    </a:p>
                  </a:txBody>
                  <a:tcPr marL="0" marR="0" marT="0" marB="0">
                    <a:lnL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1110">
                <a:tc>
                  <a:txBody>
                    <a:bodyPr/>
                    <a:lstStyle/>
                    <a:p>
                      <a:pPr marL="50165" indent="0">
                        <a:spcBef>
                          <a:spcPts val="10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</a:rPr>
                        <a:t>CPMK</a:t>
                      </a:r>
                      <a:r>
                        <a:rPr sz="200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</a:rPr>
                        <a:t> 2</a:t>
                      </a:r>
                    </a:p>
                  </a:txBody>
                  <a:tcPr marL="0" marR="0" marT="0" marB="0">
                    <a:lnL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64465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>
                          <a:latin typeface="Calibri" panose="020F0502020204030204"/>
                          <a:ea typeface="Arial MT"/>
                        </a:rPr>
                        <a:t> Memahami prinsip termodinamika (suhu, kalor, sistem, hukum termodinamika) dan memformulasikan perubahan energi dalam proses termodinamika menggunakan pendekatan matematis.</a:t>
                      </a:r>
                    </a:p>
                  </a:txBody>
                  <a:tcPr marL="0" marR="0" marT="0" marB="0">
                    <a:lnL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05" y="168275"/>
            <a:ext cx="10757535" cy="1400810"/>
          </a:xfrm>
        </p:spPr>
        <p:txBody>
          <a:bodyPr/>
          <a:lstStyle/>
          <a:p>
            <a:pPr algn="ctr"/>
            <a:r>
              <a:rPr lang="en-US" altLang="fi-FI" sz="3200" b="1" dirty="0">
                <a:effectLst/>
              </a:rPr>
              <a:t>Sub-</a:t>
            </a:r>
            <a:r>
              <a:rPr lang="fi-FI" sz="3200" b="1" dirty="0">
                <a:effectLst/>
              </a:rPr>
              <a:t>CPMK </a:t>
            </a:r>
            <a:br>
              <a:rPr lang="fi-FI" sz="3200" b="1" dirty="0">
                <a:effectLst/>
              </a:rPr>
            </a:br>
            <a:r>
              <a:rPr lang="fi-FI" sz="3200" b="1" dirty="0">
                <a:effectLst/>
              </a:rPr>
              <a:t>(</a:t>
            </a:r>
            <a:r>
              <a:rPr lang="en-US" altLang="fi-FI" sz="3200" b="1" dirty="0">
                <a:effectLst/>
              </a:rPr>
              <a:t>Sub-</a:t>
            </a:r>
            <a:r>
              <a:rPr lang="fi-FI" sz="3200" b="1" dirty="0">
                <a:effectLst/>
              </a:rPr>
              <a:t>Capaian Pembelajaran Mata Kuliah)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custDataLst>
              <p:tags r:id="rId1"/>
            </p:custDataLst>
          </p:nvPr>
        </p:nvGraphicFramePr>
        <p:xfrm>
          <a:off x="217805" y="1208405"/>
          <a:ext cx="11875135" cy="56095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88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038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0" indent="0" algn="l">
                        <a:lnSpc>
                          <a:spcPct val="114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Menganalisis </a:t>
                      </a:r>
                      <a:r>
                        <a:rPr lang="en-US" sz="1200" b="1" dirty="0" err="1">
                          <a:effectLst/>
                        </a:rPr>
                        <a:t>Besaran pokok, besaran turunanan, dimensi</a:t>
                      </a:r>
                      <a:r>
                        <a:rPr lang="en-US" sz="1200" dirty="0" err="1">
                          <a:effectLst/>
                        </a:rPr>
                        <a:t> dan melakukan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b="1" dirty="0" err="1">
                          <a:effectLst/>
                        </a:rPr>
                        <a:t>pengukuran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tunggal</a:t>
                      </a:r>
                      <a:r>
                        <a:rPr lang="en-US" sz="1200" dirty="0">
                          <a:effectLst/>
                        </a:rPr>
                        <a:t> dan </a:t>
                      </a:r>
                      <a:r>
                        <a:rPr lang="en-US" sz="1200" dirty="0" err="1">
                          <a:effectLst/>
                        </a:rPr>
                        <a:t>berulang</a:t>
                      </a:r>
                      <a:r>
                        <a:rPr lang="en-US" sz="1200" dirty="0">
                          <a:effectLst/>
                        </a:rPr>
                        <a:t> dan </a:t>
                      </a:r>
                      <a:r>
                        <a:rPr lang="en-US" sz="1200" dirty="0" err="1">
                          <a:effectLst/>
                        </a:rPr>
                        <a:t>melaporkan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hasilnya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menggunakan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aturan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b="1" dirty="0" err="1">
                          <a:effectLst/>
                        </a:rPr>
                        <a:t>angka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r>
                        <a:rPr lang="en-US" sz="1200" b="1" dirty="0" err="1">
                          <a:effectLst/>
                        </a:rPr>
                        <a:t>penting</a:t>
                      </a:r>
                      <a:r>
                        <a:rPr lang="en-US" sz="1200" dirty="0">
                          <a:effectLst/>
                        </a:rPr>
                        <a:t>  dengan tepat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 2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0" indent="0" algn="l">
                        <a:lnSpc>
                          <a:spcPct val="114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Mengaplikasikan besaran </a:t>
                      </a:r>
                      <a:r>
                        <a:rPr lang="en-US" sz="1200" b="1">
                          <a:effectLst/>
                        </a:rPr>
                        <a:t>Vektor, skalar</a:t>
                      </a:r>
                      <a:r>
                        <a:rPr lang="en-US" sz="1200">
                          <a:effectLst/>
                        </a:rPr>
                        <a:t>, (penjumlahan dan perkalian) baik secara grafis dan analisis dengan tepat. 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38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 3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0" indent="0" algn="l">
                        <a:lnSpc>
                          <a:spcPct val="114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sym typeface="+mn-ea"/>
                        </a:rPr>
                        <a:t>Menganalisis besaran gerak (posisi, kecepatan, dan percepatan) benda pada gerak lurus beraturan (GLB), </a:t>
                      </a:r>
                      <a:r>
                        <a:rPr lang="en-US" sz="1200" b="1">
                          <a:effectLst/>
                          <a:sym typeface="+mn-ea"/>
                        </a:rPr>
                        <a:t>gerak lurus berubah beraturan</a:t>
                      </a:r>
                      <a:r>
                        <a:rPr lang="en-US" sz="1200">
                          <a:effectLst/>
                          <a:sym typeface="+mn-ea"/>
                        </a:rPr>
                        <a:t> (GLBB) dengan tepat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038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 4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0" indent="0" algn="l">
                        <a:lnSpc>
                          <a:spcPct val="114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Menganalisis persamaan lintasan pada</a:t>
                      </a:r>
                      <a:r>
                        <a:rPr lang="en-US" sz="1200" b="1" dirty="0" err="1">
                          <a:effectLst/>
                        </a:rPr>
                        <a:t> gerak parabola</a:t>
                      </a:r>
                      <a:r>
                        <a:rPr lang="en-US" sz="1200" dirty="0" err="1">
                          <a:effectLst/>
                        </a:rPr>
                        <a:t> terkait kecepatan, percepatan dan contoh penerapannya dalam kehidupan sehari-hari dengan tepat.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 5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0" indent="0" algn="l" defTabSz="457200">
                        <a:lnSpc>
                          <a:spcPct val="114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en-US" sz="1200" dirty="0" err="1">
                          <a:effectLst/>
                          <a:sym typeface="+mn-ea"/>
                        </a:rPr>
                        <a:t>Menerapkan</a:t>
                      </a: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 dirty="0" err="1">
                          <a:effectLst/>
                          <a:sym typeface="+mn-ea"/>
                        </a:rPr>
                        <a:t>hukum</a:t>
                      </a:r>
                      <a:r>
                        <a:rPr lang="en-US" sz="1200" dirty="0">
                          <a:effectLst/>
                          <a:sym typeface="+mn-ea"/>
                        </a:rPr>
                        <a:t>- </a:t>
                      </a:r>
                      <a:r>
                        <a:rPr lang="en-US" sz="1200" b="1" dirty="0" err="1">
                          <a:effectLst/>
                          <a:sym typeface="+mn-ea"/>
                        </a:rPr>
                        <a:t>hukum</a:t>
                      </a:r>
                      <a:r>
                        <a:rPr lang="en-US" sz="1200" b="1" dirty="0">
                          <a:effectLst/>
                          <a:sym typeface="+mn-ea"/>
                        </a:rPr>
                        <a:t> Newton 1, 2, 3 </a:t>
                      </a:r>
                      <a:r>
                        <a:rPr lang="en-US" sz="1200" dirty="0" err="1">
                          <a:effectLst/>
                          <a:sym typeface="+mn-ea"/>
                        </a:rPr>
                        <a:t>untuk</a:t>
                      </a: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 dirty="0" err="1">
                          <a:effectLst/>
                          <a:sym typeface="+mn-ea"/>
                        </a:rPr>
                        <a:t>menyelesaikan</a:t>
                      </a: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 dirty="0" err="1">
                          <a:effectLst/>
                          <a:sym typeface="+mn-ea"/>
                        </a:rPr>
                        <a:t>masalah</a:t>
                      </a: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 dirty="0" err="1">
                          <a:effectLst/>
                          <a:sym typeface="+mn-ea"/>
                        </a:rPr>
                        <a:t>gerak</a:t>
                      </a:r>
                      <a:r>
                        <a:rPr lang="en-US" sz="1200" dirty="0">
                          <a:effectLst/>
                          <a:sym typeface="+mn-ea"/>
                        </a:rPr>
                        <a:t> pada </a:t>
                      </a:r>
                      <a:r>
                        <a:rPr lang="en-US" sz="1200" dirty="0" err="1">
                          <a:effectLst/>
                          <a:sym typeface="+mn-ea"/>
                        </a:rPr>
                        <a:t>benda</a:t>
                      </a: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 dirty="0" err="1">
                          <a:effectLst/>
                          <a:sym typeface="+mn-ea"/>
                        </a:rPr>
                        <a:t>karena</a:t>
                      </a: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 dirty="0" err="1">
                          <a:effectLst/>
                          <a:sym typeface="+mn-ea"/>
                        </a:rPr>
                        <a:t>pengaruh</a:t>
                      </a: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 dirty="0" err="1">
                          <a:effectLst/>
                          <a:sym typeface="+mn-ea"/>
                        </a:rPr>
                        <a:t>gaya</a:t>
                      </a: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 dirty="0" err="1">
                          <a:effectLst/>
                          <a:sym typeface="+mn-ea"/>
                        </a:rPr>
                        <a:t>luar (gaya gesek, gaya tegangan tali dan gaya normal)</a:t>
                      </a:r>
                      <a:r>
                        <a:rPr lang="en-US" sz="1200">
                          <a:effectLst/>
                          <a:sym typeface="+mn-ea"/>
                        </a:rPr>
                        <a:t>dengan tepat . 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 6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0" indent="0" algn="l">
                        <a:lnSpc>
                          <a:spcPct val="114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altLang="sv-SE" sz="1200">
                          <a:effectLst/>
                          <a:latin typeface="Times New Roman" panose="02020603050405020304" pitchFamily="18" charset="0"/>
                        </a:rPr>
                        <a:t>Menganalisis pengaruh </a:t>
                      </a:r>
                      <a:r>
                        <a:rPr lang="en-US" altLang="sv-SE" sz="1200" b="1">
                          <a:effectLst/>
                          <a:latin typeface="Times New Roman" panose="02020603050405020304" pitchFamily="18" charset="0"/>
                        </a:rPr>
                        <a:t>usaha oleh gaya </a:t>
                      </a:r>
                      <a:r>
                        <a:rPr lang="en-US" altLang="sv-SE" sz="1200">
                          <a:effectLst/>
                          <a:latin typeface="Times New Roman" panose="02020603050405020304" pitchFamily="18" charset="0"/>
                        </a:rPr>
                        <a:t>konstan dan h</a:t>
                      </a:r>
                      <a:r>
                        <a:rPr lang="en-US" altLang="sv-SE" sz="1200" b="1">
                          <a:effectLst/>
                          <a:latin typeface="Times New Roman" panose="02020603050405020304" pitchFamily="18" charset="0"/>
                        </a:rPr>
                        <a:t>ukum kekekalan energi </a:t>
                      </a:r>
                      <a:r>
                        <a:rPr lang="en-US" altLang="sv-SE" sz="1200">
                          <a:effectLst/>
                          <a:latin typeface="Times New Roman" panose="02020603050405020304" pitchFamily="18" charset="0"/>
                        </a:rPr>
                        <a:t>pada enegri mekanik (energi potensial dan energi kinetik)</a:t>
                      </a:r>
                      <a:r>
                        <a:rPr lang="en-US" sz="1200">
                          <a:effectLst/>
                          <a:sym typeface="+mn-ea"/>
                        </a:rPr>
                        <a:t>dengan tepat . </a:t>
                      </a:r>
                      <a:endParaRPr lang="en-US" altLang="sv-SE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038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 7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0" indent="0" algn="l">
                        <a:lnSpc>
                          <a:spcPct val="114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sym typeface="+mn-ea"/>
                        </a:rPr>
                        <a:t>Menjelaskan konsep </a:t>
                      </a:r>
                      <a:r>
                        <a:rPr lang="en-US" sz="1200" b="1">
                          <a:effectLst/>
                          <a:sym typeface="+mn-ea"/>
                        </a:rPr>
                        <a:t>impuls, momentum,</a:t>
                      </a:r>
                      <a:r>
                        <a:rPr lang="en-US" sz="1200">
                          <a:effectLst/>
                          <a:sym typeface="+mn-ea"/>
                        </a:rPr>
                        <a:t> dan hukum kekekalan momentum linear pada tumbukan lenting sempurna, sebagian dan tidak lenting sama sekali dengan tepat. 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 8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0" indent="0" algn="l">
                        <a:lnSpc>
                          <a:spcPct val="114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  <a:sym typeface="+mn-ea"/>
                        </a:rPr>
                        <a:t>Menganalisis keadaan </a:t>
                      </a:r>
                      <a:r>
                        <a:rPr lang="sv-SE" sz="1200" b="1">
                          <a:effectLst/>
                          <a:sym typeface="+mn-ea"/>
                        </a:rPr>
                        <a:t>gerak benda </a:t>
                      </a:r>
                      <a:r>
                        <a:rPr lang="en-US" altLang="sv-SE" sz="1200" b="1">
                          <a:effectLst/>
                          <a:sym typeface="+mn-ea"/>
                        </a:rPr>
                        <a:t>melingkar </a:t>
                      </a:r>
                      <a:r>
                        <a:rPr lang="sv-SE" sz="1200">
                          <a:effectLst/>
                          <a:sym typeface="+mn-ea"/>
                        </a:rPr>
                        <a:t>yang berkaitan dengan posisi sudut, kecepatan sudut, dan percepatan sudut</a:t>
                      </a:r>
                      <a:r>
                        <a:rPr lang="en-US" altLang="sv-SE" sz="1200">
                          <a:effectLst/>
                          <a:sym typeface="+mn-ea"/>
                        </a:rPr>
                        <a:t> dengan tepat. 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9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13589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sym typeface="+mn-ea"/>
                        </a:rPr>
                        <a:t>Menggunakan konsep </a:t>
                      </a:r>
                      <a:r>
                        <a:rPr lang="en-US" sz="1200" b="1">
                          <a:effectLst/>
                          <a:sym typeface="+mn-ea"/>
                        </a:rPr>
                        <a:t>dinamika gerak rotasi </a:t>
                      </a:r>
                      <a:r>
                        <a:rPr lang="en-US" sz="1200">
                          <a:effectLst/>
                          <a:sym typeface="+mn-ea"/>
                        </a:rPr>
                        <a:t>dalam menganalisis gerak rotasi (momen inersia, torsi dan momentum sudut dengan tepat . 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10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0" indent="0" algn="l">
                        <a:lnSpc>
                          <a:spcPct val="114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sym typeface="+mn-ea"/>
                        </a:rPr>
                        <a:t>Menganalisis </a:t>
                      </a:r>
                      <a:r>
                        <a:rPr lang="en-US" sz="1200" b="1">
                          <a:effectLst/>
                          <a:sym typeface="+mn-ea"/>
                        </a:rPr>
                        <a:t>kesetimbangan titik dan benda tegar</a:t>
                      </a:r>
                      <a:r>
                        <a:rPr lang="en-US" sz="1200">
                          <a:effectLst/>
                          <a:sym typeface="+mn-ea"/>
                        </a:rPr>
                        <a:t> dan menentukan posisi titik berat benda homogen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200">
                          <a:effectLst/>
                          <a:sym typeface="+mn-ea"/>
                        </a:rPr>
                        <a:t>dengan tepat . 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11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0" indent="0" algn="l">
                        <a:lnSpc>
                          <a:spcPct val="114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sym typeface="+mn-ea"/>
                        </a:rPr>
                        <a:t>Menganalisis konsep-konsep pada</a:t>
                      </a:r>
                      <a:r>
                        <a:rPr lang="en-US" sz="1200" b="1">
                          <a:effectLst/>
                          <a:sym typeface="+mn-ea"/>
                        </a:rPr>
                        <a:t> fluida diam</a:t>
                      </a:r>
                      <a:r>
                        <a:rPr lang="en-US" sz="1200">
                          <a:effectLst/>
                          <a:sym typeface="+mn-ea"/>
                        </a:rPr>
                        <a:t> (tekanan hidrostatik, hukum Pascal dan Hukum Archimides) dengan tepat.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958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12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9144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sym typeface="+mn-ea"/>
                        </a:rPr>
                        <a:t>Menganalisis konsep-konsep pada</a:t>
                      </a:r>
                      <a:r>
                        <a:rPr lang="en-US" sz="1200" b="1">
                          <a:effectLst/>
                          <a:sym typeface="+mn-ea"/>
                        </a:rPr>
                        <a:t> fluida bergerak </a:t>
                      </a:r>
                      <a:r>
                        <a:rPr lang="en-US" sz="1200" b="0">
                          <a:effectLst/>
                          <a:sym typeface="+mn-ea"/>
                        </a:rPr>
                        <a:t>(persamaan kontinuitas, persamaan Bernouli) dan contoh penerapannya dalam kehidupan sehari-hari dengan tepat. 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sym typeface="+mn-ea"/>
                      </a:endParaRPr>
                    </a:p>
                  </a:txBody>
                  <a:tcPr marL="83356" marR="83356" marT="41678" marB="41678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958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sym typeface="+mn-ea"/>
                        </a:rPr>
                        <a:t> 13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9144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effectLst/>
                          <a:sym typeface="+mn-ea"/>
                        </a:rPr>
                        <a:t>Menganalisis konsep </a:t>
                      </a:r>
                      <a:r>
                        <a:rPr lang="en-US" sz="1200" b="1">
                          <a:effectLst/>
                          <a:sym typeface="+mn-ea"/>
                        </a:rPr>
                        <a:t>suhu</a:t>
                      </a:r>
                      <a:r>
                        <a:rPr lang="en-US" sz="1200">
                          <a:effectLst/>
                          <a:sym typeface="+mn-ea"/>
                        </a:rPr>
                        <a:t>, skala termometer, dan pengaruh </a:t>
                      </a:r>
                      <a:r>
                        <a:rPr lang="en-US" sz="1200" b="1">
                          <a:effectLst/>
                          <a:sym typeface="+mn-ea"/>
                        </a:rPr>
                        <a:t>kalor</a:t>
                      </a:r>
                      <a:r>
                        <a:rPr lang="en-US" sz="1200">
                          <a:effectLst/>
                          <a:sym typeface="+mn-ea"/>
                        </a:rPr>
                        <a:t> terhadap perubahan suhu dan wujud benda (kalor laten, azaz Black dan pemuaian) dengan tepat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sym typeface="+mn-ea"/>
                      </a:endParaRPr>
                    </a:p>
                  </a:txBody>
                  <a:tcPr marL="83356" marR="83356" marT="41678" marB="41678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effectLst/>
                          <a:sym typeface="+mn-ea"/>
                        </a:rPr>
                        <a:t>14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9144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 err="1">
                          <a:effectLst/>
                          <a:sym typeface="+mn-ea"/>
                        </a:rPr>
                        <a:t>Menerapkan </a:t>
                      </a:r>
                      <a:r>
                        <a:rPr lang="en-US" sz="1200" b="1" dirty="0" err="1">
                          <a:effectLst/>
                          <a:sym typeface="+mn-ea"/>
                        </a:rPr>
                        <a:t>persamaan gas ideal</a:t>
                      </a:r>
                      <a:r>
                        <a:rPr lang="en-US" sz="1200" dirty="0" err="1">
                          <a:effectLst/>
                          <a:sym typeface="+mn-ea"/>
                        </a:rPr>
                        <a:t> dan </a:t>
                      </a:r>
                      <a:r>
                        <a:rPr lang="en-US" sz="1200" b="1" dirty="0" err="1">
                          <a:effectLst/>
                          <a:sym typeface="+mn-ea"/>
                        </a:rPr>
                        <a:t>pengantar</a:t>
                      </a:r>
                      <a:r>
                        <a:rPr lang="en-US" sz="1200" b="1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sym typeface="+mn-ea"/>
                        </a:rPr>
                        <a:t>hukum-hukum</a:t>
                      </a:r>
                      <a:r>
                        <a:rPr lang="en-US" sz="1200" b="1" dirty="0">
                          <a:effectLst/>
                          <a:sym typeface="+mn-ea"/>
                        </a:rPr>
                        <a:t> T</a:t>
                      </a:r>
                      <a:r>
                        <a:rPr lang="en-US" sz="1200" b="1" dirty="0" err="1">
                          <a:effectLst/>
                          <a:sym typeface="+mn-ea"/>
                        </a:rPr>
                        <a:t>ermodinamika</a:t>
                      </a:r>
                      <a:r>
                        <a:rPr lang="en-US" sz="1200" dirty="0">
                          <a:effectLst/>
                          <a:sym typeface="+mn-ea"/>
                        </a:rPr>
                        <a:t> I dan II pada proses Termodinamika dengan tepat.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801899" y="630000"/>
            <a:ext cx="9404723" cy="1400530"/>
          </a:xfrm>
        </p:spPr>
        <p:txBody>
          <a:bodyPr/>
          <a:lstStyle/>
          <a:p>
            <a:pPr algn="ctr"/>
            <a:r>
              <a:rPr lang="en-US" b="1" u="sng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Pelaksanaan</a:t>
            </a:r>
            <a:r>
              <a:rPr lang="en-US" b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u="sng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Perkuliahan</a:t>
            </a:r>
            <a:r>
              <a:rPr lang="en-US" b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graphicFrame>
        <p:nvGraphicFramePr>
          <p:cNvPr id="3" name="Diagram 2"/>
          <p:cNvGraphicFramePr/>
          <p:nvPr/>
        </p:nvGraphicFramePr>
        <p:xfrm>
          <a:off x="652780" y="1818005"/>
          <a:ext cx="10885805" cy="27641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342" y="1751966"/>
            <a:ext cx="9404723" cy="1400530"/>
          </a:xfrm>
        </p:spPr>
        <p:txBody>
          <a:bodyPr/>
          <a:lstStyle/>
          <a:p>
            <a:r>
              <a:rPr lang="en-US" sz="2800" b="1" u="sng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Referensi</a:t>
            </a:r>
            <a:r>
              <a:rPr lang="en-US" sz="2800" b="1" u="sng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Utama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9480" y="2335530"/>
            <a:ext cx="9312910" cy="817245"/>
          </a:xfrm>
        </p:spPr>
        <p:txBody>
          <a:bodyPr>
            <a:normAutofit/>
          </a:bodyPr>
          <a:lstStyle/>
          <a:p>
            <a:pPr marL="342900" marR="0" lvl="0" indent="-34290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sv-SE" dirty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Source Sans Pro Black" panose="020B0803030403020204" pitchFamily="34" charset="0"/>
                <a:ea typeface="Source Sans Pro Black" panose="020B0803030403020204" pitchFamily="34" charset="0"/>
              </a:rPr>
              <a:t>Giancoli, Douglas C. 2014. Fisika (terjemahan edisi ke-7) . Jakarta: Erlangga.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919480" y="3641090"/>
            <a:ext cx="6096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400" b="1" u="sng" dirty="0" err="1">
                <a:solidFill>
                  <a:schemeClr val="accent3">
                    <a:lumMod val="20000"/>
                    <a:lumOff val="80000"/>
                  </a:schemeClr>
                </a:solidFill>
                <a:sym typeface="+mn-ea"/>
              </a:rPr>
              <a:t>Referensi</a:t>
            </a:r>
            <a:r>
              <a:rPr lang="en-US" sz="2400" b="1" u="sng" dirty="0">
                <a:solidFill>
                  <a:schemeClr val="accent3">
                    <a:lumMod val="20000"/>
                    <a:lumOff val="80000"/>
                  </a:schemeClr>
                </a:solidFill>
                <a:sym typeface="+mn-ea"/>
              </a:rPr>
              <a:t> Tambahan : </a:t>
            </a:r>
          </a:p>
        </p:txBody>
      </p:sp>
      <p:sp>
        <p:nvSpPr>
          <p:cNvPr id="5" name="Content Placeholder 2"/>
          <p:cNvSpPr>
            <a:spLocks noGrp="1"/>
          </p:cNvSpPr>
          <p:nvPr/>
        </p:nvSpPr>
        <p:spPr>
          <a:xfrm>
            <a:off x="854710" y="4101465"/>
            <a:ext cx="9312910" cy="23634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571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342900" marR="0" lvl="0" indent="-34290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en-US" altLang="en-US" dirty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Source Sans Pro Black" panose="020B0803030403020204" pitchFamily="34" charset="0"/>
                <a:ea typeface="Source Sans Pro Black" panose="020B0803030403020204" pitchFamily="34" charset="0"/>
              </a:rPr>
              <a:t>Tipler, P.A., 2001, Fisika Untuk Sains dan Teknik, Edisi ketiga Jilid 2, Erlangga,. Jakarta.</a:t>
            </a:r>
          </a:p>
          <a:p>
            <a:pPr marL="342900" marR="0" lvl="0" indent="-34290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en-US" altLang="en-US" dirty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Source Sans Pro Black" panose="020B0803030403020204" pitchFamily="34" charset="0"/>
                <a:ea typeface="Source Sans Pro Black" panose="020B0803030403020204" pitchFamily="34" charset="0"/>
              </a:rPr>
              <a:t>D. Halliday, R. Resnick, and J. Walker, Fundamental of Physics 9th Edition,. 9th ed. USA: John Wiley &amp; Sons, Inc, 2011.</a:t>
            </a:r>
          </a:p>
          <a:p>
            <a:pPr marL="342900" marR="0" lvl="0" indent="-34290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en-US" altLang="en-US" dirty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Source Sans Pro Black" panose="020B0803030403020204" pitchFamily="34" charset="0"/>
                <a:ea typeface="Source Sans Pro Black" panose="020B0803030403020204" pitchFamily="34" charset="0"/>
              </a:rPr>
              <a:t>Abdullah, Mikrajuddin. 2016. Fisika Dasar I . Bandung: Institut Teknologi Bandung</a:t>
            </a:r>
          </a:p>
          <a:p>
            <a:pPr marL="342900" marR="0" lvl="0" indent="-34290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en-US" altLang="en-US" dirty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Source Sans Pro Black" panose="020B0803030403020204" pitchFamily="34" charset="0"/>
                <a:ea typeface="Source Sans Pro Black" panose="020B0803030403020204" pitchFamily="34" charset="0"/>
              </a:rPr>
              <a:t>dll</a:t>
            </a:r>
          </a:p>
        </p:txBody>
      </p:sp>
      <p:sp>
        <p:nvSpPr>
          <p:cNvPr id="6" name="Title 1"/>
          <p:cNvSpPr>
            <a:spLocks noGrp="1"/>
          </p:cNvSpPr>
          <p:nvPr/>
        </p:nvSpPr>
        <p:spPr>
          <a:xfrm>
            <a:off x="1040236" y="446485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b="1" u="sng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Referensi</a:t>
            </a:r>
            <a:r>
              <a:rPr lang="en-US" b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u="sng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Perkuliahan</a:t>
            </a:r>
            <a:r>
              <a:rPr lang="en-US" b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7581" y="938960"/>
            <a:ext cx="9404723" cy="1400530"/>
          </a:xfrm>
        </p:spPr>
        <p:txBody>
          <a:bodyPr/>
          <a:lstStyle/>
          <a:p>
            <a:pPr marL="457200" marR="0" lvl="1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sz="4800" u="sng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</a:rPr>
              <a:t>Aspek</a:t>
            </a:r>
            <a:r>
              <a:rPr lang="en-US" sz="4800" u="sng" dirty="0">
                <a:solidFill>
                  <a:schemeClr val="accent3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</a:rPr>
              <a:t> </a:t>
            </a:r>
            <a:r>
              <a:rPr lang="en-US" sz="4800" u="sng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</a:rPr>
              <a:t>Penilaian</a:t>
            </a:r>
            <a:r>
              <a:rPr lang="en-US" sz="4800" u="sng" dirty="0">
                <a:solidFill>
                  <a:schemeClr val="accent3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</a:rPr>
              <a:t>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10128" y="2105330"/>
          <a:ext cx="8801231" cy="3535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3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1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09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254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2155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Berlin Sans FB" panose="020E0602020502020306" pitchFamily="34" charset="0"/>
                        </a:rPr>
                        <a:t>No</a:t>
                      </a:r>
                      <a:endParaRPr lang="en-US" sz="28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Berlin Sans FB" panose="020E0602020502020306" pitchFamily="34" charset="0"/>
                        </a:rPr>
                        <a:t>Nilai Akhir</a:t>
                      </a:r>
                      <a:endParaRPr lang="en-US" sz="28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Berlin Sans FB" panose="020E0602020502020306" pitchFamily="34" charset="0"/>
                        </a:rPr>
                        <a:t>Prosentase (%)</a:t>
                      </a:r>
                      <a:endParaRPr lang="en-US" sz="28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161290" marR="0" indent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Berlin Sans FB" panose="020E0602020502020306" pitchFamily="34" charset="0"/>
                        </a:rPr>
                        <a:t>Prosentase total (%)</a:t>
                      </a:r>
                      <a:endParaRPr lang="en-US" sz="28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155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Berlin Sans FB" panose="020E0602020502020306" pitchFamily="34" charset="0"/>
                        </a:rPr>
                        <a:t>1.</a:t>
                      </a:r>
                      <a:endParaRPr lang="en-US" sz="28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Berlin Sans FB" panose="020E0602020502020306" pitchFamily="34" charset="0"/>
                        </a:rPr>
                        <a:t>Aktivitas Partisipasi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Berlin Sans FB" panose="020E0602020502020306" pitchFamily="34" charset="0"/>
                        </a:rPr>
                        <a:t>10%</a:t>
                      </a:r>
                    </a:p>
                  </a:txBody>
                  <a:tcPr marL="68580" marR="68580"/>
                </a:tc>
                <a:tc rowSpan="3">
                  <a:txBody>
                    <a:bodyPr/>
                    <a:lstStyle/>
                    <a:p>
                      <a:pPr marL="0" marR="0" indent="0" algn="ctr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Berlin Sans FB" panose="020E0602020502020306" pitchFamily="34" charset="0"/>
                        </a:rPr>
                        <a:t>65%</a:t>
                      </a:r>
                      <a:endParaRPr lang="en-US" sz="2800" dirty="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155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Berlin Sans FB" panose="020E0602020502020306" pitchFamily="34" charset="0"/>
                        </a:rPr>
                        <a:t>2</a:t>
                      </a:r>
                      <a:endParaRPr lang="en-US" sz="28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Berlin Sans FB" panose="020E0602020502020306" pitchFamily="34" charset="0"/>
                        </a:rPr>
                        <a:t>Studi Kasus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Berlin Sans FB" panose="020E0602020502020306" pitchFamily="34" charset="0"/>
                        </a:rPr>
                        <a:t>35%</a:t>
                      </a:r>
                    </a:p>
                  </a:txBody>
                  <a:tcPr marL="68580" marR="6858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155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Berlin Sans FB" panose="020E0602020502020306" pitchFamily="34" charset="0"/>
                        </a:rPr>
                        <a:t>3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Berlin Sans FB" panose="020E0602020502020306" pitchFamily="34" charset="0"/>
                        </a:rPr>
                        <a:t>Praktikum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Berlin Sans FB" panose="020E0602020502020306" pitchFamily="34" charset="0"/>
                        </a:rPr>
                        <a:t>20 %</a:t>
                      </a:r>
                    </a:p>
                  </a:txBody>
                  <a:tcPr marL="68580" marR="6858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155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Berlin Sans FB" panose="020E0602020502020306" pitchFamily="34" charset="0"/>
                        </a:rPr>
                        <a:t>4</a:t>
                      </a:r>
                      <a:endParaRPr lang="en-US" sz="2800" dirty="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Berlin Sans FB" panose="020E0602020502020306" pitchFamily="34" charset="0"/>
                        </a:rPr>
                        <a:t>Kognitif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</a:p>
                  </a:txBody>
                  <a:tcPr marL="68580" marR="68580"/>
                </a:tc>
                <a:tc rowSpan="5">
                  <a:txBody>
                    <a:bodyPr/>
                    <a:lstStyle/>
                    <a:p>
                      <a:pPr marL="0" marR="0" indent="0" algn="ctr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Berlin Sans FB" panose="020E0602020502020306" pitchFamily="34" charset="0"/>
                        </a:rPr>
                        <a:t>35%</a:t>
                      </a:r>
                      <a:endParaRPr lang="en-US" sz="2800" dirty="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155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US" sz="28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Berlin Sans FB" panose="020E0602020502020306" pitchFamily="34" charset="0"/>
                        </a:rPr>
                        <a:t>a. Tugas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Berlin Sans FB" panose="020E0602020502020306" pitchFamily="34" charset="0"/>
                        </a:rPr>
                        <a:t>5%</a:t>
                      </a:r>
                    </a:p>
                  </a:txBody>
                  <a:tcPr marL="68580" marR="6858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2155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US" sz="28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Berlin Sans FB" panose="020E0602020502020306" pitchFamily="34" charset="0"/>
                        </a:rPr>
                        <a:t>b. </a:t>
                      </a:r>
                      <a:r>
                        <a:rPr lang="en-US" sz="2000" dirty="0" err="1">
                          <a:effectLst/>
                          <a:latin typeface="Berlin Sans FB" panose="020E0602020502020306" pitchFamily="34" charset="0"/>
                        </a:rPr>
                        <a:t>Kuis</a:t>
                      </a:r>
                      <a:endParaRPr lang="en-US" sz="2000" dirty="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Berlin Sans FB" panose="020E0602020502020306" pitchFamily="34" charset="0"/>
                        </a:rPr>
                        <a:t>5%</a:t>
                      </a:r>
                    </a:p>
                  </a:txBody>
                  <a:tcPr marL="68580" marR="6858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2155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US" sz="28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Berlin Sans FB" panose="020E0602020502020306" pitchFamily="34" charset="0"/>
                        </a:rPr>
                        <a:t>c. UTS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Berlin Sans FB" panose="020E0602020502020306" pitchFamily="34" charset="0"/>
                        </a:rPr>
                        <a:t>10%</a:t>
                      </a:r>
                    </a:p>
                  </a:txBody>
                  <a:tcPr marL="68580" marR="6858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2155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US" sz="28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Berlin Sans FB" panose="020E0602020502020306" pitchFamily="34" charset="0"/>
                        </a:rPr>
                        <a:t>d. UAS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Berlin Sans FB" panose="020E0602020502020306" pitchFamily="34" charset="0"/>
                        </a:rPr>
                        <a:t>15%</a:t>
                      </a:r>
                    </a:p>
                  </a:txBody>
                  <a:tcPr marL="68580" marR="6858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965" y="330565"/>
            <a:ext cx="9404723" cy="1400530"/>
          </a:xfrm>
        </p:spPr>
        <p:txBody>
          <a:bodyPr/>
          <a:lstStyle/>
          <a:p>
            <a:pPr algn="ctr"/>
            <a:r>
              <a:rPr lang="en-US" b="1" u="sng" dirty="0" err="1">
                <a:solidFill>
                  <a:schemeClr val="accent3"/>
                </a:solidFill>
              </a:rPr>
              <a:t>Kesepakatan</a:t>
            </a:r>
            <a:r>
              <a:rPr lang="en-US" b="1" u="sng" dirty="0">
                <a:solidFill>
                  <a:schemeClr val="accent3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9985" y="1330960"/>
            <a:ext cx="9892030" cy="4195445"/>
          </a:xfrm>
        </p:spPr>
        <p:txBody>
          <a:bodyPr>
            <a:normAutofit fontScale="90000" lnSpcReduction="20000"/>
          </a:bodyPr>
          <a:lstStyle/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Kehadiran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mahasiswa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dalam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sng" strike="noStrike" cap="none" normalizeH="0" baseline="0" dirty="0" err="1">
                <a:ln>
                  <a:noFill/>
                </a:ln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perkuliahan</a:t>
            </a:r>
            <a:r>
              <a:rPr kumimoji="0" lang="en-US" altLang="en-US" sz="2000" b="1" i="0" u="sng" strike="noStrike" cap="none" normalizeH="0" baseline="0" dirty="0">
                <a:ln>
                  <a:noFill/>
                </a:ln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minimal 80%,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jika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kurang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maka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tidak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dapat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mengikuti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UAS</a:t>
            </a: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Dosis SemiBold" pitchFamily="2" charset="0"/>
              <a:ea typeface="Source Sans Pro SemiBold" panose="020B0603030403020204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Wajib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mengerjakan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seluruh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tugas, kuis, UTS dan UAS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yang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diberikan</a:t>
            </a: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Dosis SemiBold" pitchFamily="2" charset="0"/>
              <a:ea typeface="Source Sans Pro SemiBold" panose="020B0603030403020204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Keterlambatan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ditoleransi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maksimal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15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menit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jika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terlambat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konsekwensinya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adalah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: ………………………………………………………….</a:t>
            </a: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Ujian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susulan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hanya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dapat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diberikan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apabila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ada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alasan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yang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dapat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dimaklumi. </a:t>
            </a: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Dosis SemiBold" pitchFamily="2" charset="0"/>
              <a:ea typeface="Source Sans Pro SemiBold" panose="020B0603030403020204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Tugas dikerjakan di buku Folio bergaris. </a:t>
            </a: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</a:pPr>
            <a:r>
              <a:rPr lang="en-US" altLang="en-US" sz="20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Wajib</a:t>
            </a:r>
            <a:r>
              <a:rPr lang="en-US" alt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membaca materi sebelum perkuliahan dan mengerjakan studi kasus sebelum </a:t>
            </a:r>
            <a:r>
              <a:rPr lang="en-US" alt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pertemuan (disempurnakan setelah perkuliahan)</a:t>
            </a:r>
            <a:r>
              <a:rPr lang="en-US" alt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.</a:t>
            </a: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</a:pPr>
            <a:r>
              <a:rPr lang="en-US" alt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Berpakaian sopan dan rapi (kemeja (bukan kaos), perempuan pakai rok, dan laki-laki menggunakan celana dasar (bukan celana bahan jeans). </a:t>
            </a: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Dosis SemiBold" pitchFamily="2" charset="0"/>
              <a:ea typeface="Source Sans Pro SemiBold" panose="020B0603030403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99*198"/>
  <p:tag name="TABLE_ENDDRAG_RECT" val="91*161*699*19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919*444"/>
  <p:tag name="TABLE_ENDDRAG_RECT" val="17*95*919*44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1324</TotalTime>
  <Words>907</Words>
  <Application>Microsoft Office PowerPoint</Application>
  <PresentationFormat>Widescreen</PresentationFormat>
  <Paragraphs>89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Berlin Sans FB</vt:lpstr>
      <vt:lpstr>Calibri</vt:lpstr>
      <vt:lpstr>Candara</vt:lpstr>
      <vt:lpstr>Century Gothic</vt:lpstr>
      <vt:lpstr>Dosis SemiBold</vt:lpstr>
      <vt:lpstr>Source Sans Pro Black</vt:lpstr>
      <vt:lpstr>Times New Roman</vt:lpstr>
      <vt:lpstr>Wingdings 3</vt:lpstr>
      <vt:lpstr>Ion</vt:lpstr>
      <vt:lpstr>PowerPoint Presentation</vt:lpstr>
      <vt:lpstr>CPL  (Capaian  Pembelajaran Lulusan  Program Studi) </vt:lpstr>
      <vt:lpstr>CPMK (Capaian Pembelajaran Mata Kuliah)</vt:lpstr>
      <vt:lpstr>Sub-CPMK  (Sub-Capaian Pembelajaran Mata Kuliah)</vt:lpstr>
      <vt:lpstr>Pelaksanaan Perkuliahan </vt:lpstr>
      <vt:lpstr>Referensi Utama</vt:lpstr>
      <vt:lpstr>Aspek Penilaian </vt:lpstr>
      <vt:lpstr>Kesepakatan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Hanifah Zakiya</cp:lastModifiedBy>
  <cp:revision>8</cp:revision>
  <dcterms:created xsi:type="dcterms:W3CDTF">2024-08-27T20:49:00Z</dcterms:created>
  <dcterms:modified xsi:type="dcterms:W3CDTF">2025-08-27T01:10:05Z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E9168C8AB7C443F985D91EDC6EFD5F60_13</vt:lpwstr>
  </property>
  <property fmtid="{D5CDD505-2E9C-101B-9397-08002B2CF9AE}" pid="3" name="KSOProductBuildVer">
    <vt:lpwstr>1033-12.2.0.21931</vt:lpwstr>
  </property>
</Properties>
</file>