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2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B8AF0-40F3-48BA-B518-4C3A9E9955EC}" type="datetimeFigureOut">
              <a:rPr lang="en-US" smtClean="0"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1C994-2124-48D0-A95B-BD0BC9B8439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TEORI 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0700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id-ID" dirty="0"/>
              <a:t>Istilah teori hukum didalam literatur yang digunakan oleh para ahli secara berbeda-beda, yakni Ian </a:t>
            </a:r>
            <a:r>
              <a:rPr lang="id-ID" u="sng" dirty="0"/>
              <a:t>McLoed dan Friedman</a:t>
            </a:r>
            <a:r>
              <a:rPr lang="id-ID" dirty="0"/>
              <a:t> menggunakan istilah “ </a:t>
            </a:r>
            <a:r>
              <a:rPr lang="id-ID" b="1" dirty="0"/>
              <a:t>Legal Theori </a:t>
            </a:r>
            <a:r>
              <a:rPr lang="id-ID" dirty="0"/>
              <a:t>” sedangkan </a:t>
            </a:r>
            <a:r>
              <a:rPr lang="id-ID" u="sng" dirty="0"/>
              <a:t>Hans Kelsen</a:t>
            </a:r>
            <a:r>
              <a:rPr lang="id-ID" dirty="0"/>
              <a:t> menggunakan istilah “ </a:t>
            </a:r>
            <a:r>
              <a:rPr lang="id-ID" b="1" dirty="0"/>
              <a:t>Legal Philosophy</a:t>
            </a:r>
            <a:r>
              <a:rPr lang="id-ID" dirty="0"/>
              <a:t>” , </a:t>
            </a:r>
            <a:r>
              <a:rPr lang="id-ID" u="sng" dirty="0"/>
              <a:t>Paton</a:t>
            </a:r>
            <a:r>
              <a:rPr lang="id-ID" dirty="0"/>
              <a:t> menggunakan istilah “</a:t>
            </a:r>
            <a:r>
              <a:rPr lang="id-ID" b="1" dirty="0"/>
              <a:t>Jurisprudence</a:t>
            </a:r>
            <a:r>
              <a:rPr lang="id-ID" dirty="0"/>
              <a:t>” </a:t>
            </a:r>
            <a:r>
              <a:rPr lang="id-ID" u="sng" dirty="0"/>
              <a:t>Hart</a:t>
            </a:r>
            <a:r>
              <a:rPr lang="id-ID" dirty="0"/>
              <a:t> menggunakan istilah “ </a:t>
            </a:r>
            <a:r>
              <a:rPr lang="id-ID" b="1" dirty="0"/>
              <a:t>Theory Of Justice”</a:t>
            </a:r>
            <a:r>
              <a:rPr lang="id-ID" dirty="0"/>
              <a:t> dan </a:t>
            </a:r>
            <a:r>
              <a:rPr lang="id-ID" u="sng" dirty="0"/>
              <a:t>Rouls</a:t>
            </a:r>
            <a:r>
              <a:rPr lang="id-ID" dirty="0"/>
              <a:t> menggunakan istilah “ </a:t>
            </a:r>
            <a:r>
              <a:rPr lang="id-ID" b="1" dirty="0"/>
              <a:t>Concept Of Law</a:t>
            </a:r>
            <a:r>
              <a:rPr lang="id-ID" dirty="0"/>
              <a:t>”. Semua istilah tersebut memiliki arti yang sana yaitu Teori Hukum.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id-ID" dirty="0"/>
              <a:t>Adanya perbedaan penggunaan istilah teori hukum tersebut menurut Friedman (1993:1) karena yang namanya teori hukum (Legal Theori) harus mengandung unsur-unsur filsafati</a:t>
            </a:r>
            <a:r>
              <a:rPr lang="id-ID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3126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>
                <a:solidFill>
                  <a:srgbClr val="F57F8A"/>
                </a:solidFill>
              </a:rPr>
              <a:t>Ilmu Hukum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676400"/>
            <a:ext cx="7772400" cy="3429000"/>
          </a:xfrm>
          <a:noFill/>
        </p:spPr>
        <p:txBody>
          <a:bodyPr/>
          <a:lstStyle/>
          <a:p>
            <a:pPr eaLnBrk="1" hangingPunct="1"/>
            <a:r>
              <a:rPr lang="en-US" b="1" dirty="0" err="1" smtClean="0"/>
              <a:t>Rechtsdomatiek</a:t>
            </a:r>
            <a:r>
              <a:rPr lang="en-US" b="1" dirty="0" smtClean="0"/>
              <a:t> :</a:t>
            </a:r>
            <a:r>
              <a:rPr lang="en-US" b="1" dirty="0" err="1" smtClean="0"/>
              <a:t>Dogmatika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</a:p>
          <a:p>
            <a:pPr eaLnBrk="1" hangingPunct="1"/>
            <a:r>
              <a:rPr lang="en-US" b="1" dirty="0" smtClean="0"/>
              <a:t>Jurisprudence</a:t>
            </a:r>
            <a:r>
              <a:rPr lang="en-US" b="1" dirty="0"/>
              <a:t> </a:t>
            </a:r>
            <a:r>
              <a:rPr lang="en-US" b="1" dirty="0" smtClean="0"/>
              <a:t>: </a:t>
            </a:r>
            <a:r>
              <a:rPr lang="en-US" b="1" dirty="0" err="1" smtClean="0"/>
              <a:t>Ilmu</a:t>
            </a:r>
            <a:r>
              <a:rPr lang="en-US" b="1" dirty="0" smtClean="0"/>
              <a:t> </a:t>
            </a:r>
            <a:r>
              <a:rPr lang="en-US" b="1" dirty="0" err="1" smtClean="0"/>
              <a:t>pengetahuan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mempelajari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endParaRPr lang="en-US" b="1" dirty="0" smtClean="0"/>
          </a:p>
          <a:p>
            <a:pPr eaLnBrk="1" hangingPunct="1"/>
            <a:r>
              <a:rPr lang="en-US" b="1" dirty="0" smtClean="0"/>
              <a:t>jus, </a:t>
            </a:r>
            <a:r>
              <a:rPr lang="en-US" b="1" dirty="0" err="1" smtClean="0"/>
              <a:t>juris</a:t>
            </a:r>
            <a:r>
              <a:rPr lang="en-US" b="1" dirty="0" smtClean="0"/>
              <a:t> :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Hak</a:t>
            </a:r>
            <a:r>
              <a:rPr lang="en-US" b="1" dirty="0" smtClean="0"/>
              <a:t>. </a:t>
            </a:r>
          </a:p>
          <a:p>
            <a:pPr eaLnBrk="1" hangingPunct="1"/>
            <a:r>
              <a:rPr lang="id-ID" b="1" i="1" dirty="0" smtClean="0"/>
              <a:t>Prudentia</a:t>
            </a:r>
            <a:r>
              <a:rPr lang="en-US" b="1" i="1" dirty="0" smtClean="0"/>
              <a:t> </a:t>
            </a:r>
            <a:r>
              <a:rPr lang="en-US" b="1" dirty="0" smtClean="0"/>
              <a:t>: </a:t>
            </a:r>
            <a:r>
              <a:rPr lang="id-ID" b="1" dirty="0" smtClean="0"/>
              <a:t> Pengetahuan (</a:t>
            </a:r>
            <a:r>
              <a:rPr lang="en-US" b="1" dirty="0" smtClean="0"/>
              <a:t> </a:t>
            </a:r>
            <a:r>
              <a:rPr lang="en-US" b="1" dirty="0" err="1" smtClean="0"/>
              <a:t>melihat</a:t>
            </a:r>
            <a:r>
              <a:rPr lang="en-US" b="1" dirty="0" smtClean="0"/>
              <a:t> </a:t>
            </a:r>
            <a:r>
              <a:rPr lang="en-US" b="1" dirty="0" err="1" smtClean="0"/>
              <a:t>ke</a:t>
            </a:r>
            <a:r>
              <a:rPr lang="en-US" b="1" dirty="0" smtClean="0"/>
              <a:t> </a:t>
            </a:r>
            <a:r>
              <a:rPr lang="en-US" b="1" dirty="0" err="1" smtClean="0"/>
              <a:t>depan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melihat</a:t>
            </a:r>
            <a:r>
              <a:rPr lang="en-US" b="1" dirty="0" smtClean="0"/>
              <a:t> </a:t>
            </a:r>
            <a:r>
              <a:rPr lang="en-US" b="1" dirty="0" err="1" smtClean="0"/>
              <a:t>keahlian</a:t>
            </a:r>
            <a:r>
              <a:rPr lang="id-ID" b="1" dirty="0" smtClean="0"/>
              <a:t>)</a:t>
            </a: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8981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762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id-ID" dirty="0" smtClean="0">
                <a:ln>
                  <a:noFill/>
                </a:ln>
                <a:solidFill>
                  <a:schemeClr val="accent1"/>
                </a:solidFill>
                <a:effectLst/>
              </a:rPr>
              <a:t>BEBERAPA CIRI ILMU HUKUM</a:t>
            </a:r>
            <a:endParaRPr lang="id-ID" dirty="0">
              <a:ln>
                <a:noFill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5334000"/>
          </a:xfrm>
        </p:spPr>
        <p:txBody>
          <a:bodyPr>
            <a:normAutofit fontScale="92500"/>
          </a:bodyPr>
          <a:lstStyle/>
          <a:p>
            <a:pPr marL="582613" indent="-514350">
              <a:lnSpc>
                <a:spcPct val="110000"/>
              </a:lnSpc>
              <a:buFont typeface="Wingdings" pitchFamily="2" charset="2"/>
              <a:buAutoNum type="arabicPeriod"/>
            </a:pPr>
            <a:r>
              <a:rPr lang="id-ID" b="1" dirty="0" smtClean="0"/>
              <a:t>ILMU</a:t>
            </a:r>
            <a:r>
              <a:rPr lang="en-GB" b="1" dirty="0" smtClean="0"/>
              <a:t> </a:t>
            </a:r>
            <a:r>
              <a:rPr lang="id-ID" b="1" dirty="0" smtClean="0"/>
              <a:t>HUKUM BERSIFAT DOGMATIS (ILMU HUKUM DOGMATIK)</a:t>
            </a:r>
            <a:r>
              <a:rPr lang="id-ID" dirty="0" smtClean="0"/>
              <a:t>:  Mempelajari hukum positif,</a:t>
            </a:r>
            <a:r>
              <a:rPr lang="en-US" dirty="0" smtClean="0"/>
              <a:t> </a:t>
            </a:r>
            <a:r>
              <a:rPr lang="id-ID" dirty="0" smtClean="0"/>
              <a:t>s</a:t>
            </a:r>
            <a:r>
              <a:rPr lang="en-US" dirty="0" err="1" smtClean="0"/>
              <a:t>edangkan</a:t>
            </a:r>
            <a:r>
              <a:rPr lang="en-US" dirty="0" smtClean="0"/>
              <a:t> </a:t>
            </a:r>
            <a:r>
              <a:rPr lang="id-ID" dirty="0" smtClean="0"/>
              <a:t>hukum positif dianggap dogma, dianggap sebagai sesuatu yang tidak boleh dibuktikan  lanjut, tidak boleh diganggu gugat.                    </a:t>
            </a:r>
            <a:endParaRPr lang="en-US" dirty="0" smtClean="0"/>
          </a:p>
          <a:p>
            <a:pPr marL="68263" indent="0">
              <a:lnSpc>
                <a:spcPct val="110000"/>
              </a:lnSpc>
              <a:buNone/>
            </a:pPr>
            <a:endParaRPr lang="en-US" sz="2400" dirty="0"/>
          </a:p>
          <a:p>
            <a:pPr marL="68263" indent="0">
              <a:lnSpc>
                <a:spcPct val="110000"/>
              </a:lnSpc>
              <a:buNone/>
            </a:pPr>
            <a:r>
              <a:rPr lang="id-ID" sz="2400" dirty="0" smtClean="0"/>
              <a:t>Menggunakan metode sintesis :</a:t>
            </a:r>
            <a:endParaRPr lang="en-US" sz="2400" dirty="0" smtClean="0"/>
          </a:p>
          <a:p>
            <a:pPr marL="68263" indent="0">
              <a:lnSpc>
                <a:spcPct val="110000"/>
              </a:lnSpc>
              <a:buNone/>
            </a:pPr>
            <a:r>
              <a:rPr lang="en-US" sz="2400" dirty="0"/>
              <a:t>M</a:t>
            </a:r>
            <a:r>
              <a:rPr lang="id-ID" sz="2400" dirty="0" smtClean="0"/>
              <a:t>enggabungkan dua premisse shg menjadi  suatu kesimpulan yg berbentuk silogisme.</a:t>
            </a:r>
            <a:endParaRPr lang="en-US" sz="2400" dirty="0" smtClean="0"/>
          </a:p>
          <a:p>
            <a:pPr marL="68263" indent="0">
              <a:lnSpc>
                <a:spcPct val="110000"/>
              </a:lnSpc>
              <a:buNone/>
            </a:pPr>
            <a:r>
              <a:rPr lang="en-US" sz="2400" dirty="0" smtClean="0"/>
              <a:t>Ex: </a:t>
            </a:r>
            <a:r>
              <a:rPr lang="id-ID" sz="2400" dirty="0" smtClean="0"/>
              <a:t>Barangsiapa mencuri dihukum. Ruko mencuri. Ruko dihukum</a:t>
            </a:r>
          </a:p>
          <a:p>
            <a:pPr marL="582613" indent="-514350">
              <a:lnSpc>
                <a:spcPct val="110000"/>
              </a:lnSpc>
              <a:buFont typeface="Wingdings" pitchFamily="2" charset="2"/>
              <a:buAutoNum type="arabicPeriod"/>
            </a:pPr>
            <a:endParaRPr lang="id-ID" dirty="0" smtClean="0"/>
          </a:p>
          <a:p>
            <a:pPr marL="582613" indent="-514350">
              <a:lnSpc>
                <a:spcPct val="110000"/>
              </a:lnSpc>
              <a:buFont typeface="Wingdings" pitchFamily="2" charset="2"/>
              <a:buNone/>
            </a:pPr>
            <a:endParaRPr lang="id-ID" dirty="0" smtClean="0"/>
          </a:p>
        </p:txBody>
      </p:sp>
    </p:spTree>
    <p:extLst>
      <p:ext uri="{BB962C8B-B14F-4D97-AF65-F5344CB8AC3E}">
        <p14:creationId xmlns="" xmlns:p14="http://schemas.microsoft.com/office/powerpoint/2010/main" val="248066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914400" y="609600"/>
            <a:ext cx="7772400" cy="5746750"/>
          </a:xfrm>
        </p:spPr>
        <p:txBody>
          <a:bodyPr>
            <a:normAutofit lnSpcReduction="10000"/>
          </a:bodyPr>
          <a:lstStyle/>
          <a:p>
            <a:pPr marL="582613" indent="-514350" algn="ctr">
              <a:buFont typeface="Wingdings" pitchFamily="2" charset="2"/>
              <a:buAutoNum type="arabicPeriod" startAt="2"/>
            </a:pPr>
            <a:r>
              <a:rPr lang="id-ID" b="1" dirty="0" smtClean="0"/>
              <a:t>ILMU HUKUM BERSIFAT NORMATIF:</a:t>
            </a:r>
            <a:r>
              <a:rPr lang="id-ID" dirty="0" smtClean="0"/>
              <a:t>  Oleh karena obyeknya terdiri dari norma atau kaedah</a:t>
            </a:r>
            <a:endParaRPr lang="en-US" dirty="0"/>
          </a:p>
          <a:p>
            <a:pPr marL="582613" indent="-514350" algn="ctr">
              <a:buFont typeface="Wingdings" pitchFamily="2" charset="2"/>
              <a:buAutoNum type="arabicPeriod" startAt="2"/>
            </a:pPr>
            <a:endParaRPr lang="id-ID" dirty="0" smtClean="0"/>
          </a:p>
          <a:p>
            <a:pPr marL="582613" indent="-514350" algn="ctr">
              <a:buFont typeface="Wingdings" pitchFamily="2" charset="2"/>
              <a:buAutoNum type="arabicPeriod" startAt="2"/>
            </a:pPr>
            <a:r>
              <a:rPr lang="id-ID" b="1" dirty="0" smtClean="0"/>
              <a:t>ILMU HUKUM  BERSIFAT HERMENEUTIS:  </a:t>
            </a:r>
            <a:r>
              <a:rPr lang="id-ID" dirty="0" smtClean="0"/>
              <a:t>Ilmu hukum bersifat menafsirkan</a:t>
            </a:r>
            <a:endParaRPr lang="en-US" dirty="0" smtClean="0"/>
          </a:p>
          <a:p>
            <a:pPr marL="582613" indent="-514350" algn="ctr">
              <a:buFont typeface="Wingdings" pitchFamily="2" charset="2"/>
              <a:buAutoNum type="arabicPeriod" startAt="2"/>
            </a:pPr>
            <a:endParaRPr lang="id-ID" dirty="0" smtClean="0"/>
          </a:p>
          <a:p>
            <a:pPr marL="582613" indent="-514350" algn="ctr">
              <a:buFont typeface="Wingdings" pitchFamily="2" charset="2"/>
              <a:buAutoNum type="arabicPeriod" startAt="2"/>
            </a:pPr>
            <a:r>
              <a:rPr lang="id-ID" b="1" dirty="0" smtClean="0"/>
              <a:t>ILMU HUKUM  BERORIENTASI YURISPRUDENSIAL:</a:t>
            </a:r>
            <a:endParaRPr lang="en-US" b="1" dirty="0" smtClean="0"/>
          </a:p>
          <a:p>
            <a:pPr marL="68263" indent="0" algn="ctr">
              <a:buNone/>
            </a:pPr>
            <a:r>
              <a:rPr lang="id-ID" dirty="0" smtClean="0"/>
              <a:t>Ilmu hukum  peradilan , atau ilmu  hukum yg berorientasi  kepada   yurisprudensi</a:t>
            </a:r>
            <a:r>
              <a:rPr lang="id-ID" dirty="0" smtClean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87004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 algn="ctr">
              <a:buNone/>
            </a:pPr>
            <a:r>
              <a:rPr lang="en-US" sz="3200" dirty="0" err="1">
                <a:latin typeface="Comic Sans MS" pitchFamily="66" charset="0"/>
              </a:rPr>
              <a:t>Dengan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demikian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hukum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itu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mempunyai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sifat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normatif</a:t>
            </a:r>
            <a:r>
              <a:rPr lang="en-US" sz="3200" dirty="0">
                <a:latin typeface="Comic Sans MS" pitchFamily="66" charset="0"/>
              </a:rPr>
              <a:t>, </a:t>
            </a:r>
            <a:r>
              <a:rPr lang="en-US" sz="3200" dirty="0" err="1">
                <a:latin typeface="Comic Sans MS" pitchFamily="66" charset="0"/>
              </a:rPr>
              <a:t>ia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bertujuan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untuk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mempengaruhi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perilaku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manusia</a:t>
            </a:r>
            <a:r>
              <a:rPr lang="en-US" sz="3200" dirty="0">
                <a:latin typeface="Comic Sans MS" pitchFamily="66" charset="0"/>
              </a:rPr>
              <a:t>. Orang-orang </a:t>
            </a:r>
            <a:r>
              <a:rPr lang="en-US" sz="3200" dirty="0" err="1">
                <a:latin typeface="Comic Sans MS" pitchFamily="66" charset="0"/>
              </a:rPr>
              <a:t>diharuskan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untuk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mematuhi</a:t>
            </a:r>
            <a:r>
              <a:rPr lang="en-US" sz="3200" dirty="0">
                <a:latin typeface="Comic Sans MS" pitchFamily="66" charset="0"/>
              </a:rPr>
              <a:t> (</a:t>
            </a:r>
            <a:r>
              <a:rPr lang="en-US" sz="3200" dirty="0" err="1">
                <a:latin typeface="Comic Sans MS" pitchFamily="66" charset="0"/>
              </a:rPr>
              <a:t>menyesuaikan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diri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pada</a:t>
            </a:r>
            <a:r>
              <a:rPr lang="en-US" sz="3200" dirty="0">
                <a:latin typeface="Comic Sans MS" pitchFamily="66" charset="0"/>
              </a:rPr>
              <a:t>) </a:t>
            </a:r>
            <a:r>
              <a:rPr lang="en-US" sz="3200" dirty="0" err="1">
                <a:latin typeface="Comic Sans MS" pitchFamily="66" charset="0"/>
              </a:rPr>
              <a:t>kaidah-kaidah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hukum</a:t>
            </a:r>
            <a:r>
              <a:rPr lang="en-US" sz="3200" dirty="0">
                <a:latin typeface="Comic Sans MS" pitchFamily="66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6351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 err="1"/>
              <a:t>Uraian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berkutub</a:t>
            </a:r>
            <a:r>
              <a:rPr lang="en-US" dirty="0"/>
              <a:t> </a:t>
            </a:r>
            <a:r>
              <a:rPr lang="en-US" dirty="0" err="1" smtClean="0"/>
              <a:t>dari</a:t>
            </a:r>
            <a:r>
              <a:rPr lang="en-US" dirty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/>
              <a:t>menampakkan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momen-momen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 smtClean="0"/>
              <a:t>berkaitan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momen</a:t>
            </a:r>
            <a:r>
              <a:rPr lang="en-US" dirty="0"/>
              <a:t> </a:t>
            </a:r>
            <a:r>
              <a:rPr lang="en-US" dirty="0" err="1"/>
              <a:t>memuat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 smtClean="0"/>
              <a:t>yaitumomen</a:t>
            </a:r>
            <a:r>
              <a:rPr lang="en-US" dirty="0" smtClean="0"/>
              <a:t> </a:t>
            </a:r>
            <a:r>
              <a:rPr lang="en-US" dirty="0" err="1"/>
              <a:t>normatif</a:t>
            </a:r>
            <a:r>
              <a:rPr lang="en-US" dirty="0"/>
              <a:t> </a:t>
            </a:r>
            <a:r>
              <a:rPr lang="en-US" dirty="0" err="1"/>
              <a:t>materiil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19895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2140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Menurut</a:t>
            </a:r>
            <a:r>
              <a:rPr lang="en-US" dirty="0"/>
              <a:t> Utrecht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Satya</a:t>
            </a:r>
            <a:r>
              <a:rPr lang="en-US" dirty="0"/>
              <a:t> </a:t>
            </a:r>
            <a:r>
              <a:rPr lang="en-US" dirty="0" err="1"/>
              <a:t>Arinanto</a:t>
            </a:r>
            <a:r>
              <a:rPr lang="en-US" dirty="0"/>
              <a:t> (2004:7)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 smtClean="0"/>
              <a:t>himpunan</a:t>
            </a:r>
            <a:r>
              <a:rPr lang="en-US" dirty="0" smtClean="0"/>
              <a:t> </a:t>
            </a:r>
            <a:r>
              <a:rPr lang="en-US" dirty="0" err="1" smtClean="0"/>
              <a:t>peraturan-peraturan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perintah-perintah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larangan</a:t>
            </a:r>
            <a:r>
              <a:rPr lang="en-US" dirty="0"/>
              <a:t>) yang </a:t>
            </a:r>
            <a:r>
              <a:rPr lang="en-US" dirty="0" err="1"/>
              <a:t>mengurus</a:t>
            </a:r>
            <a:r>
              <a:rPr lang="en-US" dirty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tertib</a:t>
            </a:r>
            <a:r>
              <a:rPr lang="en-US" dirty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masyarkat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diataati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 smtClean="0"/>
              <a:t>.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Jeremy Bentham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Ridwan</a:t>
            </a:r>
            <a:r>
              <a:rPr lang="en-US" dirty="0"/>
              <a:t> </a:t>
            </a:r>
            <a:r>
              <a:rPr lang="en-US" dirty="0" err="1"/>
              <a:t>Syahrani</a:t>
            </a:r>
            <a:r>
              <a:rPr lang="en-US" dirty="0"/>
              <a:t> (2004:21) </a:t>
            </a:r>
            <a:r>
              <a:rPr lang="en-US" dirty="0" err="1"/>
              <a:t>mengemukakan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 smtClean="0"/>
              <a:t>bertujuan</a:t>
            </a:r>
            <a:r>
              <a:rPr lang="en-US" dirty="0"/>
              <a:t> </a:t>
            </a: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kebagahagiaan</a:t>
            </a:r>
            <a:r>
              <a:rPr lang="en-US" dirty="0"/>
              <a:t> </a:t>
            </a:r>
            <a:r>
              <a:rPr lang="en-US" dirty="0" err="1"/>
              <a:t>sebanyak-banyaknya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orang </a:t>
            </a:r>
            <a:r>
              <a:rPr lang="en-US" dirty="0" err="1"/>
              <a:t>sebanyak</a:t>
            </a:r>
            <a:r>
              <a:rPr lang="en-US" dirty="0"/>
              <a:t> </a:t>
            </a:r>
            <a:r>
              <a:rPr lang="en-US" dirty="0" smtClean="0"/>
              <a:t>-</a:t>
            </a:r>
            <a:r>
              <a:rPr lang="en-US" dirty="0" err="1" smtClean="0"/>
              <a:t>banyaknya</a:t>
            </a:r>
            <a:r>
              <a:rPr lang="en-US" dirty="0" smtClean="0"/>
              <a:t>.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/>
              <a:t>Van Apeldoorn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Ridwan</a:t>
            </a:r>
            <a:r>
              <a:rPr lang="en-US" dirty="0"/>
              <a:t> </a:t>
            </a:r>
            <a:r>
              <a:rPr lang="en-US" dirty="0" err="1"/>
              <a:t>Syahrani</a:t>
            </a:r>
            <a:r>
              <a:rPr lang="en-US" dirty="0"/>
              <a:t> (2004:22) </a:t>
            </a:r>
            <a:r>
              <a:rPr lang="en-US" dirty="0" err="1"/>
              <a:t>mengemukakan</a:t>
            </a:r>
            <a:r>
              <a:rPr lang="en-US" dirty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pergaulan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damai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61258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45208"/>
          </a:xfrm>
        </p:spPr>
        <p:txBody>
          <a:bodyPr anchor="ctr"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Ronny </a:t>
            </a:r>
            <a:r>
              <a:rPr lang="en-US" dirty="0" err="1"/>
              <a:t>Hantijo</a:t>
            </a:r>
            <a:r>
              <a:rPr lang="en-US" dirty="0"/>
              <a:t> </a:t>
            </a:r>
            <a:r>
              <a:rPr lang="en-US" dirty="0" err="1"/>
              <a:t>Soemitro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Acmad</a:t>
            </a:r>
            <a:r>
              <a:rPr lang="en-US" dirty="0"/>
              <a:t> Ali (</a:t>
            </a:r>
            <a:r>
              <a:rPr lang="en-US" dirty="0" smtClean="0"/>
              <a:t>1996:98)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i="1" dirty="0"/>
              <a:t>a tool of social control </a:t>
            </a:r>
            <a:r>
              <a:rPr lang="en-US" dirty="0"/>
              <a:t>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normatif</a:t>
            </a:r>
            <a:r>
              <a:rPr lang="en-US" dirty="0"/>
              <a:t> </a:t>
            </a:r>
            <a:r>
              <a:rPr lang="en-US" dirty="0" err="1" smtClean="0"/>
              <a:t>dari</a:t>
            </a:r>
            <a:r>
              <a:rPr lang="en-US" dirty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pemberi</a:t>
            </a:r>
            <a:r>
              <a:rPr lang="en-US" dirty="0"/>
              <a:t> </a:t>
            </a:r>
            <a:r>
              <a:rPr lang="en-US" dirty="0" err="1"/>
              <a:t>defenisi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menyimpang</a:t>
            </a:r>
            <a:r>
              <a:rPr lang="en-US" dirty="0" smtClean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akibat-akibatnya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larangan-larangan</a:t>
            </a:r>
            <a:r>
              <a:rPr lang="en-US" dirty="0"/>
              <a:t>, </a:t>
            </a:r>
            <a:r>
              <a:rPr lang="en-US" dirty="0" err="1" smtClean="0"/>
              <a:t>tuntutan-tuntutan</a:t>
            </a:r>
            <a:r>
              <a:rPr lang="en-US" dirty="0" smtClean="0"/>
              <a:t>, </a:t>
            </a:r>
            <a:r>
              <a:rPr lang="en-US" dirty="0" err="1" smtClean="0"/>
              <a:t>pemidanaan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ganti</a:t>
            </a:r>
            <a:r>
              <a:rPr lang="en-US" dirty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.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err="1"/>
              <a:t>F</a:t>
            </a:r>
            <a:r>
              <a:rPr lang="en-US" dirty="0" err="1" smtClean="0"/>
              <a:t>ungsi</a:t>
            </a:r>
            <a:r>
              <a:rPr lang="en-US" dirty="0" smtClean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i="1" dirty="0"/>
              <a:t>a tool of </a:t>
            </a:r>
            <a:r>
              <a:rPr lang="en-US" i="1" dirty="0" smtClean="0"/>
              <a:t>social </a:t>
            </a:r>
            <a:r>
              <a:rPr lang="en-US" i="1" dirty="0" err="1" smtClean="0"/>
              <a:t>enginering</a:t>
            </a:r>
            <a:r>
              <a:rPr lang="en-US" i="1" dirty="0" smtClean="0"/>
              <a:t> </a:t>
            </a:r>
            <a:r>
              <a:rPr lang="en-US" i="1" dirty="0"/>
              <a:t>by law </a:t>
            </a:r>
            <a:r>
              <a:rPr lang="en-US" dirty="0"/>
              <a:t>di </a:t>
            </a:r>
            <a:r>
              <a:rPr lang="en-US" dirty="0" err="1"/>
              <a:t>kemukakan</a:t>
            </a:r>
            <a:r>
              <a:rPr lang="en-US" dirty="0"/>
              <a:t> </a:t>
            </a:r>
            <a:r>
              <a:rPr lang="en-US" dirty="0" err="1"/>
              <a:t>Soerjono</a:t>
            </a:r>
            <a:r>
              <a:rPr lang="en-US" dirty="0"/>
              <a:t> </a:t>
            </a:r>
            <a:r>
              <a:rPr lang="en-US" dirty="0" err="1"/>
              <a:t>Soekanto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Achmad</a:t>
            </a:r>
            <a:r>
              <a:rPr lang="en-US" dirty="0"/>
              <a:t> Ali (1996:101</a:t>
            </a:r>
            <a:r>
              <a:rPr lang="en-US" dirty="0" smtClean="0"/>
              <a:t>)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 smtClean="0"/>
              <a:t>mungkin</a:t>
            </a:r>
            <a:r>
              <a:rPr lang="en-US" dirty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agen</a:t>
            </a:r>
            <a:r>
              <a:rPr lang="en-US" dirty="0"/>
              <a:t> of change.</a:t>
            </a:r>
          </a:p>
        </p:txBody>
      </p:sp>
    </p:spTree>
    <p:extLst>
      <p:ext uri="{BB962C8B-B14F-4D97-AF65-F5344CB8AC3E}">
        <p14:creationId xmlns="" xmlns:p14="http://schemas.microsoft.com/office/powerpoint/2010/main" val="390332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229600" cy="3429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US" sz="2400" dirty="0" err="1" smtClean="0"/>
              <a:t>Radbruch</a:t>
            </a:r>
            <a:r>
              <a:rPr lang="en-US" sz="2400" dirty="0" smtClean="0"/>
              <a:t> </a:t>
            </a:r>
            <a:r>
              <a:rPr lang="en-US" sz="2400" dirty="0" err="1" smtClean="0"/>
              <a:t>tugas</a:t>
            </a:r>
            <a:r>
              <a:rPr lang="en-US" sz="2400" dirty="0" smtClean="0"/>
              <a:t> </a:t>
            </a:r>
            <a:r>
              <a:rPr lang="en-US" sz="2400" dirty="0" err="1" smtClean="0"/>
              <a:t>Teori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(</a:t>
            </a:r>
            <a:r>
              <a:rPr lang="id-ID" sz="2400" dirty="0" smtClean="0"/>
              <a:t>TH</a:t>
            </a:r>
            <a:r>
              <a:rPr lang="en-US" sz="2400" dirty="0" smtClean="0"/>
              <a:t>)</a:t>
            </a:r>
            <a:r>
              <a:rPr lang="id-ID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memuat</a:t>
            </a:r>
            <a:r>
              <a:rPr lang="en-US" sz="2400" dirty="0" smtClean="0"/>
              <a:t> </a:t>
            </a:r>
            <a:r>
              <a:rPr lang="en-US" sz="2400" dirty="0" err="1" smtClean="0"/>
              <a:t>jelas</a:t>
            </a:r>
            <a:r>
              <a:rPr lang="en-US" sz="2400" dirty="0" smtClean="0"/>
              <a:t> </a:t>
            </a:r>
            <a:r>
              <a:rPr lang="en-US" sz="2400" dirty="0" err="1" smtClean="0"/>
              <a:t>nilai-nilai</a:t>
            </a:r>
            <a:r>
              <a:rPr lang="en-US" sz="2400" dirty="0" smtClean="0"/>
              <a:t> </a:t>
            </a:r>
            <a:r>
              <a:rPr lang="en-US" sz="2400" dirty="0" err="1" smtClean="0"/>
              <a:t>serta</a:t>
            </a:r>
            <a:r>
              <a:rPr lang="en-US" sz="2400" dirty="0" smtClean="0"/>
              <a:t> postulat2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sampai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landasan</a:t>
            </a:r>
            <a:r>
              <a:rPr lang="en-US" sz="2400" dirty="0" smtClean="0"/>
              <a:t> </a:t>
            </a:r>
            <a:r>
              <a:rPr lang="en-US" sz="2400" dirty="0" err="1" smtClean="0"/>
              <a:t>filosofisnya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tinggi</a:t>
            </a:r>
            <a:r>
              <a:rPr lang="en-US" sz="2400" dirty="0" smtClean="0"/>
              <a:t>.</a:t>
            </a:r>
          </a:p>
          <a:p>
            <a:pPr marL="64008" indent="0" eaLnBrk="1" hangingPunct="1">
              <a:lnSpc>
                <a:spcPct val="110000"/>
              </a:lnSpc>
              <a:buNone/>
            </a:pPr>
            <a:endParaRPr lang="id-ID" sz="2400" dirty="0" smtClean="0"/>
          </a:p>
          <a:p>
            <a:pPr eaLnBrk="1" hangingPunct="1">
              <a:lnSpc>
                <a:spcPct val="110000"/>
              </a:lnSpc>
            </a:pPr>
            <a:r>
              <a:rPr lang="id-ID" sz="2400" dirty="0" smtClean="0"/>
              <a:t>Paul Scholten: TH berupaya meneliti unsur yg sama dlm bentuk p</a:t>
            </a:r>
            <a:r>
              <a:rPr lang="en-US" sz="2400" dirty="0" smtClean="0"/>
              <a:t>d</a:t>
            </a:r>
            <a:r>
              <a:rPr lang="id-ID" sz="2400" dirty="0" smtClean="0"/>
              <a:t> semua tata hukum, yang secara </a:t>
            </a:r>
            <a:r>
              <a:rPr lang="id-ID" sz="2400" i="1" dirty="0" smtClean="0"/>
              <a:t>a priori </a:t>
            </a:r>
            <a:r>
              <a:rPr lang="id-ID" sz="2400" dirty="0" smtClean="0"/>
              <a:t>menunjuk pada sisi logikal dari tiap hukum positif.</a:t>
            </a:r>
            <a:endParaRPr lang="en-US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57525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6900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 err="1"/>
              <a:t>JJH.Bruggink</a:t>
            </a:r>
            <a:r>
              <a:rPr lang="en-US" sz="3200" dirty="0"/>
              <a:t>: T</a:t>
            </a:r>
            <a:r>
              <a:rPr lang="id-ID" sz="3200" dirty="0"/>
              <a:t>H</a:t>
            </a:r>
            <a:r>
              <a:rPr lang="en-US" sz="3200" dirty="0"/>
              <a:t> </a:t>
            </a:r>
            <a:r>
              <a:rPr lang="id-ID" sz="3200" dirty="0"/>
              <a:t>(arti luas)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hakikatnya</a:t>
            </a:r>
            <a:r>
              <a:rPr lang="en-US" sz="3200" dirty="0"/>
              <a:t> </a:t>
            </a:r>
            <a:r>
              <a:rPr lang="en-US" sz="3200" dirty="0" err="1"/>
              <a:t>merupakan</a:t>
            </a:r>
            <a:r>
              <a:rPr lang="en-US" sz="3200" dirty="0"/>
              <a:t> </a:t>
            </a:r>
            <a:r>
              <a:rPr lang="en-US" sz="3200" dirty="0" err="1"/>
              <a:t>suatu</a:t>
            </a:r>
            <a:r>
              <a:rPr lang="en-US" sz="3200" dirty="0"/>
              <a:t> </a:t>
            </a:r>
            <a:r>
              <a:rPr lang="en-US" sz="3200" dirty="0" err="1"/>
              <a:t>keseluruhan</a:t>
            </a:r>
            <a:r>
              <a:rPr lang="en-US" sz="3200" dirty="0"/>
              <a:t> </a:t>
            </a:r>
            <a:r>
              <a:rPr lang="en-US" sz="3200" dirty="0" err="1"/>
              <a:t>pernyataan</a:t>
            </a:r>
            <a:r>
              <a:rPr lang="en-US" sz="3200" dirty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saling</a:t>
            </a:r>
            <a:r>
              <a:rPr lang="en-US" sz="3200" dirty="0"/>
              <a:t> </a:t>
            </a:r>
            <a:r>
              <a:rPr lang="en-US" sz="3200" dirty="0" err="1"/>
              <a:t>berkaitan</a:t>
            </a:r>
            <a:r>
              <a:rPr lang="en-US" sz="3200" dirty="0"/>
              <a:t> dg </a:t>
            </a:r>
            <a:r>
              <a:rPr lang="en-US" sz="3200" dirty="0" err="1"/>
              <a:t>sistem</a:t>
            </a:r>
            <a:r>
              <a:rPr lang="en-US" sz="3200" dirty="0"/>
              <a:t> </a:t>
            </a:r>
            <a:r>
              <a:rPr lang="en-US" sz="3200" dirty="0" err="1"/>
              <a:t>konseptual</a:t>
            </a:r>
            <a:r>
              <a:rPr lang="en-US" sz="3200" dirty="0"/>
              <a:t> aturan2 </a:t>
            </a:r>
            <a:r>
              <a:rPr lang="en-US" sz="3200" dirty="0" err="1"/>
              <a:t>hukum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putusan2 </a:t>
            </a:r>
            <a:r>
              <a:rPr lang="en-US" sz="3200" dirty="0" err="1"/>
              <a:t>hukum</a:t>
            </a:r>
            <a:r>
              <a:rPr lang="en-US" sz="3200" dirty="0"/>
              <a:t>,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sistem</a:t>
            </a:r>
            <a:r>
              <a:rPr lang="en-US" sz="3200" dirty="0"/>
              <a:t> </a:t>
            </a:r>
            <a:r>
              <a:rPr lang="en-US" sz="3200" dirty="0" err="1"/>
              <a:t>tsb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sebagian</a:t>
            </a:r>
            <a:r>
              <a:rPr lang="en-US" sz="3200" dirty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penting</a:t>
            </a:r>
            <a:r>
              <a:rPr lang="en-US" sz="3200" dirty="0"/>
              <a:t> </a:t>
            </a:r>
            <a:r>
              <a:rPr lang="en-US" sz="3200" dirty="0" err="1"/>
              <a:t>dipositifkan</a:t>
            </a:r>
            <a:r>
              <a:rPr lang="en-US" sz="3200" dirty="0" smtClean="0"/>
              <a:t>.</a:t>
            </a:r>
          </a:p>
          <a:p>
            <a:pPr marL="64008" indent="0">
              <a:lnSpc>
                <a:spcPct val="110000"/>
              </a:lnSpc>
              <a:buNone/>
            </a:pP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 err="1"/>
              <a:t>Arief</a:t>
            </a:r>
            <a:r>
              <a:rPr lang="en-US" sz="3200" dirty="0"/>
              <a:t> </a:t>
            </a:r>
            <a:r>
              <a:rPr lang="en-US" sz="3200" dirty="0" err="1"/>
              <a:t>Sidharta</a:t>
            </a:r>
            <a:r>
              <a:rPr lang="en-US" sz="3200" dirty="0"/>
              <a:t>: </a:t>
            </a:r>
            <a:r>
              <a:rPr lang="en-US" sz="3200" dirty="0" err="1"/>
              <a:t>disiplin</a:t>
            </a:r>
            <a:r>
              <a:rPr lang="en-US" sz="3200" dirty="0"/>
              <a:t> </a:t>
            </a:r>
            <a:r>
              <a:rPr lang="en-US" sz="3200" dirty="0" err="1"/>
              <a:t>hukum</a:t>
            </a:r>
            <a:r>
              <a:rPr lang="en-US" sz="3200" dirty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secara</a:t>
            </a:r>
            <a:r>
              <a:rPr lang="en-US" sz="3200" dirty="0"/>
              <a:t> </a:t>
            </a:r>
            <a:r>
              <a:rPr lang="en-US" sz="3200" dirty="0" err="1"/>
              <a:t>kriti</a:t>
            </a:r>
            <a:r>
              <a:rPr lang="id-ID" sz="3200" dirty="0"/>
              <a:t>s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perspektif</a:t>
            </a:r>
            <a:r>
              <a:rPr lang="en-US" sz="3200" dirty="0"/>
              <a:t> </a:t>
            </a:r>
            <a:r>
              <a:rPr lang="en-US" sz="3200" dirty="0" err="1"/>
              <a:t>interdisipliner</a:t>
            </a:r>
            <a:r>
              <a:rPr lang="en-US" sz="3200" dirty="0"/>
              <a:t> </a:t>
            </a:r>
            <a:r>
              <a:rPr lang="en-US" sz="3200" dirty="0" err="1"/>
              <a:t>menganalisis</a:t>
            </a:r>
            <a:r>
              <a:rPr lang="en-US" sz="3200" dirty="0"/>
              <a:t> </a:t>
            </a:r>
            <a:r>
              <a:rPr lang="en-US" sz="3200" dirty="0" err="1"/>
              <a:t>berbagai</a:t>
            </a:r>
            <a:r>
              <a:rPr lang="en-US" sz="3200" dirty="0"/>
              <a:t> </a:t>
            </a:r>
            <a:r>
              <a:rPr lang="en-US" sz="3200" dirty="0" err="1"/>
              <a:t>aspek</a:t>
            </a:r>
            <a:r>
              <a:rPr lang="en-US" sz="3200" dirty="0"/>
              <a:t> </a:t>
            </a:r>
            <a:r>
              <a:rPr lang="en-US" sz="3200" dirty="0" err="1"/>
              <a:t>dr</a:t>
            </a:r>
            <a:r>
              <a:rPr lang="en-US" sz="3200" dirty="0"/>
              <a:t> </a:t>
            </a:r>
            <a:r>
              <a:rPr lang="en-US" sz="3200" dirty="0" err="1"/>
              <a:t>gejala</a:t>
            </a:r>
            <a:r>
              <a:rPr lang="en-US" sz="3200" dirty="0"/>
              <a:t> </a:t>
            </a:r>
            <a:r>
              <a:rPr lang="en-US" sz="3200" dirty="0" err="1"/>
              <a:t>hk</a:t>
            </a:r>
            <a:r>
              <a:rPr lang="en-US" sz="3200" dirty="0"/>
              <a:t> </a:t>
            </a:r>
            <a:r>
              <a:rPr lang="id-ID" sz="3200" dirty="0"/>
              <a:t>baik </a:t>
            </a:r>
            <a:r>
              <a:rPr lang="en-US" sz="3200" dirty="0" err="1"/>
              <a:t>sec.tersendiri</a:t>
            </a:r>
            <a:r>
              <a:rPr lang="en-US" sz="3200" dirty="0"/>
              <a:t> </a:t>
            </a:r>
            <a:r>
              <a:rPr lang="id-ID" sz="3200" dirty="0"/>
              <a:t>maupun dlm kaitan </a:t>
            </a:r>
            <a:r>
              <a:rPr lang="en-US" sz="3200" dirty="0"/>
              <a:t> </a:t>
            </a:r>
            <a:r>
              <a:rPr lang="en-US" sz="3200" dirty="0" err="1"/>
              <a:t>keseluruhan</a:t>
            </a:r>
            <a:r>
              <a:rPr lang="id-ID" sz="3200" dirty="0"/>
              <a:t>; baik dlm konsepsi</a:t>
            </a:r>
            <a:r>
              <a:rPr lang="en-US" sz="3200" dirty="0"/>
              <a:t> </a:t>
            </a:r>
            <a:r>
              <a:rPr lang="en-US" sz="3200" dirty="0" err="1"/>
              <a:t>teori</a:t>
            </a:r>
            <a:r>
              <a:rPr lang="id-ID" sz="3200" dirty="0"/>
              <a:t>tis</a:t>
            </a:r>
            <a:r>
              <a:rPr lang="en-US" sz="3200" dirty="0" err="1"/>
              <a:t>nya</a:t>
            </a:r>
            <a:r>
              <a:rPr lang="en-US" sz="3200" dirty="0"/>
              <a:t> </a:t>
            </a:r>
            <a:r>
              <a:rPr lang="id-ID" sz="3200" dirty="0"/>
              <a:t>maupun pengejawantahan </a:t>
            </a:r>
            <a:r>
              <a:rPr lang="en-US" sz="3200" dirty="0"/>
              <a:t> </a:t>
            </a:r>
            <a:r>
              <a:rPr lang="en-US" sz="3200" dirty="0" err="1"/>
              <a:t>prakti</a:t>
            </a:r>
            <a:r>
              <a:rPr lang="id-ID" sz="3200" dirty="0"/>
              <a:t>snya, </a:t>
            </a:r>
            <a:r>
              <a:rPr lang="en-US" sz="3200" dirty="0"/>
              <a:t> dg </a:t>
            </a:r>
            <a:r>
              <a:rPr lang="en-US" sz="3200" dirty="0" err="1"/>
              <a:t>tujuan</a:t>
            </a:r>
            <a:r>
              <a:rPr lang="en-US" sz="3200" dirty="0"/>
              <a:t> </a:t>
            </a:r>
            <a:r>
              <a:rPr lang="en-US" sz="3200" dirty="0" err="1"/>
              <a:t>memperoleh</a:t>
            </a:r>
            <a:r>
              <a:rPr lang="en-US" sz="3200" dirty="0"/>
              <a:t> </a:t>
            </a:r>
            <a:r>
              <a:rPr lang="en-US" sz="3200" dirty="0" err="1"/>
              <a:t>pemahaman</a:t>
            </a:r>
            <a:r>
              <a:rPr lang="en-US" sz="3200" dirty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lebih</a:t>
            </a:r>
            <a:r>
              <a:rPr lang="en-US" sz="3200" dirty="0"/>
              <a:t> </a:t>
            </a:r>
            <a:r>
              <a:rPr lang="en-US" sz="3200" dirty="0" err="1"/>
              <a:t>baik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penjelasan</a:t>
            </a:r>
            <a:r>
              <a:rPr lang="en-US" sz="3200" dirty="0"/>
              <a:t> </a:t>
            </a:r>
            <a:r>
              <a:rPr lang="en-US" sz="3200" dirty="0" err="1"/>
              <a:t>yg</a:t>
            </a:r>
            <a:r>
              <a:rPr lang="en-US" sz="3200" dirty="0"/>
              <a:t> </a:t>
            </a:r>
            <a:r>
              <a:rPr lang="en-US" sz="3200" dirty="0" err="1"/>
              <a:t>lbh</a:t>
            </a:r>
            <a:r>
              <a:rPr lang="en-US" sz="3200" dirty="0"/>
              <a:t> </a:t>
            </a:r>
            <a:r>
              <a:rPr lang="en-US" sz="3200" dirty="0" err="1"/>
              <a:t>jernih</a:t>
            </a:r>
            <a:r>
              <a:rPr lang="id-ID" sz="3200" dirty="0"/>
              <a:t> tentang bahan yang tersaji dan kegiatan yuridis dalam kenyataan  kemasyarakatan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17795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accent1"/>
                </a:solidFill>
              </a:rPr>
              <a:t>Teori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dirty="0" err="1">
                <a:solidFill>
                  <a:schemeClr val="accent1"/>
                </a:solidFill>
              </a:rPr>
              <a:t>Hukum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i="1" dirty="0" err="1">
                <a:solidFill>
                  <a:schemeClr val="accent1"/>
                </a:solidFill>
              </a:rPr>
              <a:t>ala</a:t>
            </a:r>
            <a:r>
              <a:rPr lang="en-US" sz="3200" dirty="0">
                <a:solidFill>
                  <a:schemeClr val="accent1"/>
                </a:solidFill>
              </a:rPr>
              <a:t> Van </a:t>
            </a:r>
            <a:r>
              <a:rPr lang="en-US" sz="3200" dirty="0" err="1">
                <a:solidFill>
                  <a:schemeClr val="accent1"/>
                </a:solidFill>
              </a:rPr>
              <a:t>Hoecke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 eaLnBrk="1" hangingPunct="1">
              <a:lnSpc>
                <a:spcPct val="90000"/>
              </a:lnSpc>
              <a:buNone/>
            </a:pPr>
            <a:r>
              <a:rPr lang="en-US" sz="2800" dirty="0" err="1" smtClean="0"/>
              <a:t>Teori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ilmu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pernyataan</a:t>
            </a:r>
            <a:r>
              <a:rPr lang="en-US" sz="2800" dirty="0" smtClean="0"/>
              <a:t> (</a:t>
            </a:r>
            <a:r>
              <a:rPr lang="en-US" sz="2800" dirty="0" err="1" smtClean="0"/>
              <a:t>klaim</a:t>
            </a:r>
            <a:r>
              <a:rPr lang="en-US" sz="2800" dirty="0" smtClean="0"/>
              <a:t>), </a:t>
            </a:r>
            <a:r>
              <a:rPr lang="en-US" sz="2800" dirty="0" err="1" smtClean="0"/>
              <a:t>pandangan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pengertian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saling</a:t>
            </a:r>
            <a:r>
              <a:rPr lang="en-US" sz="2800" dirty="0" smtClean="0"/>
              <a:t> </a:t>
            </a:r>
            <a:r>
              <a:rPr lang="en-US" sz="2800" dirty="0" err="1" smtClean="0"/>
              <a:t>berkaitan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logikal</a:t>
            </a:r>
            <a:r>
              <a:rPr lang="en-US" sz="2800" dirty="0" smtClean="0"/>
              <a:t> </a:t>
            </a:r>
            <a:r>
              <a:rPr lang="en-US" sz="2800" dirty="0" err="1" smtClean="0"/>
              <a:t>berkenaan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tertentu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bagian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itu</a:t>
            </a:r>
            <a:r>
              <a:rPr lang="en-US" sz="2800" dirty="0" smtClean="0"/>
              <a:t>, yang </a:t>
            </a:r>
            <a:r>
              <a:rPr lang="en-US" sz="2800" dirty="0" err="1" smtClean="0"/>
              <a:t>dirumuskan</a:t>
            </a:r>
            <a:r>
              <a:rPr lang="en-US" sz="2800" dirty="0" smtClean="0"/>
              <a:t> </a:t>
            </a:r>
            <a:r>
              <a:rPr lang="en-US" sz="2800" dirty="0" err="1" smtClean="0"/>
              <a:t>sedemikian</a:t>
            </a:r>
            <a:r>
              <a:rPr lang="en-US" sz="2800" dirty="0" smtClean="0"/>
              <a:t> </a:t>
            </a:r>
            <a:r>
              <a:rPr lang="en-US" sz="2800" dirty="0" err="1" smtClean="0"/>
              <a:t>rupa</a:t>
            </a:r>
            <a:r>
              <a:rPr lang="en-US" sz="2800" dirty="0" smtClean="0"/>
              <a:t> </a:t>
            </a:r>
            <a:r>
              <a:rPr lang="en-US" sz="2800" dirty="0" err="1" smtClean="0"/>
              <a:t>shg</a:t>
            </a:r>
            <a:r>
              <a:rPr lang="en-US" sz="2800" dirty="0" smtClean="0"/>
              <a:t> </a:t>
            </a:r>
            <a:r>
              <a:rPr lang="en-US" sz="2800" dirty="0" err="1" smtClean="0"/>
              <a:t>berdasarkannya</a:t>
            </a:r>
            <a:r>
              <a:rPr lang="en-US" sz="2800" dirty="0" smtClean="0"/>
              <a:t> </a:t>
            </a:r>
            <a:r>
              <a:rPr lang="en-US" sz="2800" dirty="0" err="1" smtClean="0"/>
              <a:t>dimungkinkan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menjabarkan</a:t>
            </a:r>
            <a:r>
              <a:rPr lang="en-US" sz="2800" dirty="0" smtClean="0"/>
              <a:t> </a:t>
            </a:r>
            <a:r>
              <a:rPr lang="en-US" sz="2800" dirty="0" err="1" smtClean="0"/>
              <a:t>interpretasi</a:t>
            </a:r>
            <a:r>
              <a:rPr lang="en-US" sz="2800" dirty="0" smtClean="0"/>
              <a:t> </a:t>
            </a:r>
            <a:r>
              <a:rPr lang="en-US" sz="2800" dirty="0" err="1" smtClean="0"/>
              <a:t>aturan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pengertian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(</a:t>
            </a:r>
            <a:r>
              <a:rPr lang="en-US" sz="2800" dirty="0" err="1" smtClean="0"/>
              <a:t>konsep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) yang </a:t>
            </a:r>
            <a:r>
              <a:rPr lang="en-US" sz="2800" dirty="0" err="1" smtClean="0"/>
              <a:t>terbuka</a:t>
            </a:r>
            <a:r>
              <a:rPr lang="en-US" sz="2800" dirty="0" smtClean="0"/>
              <a:t> </a:t>
            </a:r>
            <a:r>
              <a:rPr lang="en-US" sz="2800" dirty="0" err="1" smtClean="0"/>
              <a:t>bagi</a:t>
            </a:r>
            <a:r>
              <a:rPr lang="en-US" sz="2800" dirty="0" smtClean="0"/>
              <a:t> </a:t>
            </a:r>
            <a:r>
              <a:rPr lang="en-US" sz="2800" dirty="0" err="1" smtClean="0"/>
              <a:t>pengujian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07170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45208"/>
          </a:xfrm>
        </p:spPr>
        <p:txBody>
          <a:bodyPr>
            <a:normAutofit fontScale="62500" lnSpcReduction="20000"/>
          </a:bodyPr>
          <a:lstStyle/>
          <a:p>
            <a:pPr marL="64008" indent="0">
              <a:lnSpc>
                <a:spcPct val="120000"/>
              </a:lnSpc>
              <a:buNone/>
            </a:pPr>
            <a:r>
              <a:rPr lang="id-ID" dirty="0"/>
              <a:t>Sudikno Mertokusuma (Bahan Kuliah,2004) merumuskan pengertian teori hukum, dengan mengatakan :</a:t>
            </a:r>
            <a:endParaRPr lang="en-US" dirty="0"/>
          </a:p>
          <a:p>
            <a:pPr marL="64008" indent="0" algn="ctr">
              <a:lnSpc>
                <a:spcPct val="120000"/>
              </a:lnSpc>
              <a:buNone/>
            </a:pPr>
            <a:r>
              <a:rPr lang="id-ID" dirty="0"/>
              <a:t>Teori hukum merupakan suatu pengendapan secara metodologis pada dasar dan latar belakang didalam mempelajari hukum dalam arti yang luas.</a:t>
            </a:r>
            <a:endParaRPr lang="en-US" dirty="0"/>
          </a:p>
          <a:p>
            <a:pPr marL="64008" indent="0">
              <a:lnSpc>
                <a:spcPct val="120000"/>
              </a:lnSpc>
              <a:buNone/>
            </a:pPr>
            <a:r>
              <a:rPr lang="id-ID" dirty="0"/>
              <a:t> </a:t>
            </a:r>
            <a:endParaRPr lang="en-US" dirty="0"/>
          </a:p>
          <a:p>
            <a:pPr marL="64008" indent="0">
              <a:lnSpc>
                <a:spcPct val="120000"/>
              </a:lnSpc>
              <a:buNone/>
            </a:pPr>
            <a:r>
              <a:rPr lang="id-ID" dirty="0"/>
              <a:t>Dalam hal ini yang diutamakan adalah metodologinya, dengan mendalami ilmu hukum secara metodologis, maka kita dapat menguasai teori hukum. Pengendapan metodologis tersebut, dilakukan didalam 3 (tiga) kegiatan yuridis, yaitu :</a:t>
            </a:r>
            <a:endParaRPr lang="en-US" dirty="0"/>
          </a:p>
          <a:p>
            <a:pPr marL="578358" lvl="0" indent="-514350">
              <a:lnSpc>
                <a:spcPct val="120000"/>
              </a:lnSpc>
              <a:buFont typeface="+mj-lt"/>
              <a:buAutoNum type="arabicPeriod"/>
            </a:pPr>
            <a:r>
              <a:rPr lang="id-ID" dirty="0"/>
              <a:t>Hukum adalah kaidah-kaidah hukum.</a:t>
            </a:r>
            <a:endParaRPr lang="en-US" dirty="0"/>
          </a:p>
          <a:p>
            <a:pPr marL="578358" lvl="0" indent="-514350">
              <a:lnSpc>
                <a:spcPct val="120000"/>
              </a:lnSpc>
              <a:buFont typeface="+mj-lt"/>
              <a:buAutoNum type="arabicPeriod"/>
            </a:pPr>
            <a:r>
              <a:rPr lang="id-ID" dirty="0"/>
              <a:t>Praktek hukum adalah Peradilan dan Perundang-undangan.</a:t>
            </a:r>
            <a:endParaRPr lang="en-US" dirty="0"/>
          </a:p>
          <a:p>
            <a:pPr marL="578358" lvl="0" indent="-514350">
              <a:lnSpc>
                <a:spcPct val="120000"/>
              </a:lnSpc>
              <a:buFont typeface="+mj-lt"/>
              <a:buAutoNum type="arabicPeriod"/>
            </a:pPr>
            <a:r>
              <a:rPr lang="id-ID" dirty="0"/>
              <a:t>Ilmu Hukum</a:t>
            </a:r>
            <a:r>
              <a:rPr lang="id-ID" b="1" dirty="0" smtClean="0"/>
              <a:t>.</a:t>
            </a:r>
            <a:endParaRPr lang="en-US" b="1" dirty="0" smtClean="0"/>
          </a:p>
          <a:p>
            <a:pPr marL="64008" lvl="0" indent="0">
              <a:lnSpc>
                <a:spcPct val="120000"/>
              </a:lnSpc>
              <a:buNone/>
            </a:pPr>
            <a:endParaRPr lang="en-US" dirty="0"/>
          </a:p>
          <a:p>
            <a:pPr marL="64008" indent="0" algn="ctr">
              <a:lnSpc>
                <a:spcPct val="120000"/>
              </a:lnSpc>
              <a:buNone/>
            </a:pPr>
            <a:r>
              <a:rPr lang="id-ID" b="1" dirty="0"/>
              <a:t>Teori hukum memiliki hubungan dengan ketiga kegiatan tersebut yakni berkaitan dengan metodologi yang digunakan</a:t>
            </a:r>
            <a:r>
              <a:rPr lang="id-ID" b="1" dirty="0" smtClean="0">
                <a:solidFill>
                  <a:srgbClr val="FFFF00"/>
                </a:solidFill>
              </a:rPr>
              <a:t>.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112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7724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n>
                  <a:noFill/>
                </a:ln>
                <a:solidFill>
                  <a:schemeClr val="accent1"/>
                </a:solidFill>
                <a:effectLst/>
              </a:rPr>
              <a:t>CAKUPAN TEORI HUKUM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295400"/>
            <a:ext cx="7772400" cy="5257800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err="1" smtClean="0"/>
              <a:t>Menganalisis</a:t>
            </a:r>
            <a:r>
              <a:rPr lang="en-US" sz="2800" dirty="0" smtClean="0"/>
              <a:t>  </a:t>
            </a:r>
            <a:r>
              <a:rPr lang="en-US" sz="2800" dirty="0" err="1" smtClean="0"/>
              <a:t>pengertian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, </a:t>
            </a:r>
            <a:r>
              <a:rPr lang="en-US" sz="2800" dirty="0" err="1" smtClean="0"/>
              <a:t>pengertian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struktur</a:t>
            </a:r>
            <a:r>
              <a:rPr lang="en-US" sz="2800" dirty="0" smtClean="0"/>
              <a:t>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, </a:t>
            </a:r>
            <a:r>
              <a:rPr lang="en-US" sz="2800" dirty="0" err="1" smtClean="0"/>
              <a:t>sifat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struktur</a:t>
            </a:r>
            <a:r>
              <a:rPr lang="en-US" sz="2800" dirty="0" smtClean="0"/>
              <a:t> </a:t>
            </a:r>
            <a:r>
              <a:rPr lang="en-US" sz="2800" dirty="0" err="1" smtClean="0"/>
              <a:t>kaidah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, </a:t>
            </a:r>
            <a:r>
              <a:rPr lang="en-US" sz="2800" dirty="0" err="1" smtClean="0"/>
              <a:t>pengertian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fungsi</a:t>
            </a:r>
            <a:r>
              <a:rPr lang="en-US" sz="2800" dirty="0" smtClean="0"/>
              <a:t> </a:t>
            </a:r>
            <a:r>
              <a:rPr lang="en-US" sz="2800" dirty="0" err="1" smtClean="0"/>
              <a:t>asas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pengertian</a:t>
            </a:r>
            <a:r>
              <a:rPr lang="en-US" sz="2800" dirty="0" smtClean="0"/>
              <a:t>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interrelasi</a:t>
            </a:r>
            <a:r>
              <a:rPr lang="en-US" sz="2800" dirty="0" smtClean="0"/>
              <a:t> konsep2 </a:t>
            </a:r>
            <a:r>
              <a:rPr lang="en-US" sz="2800" dirty="0" err="1" smtClean="0"/>
              <a:t>yuridik</a:t>
            </a:r>
            <a:r>
              <a:rPr lang="en-US" sz="2800" dirty="0" smtClean="0"/>
              <a:t> (</a:t>
            </a:r>
            <a:r>
              <a:rPr lang="en-US" sz="2800" dirty="0" err="1" smtClean="0"/>
              <a:t>subyek</a:t>
            </a:r>
            <a:r>
              <a:rPr lang="en-US" sz="2800" dirty="0" smtClean="0"/>
              <a:t> </a:t>
            </a:r>
            <a:r>
              <a:rPr lang="en-US" sz="2800" dirty="0" err="1" smtClean="0"/>
              <a:t>hk</a:t>
            </a:r>
            <a:r>
              <a:rPr lang="en-US" sz="2800" dirty="0" smtClean="0"/>
              <a:t>, </a:t>
            </a:r>
            <a:r>
              <a:rPr lang="en-US" sz="2800" dirty="0" err="1" smtClean="0"/>
              <a:t>hak</a:t>
            </a:r>
            <a:r>
              <a:rPr lang="en-US" sz="2800" dirty="0" smtClean="0"/>
              <a:t>, </a:t>
            </a:r>
            <a:r>
              <a:rPr lang="en-US" sz="2800" dirty="0" err="1" smtClean="0"/>
              <a:t>kewajiban</a:t>
            </a:r>
            <a:r>
              <a:rPr lang="en-US" sz="2800" dirty="0" smtClean="0"/>
              <a:t>, hub </a:t>
            </a:r>
            <a:r>
              <a:rPr lang="en-US" sz="2800" dirty="0" err="1" smtClean="0"/>
              <a:t>hk</a:t>
            </a:r>
            <a:r>
              <a:rPr lang="en-US" sz="2800" dirty="0" smtClean="0"/>
              <a:t>, </a:t>
            </a:r>
            <a:r>
              <a:rPr lang="en-US" sz="2800" dirty="0" err="1" smtClean="0"/>
              <a:t>peristiwa</a:t>
            </a:r>
            <a:r>
              <a:rPr lang="en-US" sz="2800" dirty="0" smtClean="0"/>
              <a:t> </a:t>
            </a:r>
            <a:r>
              <a:rPr lang="en-US" sz="2800" dirty="0" err="1" smtClean="0"/>
              <a:t>hk</a:t>
            </a:r>
            <a:r>
              <a:rPr lang="en-US" sz="2800" dirty="0" smtClean="0"/>
              <a:t>, </a:t>
            </a:r>
            <a:r>
              <a:rPr lang="en-US" sz="2800" dirty="0" err="1" smtClean="0"/>
              <a:t>perikatan</a:t>
            </a:r>
            <a:r>
              <a:rPr lang="en-US" sz="2800" dirty="0" smtClean="0"/>
              <a:t>, </a:t>
            </a:r>
            <a:r>
              <a:rPr lang="en-US" sz="2800" dirty="0" err="1" smtClean="0"/>
              <a:t>tg</a:t>
            </a:r>
            <a:r>
              <a:rPr lang="en-US" sz="2800" dirty="0" smtClean="0"/>
              <a:t> </a:t>
            </a:r>
            <a:r>
              <a:rPr lang="en-US" sz="2800" dirty="0" err="1" smtClean="0"/>
              <a:t>gugat</a:t>
            </a:r>
            <a:r>
              <a:rPr lang="en-US" sz="2800" dirty="0" smtClean="0"/>
              <a:t>, </a:t>
            </a:r>
            <a:r>
              <a:rPr lang="en-US" sz="2800" dirty="0" err="1" smtClean="0"/>
              <a:t>dsb</a:t>
            </a:r>
            <a:r>
              <a:rPr lang="en-US" sz="2800" dirty="0" smtClean="0"/>
              <a:t>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err="1" smtClean="0"/>
              <a:t>Ajaran</a:t>
            </a:r>
            <a:r>
              <a:rPr lang="en-US" sz="2800" dirty="0" smtClean="0"/>
              <a:t> </a:t>
            </a:r>
            <a:r>
              <a:rPr lang="en-US" sz="2800" dirty="0" err="1" smtClean="0"/>
              <a:t>Metode</a:t>
            </a:r>
            <a:r>
              <a:rPr lang="en-US" sz="2800" dirty="0" smtClean="0"/>
              <a:t> </a:t>
            </a:r>
            <a:r>
              <a:rPr lang="en-US" sz="2800" dirty="0" err="1" smtClean="0"/>
              <a:t>dr</a:t>
            </a:r>
            <a:r>
              <a:rPr lang="en-US" sz="2800" dirty="0" smtClean="0"/>
              <a:t> </a:t>
            </a:r>
            <a:r>
              <a:rPr lang="en-US" sz="2800" dirty="0" err="1" smtClean="0"/>
              <a:t>hk</a:t>
            </a:r>
            <a:r>
              <a:rPr lang="en-US" sz="2800" dirty="0" smtClean="0"/>
              <a:t> ( </a:t>
            </a:r>
            <a:r>
              <a:rPr lang="en-US" sz="2800" dirty="0" err="1" smtClean="0"/>
              <a:t>m.ilmu</a:t>
            </a:r>
            <a:r>
              <a:rPr lang="en-US" sz="2800" dirty="0" smtClean="0"/>
              <a:t> </a:t>
            </a:r>
            <a:r>
              <a:rPr lang="en-US" sz="2800" dirty="0" err="1" smtClean="0"/>
              <a:t>hk</a:t>
            </a:r>
            <a:r>
              <a:rPr lang="en-US" sz="2800" dirty="0" smtClean="0"/>
              <a:t> &amp; m </a:t>
            </a:r>
            <a:r>
              <a:rPr lang="en-US" sz="2800" dirty="0" err="1" smtClean="0"/>
              <a:t>pembentukan-penemuan</a:t>
            </a:r>
            <a:r>
              <a:rPr lang="en-US" sz="2800" dirty="0" smtClean="0"/>
              <a:t> </a:t>
            </a:r>
            <a:r>
              <a:rPr lang="en-US" sz="2800" dirty="0" err="1" smtClean="0"/>
              <a:t>hk</a:t>
            </a:r>
            <a:r>
              <a:rPr lang="en-US" sz="2800" dirty="0" smtClean="0"/>
              <a:t>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err="1" smtClean="0"/>
              <a:t>Ajaran</a:t>
            </a:r>
            <a:r>
              <a:rPr lang="en-US" sz="2800" dirty="0" smtClean="0"/>
              <a:t> </a:t>
            </a:r>
            <a:r>
              <a:rPr lang="en-US" sz="2800" dirty="0" err="1" smtClean="0"/>
              <a:t>ilmu</a:t>
            </a:r>
            <a:r>
              <a:rPr lang="en-US" sz="2800" dirty="0" smtClean="0"/>
              <a:t> </a:t>
            </a:r>
            <a:r>
              <a:rPr lang="en-US" sz="2800" dirty="0" err="1" smtClean="0"/>
              <a:t>dr</a:t>
            </a:r>
            <a:r>
              <a:rPr lang="en-US" sz="2800" dirty="0" smtClean="0"/>
              <a:t> </a:t>
            </a:r>
            <a:r>
              <a:rPr lang="en-US" sz="2800" dirty="0" err="1" smtClean="0"/>
              <a:t>hk</a:t>
            </a:r>
            <a:r>
              <a:rPr lang="en-US" sz="2800" dirty="0" smtClean="0"/>
              <a:t>. </a:t>
            </a:r>
            <a:r>
              <a:rPr lang="en-US" sz="2800" dirty="0" err="1" smtClean="0"/>
              <a:t>Mempermasalahkan</a:t>
            </a:r>
            <a:r>
              <a:rPr lang="en-US" sz="2800" dirty="0" smtClean="0"/>
              <a:t> </a:t>
            </a:r>
            <a:r>
              <a:rPr lang="en-US" sz="2800" dirty="0" err="1" smtClean="0"/>
              <a:t>keilmiahan</a:t>
            </a:r>
            <a:r>
              <a:rPr lang="en-US" sz="2800" dirty="0" smtClean="0"/>
              <a:t> </a:t>
            </a:r>
            <a:r>
              <a:rPr lang="en-US" sz="2800" dirty="0" err="1" smtClean="0"/>
              <a:t>dr</a:t>
            </a:r>
            <a:r>
              <a:rPr lang="en-US" sz="2800" dirty="0" smtClean="0"/>
              <a:t> </a:t>
            </a:r>
            <a:r>
              <a:rPr lang="en-US" sz="2800" dirty="0" err="1" smtClean="0"/>
              <a:t>ilmu</a:t>
            </a:r>
            <a:r>
              <a:rPr lang="en-US" sz="2800" dirty="0" smtClean="0"/>
              <a:t> </a:t>
            </a:r>
            <a:r>
              <a:rPr lang="en-US" sz="2800" dirty="0" err="1" smtClean="0"/>
              <a:t>hk</a:t>
            </a:r>
            <a:endParaRPr lang="en-US" sz="2800" dirty="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err="1" smtClean="0"/>
              <a:t>Kritik</a:t>
            </a:r>
            <a:r>
              <a:rPr lang="en-US" sz="2800" dirty="0" smtClean="0"/>
              <a:t> </a:t>
            </a:r>
            <a:r>
              <a:rPr lang="en-US" sz="2800" dirty="0" err="1" smtClean="0"/>
              <a:t>ideologi</a:t>
            </a:r>
            <a:r>
              <a:rPr lang="en-US" sz="2800" dirty="0" smtClean="0"/>
              <a:t>  </a:t>
            </a:r>
            <a:r>
              <a:rPr lang="en-US" sz="2800" dirty="0" err="1" smtClean="0"/>
              <a:t>mencakup</a:t>
            </a:r>
            <a:r>
              <a:rPr lang="en-US" sz="2800" dirty="0" smtClean="0"/>
              <a:t> </a:t>
            </a:r>
            <a:r>
              <a:rPr lang="en-US" sz="2800" dirty="0" err="1" smtClean="0"/>
              <a:t>kritik</a:t>
            </a:r>
            <a:r>
              <a:rPr lang="en-US" sz="2800" dirty="0" smtClean="0"/>
              <a:t> </a:t>
            </a:r>
            <a:r>
              <a:rPr lang="en-US" sz="2800" dirty="0" err="1" smtClean="0"/>
              <a:t>thd</a:t>
            </a:r>
            <a:r>
              <a:rPr lang="en-US" sz="2800" dirty="0" smtClean="0"/>
              <a:t> </a:t>
            </a:r>
            <a:r>
              <a:rPr lang="en-US" sz="2800" dirty="0" err="1" smtClean="0"/>
              <a:t>kaidah</a:t>
            </a:r>
            <a:r>
              <a:rPr lang="en-US" sz="2800" dirty="0" smtClean="0"/>
              <a:t> </a:t>
            </a:r>
            <a:r>
              <a:rPr lang="en-US" sz="2800" dirty="0" err="1" smtClean="0"/>
              <a:t>hk</a:t>
            </a:r>
            <a:r>
              <a:rPr lang="en-US" sz="2800" dirty="0" smtClean="0"/>
              <a:t> </a:t>
            </a:r>
            <a:r>
              <a:rPr lang="en-US" sz="2800" dirty="0" err="1" smtClean="0"/>
              <a:t>positif</a:t>
            </a:r>
            <a:r>
              <a:rPr lang="en-US" sz="2800" dirty="0" smtClean="0"/>
              <a:t>.   </a:t>
            </a:r>
          </a:p>
        </p:txBody>
      </p:sp>
    </p:spTree>
    <p:extLst>
      <p:ext uri="{BB962C8B-B14F-4D97-AF65-F5344CB8AC3E}">
        <p14:creationId xmlns="" xmlns:p14="http://schemas.microsoft.com/office/powerpoint/2010/main" val="245586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997608"/>
          </a:xfrm>
        </p:spPr>
        <p:txBody>
          <a:bodyPr anchor="ctr"/>
          <a:lstStyle/>
          <a:p>
            <a:pPr algn="ctr"/>
            <a:r>
              <a:rPr lang="en-US" dirty="0" err="1"/>
              <a:t>Pertanyaan</a:t>
            </a:r>
            <a:r>
              <a:rPr lang="en-US" dirty="0"/>
              <a:t>–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dogmatika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dijawab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 smtClean="0"/>
              <a:t>positif</a:t>
            </a:r>
            <a:endParaRPr lang="en-US" dirty="0"/>
          </a:p>
          <a:p>
            <a:pPr marL="64008" indent="0" algn="ctr">
              <a:buNone/>
            </a:pPr>
            <a:endParaRPr lang="en-US" dirty="0"/>
          </a:p>
          <a:p>
            <a:pPr algn="ctr"/>
            <a:r>
              <a:rPr lang="en-US" dirty="0" err="1"/>
              <a:t>Bedanya</a:t>
            </a:r>
            <a:r>
              <a:rPr lang="en-US" dirty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Dogmatika</a:t>
            </a:r>
            <a:r>
              <a:rPr lang="en-US" dirty="0" smtClean="0"/>
              <a:t> Hukum</a:t>
            </a:r>
            <a:r>
              <a:rPr lang="en-US" dirty="0"/>
              <a:t>, </a:t>
            </a:r>
            <a:r>
              <a:rPr lang="en-US" dirty="0" err="1"/>
              <a:t>pertanyaan</a:t>
            </a:r>
            <a:r>
              <a:rPr lang="en-US" dirty="0"/>
              <a:t>–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Hukum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dijawab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 smtClean="0"/>
              <a:t>saja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447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698500"/>
          </a:xfrm>
        </p:spPr>
        <p:txBody>
          <a:bodyPr/>
          <a:lstStyle/>
          <a:p>
            <a:pPr algn="ctr" eaLnBrk="1" hangingPunct="1"/>
            <a:r>
              <a:rPr lang="id-ID" sz="3600" smtClean="0"/>
              <a:t>HUKUM</a:t>
            </a:r>
            <a:endParaRPr lang="en-GB" sz="3600" smtClean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id-ID" smtClean="0"/>
              <a:t>Dalam BHS Inggris pengertian </a:t>
            </a:r>
            <a:r>
              <a:rPr lang="id-ID" i="1" smtClean="0"/>
              <a:t>Law: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mtClean="0"/>
              <a:t>Merupakan sekumpulan preskripsi mengenai apa yg seharusnya  dilakukan  dalam mencari keadilan (</a:t>
            </a:r>
            <a:r>
              <a:rPr lang="id-ID" i="1" smtClean="0"/>
              <a:t>hukum, ius</a:t>
            </a:r>
            <a:r>
              <a:rPr lang="id-ID" smtClean="0"/>
              <a:t>, </a:t>
            </a:r>
            <a:r>
              <a:rPr lang="id-ID" i="1" smtClean="0"/>
              <a:t>droit, Recht)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d-ID" smtClean="0"/>
              <a:t>Merupakan aturan perilaku yang ditujukan untuk menciptakan ketertiban masyarakat (</a:t>
            </a:r>
            <a:r>
              <a:rPr lang="id-ID" i="1" smtClean="0"/>
              <a:t>undang-undang</a:t>
            </a:r>
            <a:r>
              <a:rPr lang="id-ID" smtClean="0"/>
              <a:t>,</a:t>
            </a:r>
            <a:r>
              <a:rPr lang="id-ID" i="1" smtClean="0"/>
              <a:t>lex</a:t>
            </a:r>
            <a:r>
              <a:rPr lang="id-ID" smtClean="0"/>
              <a:t>, </a:t>
            </a:r>
            <a:r>
              <a:rPr lang="id-ID" i="1" smtClean="0"/>
              <a:t>loi, wet</a:t>
            </a:r>
            <a:r>
              <a:rPr lang="id-ID" smtClean="0"/>
              <a:t>)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id-ID" smtClean="0"/>
              <a:t> </a:t>
            </a:r>
            <a:endParaRPr lang="en-GB" smtClean="0"/>
          </a:p>
        </p:txBody>
      </p:sp>
    </p:spTree>
    <p:extLst>
      <p:ext uri="{BB962C8B-B14F-4D97-AF65-F5344CB8AC3E}">
        <p14:creationId xmlns="" xmlns:p14="http://schemas.microsoft.com/office/powerpoint/2010/main" val="171905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75506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n>
                  <a:noFill/>
                </a:ln>
                <a:effectLst/>
              </a:rPr>
              <a:t>STRUKTUR BERKUTUB DARI </a:t>
            </a:r>
            <a:r>
              <a:rPr lang="en-US" sz="2400" b="1" dirty="0">
                <a:ln>
                  <a:noFill/>
                </a:ln>
                <a:effectLst/>
              </a:rPr>
              <a:t>HUKUM MENEMPATKAN </a:t>
            </a:r>
            <a:r>
              <a:rPr lang="en-US" sz="2400" b="1" dirty="0" smtClean="0">
                <a:ln>
                  <a:noFill/>
                </a:ln>
                <a:effectLst/>
              </a:rPr>
              <a:t>ETIKA SEBAGAI </a:t>
            </a:r>
            <a:r>
              <a:rPr lang="en-US" sz="2400" b="1" dirty="0">
                <a:ln>
                  <a:noFill/>
                </a:ln>
                <a:effectLst/>
              </a:rPr>
              <a:t>SUATU ASPEK DALAM MENCAPAI KEADILAN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953000"/>
          </a:xfrm>
        </p:spPr>
        <p:txBody>
          <a:bodyPr>
            <a:noAutofit/>
          </a:bodyPr>
          <a:lstStyle/>
          <a:p>
            <a:pPr marL="64008" indent="0" algn="ctr" rtl="1">
              <a:lnSpc>
                <a:spcPct val="170000"/>
              </a:lnSpc>
              <a:buNone/>
            </a:pPr>
            <a:r>
              <a:rPr lang="en-US" sz="2000" b="1" dirty="0" err="1" smtClean="0">
                <a:latin typeface="+mj-lt"/>
              </a:rPr>
              <a:t>Meuwissen</a:t>
            </a:r>
            <a:r>
              <a:rPr lang="en-US" sz="2000" b="1" dirty="0">
                <a:latin typeface="+mj-lt"/>
              </a:rPr>
              <a:t> </a:t>
            </a:r>
            <a:endParaRPr lang="en-US" sz="2000" b="1" dirty="0" smtClean="0">
              <a:latin typeface="+mj-lt"/>
            </a:endParaRPr>
          </a:p>
          <a:p>
            <a:pPr marL="64008" indent="0" algn="ctr" rtl="1">
              <a:lnSpc>
                <a:spcPct val="170000"/>
              </a:lnSpc>
              <a:buNone/>
            </a:pPr>
            <a:r>
              <a:rPr lang="en-US" sz="2000" b="1" dirty="0" err="1" smtClean="0">
                <a:latin typeface="+mj-lt"/>
              </a:rPr>
              <a:t>Struktur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Berkutub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dari</a:t>
            </a:r>
            <a:r>
              <a:rPr lang="en-US" sz="2000" b="1" dirty="0">
                <a:latin typeface="+mj-lt"/>
              </a:rPr>
              <a:t> Hukum </a:t>
            </a:r>
            <a:r>
              <a:rPr lang="en-US" sz="2000" b="1" dirty="0" err="1">
                <a:latin typeface="+mj-lt"/>
              </a:rPr>
              <a:t>yiatu</a:t>
            </a:r>
            <a:r>
              <a:rPr lang="en-US" sz="2000" b="1" dirty="0">
                <a:latin typeface="+mj-lt"/>
              </a:rPr>
              <a:t>: </a:t>
            </a:r>
            <a:r>
              <a:rPr lang="en-US" sz="2000" b="1" dirty="0" err="1">
                <a:latin typeface="+mj-lt"/>
              </a:rPr>
              <a:t>Struktur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Polaritatif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artinya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Iaw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(Hukum) </a:t>
            </a:r>
            <a:r>
              <a:rPr lang="en-US" sz="2000" b="1" dirty="0" err="1" smtClean="0">
                <a:latin typeface="+mj-lt"/>
              </a:rPr>
              <a:t>didalam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dirinya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mengandung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suatu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tegangan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antara</a:t>
            </a:r>
            <a:r>
              <a:rPr lang="en-US" sz="2000" b="1" dirty="0">
                <a:latin typeface="+mj-lt"/>
              </a:rPr>
              <a:t> idea-</a:t>
            </a:r>
            <a:r>
              <a:rPr lang="en-US" sz="2000" b="1" dirty="0" err="1">
                <a:latin typeface="+mj-lt"/>
              </a:rPr>
              <a:t>hukum</a:t>
            </a:r>
            <a:r>
              <a:rPr lang="en-US" sz="2000" b="1" dirty="0">
                <a:latin typeface="+mj-lt"/>
              </a:rPr>
              <a:t> (</a:t>
            </a:r>
            <a:r>
              <a:rPr lang="en-US" sz="2000" b="1" dirty="0" err="1">
                <a:latin typeface="+mj-lt"/>
              </a:rPr>
              <a:t>isi</a:t>
            </a:r>
            <a:r>
              <a:rPr lang="en-US" sz="2000" b="1" dirty="0">
                <a:latin typeface="+mj-lt"/>
              </a:rPr>
              <a:t>) </a:t>
            </a:r>
            <a:r>
              <a:rPr lang="en-US" sz="2000" b="1" dirty="0" err="1">
                <a:latin typeface="+mj-lt"/>
              </a:rPr>
              <a:t>pada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suatu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sisi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dan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bentuknya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(</a:t>
            </a:r>
            <a:r>
              <a:rPr lang="en-US" sz="2000" b="1" dirty="0" err="1">
                <a:latin typeface="+mj-lt"/>
              </a:rPr>
              <a:t>struktur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smtClean="0">
                <a:latin typeface="+mj-lt"/>
              </a:rPr>
              <a:t>Formal) </a:t>
            </a:r>
            <a:r>
              <a:rPr lang="en-US" sz="2000" b="1" dirty="0" err="1" smtClean="0">
                <a:latin typeface="+mj-lt"/>
              </a:rPr>
              <a:t>pada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sisi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lainnya</a:t>
            </a:r>
            <a:r>
              <a:rPr lang="en-US" sz="2000" b="1" dirty="0">
                <a:latin typeface="+mj-lt"/>
              </a:rPr>
              <a:t>, </a:t>
            </a:r>
            <a:r>
              <a:rPr lang="en-US" sz="2000" b="1" dirty="0" err="1">
                <a:latin typeface="+mj-lt"/>
              </a:rPr>
              <a:t>dapat</a:t>
            </a:r>
            <a:r>
              <a:rPr lang="en-US" sz="2000" b="1" dirty="0">
                <a:latin typeface="+mj-lt"/>
              </a:rPr>
              <a:t> juga </a:t>
            </a:r>
            <a:r>
              <a:rPr lang="en-US" sz="2000" b="1" dirty="0" err="1">
                <a:latin typeface="+mj-lt"/>
              </a:rPr>
              <a:t>dikatakan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bahwa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pada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satu</a:t>
            </a:r>
            <a:r>
              <a:rPr lang="en-US" sz="2000" b="1" dirty="0">
                <a:latin typeface="+mj-lt"/>
              </a:rPr>
              <a:t> </a:t>
            </a:r>
            <a:r>
              <a:rPr lang="fi-FI" sz="2000" b="1" dirty="0" smtClean="0">
                <a:latin typeface="+mj-lt"/>
              </a:rPr>
              <a:t>sisi terdapat </a:t>
            </a:r>
            <a:r>
              <a:rPr lang="fi-FI" sz="2000" b="1" dirty="0">
                <a:latin typeface="+mj-lt"/>
              </a:rPr>
              <a:t>idea- hukum (isi atau tujuan dari hukum) dan pada sisi </a:t>
            </a:r>
            <a:r>
              <a:rPr lang="fi-FI" sz="2000" b="1" dirty="0" smtClean="0">
                <a:latin typeface="+mj-lt"/>
              </a:rPr>
              <a:t>lain </a:t>
            </a:r>
            <a:r>
              <a:rPr lang="en-US" sz="2000" b="1" dirty="0" err="1" smtClean="0">
                <a:latin typeface="+mj-lt"/>
              </a:rPr>
              <a:t>instrumentariun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yuridis</a:t>
            </a:r>
            <a:r>
              <a:rPr lang="en-US" sz="2000" b="1" dirty="0">
                <a:latin typeface="+mj-lt"/>
              </a:rPr>
              <a:t> (</a:t>
            </a:r>
            <a:r>
              <a:rPr lang="en-US" sz="2000" b="1" dirty="0" err="1">
                <a:latin typeface="+mj-lt"/>
              </a:rPr>
              <a:t>perundang-undangan</a:t>
            </a:r>
            <a:r>
              <a:rPr lang="en-US" sz="2000" b="1" dirty="0">
                <a:latin typeface="+mj-lt"/>
              </a:rPr>
              <a:t>, </a:t>
            </a:r>
            <a:r>
              <a:rPr lang="en-US" sz="2000" b="1" dirty="0" err="1">
                <a:latin typeface="+mj-lt"/>
              </a:rPr>
              <a:t>peradilan</a:t>
            </a:r>
            <a:r>
              <a:rPr lang="en-US" sz="2000" b="1" dirty="0">
                <a:latin typeface="+mj-lt"/>
              </a:rPr>
              <a:t>, </a:t>
            </a:r>
            <a:r>
              <a:rPr lang="en-US" sz="2000" b="1" dirty="0" err="1">
                <a:latin typeface="+mj-lt"/>
              </a:rPr>
              <a:t>negara</a:t>
            </a:r>
            <a:r>
              <a:rPr lang="en-US" sz="2000" b="1" dirty="0">
                <a:latin typeface="+mj-lt"/>
              </a:rPr>
              <a:t>) </a:t>
            </a:r>
            <a:r>
              <a:rPr lang="en-US" sz="2000" b="1" dirty="0" err="1">
                <a:latin typeface="+mj-lt"/>
              </a:rPr>
              <a:t>dan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dengan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bantuan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instrumentarium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(</a:t>
            </a:r>
            <a:r>
              <a:rPr lang="en-US" sz="2000" b="1" dirty="0" err="1">
                <a:latin typeface="+mj-lt"/>
              </a:rPr>
              <a:t>sarana</a:t>
            </a:r>
            <a:r>
              <a:rPr lang="en-US" sz="2000" b="1" dirty="0">
                <a:latin typeface="+mj-lt"/>
              </a:rPr>
              <a:t>) </a:t>
            </a:r>
            <a:r>
              <a:rPr lang="en-US" sz="2000" b="1" dirty="0" err="1" smtClean="0">
                <a:latin typeface="+mj-lt"/>
              </a:rPr>
              <a:t>tersebut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idea-</a:t>
            </a:r>
            <a:r>
              <a:rPr lang="en-US" sz="2000" b="1" dirty="0" err="1">
                <a:latin typeface="+mj-lt"/>
              </a:rPr>
              <a:t>hukum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harus</a:t>
            </a:r>
            <a:r>
              <a:rPr lang="en-US" sz="2000" b="1" dirty="0">
                <a:latin typeface="+mj-lt"/>
              </a:rPr>
              <a:t> (</a:t>
            </a:r>
            <a:r>
              <a:rPr lang="en-US" sz="2000" b="1" dirty="0" err="1">
                <a:latin typeface="+mj-lt"/>
              </a:rPr>
              <a:t>dapat</a:t>
            </a:r>
            <a:r>
              <a:rPr lang="en-US" sz="2000" b="1" dirty="0">
                <a:latin typeface="+mj-lt"/>
              </a:rPr>
              <a:t>) </a:t>
            </a:r>
            <a:r>
              <a:rPr lang="en-US" sz="2000" b="1" dirty="0" err="1" smtClean="0">
                <a:latin typeface="+mj-lt"/>
              </a:rPr>
              <a:t>diwujudkan</a:t>
            </a:r>
            <a:r>
              <a:rPr lang="en-US" sz="2000" b="1" dirty="0" smtClean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21785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942</Words>
  <Application>Microsoft Office PowerPoint</Application>
  <PresentationFormat>On-screen Show (4:3)</PresentationFormat>
  <Paragraphs>63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TEORI HUKUM</vt:lpstr>
      <vt:lpstr>Slide 2</vt:lpstr>
      <vt:lpstr>Slide 3</vt:lpstr>
      <vt:lpstr>Teori Hukum ala Van Hoecke</vt:lpstr>
      <vt:lpstr>Slide 5</vt:lpstr>
      <vt:lpstr>CAKUPAN TEORI HUKUM</vt:lpstr>
      <vt:lpstr>Slide 7</vt:lpstr>
      <vt:lpstr>HUKUM</vt:lpstr>
      <vt:lpstr>STRUKTUR BERKUTUB DARI HUKUM MENEMPATKAN ETIKA SEBAGAI SUATU ASPEK DALAM MENCAPAI KEADILAN</vt:lpstr>
      <vt:lpstr>Ilmu Hukum</vt:lpstr>
      <vt:lpstr>BEBERAPA CIRI ILMU HUKUM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 HUKUM</dc:title>
  <dc:creator>Windows User</dc:creator>
  <cp:lastModifiedBy>Windows User</cp:lastModifiedBy>
  <cp:revision>1</cp:revision>
  <dcterms:created xsi:type="dcterms:W3CDTF">2020-11-14T19:33:07Z</dcterms:created>
  <dcterms:modified xsi:type="dcterms:W3CDTF">2020-11-14T19:33:27Z</dcterms:modified>
</cp:coreProperties>
</file>