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59" r:id="rId4"/>
    <p:sldId id="264" r:id="rId5"/>
    <p:sldId id="269" r:id="rId6"/>
    <p:sldId id="266" r:id="rId7"/>
    <p:sldId id="260" r:id="rId8"/>
    <p:sldId id="262" r:id="rId9"/>
    <p:sldId id="263" r:id="rId10"/>
    <p:sldId id="265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014" autoAdjust="0"/>
  </p:normalViewPr>
  <p:slideViewPr>
    <p:cSldViewPr>
      <p:cViewPr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C5E2-000C-450A-BC29-E80907614D39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A066D-EDFF-4EDE-A885-5B4E43B7A4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844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A066D-EDFF-4EDE-A885-5B4E43B7A4B3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876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187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94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353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738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653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16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664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096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396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014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081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0E423-C4A1-4875-8925-1806FFD91690}" type="datetimeFigureOut">
              <a:rPr lang="id-ID" smtClean="0"/>
              <a:t>20/09/2021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3316-60CA-4840-B1DD-67619F4C042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544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2204864"/>
            <a:ext cx="27363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heat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5551"/>
            <a:ext cx="79208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Laten Heat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1810692" cy="6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7237" r="11283" b="10057"/>
          <a:stretch/>
        </p:blipFill>
        <p:spPr bwMode="auto">
          <a:xfrm>
            <a:off x="510317" y="2080695"/>
            <a:ext cx="8493897" cy="42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6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6137" r="17583" b="8865"/>
          <a:stretch/>
        </p:blipFill>
        <p:spPr bwMode="auto">
          <a:xfrm>
            <a:off x="611560" y="1772816"/>
            <a:ext cx="8057620" cy="448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185551"/>
            <a:ext cx="79208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Laten Heat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85551"/>
            <a:ext cx="79208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Heat Transfer Mechanism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gri12117_un10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5341" r="21348"/>
          <a:stretch/>
        </p:blipFill>
        <p:spPr bwMode="auto">
          <a:xfrm>
            <a:off x="2601569" y="1628800"/>
            <a:ext cx="3940862" cy="40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researchgate.net/profile/Biswadip-Shome/publication/280735585/figure/fig2/AS:284516598992900@1444845451164/Heat-Transfer-Block-Diagram-for-Opaque-Surfac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1821" r="30027" b="7833"/>
          <a:stretch/>
        </p:blipFill>
        <p:spPr bwMode="auto">
          <a:xfrm>
            <a:off x="2255271" y="1340768"/>
            <a:ext cx="4633458" cy="32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4869160"/>
            <a:ext cx="8208912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 smtClean="0"/>
              <a:t>k = thermal conductivity (W/m.K)		</a:t>
            </a:r>
            <a:r>
              <a:rPr lang="el-GR" sz="2000" b="1" dirty="0">
                <a:latin typeface="Times New Roman"/>
                <a:cs typeface="Times New Roman"/>
              </a:rPr>
              <a:t>ε</a:t>
            </a:r>
            <a:r>
              <a:rPr lang="id-ID" sz="2000" b="1" dirty="0">
                <a:latin typeface="Times New Roman"/>
                <a:cs typeface="Times New Roman"/>
              </a:rPr>
              <a:t> </a:t>
            </a:r>
            <a:r>
              <a:rPr lang="id-ID" sz="2000" b="1" dirty="0">
                <a:cs typeface="Times New Roman"/>
              </a:rPr>
              <a:t>=</a:t>
            </a:r>
            <a:r>
              <a:rPr lang="id-ID" sz="2000" b="1" dirty="0">
                <a:latin typeface="Times New Roman"/>
                <a:cs typeface="Times New Roman"/>
              </a:rPr>
              <a:t> </a:t>
            </a:r>
            <a:r>
              <a:rPr lang="id-ID" sz="2000" b="1" dirty="0" smtClean="0">
                <a:latin typeface="Times New Roman"/>
                <a:cs typeface="Times New Roman"/>
              </a:rPr>
              <a:t>emissivity</a:t>
            </a:r>
            <a:r>
              <a:rPr lang="id-ID" sz="2000" b="1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id-ID" sz="2000" b="1" dirty="0" smtClean="0"/>
              <a:t>h = heat transfer coefficient</a:t>
            </a:r>
            <a:r>
              <a:rPr lang="id-ID" sz="2000" b="1" dirty="0"/>
              <a:t> </a:t>
            </a:r>
            <a:r>
              <a:rPr lang="id-ID" sz="2000" b="1" dirty="0" smtClean="0"/>
              <a:t>(W/m</a:t>
            </a:r>
            <a:r>
              <a:rPr lang="id-ID" sz="2000" b="1" baseline="30000" dirty="0" smtClean="0"/>
              <a:t>2</a:t>
            </a:r>
            <a:r>
              <a:rPr lang="id-ID" sz="2000" b="1" dirty="0" smtClean="0"/>
              <a:t>.K)	</a:t>
            </a:r>
            <a:r>
              <a:rPr lang="id-ID" sz="2000" b="1" dirty="0">
                <a:cs typeface="Times New Roman"/>
              </a:rPr>
              <a:t>c</a:t>
            </a:r>
            <a:r>
              <a:rPr lang="id-ID" sz="2000" b="1" baseline="-25000" dirty="0">
                <a:cs typeface="Times New Roman"/>
              </a:rPr>
              <a:t>p</a:t>
            </a:r>
            <a:r>
              <a:rPr lang="id-ID" sz="2000" b="1" dirty="0">
                <a:cs typeface="Times New Roman"/>
              </a:rPr>
              <a:t> = specific heat (J/kg.K</a:t>
            </a:r>
            <a:r>
              <a:rPr lang="id-ID" sz="2000" b="1" dirty="0" smtClean="0">
                <a:cs typeface="Times New Roman"/>
              </a:rPr>
              <a:t>)</a:t>
            </a:r>
            <a:endParaRPr lang="id-ID" sz="2000" b="1" dirty="0" smtClean="0"/>
          </a:p>
          <a:p>
            <a:pPr>
              <a:lnSpc>
                <a:spcPct val="150000"/>
              </a:lnSpc>
            </a:pPr>
            <a:r>
              <a:rPr lang="id-ID" sz="2000" b="1" dirty="0" smtClean="0">
                <a:latin typeface="Times New Roman"/>
                <a:cs typeface="Times New Roman"/>
              </a:rPr>
              <a:t>σ </a:t>
            </a:r>
            <a:r>
              <a:rPr lang="id-ID" sz="2000" b="1" dirty="0" smtClean="0">
                <a:latin typeface="+mj-lt"/>
                <a:cs typeface="Times New Roman"/>
              </a:rPr>
              <a:t>= The Stefan-Boltzmann Constant =  5.6703 x 10</a:t>
            </a:r>
            <a:r>
              <a:rPr lang="id-ID" sz="2000" b="1" baseline="30000" dirty="0" smtClean="0">
                <a:latin typeface="+mj-lt"/>
                <a:cs typeface="Times New Roman"/>
              </a:rPr>
              <a:t>-8  </a:t>
            </a:r>
            <a:r>
              <a:rPr lang="id-ID" sz="2000" b="1" dirty="0" smtClean="0">
                <a:latin typeface="+mj-lt"/>
                <a:cs typeface="Times New Roman"/>
              </a:rPr>
              <a:t> (W/m</a:t>
            </a:r>
            <a:r>
              <a:rPr lang="id-ID" sz="2000" b="1" baseline="30000" dirty="0" smtClean="0">
                <a:latin typeface="+mj-lt"/>
                <a:cs typeface="Times New Roman"/>
              </a:rPr>
              <a:t>2</a:t>
            </a:r>
            <a:r>
              <a:rPr lang="id-ID" sz="2000" b="1" dirty="0" smtClean="0">
                <a:latin typeface="+mj-lt"/>
                <a:cs typeface="Times New Roman"/>
              </a:rPr>
              <a:t>K</a:t>
            </a:r>
            <a:r>
              <a:rPr lang="id-ID" sz="2000" b="1" baseline="30000" dirty="0" smtClean="0">
                <a:latin typeface="+mj-lt"/>
                <a:cs typeface="Times New Roman"/>
              </a:rPr>
              <a:t>4</a:t>
            </a:r>
            <a:r>
              <a:rPr lang="id-ID" sz="2000" b="1" dirty="0" smtClean="0">
                <a:latin typeface="+mj-lt"/>
                <a:cs typeface="Times New Roman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185551"/>
            <a:ext cx="79208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Heat Transfer Mechanism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8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5551"/>
            <a:ext cx="79208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Temperature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latin typeface="Arial Rounded MT Bold" pitchFamily="34" charset="0"/>
              </a:rPr>
              <a:t>Temperature is a measure of the average kinetic energy of the individual particles in a substance.</a:t>
            </a:r>
            <a:endParaRPr lang="en-US" altLang="en-US" dirty="0">
              <a:latin typeface="Arial Rounded MT Bold" pitchFamily="34" charset="0"/>
            </a:endParaRPr>
          </a:p>
        </p:txBody>
      </p:sp>
      <p:pic>
        <p:nvPicPr>
          <p:cNvPr id="5" name="Picture 4" descr="horsesh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7" y="2996952"/>
            <a:ext cx="6183313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5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85551"/>
            <a:ext cx="79208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Temperature Scale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18750" r="62987" b="14792"/>
          <a:stretch/>
        </p:blipFill>
        <p:spPr bwMode="auto">
          <a:xfrm>
            <a:off x="251520" y="1628800"/>
            <a:ext cx="1728490" cy="434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5676900"/>
            <a:ext cx="17049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"/>
          <a:stretch/>
        </p:blipFill>
        <p:spPr bwMode="auto">
          <a:xfrm>
            <a:off x="2897194" y="2342807"/>
            <a:ext cx="3620615" cy="65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17" y="3799620"/>
            <a:ext cx="3059371" cy="65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3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85551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Zeroth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Law of Thermodynamics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076" y="1268760"/>
            <a:ext cx="7747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If bodies A and B are each in thermal equilibrium with a third body </a:t>
            </a:r>
            <a:r>
              <a:rPr lang="id-ID" sz="2400" b="1" dirty="0" smtClean="0"/>
              <a:t>C</a:t>
            </a:r>
            <a:r>
              <a:rPr lang="en-US" sz="2400" b="1" dirty="0" smtClean="0"/>
              <a:t>, then A</a:t>
            </a:r>
            <a:r>
              <a:rPr lang="id-ID" sz="2400" b="1" dirty="0" smtClean="0"/>
              <a:t>, </a:t>
            </a:r>
            <a:r>
              <a:rPr lang="en-US" sz="2400" b="1" dirty="0" smtClean="0"/>
              <a:t>B</a:t>
            </a:r>
            <a:r>
              <a:rPr lang="id-ID" sz="2400" b="1" dirty="0" smtClean="0"/>
              <a:t>, and C</a:t>
            </a:r>
            <a:r>
              <a:rPr lang="en-US" sz="2400" b="1" dirty="0" smtClean="0"/>
              <a:t> are in thermal equilibrium with each other.</a:t>
            </a:r>
            <a:endParaRPr lang="id-ID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41076" y="5085184"/>
            <a:ext cx="789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Every body has </a:t>
            </a:r>
            <a:r>
              <a:rPr lang="id-ID" sz="2400" b="1" dirty="0" smtClean="0"/>
              <a:t>a </a:t>
            </a:r>
            <a:r>
              <a:rPr lang="en-US" sz="2400" b="1" dirty="0" smtClean="0"/>
              <a:t>property </a:t>
            </a:r>
            <a:r>
              <a:rPr lang="en-US" sz="2400" b="1" dirty="0"/>
              <a:t>called temperature</a:t>
            </a:r>
            <a:r>
              <a:rPr lang="en-US" sz="2400" b="1" dirty="0" smtClean="0"/>
              <a:t>.</a:t>
            </a:r>
            <a:r>
              <a:rPr lang="id-ID" sz="2400" b="1" dirty="0" smtClean="0"/>
              <a:t> </a:t>
            </a:r>
            <a:r>
              <a:rPr lang="en-US" sz="2400" b="1" dirty="0" smtClean="0"/>
              <a:t>When </a:t>
            </a:r>
            <a:r>
              <a:rPr lang="en-US" sz="2400" b="1" dirty="0"/>
              <a:t>two bodies are </a:t>
            </a:r>
            <a:r>
              <a:rPr lang="en-US" sz="2400" b="1" dirty="0" smtClean="0"/>
              <a:t>in</a:t>
            </a:r>
            <a:r>
              <a:rPr lang="id-ID" sz="2400" b="1" dirty="0" smtClean="0"/>
              <a:t> </a:t>
            </a:r>
            <a:r>
              <a:rPr lang="en-US" sz="2400" b="1" dirty="0" smtClean="0"/>
              <a:t>thermal </a:t>
            </a:r>
            <a:r>
              <a:rPr lang="en-US" sz="2400" b="1" dirty="0"/>
              <a:t>equilibrium, </a:t>
            </a:r>
            <a:r>
              <a:rPr lang="en-US" sz="2400" b="1" dirty="0" smtClean="0"/>
              <a:t>their</a:t>
            </a:r>
            <a:r>
              <a:rPr lang="id-ID" sz="2400" b="1" dirty="0" smtClean="0"/>
              <a:t> </a:t>
            </a:r>
            <a:r>
              <a:rPr lang="en-US" sz="2400" b="1" dirty="0" smtClean="0"/>
              <a:t>temperatures </a:t>
            </a:r>
            <a:r>
              <a:rPr lang="en-US" sz="2400" b="1" dirty="0"/>
              <a:t>are equal. And vice versa</a:t>
            </a:r>
            <a:r>
              <a:rPr lang="en-US" sz="2400" b="1" dirty="0" smtClean="0"/>
              <a:t>.</a:t>
            </a:r>
            <a:endParaRPr lang="id-ID" sz="2400" b="1" dirty="0"/>
          </a:p>
        </p:txBody>
      </p:sp>
      <p:pic>
        <p:nvPicPr>
          <p:cNvPr id="3074" name="Picture 2" descr="https://i0.wp.com/clubtechnical.com/wp-content/uploads/2018/12/Zeroth-law-of-thermodynamics.png?fit=500%2C288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499" y="2341983"/>
            <a:ext cx="4762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20454" r="41119" b="7955"/>
          <a:stretch/>
        </p:blipFill>
        <p:spPr bwMode="auto">
          <a:xfrm>
            <a:off x="1823382" y="912837"/>
            <a:ext cx="5497233" cy="538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185551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Temperature and Heat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9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85551"/>
            <a:ext cx="79208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Heat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30" y="1268760"/>
            <a:ext cx="8208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Heat is defined as the transfer of energy across the boundary of a </a:t>
            </a:r>
            <a:r>
              <a:rPr lang="en-US" sz="2400" b="1" dirty="0" smtClean="0"/>
              <a:t>system</a:t>
            </a:r>
            <a:r>
              <a:rPr lang="id-ID" sz="2400" b="1" dirty="0" smtClean="0"/>
              <a:t> </a:t>
            </a:r>
            <a:r>
              <a:rPr lang="en-US" sz="2400" b="1" dirty="0" smtClean="0"/>
              <a:t>due </a:t>
            </a:r>
            <a:r>
              <a:rPr lang="en-US" sz="2400" b="1" dirty="0"/>
              <a:t>to a temperature difference between the </a:t>
            </a:r>
            <a:r>
              <a:rPr lang="en-US" sz="2400" b="1" dirty="0" smtClean="0"/>
              <a:t>system</a:t>
            </a:r>
            <a:r>
              <a:rPr lang="id-ID" sz="2400" b="1" dirty="0" smtClean="0"/>
              <a:t> </a:t>
            </a:r>
            <a:r>
              <a:rPr lang="en-US" sz="2400" b="1" dirty="0" smtClean="0"/>
              <a:t>and </a:t>
            </a:r>
            <a:r>
              <a:rPr lang="en-US" sz="2400" b="1" dirty="0"/>
              <a:t>its surroundings.</a:t>
            </a:r>
            <a:endParaRPr lang="id-ID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68331" y="285293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Units of Heat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364502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T</a:t>
            </a:r>
            <a:r>
              <a:rPr lang="en-US" sz="2400" b="1" dirty="0" smtClean="0"/>
              <a:t>he </a:t>
            </a:r>
            <a:r>
              <a:rPr lang="en-US" sz="2400" b="1" dirty="0"/>
              <a:t>calorie (</a:t>
            </a:r>
            <a:r>
              <a:rPr lang="en-US" sz="2400" b="1" dirty="0" err="1"/>
              <a:t>cal</a:t>
            </a:r>
            <a:r>
              <a:rPr lang="en-US" sz="2400" b="1" dirty="0"/>
              <a:t>), which is defined as </a:t>
            </a:r>
            <a:r>
              <a:rPr lang="en-US" sz="2400" b="1" dirty="0" smtClean="0"/>
              <a:t>the</a:t>
            </a:r>
            <a:r>
              <a:rPr lang="id-ID" sz="2400" b="1" dirty="0" smtClean="0"/>
              <a:t> </a:t>
            </a:r>
            <a:r>
              <a:rPr lang="en-US" sz="2400" b="1" dirty="0" smtClean="0"/>
              <a:t>amount </a:t>
            </a:r>
            <a:r>
              <a:rPr lang="en-US" sz="2400" b="1" dirty="0"/>
              <a:t>of </a:t>
            </a:r>
            <a:r>
              <a:rPr lang="en-US" sz="2400" b="1" dirty="0" smtClean="0"/>
              <a:t>energy</a:t>
            </a:r>
            <a:r>
              <a:rPr lang="id-ID" sz="2400" b="1" dirty="0" smtClean="0"/>
              <a:t> </a:t>
            </a:r>
            <a:r>
              <a:rPr lang="en-US" sz="2400" b="1" dirty="0" smtClean="0"/>
              <a:t>transfer </a:t>
            </a:r>
            <a:r>
              <a:rPr lang="en-US" sz="2400" b="1" dirty="0"/>
              <a:t>necessary to raise the temperature of 1 g of </a:t>
            </a:r>
            <a:r>
              <a:rPr lang="en-US" sz="2400" b="1" dirty="0" smtClean="0"/>
              <a:t>water</a:t>
            </a:r>
            <a:r>
              <a:rPr lang="id-ID" sz="2400" b="1" dirty="0" smtClean="0"/>
              <a:t> from </a:t>
            </a:r>
            <a:r>
              <a:rPr lang="id-ID" sz="2400" b="1" dirty="0"/>
              <a:t>14.5°C to 15.5°C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15719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British thermal unit (Btu), which is </a:t>
            </a:r>
            <a:r>
              <a:rPr lang="en-US" sz="2400" b="1" dirty="0" smtClean="0"/>
              <a:t>defined</a:t>
            </a:r>
            <a:r>
              <a:rPr lang="id-ID" sz="2400" b="1" dirty="0" smtClean="0"/>
              <a:t> </a:t>
            </a:r>
            <a:r>
              <a:rPr lang="en-US" sz="2400" b="1" dirty="0" smtClean="0"/>
              <a:t>as </a:t>
            </a:r>
            <a:r>
              <a:rPr lang="en-US" sz="2400" b="1" dirty="0"/>
              <a:t>the amount </a:t>
            </a:r>
            <a:r>
              <a:rPr lang="en-US" sz="2400" b="1" dirty="0" smtClean="0"/>
              <a:t>of</a:t>
            </a:r>
            <a:r>
              <a:rPr lang="id-ID" sz="2400" b="1" dirty="0" smtClean="0"/>
              <a:t> </a:t>
            </a:r>
            <a:r>
              <a:rPr lang="en-US" sz="2400" b="1" dirty="0" smtClean="0"/>
              <a:t>energy </a:t>
            </a:r>
            <a:r>
              <a:rPr lang="en-US" sz="2400" b="1" dirty="0"/>
              <a:t>transfer required to raise the temperature </a:t>
            </a:r>
            <a:r>
              <a:rPr lang="en-US" sz="2400" b="1" dirty="0" smtClean="0"/>
              <a:t>of</a:t>
            </a:r>
            <a:r>
              <a:rPr lang="id-ID" sz="2400" b="1" dirty="0" smtClean="0"/>
              <a:t> </a:t>
            </a:r>
            <a:r>
              <a:rPr lang="en-US" sz="2400" b="1" dirty="0" smtClean="0"/>
              <a:t>1 </a:t>
            </a:r>
            <a:r>
              <a:rPr lang="en-US" sz="2400" b="1" dirty="0" err="1"/>
              <a:t>lb</a:t>
            </a:r>
            <a:r>
              <a:rPr lang="en-US" sz="2400" b="1" dirty="0"/>
              <a:t> of water from 63°F to 64°F.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39133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0589" y="119675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heat capacity </a:t>
            </a:r>
            <a:r>
              <a:rPr lang="en-US" sz="2400" b="1" i="1" dirty="0"/>
              <a:t>C </a:t>
            </a:r>
            <a:r>
              <a:rPr lang="en-US" sz="2400" b="1" dirty="0"/>
              <a:t>of a particular sample of a substance is defined as </a:t>
            </a:r>
            <a:r>
              <a:rPr lang="en-US" sz="2400" b="1" dirty="0" smtClean="0"/>
              <a:t>the</a:t>
            </a:r>
            <a:r>
              <a:rPr lang="id-ID" sz="2400" b="1" dirty="0" smtClean="0"/>
              <a:t> </a:t>
            </a:r>
            <a:r>
              <a:rPr lang="en-US" sz="2400" b="1" dirty="0" smtClean="0"/>
              <a:t>amount </a:t>
            </a:r>
            <a:r>
              <a:rPr lang="en-US" sz="2400" b="1" dirty="0"/>
              <a:t>of energy needed to raise the temperature of that sample by 1°C. </a:t>
            </a:r>
            <a:endParaRPr lang="id-ID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11560" y="185551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Heat Capacity and Specific Heat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429000"/>
            <a:ext cx="7710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specific heat </a:t>
            </a:r>
            <a:r>
              <a:rPr lang="en-US" sz="2400" b="1" i="1" dirty="0"/>
              <a:t>c </a:t>
            </a:r>
            <a:r>
              <a:rPr lang="en-US" sz="2400" b="1" dirty="0"/>
              <a:t>of a substance is the heat capacity per unit mass. </a:t>
            </a:r>
            <a:r>
              <a:rPr lang="en-US" sz="2400" b="1" dirty="0" smtClean="0"/>
              <a:t>Thus, if</a:t>
            </a:r>
            <a:r>
              <a:rPr lang="id-ID" sz="2400" b="1" dirty="0" smtClean="0"/>
              <a:t> </a:t>
            </a:r>
            <a:r>
              <a:rPr lang="en-US" sz="2400" b="1" dirty="0" smtClean="0"/>
              <a:t>energy </a:t>
            </a:r>
            <a:r>
              <a:rPr lang="en-US" sz="2400" b="1" i="1" dirty="0" smtClean="0"/>
              <a:t>Q </a:t>
            </a:r>
            <a:r>
              <a:rPr lang="en-US" sz="2400" b="1" dirty="0" smtClean="0"/>
              <a:t>transferred by heat to mass </a:t>
            </a:r>
            <a:r>
              <a:rPr lang="en-US" sz="2400" b="1" i="1" dirty="0" smtClean="0"/>
              <a:t>m </a:t>
            </a:r>
            <a:r>
              <a:rPr lang="en-US" sz="2400" b="1" dirty="0" smtClean="0"/>
              <a:t>of a substance changes the temperature of</a:t>
            </a:r>
          </a:p>
          <a:p>
            <a:r>
              <a:rPr lang="en-US" sz="2400" b="1" dirty="0" smtClean="0"/>
              <a:t>the sample by </a:t>
            </a:r>
            <a:r>
              <a:rPr lang="en-US" sz="2400" b="1" i="1" dirty="0" smtClean="0"/>
              <a:t>T</a:t>
            </a:r>
            <a:r>
              <a:rPr lang="en-US" sz="2400" b="1" dirty="0" smtClean="0"/>
              <a:t>, then the specific heat of the substance is</a:t>
            </a:r>
            <a:endParaRPr lang="id-ID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1" t="30525" r="42076" b="58281"/>
          <a:stretch/>
        </p:blipFill>
        <p:spPr bwMode="auto">
          <a:xfrm>
            <a:off x="3419872" y="2708920"/>
            <a:ext cx="1998124" cy="52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0" t="34375" r="41684" b="43959"/>
          <a:stretch/>
        </p:blipFill>
        <p:spPr bwMode="auto">
          <a:xfrm>
            <a:off x="1426139" y="5136347"/>
            <a:ext cx="2172827" cy="112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9" t="38647" r="40981" b="50519"/>
          <a:stretch/>
        </p:blipFill>
        <p:spPr bwMode="auto">
          <a:xfrm>
            <a:off x="4788024" y="5352370"/>
            <a:ext cx="2804718" cy="69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8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0" t="22574" r="19781" b="7179"/>
          <a:stretch/>
        </p:blipFill>
        <p:spPr bwMode="auto">
          <a:xfrm>
            <a:off x="1043608" y="476672"/>
            <a:ext cx="3245112" cy="596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2998470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id-I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pecific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id-ID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id-I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9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85551"/>
            <a:ext cx="79208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Conservation of Energy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s://i.ytimg.com/vi/9qSEfcIfYbw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2859836" cy="214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26" y="1463003"/>
            <a:ext cx="1661042" cy="5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08" y="1463003"/>
            <a:ext cx="2778119" cy="5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35265"/>
            <a:ext cx="6902311" cy="6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37152"/>
            <a:ext cx="3789362" cy="114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3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279</Words>
  <Application>Microsoft Office PowerPoint</Application>
  <PresentationFormat>On-screen Show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Andhika Cahaya Titisan Sukma</dc:creator>
  <cp:lastModifiedBy>Andhika Cahaya Titisan Sukma</cp:lastModifiedBy>
  <cp:revision>22</cp:revision>
  <dcterms:created xsi:type="dcterms:W3CDTF">2021-09-18T02:09:09Z</dcterms:created>
  <dcterms:modified xsi:type="dcterms:W3CDTF">2021-09-20T08:35:22Z</dcterms:modified>
</cp:coreProperties>
</file>