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9"/>
  </p:notesMasterIdLst>
  <p:sldIdLst>
    <p:sldId id="256" r:id="rId2"/>
    <p:sldId id="257" r:id="rId3"/>
    <p:sldId id="262" r:id="rId4"/>
    <p:sldId id="258" r:id="rId5"/>
    <p:sldId id="261" r:id="rId6"/>
    <p:sldId id="259" r:id="rId7"/>
    <p:sldId id="263" r:id="rId8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6C9B36-BA72-4CA1-BF1E-1AA3E9C11388}" type="datetimeFigureOut">
              <a:rPr lang="id-ID" smtClean="0"/>
              <a:t>01/09/2022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471FD6-5943-44BE-9F5C-6497C7F40B6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28592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3FFA0B-D4CD-4226-B5FE-58E6FB65DF9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8B9E305-F97B-4CA8-96E9-BE9449BFB63B}" type="datetimeFigureOut">
              <a:rPr lang="id-ID" smtClean="0"/>
              <a:t>01/09/2022</a:t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132C3A5-E53F-4786-9B55-B92B4C7FE6C3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B9E305-F97B-4CA8-96E9-BE9449BFB63B}" type="datetimeFigureOut">
              <a:rPr lang="id-ID" smtClean="0"/>
              <a:t>01/09/2022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32C3A5-E53F-4786-9B55-B92B4C7FE6C3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B9E305-F97B-4CA8-96E9-BE9449BFB63B}" type="datetimeFigureOut">
              <a:rPr lang="id-ID" smtClean="0"/>
              <a:t>01/09/2022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32C3A5-E53F-4786-9B55-B92B4C7FE6C3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B9E305-F97B-4CA8-96E9-BE9449BFB63B}" type="datetimeFigureOut">
              <a:rPr lang="id-ID" smtClean="0"/>
              <a:t>01/09/2022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32C3A5-E53F-4786-9B55-B92B4C7FE6C3}" type="slidenum">
              <a:rPr lang="id-ID" smtClean="0"/>
              <a:t>‹#›</a:t>
            </a:fld>
            <a:endParaRPr lang="id-ID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B9E305-F97B-4CA8-96E9-BE9449BFB63B}" type="datetimeFigureOut">
              <a:rPr lang="id-ID" smtClean="0"/>
              <a:t>01/09/2022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32C3A5-E53F-4786-9B55-B92B4C7FE6C3}" type="slidenum">
              <a:rPr lang="id-ID" smtClean="0"/>
              <a:t>‹#›</a:t>
            </a:fld>
            <a:endParaRPr lang="id-ID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B9E305-F97B-4CA8-96E9-BE9449BFB63B}" type="datetimeFigureOut">
              <a:rPr lang="id-ID" smtClean="0"/>
              <a:t>01/09/2022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32C3A5-E53F-4786-9B55-B92B4C7FE6C3}" type="slidenum">
              <a:rPr lang="id-ID" smtClean="0"/>
              <a:t>‹#›</a:t>
            </a:fld>
            <a:endParaRPr lang="id-ID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B9E305-F97B-4CA8-96E9-BE9449BFB63B}" type="datetimeFigureOut">
              <a:rPr lang="id-ID" smtClean="0"/>
              <a:t>01/09/2022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32C3A5-E53F-4786-9B55-B92B4C7FE6C3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B9E305-F97B-4CA8-96E9-BE9449BFB63B}" type="datetimeFigureOut">
              <a:rPr lang="id-ID" smtClean="0"/>
              <a:t>01/09/2022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32C3A5-E53F-4786-9B55-B92B4C7FE6C3}" type="slidenum">
              <a:rPr lang="id-ID" smtClean="0"/>
              <a:t>‹#›</a:t>
            </a:fld>
            <a:endParaRPr lang="id-ID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B9E305-F97B-4CA8-96E9-BE9449BFB63B}" type="datetimeFigureOut">
              <a:rPr lang="id-ID" smtClean="0"/>
              <a:t>01/09/2022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32C3A5-E53F-4786-9B55-B92B4C7FE6C3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8B9E305-F97B-4CA8-96E9-BE9449BFB63B}" type="datetimeFigureOut">
              <a:rPr lang="id-ID" smtClean="0"/>
              <a:t>01/09/2022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32C3A5-E53F-4786-9B55-B92B4C7FE6C3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8B9E305-F97B-4CA8-96E9-BE9449BFB63B}" type="datetimeFigureOut">
              <a:rPr lang="id-ID" smtClean="0"/>
              <a:t>01/09/2022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132C3A5-E53F-4786-9B55-B92B4C7FE6C3}" type="slidenum">
              <a:rPr lang="id-ID" smtClean="0"/>
              <a:t>‹#›</a:t>
            </a:fld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8B9E305-F97B-4CA8-96E9-BE9449BFB63B}" type="datetimeFigureOut">
              <a:rPr lang="id-ID" smtClean="0"/>
              <a:t>01/09/2022</a:t>
            </a:fld>
            <a:endParaRPr lang="id-ID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132C3A5-E53F-4786-9B55-B92B4C7FE6C3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Programa Penyuluhan 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46898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d-ID" dirty="0"/>
              <a:t>Programa penyuluhan pertanian adalah rencana tentang kegiatan penyuluhan pertanian yang memadukan aspirasi petani-nelayan dan masyarakat pertanian dengan potensi wilayah dan program pembangunan pertanian yang menggambarkan keadaan sekarang, tujuan yang ingin dicapai, masalah-masalah dan alternatif pemecahannya, serta cara mencapai tujuan yang disusun secara partisipatif, sistematis, dan tertulis setiap tahun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Apa itu programa penyuluhan 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52280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157788"/>
            <a:ext cx="9144000" cy="158358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 eaLnBrk="1" hangingPunct="1">
              <a:defRPr/>
            </a:pPr>
            <a:r>
              <a:rPr lang="en-US" sz="2400" b="1" dirty="0" smtClean="0">
                <a:solidFill>
                  <a:schemeClr val="tx1"/>
                </a:solidFill>
                <a:effectLst/>
              </a:rPr>
              <a:t>ILUSTRASI</a:t>
            </a:r>
            <a:br>
              <a:rPr lang="en-US" sz="2400" b="1" dirty="0" smtClean="0">
                <a:solidFill>
                  <a:schemeClr val="tx1"/>
                </a:solidFill>
                <a:effectLst/>
              </a:rPr>
            </a:br>
            <a:r>
              <a:rPr lang="en-US" sz="2400" b="1" dirty="0" err="1" smtClean="0">
                <a:solidFill>
                  <a:schemeClr val="tx1"/>
                </a:solidFill>
                <a:effectLst/>
              </a:rPr>
              <a:t>Sebuah</a:t>
            </a:r>
            <a:r>
              <a:rPr lang="en-US" sz="2400" b="1" dirty="0" smtClean="0">
                <a:solidFill>
                  <a:schemeClr val="tx1"/>
                </a:solidFill>
                <a:effectLst/>
              </a:rPr>
              <a:t> PROGRAMA </a:t>
            </a:r>
            <a:r>
              <a:rPr lang="en-US" sz="2400" b="1" dirty="0" err="1" smtClean="0">
                <a:solidFill>
                  <a:schemeClr val="tx1"/>
                </a:solidFill>
                <a:effectLst/>
              </a:rPr>
              <a:t>adalah</a:t>
            </a:r>
            <a:r>
              <a:rPr lang="en-US" sz="2400" b="1" dirty="0" smtClean="0">
                <a:solidFill>
                  <a:schemeClr val="tx1"/>
                </a:solidFill>
                <a:effectLst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effectLst/>
              </a:rPr>
              <a:t>ibarat</a:t>
            </a:r>
            <a:r>
              <a:rPr lang="en-US" sz="2400" b="1" dirty="0" smtClean="0">
                <a:solidFill>
                  <a:schemeClr val="tx1"/>
                </a:solidFill>
                <a:effectLst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effectLst/>
              </a:rPr>
              <a:t>sebuah</a:t>
            </a:r>
            <a:r>
              <a:rPr lang="en-US" sz="2400" b="1" dirty="0" smtClean="0">
                <a:solidFill>
                  <a:schemeClr val="tx1"/>
                </a:solidFill>
                <a:effectLst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effectLst/>
              </a:rPr>
              <a:t>roket</a:t>
            </a:r>
            <a:r>
              <a:rPr lang="en-US" sz="2400" b="1" dirty="0" smtClean="0">
                <a:solidFill>
                  <a:schemeClr val="tx1"/>
                </a:solidFill>
                <a:effectLst/>
              </a:rPr>
              <a:t>, </a:t>
            </a:r>
            <a:r>
              <a:rPr lang="en-US" sz="2400" b="1" dirty="0" err="1" smtClean="0">
                <a:solidFill>
                  <a:schemeClr val="tx1"/>
                </a:solidFill>
                <a:effectLst/>
              </a:rPr>
              <a:t>ia</a:t>
            </a:r>
            <a:r>
              <a:rPr lang="en-US" sz="2400" b="1" dirty="0" smtClean="0">
                <a:solidFill>
                  <a:schemeClr val="tx1"/>
                </a:solidFill>
                <a:effectLst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effectLst/>
              </a:rPr>
              <a:t>baru</a:t>
            </a:r>
            <a:r>
              <a:rPr lang="en-US" sz="2400" b="1" dirty="0" smtClean="0">
                <a:solidFill>
                  <a:schemeClr val="tx1"/>
                </a:solidFill>
                <a:effectLst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effectLst/>
              </a:rPr>
              <a:t>dapat</a:t>
            </a:r>
            <a:r>
              <a:rPr lang="en-US" sz="2400" b="1" dirty="0" smtClean="0">
                <a:solidFill>
                  <a:schemeClr val="tx1"/>
                </a:solidFill>
                <a:effectLst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effectLst/>
              </a:rPr>
              <a:t>diluncurkan</a:t>
            </a:r>
            <a:r>
              <a:rPr lang="en-US" sz="2400" b="1" dirty="0" smtClean="0">
                <a:solidFill>
                  <a:schemeClr val="tx1"/>
                </a:solidFill>
                <a:effectLst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effectLst/>
              </a:rPr>
              <a:t>apabila</a:t>
            </a:r>
            <a:r>
              <a:rPr lang="en-US" sz="2400" b="1" dirty="0" smtClean="0">
                <a:solidFill>
                  <a:schemeClr val="tx1"/>
                </a:solidFill>
                <a:effectLst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effectLst/>
              </a:rPr>
              <a:t>unsur-unsurnya</a:t>
            </a:r>
            <a:r>
              <a:rPr lang="en-US" sz="2400" b="1" dirty="0" smtClean="0">
                <a:solidFill>
                  <a:schemeClr val="tx1"/>
                </a:solidFill>
                <a:effectLst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effectLst/>
              </a:rPr>
              <a:t>lengkap</a:t>
            </a:r>
            <a:r>
              <a:rPr lang="en-US" sz="2400" b="1" dirty="0" smtClean="0">
                <a:solidFill>
                  <a:schemeClr val="tx1"/>
                </a:solidFill>
                <a:effectLst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effectLst/>
              </a:rPr>
              <a:t>serta</a:t>
            </a:r>
            <a:r>
              <a:rPr lang="en-US" sz="2400" b="1" dirty="0" smtClean="0">
                <a:solidFill>
                  <a:schemeClr val="tx1"/>
                </a:solidFill>
                <a:effectLst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effectLst/>
              </a:rPr>
              <a:t>disusun</a:t>
            </a:r>
            <a:r>
              <a:rPr lang="en-US" sz="2400" b="1" dirty="0" smtClean="0">
                <a:solidFill>
                  <a:schemeClr val="tx1"/>
                </a:solidFill>
                <a:effectLst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effectLst/>
              </a:rPr>
              <a:t>secara</a:t>
            </a:r>
            <a:r>
              <a:rPr lang="en-US" sz="2400" b="1" dirty="0" smtClean="0">
                <a:solidFill>
                  <a:schemeClr val="tx1"/>
                </a:solidFill>
                <a:effectLst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effectLst/>
              </a:rPr>
              <a:t>sistimatis</a:t>
            </a:r>
            <a:r>
              <a:rPr lang="en-US" sz="2400" b="1" dirty="0" smtClean="0">
                <a:solidFill>
                  <a:schemeClr val="tx1"/>
                </a:solidFill>
                <a:effectLst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effectLst/>
              </a:rPr>
              <a:t>dan</a:t>
            </a:r>
            <a:r>
              <a:rPr lang="en-US" sz="2400" b="1" dirty="0" smtClean="0">
                <a:solidFill>
                  <a:schemeClr val="tx1"/>
                </a:solidFill>
                <a:effectLst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effectLst/>
              </a:rPr>
              <a:t>tertaur</a:t>
            </a:r>
            <a:endParaRPr lang="en-US" sz="2400" b="1" dirty="0" smtClean="0">
              <a:solidFill>
                <a:schemeClr val="tx1"/>
              </a:solidFill>
              <a:effectLst/>
            </a:endParaRPr>
          </a:p>
        </p:txBody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95600" y="1419225"/>
            <a:ext cx="4032250" cy="4824413"/>
          </a:xfrm>
          <a:noFill/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en-US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smtClean="0"/>
          </a:p>
        </p:txBody>
      </p:sp>
      <p:sp>
        <p:nvSpPr>
          <p:cNvPr id="17412" name="AutoShape 4"/>
          <p:cNvSpPr>
            <a:spLocks noChangeArrowheads="1"/>
          </p:cNvSpPr>
          <p:nvPr/>
        </p:nvSpPr>
        <p:spPr bwMode="auto">
          <a:xfrm>
            <a:off x="3704097" y="24408"/>
            <a:ext cx="2088232" cy="1700808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1" dirty="0" smtClean="0">
                <a:latin typeface="Arial" charset="0"/>
              </a:rPr>
              <a:t>Cara </a:t>
            </a:r>
            <a:endParaRPr lang="en-US" sz="1800" b="1" dirty="0">
              <a:latin typeface="Arial" charset="0"/>
            </a:endParaRPr>
          </a:p>
          <a:p>
            <a:pPr algn="ctr"/>
            <a:r>
              <a:rPr lang="en-US" sz="1800" b="1" dirty="0" err="1">
                <a:latin typeface="Arial" charset="0"/>
              </a:rPr>
              <a:t>Mencapai</a:t>
            </a:r>
            <a:r>
              <a:rPr lang="en-US" sz="1800" b="1" dirty="0">
                <a:latin typeface="Arial" charset="0"/>
              </a:rPr>
              <a:t> </a:t>
            </a:r>
          </a:p>
          <a:p>
            <a:pPr algn="ctr"/>
            <a:r>
              <a:rPr lang="en-US" sz="1800" b="1" dirty="0" err="1">
                <a:latin typeface="Arial" charset="0"/>
              </a:rPr>
              <a:t>tujuan</a:t>
            </a:r>
            <a:endParaRPr lang="en-US" sz="1800" b="1" dirty="0">
              <a:latin typeface="Arial" charset="0"/>
            </a:endParaRP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3707904" y="1844824"/>
            <a:ext cx="2088232" cy="647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1" dirty="0" err="1" smtClean="0">
                <a:latin typeface="Arial" charset="0"/>
              </a:rPr>
              <a:t>Tujuan</a:t>
            </a:r>
            <a:endParaRPr lang="en-US" sz="1800" b="1" dirty="0">
              <a:latin typeface="Arial" charset="0"/>
            </a:endParaRP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3707904" y="2630206"/>
            <a:ext cx="2088232" cy="647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1" dirty="0" err="1" smtClean="0">
                <a:latin typeface="Arial" charset="0"/>
              </a:rPr>
              <a:t>Masalah</a:t>
            </a:r>
            <a:endParaRPr lang="en-US" sz="1800" b="1" dirty="0">
              <a:latin typeface="Arial" charset="0"/>
            </a:endParaRPr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3707904" y="3356992"/>
            <a:ext cx="2088232" cy="64807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1" dirty="0" err="1" smtClean="0">
                <a:latin typeface="Arial" charset="0"/>
              </a:rPr>
              <a:t>keadaan</a:t>
            </a:r>
            <a:endParaRPr lang="en-US" sz="1800" b="1" dirty="0">
              <a:latin typeface="Arial" charset="0"/>
            </a:endParaRPr>
          </a:p>
        </p:txBody>
      </p:sp>
      <p:sp>
        <p:nvSpPr>
          <p:cNvPr id="17416" name="AutoShape 8"/>
          <p:cNvSpPr>
            <a:spLocks noChangeArrowheads="1"/>
          </p:cNvSpPr>
          <p:nvPr/>
        </p:nvSpPr>
        <p:spPr bwMode="auto">
          <a:xfrm flipV="1">
            <a:off x="2603600" y="4106862"/>
            <a:ext cx="4289226" cy="649288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0693536"/>
      </p:ext>
    </p:extLst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46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46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6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786" grpId="0" animBg="1"/>
      <p:bldP spid="24678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ciri dari unsur programa penyuluhan pertanian yang perlu diperhatikan adalah</a:t>
            </a:r>
          </a:p>
          <a:p>
            <a:r>
              <a:rPr lang="id-ID" dirty="0" smtClean="0"/>
              <a:t>1. unsur tersebut harus disebutkan secara berurutan dari keadaan, masalah, tujuan, dan cara mencapai tujuan; </a:t>
            </a:r>
          </a:p>
          <a:p>
            <a:r>
              <a:rPr lang="id-ID" dirty="0" smtClean="0"/>
              <a:t>2. unsur-unsurnya berkaitan satu dengan yang lainnya dan ada hubungan sebab akibat; </a:t>
            </a:r>
          </a:p>
          <a:p>
            <a:r>
              <a:rPr lang="id-ID" dirty="0" smtClean="0"/>
              <a:t>3. penyusunannya dalam penulisan programa penyuluhan pertanian mengikuti aturan penyelarasan kaidah. </a:t>
            </a:r>
            <a:endParaRPr lang="id-ID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Ciri dan Unsur </a:t>
            </a:r>
            <a:r>
              <a:rPr lang="id-ID" dirty="0" smtClean="0"/>
              <a:t>Programa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501396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a</a:t>
            </a:r>
            <a:r>
              <a:rPr lang="id-ID" dirty="0"/>
              <a:t>. berperan sebagai sistem jaringan aktif yang melibatkan unsur pelaku pembangunan pertanian secara simultan; </a:t>
            </a:r>
            <a:endParaRPr lang="id-ID" dirty="0" smtClean="0"/>
          </a:p>
          <a:p>
            <a:r>
              <a:rPr lang="id-ID" dirty="0" smtClean="0"/>
              <a:t>b</a:t>
            </a:r>
            <a:r>
              <a:rPr lang="id-ID" dirty="0"/>
              <a:t>. menerapkan asas pemecahan masalah secara multidisiplin, dan proses belajar inovatif yang ditampilkan dalam dinamika proses interaktif yang sistematis dan terukur.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d-ID" sz="2800" dirty="0" smtClean="0"/>
              <a:t>Kedudukan </a:t>
            </a:r>
            <a:r>
              <a:rPr lang="id-ID" sz="2800" dirty="0"/>
              <a:t>Program Pembangunan Pertanian dan Programa Penyuluhan Pertanian </a:t>
            </a:r>
          </a:p>
        </p:txBody>
      </p:sp>
    </p:spTree>
    <p:extLst>
      <p:ext uri="{BB962C8B-B14F-4D97-AF65-F5344CB8AC3E}">
        <p14:creationId xmlns:p14="http://schemas.microsoft.com/office/powerpoint/2010/main" val="11191713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a. Mengidentifikasi kegiatan-kegiatan untuk memecahkan masalah. </a:t>
            </a:r>
          </a:p>
          <a:p>
            <a:r>
              <a:rPr lang="id-ID" dirty="0" smtClean="0"/>
              <a:t>b. Memilih kegiatan yang paling tepat dengan menetapkan prioritas. </a:t>
            </a:r>
          </a:p>
          <a:p>
            <a:r>
              <a:rPr lang="id-ID" dirty="0" smtClean="0"/>
              <a:t>c. Merumuskan rencana kegiatan penyuluhan pertanian. </a:t>
            </a:r>
            <a:endParaRPr lang="id-ID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Perumusan Programa/Rencana Kegiatan Penyuluhan Pertanian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99493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smtClean="0"/>
              <a:t>Terimakasih 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360274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</TotalTime>
  <Words>209</Words>
  <Application>Microsoft Office PowerPoint</Application>
  <PresentationFormat>On-screen Show (4:3)</PresentationFormat>
  <Paragraphs>24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Concourse</vt:lpstr>
      <vt:lpstr>Programa Penyuluhan </vt:lpstr>
      <vt:lpstr>Apa itu programa penyuluhan </vt:lpstr>
      <vt:lpstr>ILUSTRASI Sebuah PROGRAMA adalah ibarat sebuah roket, ia baru dapat diluncurkan apabila unsur-unsurnya lengkap serta disusun secara sistimatis dan tertaur</vt:lpstr>
      <vt:lpstr>Ciri dan Unsur Programa</vt:lpstr>
      <vt:lpstr>Kedudukan Program Pembangunan Pertanian dan Programa Penyuluhan Pertanian </vt:lpstr>
      <vt:lpstr>Perumusan Programa/Rencana Kegiatan Penyuluhan Pertanian</vt:lpstr>
      <vt:lpstr>Terimakasih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Programa Penyuluhan </dc:title>
  <dc:creator>ASUS</dc:creator>
  <cp:lastModifiedBy>ASUS</cp:lastModifiedBy>
  <cp:revision>2</cp:revision>
  <dcterms:created xsi:type="dcterms:W3CDTF">2022-08-25T07:10:21Z</dcterms:created>
  <dcterms:modified xsi:type="dcterms:W3CDTF">2022-08-31T23:11:32Z</dcterms:modified>
</cp:coreProperties>
</file>