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73" r:id="rId5"/>
    <p:sldId id="272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71" r:id="rId14"/>
  </p:sldIdLst>
  <p:sldSz cx="9144000" cy="5143500" type="screen16x9"/>
  <p:notesSz cx="6858000" cy="9144000"/>
  <p:embeddedFontLst>
    <p:embeddedFont>
      <p:font typeface="Calisto MT" pitchFamily="18" charset="0"/>
      <p:regular r:id="rId16"/>
      <p:bold r:id="rId17"/>
      <p:italic r:id="rId18"/>
      <p:boldItalic r:id="rId19"/>
    </p:embeddedFont>
    <p:embeddedFont>
      <p:font typeface="Gill Sans Ultra Bold" pitchFamily="34" charset="0"/>
      <p:regular r:id="rId20"/>
    </p:embeddedFont>
    <p:embeddedFont>
      <p:font typeface="Cooper Black" pitchFamily="18" charset="0"/>
      <p:regular r:id="rId21"/>
    </p:embeddedFont>
    <p:embeddedFont>
      <p:font typeface="Cinzel" charset="0"/>
      <p:regular r:id="rId22"/>
      <p:bold r:id="rId23"/>
    </p:embeddedFont>
    <p:embeddedFont>
      <p:font typeface="Libre Baskerville" charset="0"/>
      <p:regular r:id="rId24"/>
      <p:bold r:id="rId25"/>
      <p:italic r:id="rId26"/>
    </p:embeddedFont>
    <p:embeddedFont>
      <p:font typeface="Franklin Gothic Heavy" pitchFamily="34" charset="0"/>
      <p:regular r:id="rId27"/>
      <p:italic r:id="rId28"/>
    </p:embeddedFont>
    <p:embeddedFont>
      <p:font typeface="Aharoni" pitchFamily="2" charset="-79"/>
      <p:bold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A3AB21C-F81B-4AE0-BC1B-9D4B83972B8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  <a:tblStyle styleId="{174FCA45-03BC-45BD-BB16-C2BAAE2C371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2" d="100"/>
          <a:sy n="102" d="100"/>
        </p:scale>
        <p:origin x="-45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8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8679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281939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Google Shape;4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584" name="Google Shape;4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Google Shape;183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01" name="Google Shape;184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6" name="Google Shape;299;gc3fd0bf08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77" name="Google Shape;300;gc3fd0bf08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9" name="Google Shape;10;p2"/>
          <p:cNvSpPr txBox="1">
            <a:spLocks noGrp="1"/>
          </p:cNvSpPr>
          <p:nvPr>
            <p:ph type="ctrTitle"/>
          </p:nvPr>
        </p:nvSpPr>
        <p:spPr>
          <a:xfrm>
            <a:off x="2798700" y="1991850"/>
            <a:ext cx="35466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3600"/>
              <a:buNone/>
              <a:defRPr sz="3600">
                <a:solidFill>
                  <a:srgbClr val="403228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3600"/>
              <a:buNone/>
              <a:defRPr sz="3600">
                <a:solidFill>
                  <a:srgbClr val="403228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3600"/>
              <a:buNone/>
              <a:defRPr sz="3600">
                <a:solidFill>
                  <a:srgbClr val="403228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3600"/>
              <a:buNone/>
              <a:defRPr sz="3600">
                <a:solidFill>
                  <a:srgbClr val="403228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3600"/>
              <a:buNone/>
              <a:defRPr sz="3600">
                <a:solidFill>
                  <a:srgbClr val="403228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3600"/>
              <a:buNone/>
              <a:defRPr sz="3600">
                <a:solidFill>
                  <a:srgbClr val="403228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3600"/>
              <a:buNone/>
              <a:defRPr sz="3600">
                <a:solidFill>
                  <a:srgbClr val="403228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3600"/>
              <a:buNone/>
              <a:defRPr sz="3600">
                <a:solidFill>
                  <a:srgbClr val="403228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3600"/>
              <a:buNone/>
              <a:defRPr sz="3600">
                <a:solidFill>
                  <a:srgbClr val="40322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Google Shape;12;p3"/>
          <p:cNvSpPr/>
          <p:nvPr/>
        </p:nvSpPr>
        <p:spPr>
          <a:xfrm>
            <a:off x="1411350" y="1333000"/>
            <a:ext cx="6321300" cy="2477400"/>
          </a:xfrm>
          <a:prstGeom prst="rect">
            <a:avLst/>
          </a:prstGeom>
          <a:noFill/>
          <a:ln w="28575" cap="flat" cmpd="sng">
            <a:solidFill>
              <a:srgbClr val="40322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673" name="Google Shape;13;p3"/>
          <p:cNvSpPr txBox="1">
            <a:spLocks noGrp="1"/>
          </p:cNvSpPr>
          <p:nvPr>
            <p:ph type="ctrTitle"/>
          </p:nvPr>
        </p:nvSpPr>
        <p:spPr>
          <a:xfrm>
            <a:off x="1513950" y="1583350"/>
            <a:ext cx="61161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9pPr>
          </a:lstStyle>
          <a:p>
            <a:endParaRPr/>
          </a:p>
        </p:txBody>
      </p:sp>
      <p:sp>
        <p:nvSpPr>
          <p:cNvPr id="104867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2919325" y="2687650"/>
            <a:ext cx="3305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1600"/>
              <a:buNone/>
              <a:defRPr sz="1600" i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1600"/>
              <a:buNone/>
              <a:defRPr sz="1600" i="1"/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1600"/>
              <a:buNone/>
              <a:defRPr sz="1600" i="1"/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1600"/>
              <a:buNone/>
              <a:defRPr i="1"/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1600"/>
              <a:buNone/>
              <a:defRPr i="1"/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1600"/>
              <a:buNone/>
              <a:defRPr i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i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i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i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Google Shape;38;p8"/>
          <p:cNvSpPr txBox="1">
            <a:spLocks noGrp="1"/>
          </p:cNvSpPr>
          <p:nvPr>
            <p:ph type="title"/>
          </p:nvPr>
        </p:nvSpPr>
        <p:spPr>
          <a:xfrm>
            <a:off x="1887900" y="434575"/>
            <a:ext cx="5368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</a:lvl9pPr>
          </a:lstStyle>
          <a:p>
            <a:endParaRPr/>
          </a:p>
        </p:txBody>
      </p:sp>
      <p:cxnSp>
        <p:nvCxnSpPr>
          <p:cNvPr id="3145728" name="Google Shape;39;p8"/>
          <p:cNvCxnSpPr>
            <a:cxnSpLocks/>
          </p:cNvCxnSpPr>
          <p:nvPr/>
        </p:nvCxnSpPr>
        <p:spPr>
          <a:xfrm>
            <a:off x="4279500" y="1427300"/>
            <a:ext cx="585000" cy="0"/>
          </a:xfrm>
          <a:prstGeom prst="straightConnector1">
            <a:avLst/>
          </a:prstGeom>
          <a:noFill/>
          <a:ln w="28575" cap="flat" cmpd="sng">
            <a:solidFill>
              <a:srgbClr val="92694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48589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</a:lvl1pPr>
            <a:lvl2pPr lvl="1">
              <a:buNone/>
            </a:lvl2pPr>
            <a:lvl3pPr lvl="2">
              <a:buNone/>
            </a:lvl3pPr>
            <a:lvl4pPr lvl="3">
              <a:buNone/>
            </a:lvl4pPr>
            <a:lvl5pPr lvl="4">
              <a:buNone/>
            </a:lvl5pPr>
            <a:lvl6pPr lvl="5">
              <a:buNone/>
            </a:lvl6pPr>
            <a:lvl7pPr lvl="6">
              <a:buNone/>
            </a:lvl7pPr>
            <a:lvl8pPr lvl="7">
              <a:buNone/>
            </a:lvl8pPr>
            <a:lvl9pPr lvl="8">
              <a:buNone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5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</a:lvl1pPr>
            <a:lvl2pPr lvl="1">
              <a:buNone/>
            </a:lvl2pPr>
            <a:lvl3pPr lvl="2">
              <a:buNone/>
            </a:lvl3pPr>
            <a:lvl4pPr lvl="3">
              <a:buNone/>
            </a:lvl4pPr>
            <a:lvl5pPr lvl="4">
              <a:buNone/>
            </a:lvl5pPr>
            <a:lvl6pPr lvl="5">
              <a:buNone/>
            </a:lvl6pPr>
            <a:lvl7pPr lvl="6">
              <a:buNone/>
            </a:lvl7pPr>
            <a:lvl8pPr lvl="7">
              <a:buNone/>
            </a:lvl8pPr>
            <a:lvl9pPr lvl="8">
              <a:buNone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Google Shape;6;p1"/>
          <p:cNvSpPr txBox="1">
            <a:spLocks noGrp="1"/>
          </p:cNvSpPr>
          <p:nvPr>
            <p:ph type="title"/>
          </p:nvPr>
        </p:nvSpPr>
        <p:spPr>
          <a:xfrm>
            <a:off x="1887900" y="434575"/>
            <a:ext cx="53682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9pPr>
          </a:lstStyle>
          <a:p>
            <a:endParaRPr/>
          </a:p>
        </p:txBody>
      </p:sp>
      <p:sp>
        <p:nvSpPr>
          <p:cNvPr id="1048577" name="Google Shape;7;p1"/>
          <p:cNvSpPr txBox="1">
            <a:spLocks noGrp="1"/>
          </p:cNvSpPr>
          <p:nvPr>
            <p:ph type="body" idx="1"/>
          </p:nvPr>
        </p:nvSpPr>
        <p:spPr>
          <a:xfrm>
            <a:off x="1224425" y="1477750"/>
            <a:ext cx="6695100" cy="34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Libre Baskerville"/>
              <a:buChar char="✣"/>
              <a:defRPr sz="2400">
                <a:solidFill>
                  <a:srgbClr val="403228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000"/>
              <a:buFont typeface="Libre Baskerville"/>
              <a:buChar char="⨳"/>
              <a:defRPr sz="2000">
                <a:solidFill>
                  <a:srgbClr val="403228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000"/>
              <a:buFont typeface="Libre Baskerville"/>
              <a:buChar char="■"/>
              <a:defRPr sz="2000">
                <a:solidFill>
                  <a:srgbClr val="403228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1600"/>
              <a:buFont typeface="Libre Baskerville"/>
              <a:buChar char="●"/>
              <a:defRPr sz="1600">
                <a:solidFill>
                  <a:srgbClr val="403228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1600"/>
              <a:buFont typeface="Libre Baskerville"/>
              <a:buChar char="○"/>
              <a:defRPr sz="1600">
                <a:solidFill>
                  <a:srgbClr val="403228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1600"/>
              <a:buFont typeface="Libre Baskerville"/>
              <a:buChar char="■"/>
              <a:defRPr sz="1600">
                <a:solidFill>
                  <a:srgbClr val="403228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1600"/>
              <a:buFont typeface="Libre Baskerville"/>
              <a:buChar char="●"/>
              <a:defRPr sz="1600">
                <a:solidFill>
                  <a:srgbClr val="403228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1600"/>
              <a:buFont typeface="Libre Baskerville"/>
              <a:buChar char="○"/>
              <a:defRPr sz="1600">
                <a:solidFill>
                  <a:srgbClr val="403228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1600"/>
              <a:buFont typeface="Libre Baskerville"/>
              <a:buChar char="■"/>
              <a:defRPr sz="1600">
                <a:solidFill>
                  <a:srgbClr val="403228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endParaRPr/>
          </a:p>
        </p:txBody>
      </p:sp>
      <p:sp>
        <p:nvSpPr>
          <p:cNvPr id="104857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2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lvl="1" algn="ctr">
              <a:buNone/>
              <a:defRPr sz="12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2pPr>
            <a:lvl3pPr lvl="2" algn="ctr">
              <a:buNone/>
              <a:defRPr sz="12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3pPr>
            <a:lvl4pPr lvl="3" algn="ctr">
              <a:buNone/>
              <a:defRPr sz="12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4pPr>
            <a:lvl5pPr lvl="4" algn="ctr">
              <a:buNone/>
              <a:defRPr sz="12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5pPr>
            <a:lvl6pPr lvl="5" algn="ctr">
              <a:buNone/>
              <a:defRPr sz="12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6pPr>
            <a:lvl7pPr lvl="6" algn="ctr">
              <a:buNone/>
              <a:defRPr sz="12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7pPr>
            <a:lvl8pPr lvl="7" algn="ctr">
              <a:buNone/>
              <a:defRPr sz="12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8pPr>
            <a:lvl9pPr lvl="8" algn="ctr">
              <a:buNone/>
              <a:defRPr sz="12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Rectangle 3"/>
          <p:cNvSpPr/>
          <p:nvPr/>
        </p:nvSpPr>
        <p:spPr>
          <a:xfrm>
            <a:off x="2226906" y="2605028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600" b="1" i="1" dirty="0" smtClean="0">
                <a:solidFill>
                  <a:schemeClr val="accent1">
                    <a:lumMod val="90000"/>
                    <a:lumOff val="10000"/>
                  </a:schemeClr>
                </a:solidFill>
              </a:rPr>
              <a:t>Mata </a:t>
            </a:r>
            <a:r>
              <a:rPr lang="en-US" sz="1600" b="1" i="1" dirty="0" err="1" smtClean="0">
                <a:solidFill>
                  <a:schemeClr val="accent1">
                    <a:lumMod val="90000"/>
                    <a:lumOff val="10000"/>
                  </a:schemeClr>
                </a:solidFill>
              </a:rPr>
              <a:t>Kuliah</a:t>
            </a:r>
            <a:r>
              <a:rPr lang="en-US" sz="1600" b="1" i="1" dirty="0" smtClean="0">
                <a:solidFill>
                  <a:schemeClr val="accent1">
                    <a:lumMod val="90000"/>
                    <a:lumOff val="10000"/>
                  </a:schemeClr>
                </a:solidFill>
              </a:rPr>
              <a:t> </a:t>
            </a:r>
            <a:r>
              <a:rPr lang="en-US" sz="1600" b="1" i="1" dirty="0" err="1" smtClean="0">
                <a:solidFill>
                  <a:schemeClr val="accent1">
                    <a:lumMod val="90000"/>
                    <a:lumOff val="10000"/>
                  </a:schemeClr>
                </a:solidFill>
              </a:rPr>
              <a:t>Sejarah</a:t>
            </a:r>
            <a:r>
              <a:rPr lang="en-US" sz="1600" b="1" i="1" dirty="0" smtClean="0">
                <a:solidFill>
                  <a:schemeClr val="accent1">
                    <a:lumMod val="90000"/>
                    <a:lumOff val="10000"/>
                  </a:schemeClr>
                </a:solidFill>
              </a:rPr>
              <a:t> </a:t>
            </a:r>
            <a:r>
              <a:rPr lang="en-US" sz="1600" b="1" i="1" dirty="0" err="1" smtClean="0">
                <a:solidFill>
                  <a:schemeClr val="accent1">
                    <a:lumMod val="90000"/>
                    <a:lumOff val="10000"/>
                  </a:schemeClr>
                </a:solidFill>
              </a:rPr>
              <a:t>Eropa</a:t>
            </a:r>
            <a:endParaRPr lang="en-US" sz="1600" b="1" i="1" dirty="0">
              <a:solidFill>
                <a:schemeClr val="accent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48581" name="Rectangle 4"/>
          <p:cNvSpPr/>
          <p:nvPr/>
        </p:nvSpPr>
        <p:spPr>
          <a:xfrm>
            <a:off x="2324100" y="3093876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Dosen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Pengampu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:</a:t>
            </a:r>
          </a:p>
          <a:p>
            <a:pPr algn="ctr"/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Dr. 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Risma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Margaretha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Sinaga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M. Hum.</a:t>
            </a:r>
            <a:endParaRPr lang="en-US" sz="1600" dirty="0">
              <a:solidFill>
                <a:schemeClr val="bg2">
                  <a:lumMod val="50000"/>
                </a:schemeClr>
              </a:solidFill>
              <a:latin typeface="Adobe Caslon Pro Bold" pitchFamily="18" charset="0"/>
            </a:endParaRPr>
          </a:p>
          <a:p>
            <a:pPr algn="ctr"/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Yustina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Dwi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Ekwandari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,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S.Pd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,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M.Hum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.</a:t>
            </a:r>
          </a:p>
          <a:p>
            <a:pPr algn="ctr"/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Yusuf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Perdana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,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S.Pd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.,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M.Pd</a:t>
            </a:r>
            <a:r>
              <a:rPr lang="en-US" sz="1600" dirty="0"/>
              <a:t>.</a:t>
            </a:r>
          </a:p>
        </p:txBody>
      </p:sp>
      <p:sp>
        <p:nvSpPr>
          <p:cNvPr id="1048582" name="Rectangle 5"/>
          <p:cNvSpPr/>
          <p:nvPr/>
        </p:nvSpPr>
        <p:spPr>
          <a:xfrm>
            <a:off x="93306" y="1581150"/>
            <a:ext cx="8839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re Baskerville" charset="0"/>
              </a:rPr>
              <a:t>REVOLUSI BOLSEVICK</a:t>
            </a:r>
            <a:endParaRPr lang="en-US" sz="3600" b="1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re Baskerville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sp>
        <p:nvSpPr>
          <p:cNvPr id="3" name="Google Shape;188;p27"/>
          <p:cNvSpPr/>
          <p:nvPr/>
        </p:nvSpPr>
        <p:spPr>
          <a:xfrm>
            <a:off x="186613" y="514350"/>
            <a:ext cx="419100" cy="419400"/>
          </a:xfrm>
          <a:prstGeom prst="donut">
            <a:avLst>
              <a:gd name="adj" fmla="val 24108"/>
            </a:avLst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02906" y="400884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Perang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saudara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atau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perang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sipil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Rusia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adalah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konflik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bersenjata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yang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berlangsung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antara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tahun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1917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hingga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1922.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Konflik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bersenjata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tersebut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terjadi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antara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kelompok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Merah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yang pro-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komunis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melawan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kelompok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Putih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yang pro-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Kekaisaran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Rusia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. </a:t>
            </a:r>
            <a:endParaRPr lang="en-US" sz="1200" dirty="0">
              <a:solidFill>
                <a:schemeClr val="bg2">
                  <a:lumMod val="50000"/>
                </a:schemeClr>
              </a:solidFill>
              <a:latin typeface="Cooper Black" pitchFamily="18" charset="0"/>
            </a:endParaRPr>
          </a:p>
        </p:txBody>
      </p:sp>
      <p:sp>
        <p:nvSpPr>
          <p:cNvPr id="6" name="Google Shape;188;p27"/>
          <p:cNvSpPr/>
          <p:nvPr/>
        </p:nvSpPr>
        <p:spPr>
          <a:xfrm>
            <a:off x="186613" y="1200150"/>
            <a:ext cx="419100" cy="419400"/>
          </a:xfrm>
          <a:prstGeom prst="donut">
            <a:avLst>
              <a:gd name="adj" fmla="val 24108"/>
            </a:avLst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27788" y="1200150"/>
            <a:ext cx="8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Tak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lama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usai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bubarnya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kekasairan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pemerintahan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koalisi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sementara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yang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anggotanya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berasal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dari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kubu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liberalis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dan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komunis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(Bolshevik)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didirikan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. Salah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satu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fokus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utama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dari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pemerintahan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sementara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tersebut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adalah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melanjutkan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kiprah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Rusia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dalam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Perang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Dunia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I</a:t>
            </a:r>
            <a:endParaRPr lang="en-US" sz="1200" dirty="0">
              <a:solidFill>
                <a:schemeClr val="bg2">
                  <a:lumMod val="50000"/>
                </a:schemeClr>
              </a:solidFill>
              <a:latin typeface="Cooper Black" pitchFamily="18" charset="0"/>
            </a:endParaRPr>
          </a:p>
        </p:txBody>
      </p:sp>
      <p:sp>
        <p:nvSpPr>
          <p:cNvPr id="8" name="Google Shape;188;p27"/>
          <p:cNvSpPr/>
          <p:nvPr/>
        </p:nvSpPr>
        <p:spPr>
          <a:xfrm>
            <a:off x="186613" y="1885950"/>
            <a:ext cx="419100" cy="419400"/>
          </a:xfrm>
          <a:prstGeom prst="donut">
            <a:avLst>
              <a:gd name="adj" fmla="val 24108"/>
            </a:avLst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702906" y="1885950"/>
            <a:ext cx="78657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Pihak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Jerman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di lain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pihak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berhasil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mematahkan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serangan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Rusia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dan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memulai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serangan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baliknya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.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Dengan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alasan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untuk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memulihkan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kondisi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di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medan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perang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yang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kacau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Jenderal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Kornilov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endParaRPr lang="en-US" sz="1200" dirty="0">
              <a:solidFill>
                <a:schemeClr val="bg2">
                  <a:lumMod val="50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0" name="Google Shape;188;p27"/>
          <p:cNvSpPr/>
          <p:nvPr/>
        </p:nvSpPr>
        <p:spPr>
          <a:xfrm>
            <a:off x="186613" y="2571750"/>
            <a:ext cx="419100" cy="419400"/>
          </a:xfrm>
          <a:prstGeom prst="donut">
            <a:avLst>
              <a:gd name="adj" fmla="val 24108"/>
            </a:avLst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743339" y="2540259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Namun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aksi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pemberontakan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tersebut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berhasil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ditumpas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dengan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mudah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oleh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pasukan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Tentara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Merah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.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Walaupun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pemberontakan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Cossack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berhasil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ditumpas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konflik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tidak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lantas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berhenti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. </a:t>
            </a:r>
            <a:endParaRPr lang="en-US" sz="1200" dirty="0">
              <a:solidFill>
                <a:schemeClr val="bg2">
                  <a:lumMod val="50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2" name="Google Shape;188;p27"/>
          <p:cNvSpPr/>
          <p:nvPr/>
        </p:nvSpPr>
        <p:spPr>
          <a:xfrm>
            <a:off x="186613" y="3257550"/>
            <a:ext cx="419100" cy="419400"/>
          </a:xfrm>
          <a:prstGeom prst="donut">
            <a:avLst>
              <a:gd name="adj" fmla="val 24108"/>
            </a:avLst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743339" y="3144084"/>
            <a:ext cx="78657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Bulan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Juli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1918,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pasukan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gabungan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Jerman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dan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Ottoman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memasuki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wilayah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Azerbaijan,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Kaukasus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selatan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.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Kelompok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Bolshevik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sebenarnya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enggan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membiarkan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Kaukasus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dikuasai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oleh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Jerman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dan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Ottoman,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namun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mereka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akhirnya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mengalah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dan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pergi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setelah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didesak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oleh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penduduk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setempat</a:t>
            </a:r>
            <a:endParaRPr lang="en-US" sz="1200" dirty="0">
              <a:solidFill>
                <a:schemeClr val="bg2">
                  <a:lumMod val="50000"/>
                </a:schemeClr>
              </a:solidFill>
              <a:latin typeface="Cooper Black" pitchFamily="18" charset="0"/>
            </a:endParaRPr>
          </a:p>
        </p:txBody>
      </p:sp>
      <p:sp>
        <p:nvSpPr>
          <p:cNvPr id="14" name="Google Shape;188;p27"/>
          <p:cNvSpPr/>
          <p:nvPr/>
        </p:nvSpPr>
        <p:spPr>
          <a:xfrm>
            <a:off x="186613" y="3943350"/>
            <a:ext cx="419100" cy="419400"/>
          </a:xfrm>
          <a:prstGeom prst="donut">
            <a:avLst>
              <a:gd name="adj" fmla="val 24108"/>
            </a:avLst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751116" y="3956481"/>
            <a:ext cx="78657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Perudingan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damai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dan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pengakuan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kemerdekaan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atas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wilayah-wilayah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tersebut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lalu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muncul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tak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lama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berselang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.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Kendati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gagal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merebut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kembali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kawasan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Baltik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(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beserta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Polandia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pada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pertengahan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tahun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1920),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pasukan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Tentara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Merah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masih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menunjukkan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tren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positif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atas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Tentara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Putih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Cooper Black" pitchFamily="18" charset="0"/>
              </a:rPr>
              <a:t>. </a:t>
            </a:r>
            <a:endParaRPr lang="en-US" sz="1200" dirty="0">
              <a:solidFill>
                <a:schemeClr val="bg2">
                  <a:lumMod val="50000"/>
                </a:schemeClr>
              </a:solidFill>
              <a:latin typeface="Cooper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2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1885950"/>
            <a:ext cx="6116100" cy="12926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Ultra Bold" pitchFamily="34" charset="0"/>
                <a:cs typeface="Aharoni" pitchFamily="2" charset="-79"/>
              </a:rPr>
              <a:t>DAMPAK REVOLUSI</a:t>
            </a:r>
            <a:br>
              <a:rPr lang="en-US" sz="36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Ultra Bold" pitchFamily="34" charset="0"/>
                <a:cs typeface="Aharoni" pitchFamily="2" charset="-79"/>
              </a:rPr>
            </a:b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Ultra Bold" pitchFamily="34" charset="0"/>
                <a:cs typeface="Aharoni" pitchFamily="2" charset="-79"/>
              </a:rPr>
              <a:t>BOLSEVICK</a:t>
            </a:r>
            <a:endParaRPr lang="en-US" sz="3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Ultra Bold" pitchFamily="34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3273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939" y="625389"/>
            <a:ext cx="3124200" cy="857400"/>
          </a:xfrm>
        </p:spPr>
        <p:txBody>
          <a:bodyPr/>
          <a:lstStyle/>
          <a:p>
            <a:r>
              <a:rPr lang="en-US" b="1" dirty="0" err="1" smtClean="0">
                <a:latin typeface="Calisto MT" pitchFamily="18" charset="0"/>
              </a:rPr>
              <a:t>Bagi</a:t>
            </a:r>
            <a:r>
              <a:rPr lang="en-US" b="1" dirty="0" smtClean="0">
                <a:latin typeface="Calisto MT" pitchFamily="18" charset="0"/>
              </a:rPr>
              <a:t> </a:t>
            </a:r>
            <a:r>
              <a:rPr lang="en-US" b="1" dirty="0" err="1" smtClean="0">
                <a:latin typeface="Calisto MT" pitchFamily="18" charset="0"/>
              </a:rPr>
              <a:t>Masyarakat</a:t>
            </a:r>
            <a:endParaRPr lang="en-US" b="1" dirty="0">
              <a:latin typeface="Calisto MT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727510" y="617225"/>
            <a:ext cx="34290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 b="0" i="0" u="none" strike="noStrike" cap="none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 b="0" i="0" u="none" strike="noStrike" cap="none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 b="0" i="0" u="none" strike="noStrike" cap="none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 b="0" i="0" u="none" strike="noStrike" cap="none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 b="0" i="0" u="none" strike="noStrike" cap="none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 b="0" i="0" u="none" strike="noStrike" cap="none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 b="0" i="0" u="none" strike="noStrike" cap="none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 b="0" i="0" u="none" strike="noStrike" cap="none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 b="0" i="0" u="none" strike="noStrike" cap="none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9pPr>
          </a:lstStyle>
          <a:p>
            <a:r>
              <a:rPr lang="en-US" b="1" dirty="0" err="1" smtClean="0">
                <a:latin typeface="Calisto MT" pitchFamily="18" charset="0"/>
              </a:rPr>
              <a:t>Bagi</a:t>
            </a:r>
            <a:r>
              <a:rPr lang="en-US" b="1" dirty="0" smtClean="0">
                <a:latin typeface="Calisto MT" pitchFamily="18" charset="0"/>
              </a:rPr>
              <a:t> </a:t>
            </a:r>
            <a:r>
              <a:rPr lang="en-US" b="1" dirty="0" err="1" smtClean="0">
                <a:latin typeface="Calisto MT" pitchFamily="18" charset="0"/>
              </a:rPr>
              <a:t>Dunia</a:t>
            </a:r>
            <a:endParaRPr lang="en-US" b="1" dirty="0">
              <a:latin typeface="Calisto MT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95400" y="1504950"/>
            <a:ext cx="25146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Dampak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tersebut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mencangkup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dampak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dalam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sistem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politik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,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sistem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sosial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,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dan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sistem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ekonomi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.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Revolusi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Rusia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yang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dimenangkan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oleh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kaum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komunis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radikal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(Bolshevik)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berdampak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pada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meluasnya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paham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komunisme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di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dunia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. Negara-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negara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dunia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ketiga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yang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pada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saat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itu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masih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dijajah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bangsa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lain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dengan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segera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b="1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mengadopsinya</a:t>
            </a:r>
            <a:r>
              <a:rPr lang="en-US" sz="1200" b="1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. </a:t>
            </a:r>
            <a:endParaRPr lang="en-US" sz="1200" b="1" dirty="0">
              <a:solidFill>
                <a:schemeClr val="bg2">
                  <a:lumMod val="50000"/>
                </a:schemeClr>
              </a:solidFill>
              <a:latin typeface="Adobe Caslon Pro Bold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0" y="1409311"/>
            <a:ext cx="25146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A</a:t>
            </a:r>
            <a:r>
              <a:rPr lang="en-US" sz="1200" dirty="0" err="1" smtClean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kibat</a:t>
            </a:r>
            <a:r>
              <a:rPr lang="en-US" sz="1200" dirty="0" smtClean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terjadinya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Revolusi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Rusia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dampak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fisik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pun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juga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ada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.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Dampak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fisik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ini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antara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lain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seperti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terjadinya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Revolusi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industri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dan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Revolusi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Hijau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atau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yang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biasa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kita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sebut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Revolusi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Agraria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.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P</a:t>
            </a:r>
            <a:r>
              <a:rPr lang="en-US" sz="1200" dirty="0" err="1" smtClean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ada</a:t>
            </a:r>
            <a:r>
              <a:rPr lang="en-US" sz="1200" dirty="0" smtClean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saat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itu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pasca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perang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dunia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pertama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dan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kedua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.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Revolusi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industri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yang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terjadi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di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Rusia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tidak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jauh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bebeda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pada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daerah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Eropa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karena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kala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itu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Rusia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memang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dilanda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banyak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krisis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.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Sehingga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ini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mendorong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adanya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Revolusi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Adobe Caslon Pro Bold" pitchFamily="18" charset="0"/>
              </a:rPr>
              <a:t> industry </a:t>
            </a:r>
            <a:endParaRPr lang="en-US" sz="1200" dirty="0">
              <a:solidFill>
                <a:schemeClr val="bg2">
                  <a:lumMod val="50000"/>
                </a:schemeClr>
              </a:solidFill>
              <a:latin typeface="Adobe Caslon Pro Bol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61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5" name="Google Shape;302;p36"/>
          <p:cNvSpPr txBox="1">
            <a:spLocks noGrp="1"/>
          </p:cNvSpPr>
          <p:nvPr>
            <p:ph type="ctrTitle"/>
          </p:nvPr>
        </p:nvSpPr>
        <p:spPr>
          <a:xfrm>
            <a:off x="1600200" y="1428750"/>
            <a:ext cx="6116100" cy="220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 smtClean="0">
                <a:solidFill>
                  <a:schemeClr val="dk2"/>
                </a:solidFill>
              </a:rPr>
              <a:t>Thank you</a:t>
            </a:r>
            <a:br>
              <a:rPr lang="en" sz="4800" dirty="0" smtClean="0">
                <a:solidFill>
                  <a:schemeClr val="dk2"/>
                </a:solidFill>
              </a:rPr>
            </a:br>
            <a:r>
              <a:rPr lang="en-US" sz="4000" i="1" dirty="0" smtClean="0">
                <a:solidFill>
                  <a:schemeClr val="dk2"/>
                </a:solidFill>
                <a:latin typeface="Libre Baskerville" charset="0"/>
              </a:rPr>
              <a:t>Any question?</a:t>
            </a:r>
            <a:r>
              <a:rPr lang="en" sz="4800" dirty="0" smtClean="0">
                <a:solidFill>
                  <a:schemeClr val="dk2"/>
                </a:solidFill>
              </a:rPr>
              <a:t/>
            </a:r>
            <a:br>
              <a:rPr lang="en" sz="4800" dirty="0" smtClean="0">
                <a:solidFill>
                  <a:schemeClr val="dk2"/>
                </a:solidFill>
              </a:rPr>
            </a:b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  <p:sp>
        <p:nvSpPr>
          <p:cNvPr id="1048587" name="Rectangle 2"/>
          <p:cNvSpPr/>
          <p:nvPr/>
        </p:nvSpPr>
        <p:spPr>
          <a:xfrm>
            <a:off x="533400" y="971550"/>
            <a:ext cx="7315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  <a:latin typeface="Cooper Black" pitchFamily="18" charset="0"/>
              </a:rPr>
              <a:t>Kelompok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latin typeface="Cooper Black" pitchFamily="18" charset="0"/>
              </a:rPr>
              <a:t>16</a:t>
            </a:r>
            <a:endParaRPr lang="en-US" sz="3600" dirty="0" smtClean="0">
              <a:solidFill>
                <a:schemeClr val="accent2">
                  <a:lumMod val="50000"/>
                </a:schemeClr>
              </a:solidFill>
              <a:latin typeface="Cooper Black" pitchFamily="18" charset="0"/>
            </a:endParaRPr>
          </a:p>
          <a:p>
            <a:endParaRPr lang="en-US" sz="3600" dirty="0" smtClean="0">
              <a:solidFill>
                <a:schemeClr val="accent2">
                  <a:lumMod val="50000"/>
                </a:schemeClr>
              </a:solidFill>
              <a:latin typeface="Cooper Black" pitchFamily="18" charset="0"/>
            </a:endParaRPr>
          </a:p>
          <a:p>
            <a:pPr algn="ctr"/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Cooper Black" pitchFamily="18" charset="0"/>
              </a:rPr>
              <a:t>Feni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Cooper Black" pitchFamily="18" charset="0"/>
              </a:rPr>
              <a:t>Kurniawati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Cooper Black" pitchFamily="18" charset="0"/>
              </a:rPr>
              <a:t>	1913033006</a:t>
            </a:r>
          </a:p>
          <a:p>
            <a:pPr algn="ctr"/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Cooper Black" pitchFamily="18" charset="0"/>
              </a:rPr>
              <a:t>Ajeng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Cooper Black" pitchFamily="18" charset="0"/>
              </a:rPr>
              <a:t>Diah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Cooper Black" pitchFamily="18" charset="0"/>
              </a:rPr>
              <a:t>Kinanti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Cooper Black" pitchFamily="18" charset="0"/>
              </a:rPr>
              <a:t>	1913033008</a:t>
            </a:r>
          </a:p>
          <a:p>
            <a:pPr algn="ctr"/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Cooper Black" pitchFamily="18" charset="0"/>
              </a:rPr>
              <a:t>I Made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Cooper Black" pitchFamily="18" charset="0"/>
              </a:rPr>
              <a:t>Yudha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Cooper Black" pitchFamily="18" charset="0"/>
              </a:rPr>
              <a:t> W.	1913033048</a:t>
            </a:r>
          </a:p>
          <a:p>
            <a:pPr algn="ctr"/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Cooper Black" pitchFamily="18" charset="0"/>
              </a:rPr>
              <a:t>Fefi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Cooper Black" pitchFamily="18" charset="0"/>
              </a:rPr>
              <a:t>Yunia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Cooper Black" pitchFamily="18" charset="0"/>
              </a:rPr>
              <a:t> </a:t>
            </a:r>
            <a:r>
              <a:rPr lang="en-US" sz="1800" dirty="0" err="1" smtClean="0">
                <a:solidFill>
                  <a:schemeClr val="accent2">
                    <a:lumMod val="50000"/>
                  </a:schemeClr>
                </a:solidFill>
                <a:latin typeface="Cooper Black" pitchFamily="18" charset="0"/>
              </a:rPr>
              <a:t>Amalia</a:t>
            </a:r>
            <a:r>
              <a:rPr lang="en-US" sz="1800" dirty="0" smtClean="0">
                <a:solidFill>
                  <a:schemeClr val="accent2">
                    <a:lumMod val="50000"/>
                  </a:schemeClr>
                </a:solidFill>
                <a:latin typeface="Cooper Black" pitchFamily="18" charset="0"/>
              </a:rPr>
              <a:t> Sari	2053033010</a:t>
            </a:r>
            <a:endParaRPr lang="en-US" sz="1800" dirty="0">
              <a:solidFill>
                <a:schemeClr val="accent2">
                  <a:lumMod val="50000"/>
                </a:schemeClr>
              </a:solidFill>
              <a:latin typeface="Cooper Blac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Google Shape;186;p27"/>
          <p:cNvSpPr txBox="1">
            <a:spLocks noGrp="1"/>
          </p:cNvSpPr>
          <p:nvPr>
            <p:ph type="title"/>
          </p:nvPr>
        </p:nvSpPr>
        <p:spPr>
          <a:xfrm>
            <a:off x="1887900" y="434575"/>
            <a:ext cx="5368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 smtClean="0"/>
              <a:t>Materi Pembahasan</a:t>
            </a:r>
            <a:endParaRPr sz="3200" b="1" dirty="0"/>
          </a:p>
        </p:txBody>
      </p:sp>
      <p:cxnSp>
        <p:nvCxnSpPr>
          <p:cNvPr id="3145729" name="Google Shape;187;p27"/>
          <p:cNvCxnSpPr>
            <a:cxnSpLocks/>
          </p:cNvCxnSpPr>
          <p:nvPr/>
        </p:nvCxnSpPr>
        <p:spPr>
          <a:xfrm>
            <a:off x="-4800" y="2952750"/>
            <a:ext cx="9153600" cy="0"/>
          </a:xfrm>
          <a:prstGeom prst="straightConnector1">
            <a:avLst/>
          </a:prstGeom>
          <a:noFill/>
          <a:ln w="9525" cap="flat" cmpd="sng">
            <a:solidFill>
              <a:srgbClr val="92694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48591" name="Google Shape;188;p27"/>
          <p:cNvSpPr/>
          <p:nvPr/>
        </p:nvSpPr>
        <p:spPr>
          <a:xfrm>
            <a:off x="587051" y="2746616"/>
            <a:ext cx="419100" cy="419400"/>
          </a:xfrm>
          <a:prstGeom prst="donut">
            <a:avLst>
              <a:gd name="adj" fmla="val 24108"/>
            </a:avLst>
          </a:prstGeom>
          <a:solidFill>
            <a:srgbClr val="403228">
              <a:alpha val="2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145730" name="Google Shape;189;p27"/>
          <p:cNvCxnSpPr>
            <a:cxnSpLocks/>
          </p:cNvCxnSpPr>
          <p:nvPr/>
        </p:nvCxnSpPr>
        <p:spPr>
          <a:xfrm rot="10800000">
            <a:off x="796601" y="2329875"/>
            <a:ext cx="0" cy="611700"/>
          </a:xfrm>
          <a:prstGeom prst="straightConnector1">
            <a:avLst/>
          </a:prstGeom>
          <a:noFill/>
          <a:ln w="19050" cap="flat" cmpd="sng">
            <a:solidFill>
              <a:srgbClr val="926940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1048592" name="Google Shape;190;p27"/>
          <p:cNvSpPr/>
          <p:nvPr/>
        </p:nvSpPr>
        <p:spPr>
          <a:xfrm>
            <a:off x="2057400" y="2783939"/>
            <a:ext cx="419100" cy="419400"/>
          </a:xfrm>
          <a:prstGeom prst="donut">
            <a:avLst>
              <a:gd name="adj" fmla="val 24108"/>
            </a:avLst>
          </a:prstGeom>
          <a:solidFill>
            <a:srgbClr val="403228">
              <a:alpha val="2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593" name="Google Shape;191;p27"/>
          <p:cNvSpPr/>
          <p:nvPr/>
        </p:nvSpPr>
        <p:spPr>
          <a:xfrm>
            <a:off x="3745104" y="2787291"/>
            <a:ext cx="419100" cy="419400"/>
          </a:xfrm>
          <a:prstGeom prst="donut">
            <a:avLst>
              <a:gd name="adj" fmla="val 24108"/>
            </a:avLst>
          </a:prstGeom>
          <a:solidFill>
            <a:srgbClr val="403228">
              <a:alpha val="2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145731" name="Google Shape;192;p27"/>
          <p:cNvCxnSpPr>
            <a:cxnSpLocks/>
          </p:cNvCxnSpPr>
          <p:nvPr/>
        </p:nvCxnSpPr>
        <p:spPr>
          <a:xfrm>
            <a:off x="2266950" y="2984458"/>
            <a:ext cx="0" cy="611700"/>
          </a:xfrm>
          <a:prstGeom prst="straightConnector1">
            <a:avLst/>
          </a:prstGeom>
          <a:noFill/>
          <a:ln w="19050" cap="flat" cmpd="sng">
            <a:solidFill>
              <a:srgbClr val="926940"/>
            </a:solidFill>
            <a:prstDash val="solid"/>
            <a:round/>
            <a:headEnd type="diamond" w="med" len="med"/>
            <a:tailEnd type="diamond" w="med" len="med"/>
          </a:ln>
        </p:spPr>
      </p:cxnSp>
      <p:cxnSp>
        <p:nvCxnSpPr>
          <p:cNvPr id="3145732" name="Google Shape;193;p27"/>
          <p:cNvCxnSpPr>
            <a:cxnSpLocks/>
          </p:cNvCxnSpPr>
          <p:nvPr/>
        </p:nvCxnSpPr>
        <p:spPr>
          <a:xfrm rot="10800000">
            <a:off x="3954655" y="2329875"/>
            <a:ext cx="0" cy="611700"/>
          </a:xfrm>
          <a:prstGeom prst="straightConnector1">
            <a:avLst/>
          </a:prstGeom>
          <a:noFill/>
          <a:ln w="19050" cap="flat" cmpd="sng">
            <a:solidFill>
              <a:srgbClr val="926940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1048594" name="Google Shape;194;p27"/>
          <p:cNvSpPr txBox="1"/>
          <p:nvPr/>
        </p:nvSpPr>
        <p:spPr>
          <a:xfrm>
            <a:off x="-379834" y="1771496"/>
            <a:ext cx="2635898" cy="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  <a:ea typeface="Libre Baskerville"/>
              </a:rPr>
              <a:t>1.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  <a:ea typeface="Libre Baskerville"/>
              </a:rPr>
              <a:t>Keadaan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  <a:ea typeface="Libre Baskerville"/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  <a:ea typeface="Libre Baskerville"/>
              </a:rPr>
              <a:t>Bolsevick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  <a:ea typeface="Libre Baskerville"/>
              </a:rPr>
              <a:t> </a:t>
            </a:r>
          </a:p>
          <a:p>
            <a:pPr lvl="0" algn="ctr"/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  <a:ea typeface="Libre Baskerville"/>
              </a:rPr>
              <a:t>Menjelang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  <a:ea typeface="Libre Baskerville"/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  <a:ea typeface="Libre Baskerville"/>
              </a:rPr>
              <a:t>Revolusi</a:t>
            </a:r>
            <a:endParaRPr b="1" i="1" dirty="0">
              <a:solidFill>
                <a:schemeClr val="accent2">
                  <a:lumMod val="50000"/>
                </a:schemeClr>
              </a:solidFill>
              <a:latin typeface="Adobe Garamond Pro Bold" pitchFamily="18" charset="0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048595" name="Google Shape;197;p27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 lang="en"/>
          </a:p>
        </p:txBody>
      </p:sp>
      <p:sp>
        <p:nvSpPr>
          <p:cNvPr id="1048596" name="Google Shape;188;p27"/>
          <p:cNvSpPr/>
          <p:nvPr/>
        </p:nvSpPr>
        <p:spPr>
          <a:xfrm>
            <a:off x="5808695" y="2787291"/>
            <a:ext cx="419100" cy="419400"/>
          </a:xfrm>
          <a:prstGeom prst="donut">
            <a:avLst>
              <a:gd name="adj" fmla="val 24108"/>
            </a:avLst>
          </a:prstGeom>
          <a:solidFill>
            <a:srgbClr val="403228">
              <a:alpha val="2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145733" name="Google Shape;189;p27"/>
          <p:cNvCxnSpPr>
            <a:cxnSpLocks/>
          </p:cNvCxnSpPr>
          <p:nvPr/>
        </p:nvCxnSpPr>
        <p:spPr>
          <a:xfrm rot="10800000">
            <a:off x="6018245" y="2984458"/>
            <a:ext cx="0" cy="611700"/>
          </a:xfrm>
          <a:prstGeom prst="straightConnector1">
            <a:avLst/>
          </a:prstGeom>
          <a:noFill/>
          <a:ln w="19050" cap="flat" cmpd="sng">
            <a:solidFill>
              <a:srgbClr val="926940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1048597" name="Rectangle 1"/>
          <p:cNvSpPr/>
          <p:nvPr/>
        </p:nvSpPr>
        <p:spPr>
          <a:xfrm>
            <a:off x="1006151" y="3646968"/>
            <a:ext cx="27991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2.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Lahirnya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tokoh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 –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tokoh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Menuju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 </a:t>
            </a:r>
          </a:p>
          <a:p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Perubahan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Revolusi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Bolsevick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Adobe Garamond Pro Bold" pitchFamily="18" charset="0"/>
            </a:endParaRPr>
          </a:p>
        </p:txBody>
      </p:sp>
      <p:sp>
        <p:nvSpPr>
          <p:cNvPr id="1048598" name="Rectangle 2"/>
          <p:cNvSpPr/>
          <p:nvPr/>
        </p:nvSpPr>
        <p:spPr>
          <a:xfrm>
            <a:off x="2266950" y="1951146"/>
            <a:ext cx="34370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3.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Faktor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Penyebab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Revolusi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Bolsevik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Adobe Garamond Pro Bold" pitchFamily="18" charset="0"/>
            </a:endParaRPr>
          </a:p>
        </p:txBody>
      </p:sp>
      <p:sp>
        <p:nvSpPr>
          <p:cNvPr id="1048599" name="Rectangle 3"/>
          <p:cNvSpPr/>
          <p:nvPr/>
        </p:nvSpPr>
        <p:spPr>
          <a:xfrm>
            <a:off x="6329400" y="1529409"/>
            <a:ext cx="2819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5.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Dampak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Revolusi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Bolsevick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Bagi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Masyarakat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dan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Dunia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Adobe Garamond Pro Bold" pitchFamily="18" charset="0"/>
            </a:endParaRPr>
          </a:p>
        </p:txBody>
      </p:sp>
      <p:cxnSp>
        <p:nvCxnSpPr>
          <p:cNvPr id="17" name="Google Shape;189;p27"/>
          <p:cNvCxnSpPr>
            <a:cxnSpLocks/>
          </p:cNvCxnSpPr>
          <p:nvPr/>
        </p:nvCxnSpPr>
        <p:spPr>
          <a:xfrm rot="10800000">
            <a:off x="7924800" y="2329875"/>
            <a:ext cx="0" cy="611700"/>
          </a:xfrm>
          <a:prstGeom prst="straightConnector1">
            <a:avLst/>
          </a:prstGeom>
          <a:noFill/>
          <a:ln w="19050" cap="flat" cmpd="sng">
            <a:solidFill>
              <a:srgbClr val="926940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18" name="Google Shape;188;p27"/>
          <p:cNvSpPr/>
          <p:nvPr/>
        </p:nvSpPr>
        <p:spPr>
          <a:xfrm>
            <a:off x="7715250" y="2774758"/>
            <a:ext cx="419100" cy="419400"/>
          </a:xfrm>
          <a:prstGeom prst="donut">
            <a:avLst>
              <a:gd name="adj" fmla="val 24108"/>
            </a:avLst>
          </a:prstGeom>
          <a:solidFill>
            <a:srgbClr val="403228">
              <a:alpha val="2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Rectangle 3"/>
          <p:cNvSpPr/>
          <p:nvPr/>
        </p:nvSpPr>
        <p:spPr>
          <a:xfrm>
            <a:off x="4747367" y="3588399"/>
            <a:ext cx="2819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4.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Kronologi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Revolusi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  <a:latin typeface="Adobe Garamond Pro Bold" pitchFamily="18" charset="0"/>
              </a:rPr>
              <a:t>Bolsevick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Adobe Garamond Pro Bol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sp>
        <p:nvSpPr>
          <p:cNvPr id="3" name="Rectangle 3"/>
          <p:cNvSpPr/>
          <p:nvPr/>
        </p:nvSpPr>
        <p:spPr>
          <a:xfrm>
            <a:off x="283029" y="361950"/>
            <a:ext cx="868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KEADAAN BOLSEVICK  MENJELANG REVOLUSI (STRUKTUR POLITIK, SOSIAL, EKONOMI)</a:t>
            </a:r>
            <a:endParaRPr lang="en-US" sz="28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4248819" y="1316057"/>
            <a:ext cx="416487" cy="798493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cxnSp>
        <p:nvCxnSpPr>
          <p:cNvPr id="5" name="Google Shape;189;p27"/>
          <p:cNvCxnSpPr>
            <a:cxnSpLocks/>
          </p:cNvCxnSpPr>
          <p:nvPr/>
        </p:nvCxnSpPr>
        <p:spPr>
          <a:xfrm>
            <a:off x="715487" y="2229511"/>
            <a:ext cx="7467600" cy="0"/>
          </a:xfrm>
          <a:prstGeom prst="straightConnector1">
            <a:avLst/>
          </a:prstGeom>
          <a:noFill/>
          <a:ln w="19050" cap="flat" cmpd="sng">
            <a:solidFill>
              <a:srgbClr val="926940"/>
            </a:solidFill>
            <a:prstDash val="solid"/>
            <a:round/>
            <a:headEnd type="diamond" w="med" len="med"/>
            <a:tailEnd type="diamond" w="med" len="med"/>
          </a:ln>
        </p:spPr>
      </p:cxnSp>
      <p:cxnSp>
        <p:nvCxnSpPr>
          <p:cNvPr id="9" name="Google Shape;189;p27"/>
          <p:cNvCxnSpPr>
            <a:cxnSpLocks/>
          </p:cNvCxnSpPr>
          <p:nvPr/>
        </p:nvCxnSpPr>
        <p:spPr>
          <a:xfrm rot="10800000">
            <a:off x="762000" y="2233399"/>
            <a:ext cx="0" cy="611700"/>
          </a:xfrm>
          <a:prstGeom prst="straightConnector1">
            <a:avLst/>
          </a:prstGeom>
          <a:noFill/>
          <a:ln w="19050" cap="flat" cmpd="sng">
            <a:solidFill>
              <a:srgbClr val="926940"/>
            </a:solidFill>
            <a:prstDash val="solid"/>
            <a:round/>
            <a:headEnd type="diamond" w="med" len="med"/>
            <a:tailEnd type="diamond" w="med" len="med"/>
          </a:ln>
        </p:spPr>
      </p:cxnSp>
      <p:cxnSp>
        <p:nvCxnSpPr>
          <p:cNvPr id="10" name="Google Shape;189;p27"/>
          <p:cNvCxnSpPr>
            <a:cxnSpLocks/>
          </p:cNvCxnSpPr>
          <p:nvPr/>
        </p:nvCxnSpPr>
        <p:spPr>
          <a:xfrm rot="10800000">
            <a:off x="4457063" y="2239431"/>
            <a:ext cx="0" cy="611700"/>
          </a:xfrm>
          <a:prstGeom prst="straightConnector1">
            <a:avLst/>
          </a:prstGeom>
          <a:noFill/>
          <a:ln w="19050" cap="flat" cmpd="sng">
            <a:solidFill>
              <a:srgbClr val="926940"/>
            </a:solidFill>
            <a:prstDash val="solid"/>
            <a:round/>
            <a:headEnd type="diamond" w="med" len="med"/>
            <a:tailEnd type="diamond" w="med" len="med"/>
          </a:ln>
        </p:spPr>
      </p:cxnSp>
      <p:cxnSp>
        <p:nvCxnSpPr>
          <p:cNvPr id="11" name="Google Shape;189;p27"/>
          <p:cNvCxnSpPr>
            <a:cxnSpLocks/>
          </p:cNvCxnSpPr>
          <p:nvPr/>
        </p:nvCxnSpPr>
        <p:spPr>
          <a:xfrm rot="10800000">
            <a:off x="8183087" y="2229511"/>
            <a:ext cx="0" cy="611700"/>
          </a:xfrm>
          <a:prstGeom prst="straightConnector1">
            <a:avLst/>
          </a:prstGeom>
          <a:noFill/>
          <a:ln w="19050" cap="flat" cmpd="sng">
            <a:solidFill>
              <a:srgbClr val="926940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12" name="Rectangle 11"/>
          <p:cNvSpPr/>
          <p:nvPr/>
        </p:nvSpPr>
        <p:spPr>
          <a:xfrm>
            <a:off x="97970" y="2851131"/>
            <a:ext cx="295003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d-ID" b="1" dirty="0">
                <a:solidFill>
                  <a:schemeClr val="bg2">
                    <a:lumMod val="50000"/>
                  </a:schemeClr>
                </a:solidFill>
              </a:rPr>
              <a:t>Keadaan </a:t>
            </a:r>
            <a:r>
              <a:rPr lang="id-ID" b="1" dirty="0" smtClean="0">
                <a:solidFill>
                  <a:schemeClr val="bg2">
                    <a:lumMod val="50000"/>
                  </a:schemeClr>
                </a:solidFill>
              </a:rPr>
              <a:t>Politik</a:t>
            </a:r>
            <a:endParaRPr lang="en-US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lvl="0" algn="just"/>
            <a:r>
              <a:rPr lang="id-ID" sz="1200" b="1" i="1" dirty="0">
                <a:solidFill>
                  <a:schemeClr val="bg2">
                    <a:lumMod val="50000"/>
                  </a:schemeClr>
                </a:solidFill>
              </a:rPr>
              <a:t>Sebelum terjadinya revolusi tahun 1917 Rusia pada saat itu masih berbentuk kerajaan dengan penguasanya adalah Tsar Nicholas II</a:t>
            </a:r>
            <a:r>
              <a:rPr lang="id-ID" sz="1200" i="1" dirty="0"/>
              <a:t>.</a:t>
            </a:r>
            <a:endParaRPr lang="en-US" sz="1200" i="1" dirty="0"/>
          </a:p>
        </p:txBody>
      </p:sp>
      <p:sp>
        <p:nvSpPr>
          <p:cNvPr id="13" name="Rectangle 12"/>
          <p:cNvSpPr/>
          <p:nvPr/>
        </p:nvSpPr>
        <p:spPr>
          <a:xfrm>
            <a:off x="3299706" y="2997498"/>
            <a:ext cx="2872494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d-ID" b="1" dirty="0">
                <a:solidFill>
                  <a:schemeClr val="bg2">
                    <a:lumMod val="50000"/>
                  </a:schemeClr>
                </a:solidFill>
              </a:rPr>
              <a:t>Keadaan </a:t>
            </a:r>
            <a:r>
              <a:rPr lang="id-ID" b="1" dirty="0" smtClean="0">
                <a:solidFill>
                  <a:schemeClr val="bg2">
                    <a:lumMod val="50000"/>
                  </a:schemeClr>
                </a:solidFill>
              </a:rPr>
              <a:t>Ekonomi</a:t>
            </a:r>
            <a:endParaRPr lang="en-US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lvl="0" algn="just"/>
            <a:r>
              <a:rPr lang="en-US" sz="1200" b="1" i="1" dirty="0">
                <a:solidFill>
                  <a:schemeClr val="bg2">
                    <a:lumMod val="50000"/>
                  </a:schemeClr>
                </a:solidFill>
              </a:rPr>
              <a:t>T</a:t>
            </a:r>
            <a:r>
              <a:rPr lang="id-ID" sz="1200" b="1" i="1" dirty="0" smtClean="0">
                <a:solidFill>
                  <a:schemeClr val="bg2">
                    <a:lumMod val="50000"/>
                  </a:schemeClr>
                </a:solidFill>
              </a:rPr>
              <a:t>erdapat </a:t>
            </a:r>
            <a:r>
              <a:rPr lang="id-ID" sz="1200" b="1" i="1" dirty="0">
                <a:solidFill>
                  <a:schemeClr val="bg2">
                    <a:lumMod val="50000"/>
                  </a:schemeClr>
                </a:solidFill>
              </a:rPr>
              <a:t>kesenjangan antara industri dengan budaya pertanian yang berkembang di Rusia pada saat itu</a:t>
            </a:r>
            <a:endParaRPr lang="en-US" sz="12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29400" y="3032100"/>
            <a:ext cx="2340429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d-ID" b="1" dirty="0">
                <a:solidFill>
                  <a:schemeClr val="bg2">
                    <a:lumMod val="50000"/>
                  </a:schemeClr>
                </a:solidFill>
              </a:rPr>
              <a:t>Keadaan </a:t>
            </a:r>
            <a:r>
              <a:rPr lang="id-ID" b="1" dirty="0" smtClean="0">
                <a:solidFill>
                  <a:schemeClr val="bg2">
                    <a:lumMod val="50000"/>
                  </a:schemeClr>
                </a:solidFill>
              </a:rPr>
              <a:t>Sosial</a:t>
            </a:r>
            <a:endParaRPr lang="en-US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lvl="0" algn="just"/>
            <a:r>
              <a:rPr lang="id-ID" sz="1200" b="1" i="1" dirty="0">
                <a:solidFill>
                  <a:schemeClr val="bg2">
                    <a:lumMod val="50000"/>
                  </a:schemeClr>
                </a:solidFill>
              </a:rPr>
              <a:t>Kehidupan rakyat yang berada dalam kemiskinan mendorong timbulnya gerakan-gerakan untuk menentang pemerintahan Tsar yang feodal</a:t>
            </a:r>
            <a:endParaRPr lang="en-US" sz="12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21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sp>
        <p:nvSpPr>
          <p:cNvPr id="8" name="Rectangle 7"/>
          <p:cNvSpPr/>
          <p:nvPr/>
        </p:nvSpPr>
        <p:spPr>
          <a:xfrm>
            <a:off x="685800" y="1657350"/>
            <a:ext cx="7848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Ultra Bold" pitchFamily="34" charset="0"/>
                <a:cs typeface="Aharoni" pitchFamily="2" charset="-79"/>
              </a:rPr>
              <a:t>LAHIRNYA TOKOH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Ultra Bold" pitchFamily="34" charset="0"/>
                <a:cs typeface="Aharoni" pitchFamily="2" charset="-79"/>
              </a:rPr>
              <a:t>TOKOH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Ultra Bold" pitchFamily="34" charset="0"/>
                <a:cs typeface="Aharoni" pitchFamily="2" charset="-79"/>
              </a:rPr>
              <a:t> MENUJU PERUBAHAN REVOLUSI BOLSEVICK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Ultra Bold" pitchFamily="34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2438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  <p:pic>
        <p:nvPicPr>
          <p:cNvPr id="1026" name="Picture 2" descr="D:\ceriiii\VLADIMI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666750"/>
            <a:ext cx="1940768" cy="1600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ceriiii\LE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1" y="681912"/>
            <a:ext cx="2034286" cy="1600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ceriiii\JOSEP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568" y="2571750"/>
            <a:ext cx="2174032" cy="17526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42473" y="4344245"/>
            <a:ext cx="13580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chemeClr val="bg2">
                    <a:lumMod val="50000"/>
                  </a:schemeClr>
                </a:solidFill>
              </a:rPr>
              <a:t>3. Joseph Stalin</a:t>
            </a:r>
            <a:endParaRPr lang="en-US" sz="1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50910" y="2302007"/>
            <a:ext cx="13227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chemeClr val="bg2">
                    <a:lumMod val="50000"/>
                  </a:schemeClr>
                </a:solidFill>
              </a:rPr>
              <a:t>2. Leon Trotsky</a:t>
            </a:r>
          </a:p>
        </p:txBody>
      </p:sp>
      <p:sp>
        <p:nvSpPr>
          <p:cNvPr id="6" name="Rectangle 5"/>
          <p:cNvSpPr/>
          <p:nvPr/>
        </p:nvSpPr>
        <p:spPr>
          <a:xfrm>
            <a:off x="1887366" y="2294751"/>
            <a:ext cx="141897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chemeClr val="bg2">
                    <a:lumMod val="50000"/>
                  </a:schemeClr>
                </a:solidFill>
              </a:rPr>
              <a:t>1. Vladimir Lenin</a:t>
            </a:r>
          </a:p>
        </p:txBody>
      </p:sp>
    </p:spTree>
    <p:extLst>
      <p:ext uri="{BB962C8B-B14F-4D97-AF65-F5344CB8AC3E}">
        <p14:creationId xmlns:p14="http://schemas.microsoft.com/office/powerpoint/2010/main" val="411782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sp>
        <p:nvSpPr>
          <p:cNvPr id="4" name="Rectangle 3"/>
          <p:cNvSpPr/>
          <p:nvPr/>
        </p:nvSpPr>
        <p:spPr>
          <a:xfrm>
            <a:off x="698241" y="361949"/>
            <a:ext cx="7848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Ultra Bold" pitchFamily="34" charset="0"/>
                <a:cs typeface="Aharoni" pitchFamily="2" charset="-79"/>
              </a:rPr>
              <a:t>FAKTOR PENYEBAB </a:t>
            </a:r>
          </a:p>
          <a:p>
            <a:pPr algn="ctr"/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Ultra Bold" pitchFamily="34" charset="0"/>
                <a:cs typeface="Aharoni" pitchFamily="2" charset="-79"/>
              </a:rPr>
              <a:t>REVOLUSI BOLSEVICK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Ultra Bold" pitchFamily="34" charset="0"/>
              <a:cs typeface="Aharoni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76400" y="2800350"/>
            <a:ext cx="6248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Ketidakpuasan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terhadap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kepemimpinan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 Tsar Nicholas 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II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Muncul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kelompok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penentang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 Tsar Nicholas </a:t>
            </a:r>
            <a:r>
              <a:rPr lang="en-US" sz="1600" dirty="0" smtClean="0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II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Kekalahan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Rusia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dalam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Perang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Dunia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 I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Terjadinya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kesenjangan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 </a:t>
            </a:r>
            <a:r>
              <a:rPr lang="en-US" sz="1600" dirty="0" err="1" smtClean="0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sosial</a:t>
            </a:r>
            <a:endParaRPr lang="en-US" sz="1600" dirty="0" smtClean="0">
              <a:solidFill>
                <a:schemeClr val="bg2">
                  <a:lumMod val="50000"/>
                </a:schemeClr>
              </a:solidFill>
              <a:latin typeface="Franklin Gothic Heavy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sz="1600" dirty="0">
              <a:solidFill>
                <a:schemeClr val="bg2">
                  <a:lumMod val="50000"/>
                </a:schemeClr>
              </a:solidFill>
              <a:latin typeface="Franklin Gothic Heavy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1581150"/>
            <a:ext cx="8686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1" dirty="0" err="1">
                <a:latin typeface="Calisto MT" pitchFamily="18" charset="0"/>
              </a:rPr>
              <a:t>Kekacauan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sosial-politik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ini</a:t>
            </a:r>
            <a:r>
              <a:rPr lang="en-US" i="1" dirty="0">
                <a:latin typeface="Calisto MT" pitchFamily="18" charset="0"/>
              </a:rPr>
              <a:t>, </a:t>
            </a:r>
            <a:r>
              <a:rPr lang="en-US" i="1" dirty="0" err="1">
                <a:latin typeface="Calisto MT" pitchFamily="18" charset="0"/>
              </a:rPr>
              <a:t>ditambah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kekalahan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Rusia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terhadap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Jepang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tahun</a:t>
            </a:r>
            <a:r>
              <a:rPr lang="en-US" i="1" dirty="0">
                <a:latin typeface="Calisto MT" pitchFamily="18" charset="0"/>
              </a:rPr>
              <a:t> 1905, </a:t>
            </a:r>
            <a:r>
              <a:rPr lang="en-US" i="1" dirty="0" err="1">
                <a:latin typeface="Calisto MT" pitchFamily="18" charset="0"/>
              </a:rPr>
              <a:t>maka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muncul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sejumlah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partai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politik</a:t>
            </a:r>
            <a:r>
              <a:rPr lang="en-US" i="1" dirty="0">
                <a:latin typeface="Calisto MT" pitchFamily="18" charset="0"/>
              </a:rPr>
              <a:t> yang </a:t>
            </a:r>
            <a:r>
              <a:rPr lang="en-US" i="1" dirty="0" err="1">
                <a:latin typeface="Calisto MT" pitchFamily="18" charset="0"/>
              </a:rPr>
              <a:t>beralisan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sosialistis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dan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revolusioner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seperti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Partai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Sosialis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Demokrat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dan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Partai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Sosialis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Revolusioner</a:t>
            </a:r>
            <a:r>
              <a:rPr lang="en-US" i="1" dirty="0">
                <a:latin typeface="Calisto MT" pitchFamily="18" charset="0"/>
              </a:rPr>
              <a:t>, yang </a:t>
            </a:r>
            <a:r>
              <a:rPr lang="en-US" i="1" dirty="0" err="1">
                <a:latin typeface="Calisto MT" pitchFamily="18" charset="0"/>
              </a:rPr>
              <a:t>masing-masing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mempunyai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pengaruh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besar</a:t>
            </a:r>
            <a:r>
              <a:rPr lang="en-US" i="1" dirty="0">
                <a:latin typeface="Calisto MT" pitchFamily="18" charset="0"/>
              </a:rPr>
              <a:t> di </a:t>
            </a:r>
            <a:r>
              <a:rPr lang="en-US" i="1" dirty="0" err="1">
                <a:latin typeface="Calisto MT" pitchFamily="18" charset="0"/>
              </a:rPr>
              <a:t>kalangan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kaum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buruh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dan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menjadi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ancaman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bagi</a:t>
            </a:r>
            <a:r>
              <a:rPr lang="en-US" i="1" dirty="0">
                <a:latin typeface="Calisto MT" pitchFamily="18" charset="0"/>
              </a:rPr>
              <a:t> </a:t>
            </a:r>
            <a:r>
              <a:rPr lang="en-US" i="1" dirty="0" err="1">
                <a:latin typeface="Calisto MT" pitchFamily="18" charset="0"/>
              </a:rPr>
              <a:t>pemerintah</a:t>
            </a:r>
            <a:r>
              <a:rPr lang="en-US" i="1" dirty="0">
                <a:latin typeface="Calisto MT" pitchFamily="18" charset="0"/>
              </a:rPr>
              <a:t>. </a:t>
            </a:r>
            <a:endParaRPr lang="en-US" i="1" dirty="0">
              <a:latin typeface="Calisto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33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6706" y="895350"/>
            <a:ext cx="784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accent2">
                    <a:lumMod val="50000"/>
                  </a:schemeClr>
                </a:solidFill>
                <a:latin typeface="Gill Sans Ultra Bold" pitchFamily="34" charset="0"/>
                <a:cs typeface="Aharoni" pitchFamily="2" charset="-79"/>
              </a:rPr>
              <a:t>Berikut</a:t>
            </a:r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  <a:latin typeface="Gill Sans Ultra Bold" pitchFamily="34" charset="0"/>
                <a:cs typeface="Aharoni" pitchFamily="2" charset="-79"/>
              </a:rPr>
              <a:t> </a:t>
            </a:r>
            <a:r>
              <a:rPr lang="en-US" sz="1200" dirty="0" err="1" smtClean="0">
                <a:solidFill>
                  <a:schemeClr val="accent2">
                    <a:lumMod val="50000"/>
                  </a:schemeClr>
                </a:solidFill>
                <a:latin typeface="Gill Sans Ultra Bold" pitchFamily="34" charset="0"/>
                <a:cs typeface="Aharoni" pitchFamily="2" charset="-79"/>
              </a:rPr>
              <a:t>merupakan</a:t>
            </a:r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  <a:latin typeface="Gill Sans Ultra Bold" pitchFamily="34" charset="0"/>
                <a:cs typeface="Aharoni" pitchFamily="2" charset="-79"/>
              </a:rPr>
              <a:t> </a:t>
            </a:r>
            <a:r>
              <a:rPr lang="en-US" sz="1200" dirty="0" err="1" smtClean="0">
                <a:solidFill>
                  <a:schemeClr val="accent2">
                    <a:lumMod val="50000"/>
                  </a:schemeClr>
                </a:solidFill>
                <a:latin typeface="Gill Sans Ultra Bold" pitchFamily="34" charset="0"/>
                <a:cs typeface="Aharoni" pitchFamily="2" charset="-79"/>
              </a:rPr>
              <a:t>gambar</a:t>
            </a:r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  <a:latin typeface="Gill Sans Ultra Bold" pitchFamily="34" charset="0"/>
                <a:cs typeface="Aharoni" pitchFamily="2" charset="-79"/>
              </a:rPr>
              <a:t> </a:t>
            </a:r>
            <a:r>
              <a:rPr lang="en-US" sz="1200" dirty="0" err="1" smtClean="0">
                <a:solidFill>
                  <a:schemeClr val="accent2">
                    <a:lumMod val="50000"/>
                  </a:schemeClr>
                </a:solidFill>
                <a:latin typeface="Gill Sans Ultra Bold" pitchFamily="34" charset="0"/>
                <a:cs typeface="Aharoni" pitchFamily="2" charset="-79"/>
              </a:rPr>
              <a:t>dari</a:t>
            </a:r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  <a:latin typeface="Gill Sans Ultra Bold" pitchFamily="34" charset="0"/>
                <a:cs typeface="Aharoni" pitchFamily="2" charset="-79"/>
              </a:rPr>
              <a:t> </a:t>
            </a:r>
            <a:r>
              <a:rPr lang="en-US" sz="1200" dirty="0" err="1" smtClean="0">
                <a:solidFill>
                  <a:schemeClr val="accent2">
                    <a:lumMod val="50000"/>
                  </a:schemeClr>
                </a:solidFill>
                <a:latin typeface="Gill Sans Ultra Bold" pitchFamily="34" charset="0"/>
                <a:cs typeface="Aharoni" pitchFamily="2" charset="-79"/>
              </a:rPr>
              <a:t>ilustrasi</a:t>
            </a:r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  <a:latin typeface="Gill Sans Ultra Bold" pitchFamily="34" charset="0"/>
                <a:cs typeface="Aharoni" pitchFamily="2" charset="-79"/>
              </a:rPr>
              <a:t> </a:t>
            </a:r>
            <a:r>
              <a:rPr lang="en-US" sz="1200" dirty="0" err="1" smtClean="0">
                <a:solidFill>
                  <a:schemeClr val="accent2">
                    <a:lumMod val="50000"/>
                  </a:schemeClr>
                </a:solidFill>
                <a:latin typeface="Gill Sans Ultra Bold" pitchFamily="34" charset="0"/>
                <a:cs typeface="Aharoni" pitchFamily="2" charset="-79"/>
              </a:rPr>
              <a:t>dari</a:t>
            </a:r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  <a:latin typeface="Gill Sans Ultra Bold" pitchFamily="34" charset="0"/>
                <a:cs typeface="Aharoni" pitchFamily="2" charset="-79"/>
              </a:rPr>
              <a:t> </a:t>
            </a:r>
          </a:p>
          <a:p>
            <a:pPr algn="ctr"/>
            <a:r>
              <a:rPr lang="en-US" sz="1200" dirty="0" err="1" smtClean="0">
                <a:solidFill>
                  <a:schemeClr val="accent2">
                    <a:lumMod val="50000"/>
                  </a:schemeClr>
                </a:solidFill>
                <a:latin typeface="Gill Sans Ultra Bold" pitchFamily="34" charset="0"/>
                <a:cs typeface="Aharoni" pitchFamily="2" charset="-79"/>
              </a:rPr>
              <a:t>peristiwa</a:t>
            </a:r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  <a:latin typeface="Gill Sans Ultra Bold" pitchFamily="34" charset="0"/>
                <a:cs typeface="Aharoni" pitchFamily="2" charset="-79"/>
              </a:rPr>
              <a:t> bloody </a:t>
            </a:r>
            <a:r>
              <a:rPr lang="en-US" sz="1200" dirty="0" err="1" smtClean="0">
                <a:solidFill>
                  <a:schemeClr val="accent2">
                    <a:lumMod val="50000"/>
                  </a:schemeClr>
                </a:solidFill>
                <a:latin typeface="Gill Sans Ultra Bold" pitchFamily="34" charset="0"/>
                <a:cs typeface="Aharoni" pitchFamily="2" charset="-79"/>
              </a:rPr>
              <a:t>sunda</a:t>
            </a:r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  <a:latin typeface="Gill Sans Ultra Bold" pitchFamily="34" charset="0"/>
                <a:cs typeface="Aharoni" pitchFamily="2" charset="-79"/>
              </a:rPr>
              <a:t> </a:t>
            </a:r>
            <a:r>
              <a:rPr lang="en-US" sz="1200" dirty="0" err="1" smtClean="0">
                <a:solidFill>
                  <a:schemeClr val="accent2">
                    <a:lumMod val="50000"/>
                  </a:schemeClr>
                </a:solidFill>
                <a:latin typeface="Gill Sans Ultra Bold" pitchFamily="34" charset="0"/>
                <a:cs typeface="Aharoni" pitchFamily="2" charset="-79"/>
              </a:rPr>
              <a:t>dan</a:t>
            </a:r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  <a:latin typeface="Gill Sans Ultra Bold" pitchFamily="34" charset="0"/>
                <a:cs typeface="Aharoni" pitchFamily="2" charset="-79"/>
              </a:rPr>
              <a:t> </a:t>
            </a:r>
            <a:r>
              <a:rPr lang="en-US" sz="1200" dirty="0" err="1" smtClean="0">
                <a:solidFill>
                  <a:schemeClr val="accent2">
                    <a:lumMod val="50000"/>
                  </a:schemeClr>
                </a:solidFill>
                <a:latin typeface="Gill Sans Ultra Bold" pitchFamily="34" charset="0"/>
                <a:cs typeface="Aharoni" pitchFamily="2" charset="-79"/>
              </a:rPr>
              <a:t>tokoh</a:t>
            </a:r>
            <a:r>
              <a:rPr lang="en-US" sz="1200" dirty="0" smtClean="0">
                <a:solidFill>
                  <a:schemeClr val="accent2">
                    <a:lumMod val="50000"/>
                  </a:schemeClr>
                </a:solidFill>
                <a:latin typeface="Gill Sans Ultra Bold" pitchFamily="34" charset="0"/>
                <a:cs typeface="Aharoni" pitchFamily="2" charset="-79"/>
              </a:rPr>
              <a:t> Tsar Nicholas II</a:t>
            </a:r>
            <a:endParaRPr lang="en-US" sz="1100" dirty="0" smtClean="0">
              <a:solidFill>
                <a:schemeClr val="accent2">
                  <a:lumMod val="50000"/>
                </a:schemeClr>
              </a:solidFill>
              <a:latin typeface="Gill Sans Ultra Bold" pitchFamily="34" charset="0"/>
              <a:cs typeface="Aharoni" pitchFamily="2" charset="-79"/>
            </a:endParaRPr>
          </a:p>
        </p:txBody>
      </p:sp>
      <p:pic>
        <p:nvPicPr>
          <p:cNvPr id="6" name="Picture 5" descr="D:\ceriiii\EROP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421473"/>
            <a:ext cx="1648460" cy="1907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D:\ceriiii\EROPAA.jpg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426527"/>
            <a:ext cx="1958340" cy="190722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4438068" y="3409950"/>
            <a:ext cx="314060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 err="1" smtClean="0"/>
              <a:t>Gambar</a:t>
            </a:r>
            <a:r>
              <a:rPr lang="en-US" sz="1100" b="1" dirty="0" smtClean="0"/>
              <a:t> 2: </a:t>
            </a:r>
            <a:r>
              <a:rPr lang="en-US" sz="1100" b="1" dirty="0" err="1" smtClean="0"/>
              <a:t>Ilustrasi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Peristiwa</a:t>
            </a:r>
            <a:r>
              <a:rPr lang="en-US" sz="1100" b="1" dirty="0" smtClean="0"/>
              <a:t> Bloody </a:t>
            </a:r>
            <a:r>
              <a:rPr lang="en-US" sz="1100" b="1" dirty="0" err="1" smtClean="0"/>
              <a:t>Sunda</a:t>
            </a:r>
            <a:r>
              <a:rPr lang="en-US" sz="1100" b="1" dirty="0" smtClean="0"/>
              <a:t> </a:t>
            </a:r>
            <a:endParaRPr lang="en-US" sz="1100" b="1" dirty="0"/>
          </a:p>
        </p:txBody>
      </p:sp>
      <p:sp>
        <p:nvSpPr>
          <p:cNvPr id="9" name="Rectangle 8"/>
          <p:cNvSpPr/>
          <p:nvPr/>
        </p:nvSpPr>
        <p:spPr>
          <a:xfrm>
            <a:off x="1997470" y="3409950"/>
            <a:ext cx="192071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 err="1"/>
              <a:t>Gambar</a:t>
            </a:r>
            <a:r>
              <a:rPr lang="en-US" sz="1100" b="1" dirty="0"/>
              <a:t> 1:Tsar Nicholas II</a:t>
            </a:r>
          </a:p>
        </p:txBody>
      </p:sp>
    </p:spTree>
    <p:extLst>
      <p:ext uri="{BB962C8B-B14F-4D97-AF65-F5344CB8AC3E}">
        <p14:creationId xmlns:p14="http://schemas.microsoft.com/office/powerpoint/2010/main" val="202267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sp>
        <p:nvSpPr>
          <p:cNvPr id="5" name="Rectangle 4"/>
          <p:cNvSpPr/>
          <p:nvPr/>
        </p:nvSpPr>
        <p:spPr>
          <a:xfrm>
            <a:off x="609600" y="1962150"/>
            <a:ext cx="7848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Ultra Bold" pitchFamily="34" charset="0"/>
                <a:cs typeface="Aharoni" pitchFamily="2" charset="-79"/>
              </a:rPr>
              <a:t>KRONOLOGI REVOLUSI BOLSEVICK</a:t>
            </a:r>
            <a:endParaRPr lang="en-US" sz="3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Ultra Bold" pitchFamily="34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9039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olabella template">
  <a:themeElements>
    <a:clrScheme name="Custom 347">
      <a:dk1>
        <a:srgbClr val="403228"/>
      </a:dk1>
      <a:lt1>
        <a:srgbClr val="FFFFFF"/>
      </a:lt1>
      <a:dk2>
        <a:srgbClr val="926940"/>
      </a:dk2>
      <a:lt2>
        <a:srgbClr val="F3EFEA"/>
      </a:lt2>
      <a:accent1>
        <a:srgbClr val="261408"/>
      </a:accent1>
      <a:accent2>
        <a:srgbClr val="8E5025"/>
      </a:accent2>
      <a:accent3>
        <a:srgbClr val="B68C68"/>
      </a:accent3>
      <a:accent4>
        <a:srgbClr val="E8DAC2"/>
      </a:accent4>
      <a:accent5>
        <a:srgbClr val="8E2525"/>
      </a:accent5>
      <a:accent6>
        <a:srgbClr val="B67068"/>
      </a:accent6>
      <a:hlink>
        <a:srgbClr val="40322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596</Words>
  <Application>Microsoft Office PowerPoint</Application>
  <PresentationFormat>On-screen Show (16:9)</PresentationFormat>
  <Paragraphs>64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Arial</vt:lpstr>
      <vt:lpstr>Adobe Garamond Pro Bold</vt:lpstr>
      <vt:lpstr>Calisto MT</vt:lpstr>
      <vt:lpstr>Gill Sans Ultra Bold</vt:lpstr>
      <vt:lpstr>Cooper Black</vt:lpstr>
      <vt:lpstr>Adobe Caslon Pro Bold</vt:lpstr>
      <vt:lpstr>Cinzel</vt:lpstr>
      <vt:lpstr>Libre Baskerville</vt:lpstr>
      <vt:lpstr>Franklin Gothic Heavy</vt:lpstr>
      <vt:lpstr>Aharoni</vt:lpstr>
      <vt:lpstr>Dolabella template</vt:lpstr>
      <vt:lpstr>PowerPoint Presentation</vt:lpstr>
      <vt:lpstr>PowerPoint Presentation</vt:lpstr>
      <vt:lpstr>Materi Pembahasan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DAMPAK REVOLUSI BOLSEVICK</vt:lpstr>
      <vt:lpstr>Bagi Masyarakat</vt:lpstr>
      <vt:lpstr>Thank you Any question?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PEDESAAN MASA EKONOMI LIBERAL HINGGA POLITIK ETIS</dc:title>
  <dc:creator>My Computer</dc:creator>
  <cp:lastModifiedBy>My Computer</cp:lastModifiedBy>
  <cp:revision>8</cp:revision>
  <dcterms:created xsi:type="dcterms:W3CDTF">2021-10-07T23:38:28Z</dcterms:created>
  <dcterms:modified xsi:type="dcterms:W3CDTF">2021-10-23T23:29:52Z</dcterms:modified>
</cp:coreProperties>
</file>