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77" r:id="rId4"/>
    <p:sldId id="260" r:id="rId5"/>
    <p:sldId id="261" r:id="rId6"/>
    <p:sldId id="278" r:id="rId7"/>
    <p:sldId id="273" r:id="rId8"/>
    <p:sldId id="262" r:id="rId9"/>
    <p:sldId id="279" r:id="rId10"/>
    <p:sldId id="263" r:id="rId11"/>
    <p:sldId id="264" r:id="rId12"/>
    <p:sldId id="265" r:id="rId13"/>
    <p:sldId id="280" r:id="rId14"/>
    <p:sldId id="266" r:id="rId15"/>
    <p:sldId id="281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2275D2E-4DBC-431E-9260-5467D72F00EE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582EBCC-3F3B-42AE-BD2F-70DCFF0728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971800"/>
            <a:ext cx="7745505" cy="3306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	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MUNAKAHAT (PERNIKAHAN ISLAM)</a:t>
            </a:r>
          </a:p>
        </p:txBody>
      </p:sp>
    </p:spTree>
    <p:extLst>
      <p:ext uri="{BB962C8B-B14F-4D97-AF65-F5344CB8AC3E}">
        <p14:creationId xmlns:p14="http://schemas.microsoft.com/office/powerpoint/2010/main" xmlns="" val="2189356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7745505" cy="38778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 </a:t>
            </a:r>
          </a:p>
          <a:p>
            <a:r>
              <a:rPr lang="en-US" sz="1800" dirty="0">
                <a:solidFill>
                  <a:schemeClr val="bg1"/>
                </a:solidFill>
              </a:rPr>
              <a:t>3.) </a:t>
            </a:r>
            <a:r>
              <a:rPr lang="en-US" sz="1800" dirty="0" err="1">
                <a:solidFill>
                  <a:schemeClr val="bg1"/>
                </a:solidFill>
              </a:rPr>
              <a:t>Mahram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karena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persususuan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ibunya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saudara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persusuan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Saudara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bibi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persusuan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menysusui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saudara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persusuan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Ibu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Saudara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laki-laki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saudara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persusuan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Anak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perempuan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-</a:t>
            </a:r>
            <a:r>
              <a:rPr lang="en-US" sz="1800" dirty="0" err="1">
                <a:solidFill>
                  <a:schemeClr val="bg1"/>
                </a:solidFill>
              </a:rPr>
              <a:t>Istri</a:t>
            </a:r>
            <a:r>
              <a:rPr lang="en-US" sz="1800" dirty="0">
                <a:solidFill>
                  <a:schemeClr val="bg1"/>
                </a:solidFill>
              </a:rPr>
              <a:t> lain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wanita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menyusui</a:t>
            </a:r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4403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745505" cy="3877815"/>
          </a:xfrm>
        </p:spPr>
        <p:txBody>
          <a:bodyPr>
            <a:noAutofit/>
          </a:bodyPr>
          <a:lstStyle/>
          <a:p>
            <a:r>
              <a:rPr lang="en-US" sz="1600" dirty="0"/>
              <a:t>B.) </a:t>
            </a:r>
            <a:r>
              <a:rPr lang="en-US" sz="1600" dirty="0" err="1"/>
              <a:t>Mahram</a:t>
            </a:r>
            <a:r>
              <a:rPr lang="en-US" sz="1600" dirty="0"/>
              <a:t> </a:t>
            </a:r>
            <a:r>
              <a:rPr lang="en-US" sz="1600" dirty="0" err="1"/>
              <a:t>muaqqot</a:t>
            </a:r>
            <a:endParaRPr lang="en-US" sz="1600" dirty="0"/>
          </a:p>
          <a:p>
            <a:pPr marL="0" indent="0">
              <a:buNone/>
            </a:pPr>
            <a:r>
              <a:rPr lang="en-US" sz="1600" dirty="0"/>
              <a:t> 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mahram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boleh</a:t>
            </a:r>
            <a:r>
              <a:rPr lang="en-US" sz="1600" dirty="0"/>
              <a:t> </a:t>
            </a:r>
            <a:r>
              <a:rPr lang="en-US" sz="1600" dirty="0" err="1"/>
              <a:t>dinikahi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tertentu</a:t>
            </a:r>
            <a:r>
              <a:rPr lang="en-US" sz="1600" dirty="0"/>
              <a:t> </a:t>
            </a:r>
            <a:r>
              <a:rPr lang="en-US" sz="1600" dirty="0" err="1"/>
              <a:t>saja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hilang</a:t>
            </a:r>
            <a:r>
              <a:rPr lang="en-US" sz="1600" dirty="0"/>
              <a:t>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halal.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-</a:t>
            </a:r>
            <a:r>
              <a:rPr lang="en-US" sz="1600" dirty="0" err="1"/>
              <a:t>Kakak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adik</a:t>
            </a:r>
            <a:r>
              <a:rPr lang="en-US" sz="1600" dirty="0"/>
              <a:t> </a:t>
            </a:r>
            <a:r>
              <a:rPr lang="en-US" sz="1600" dirty="0" err="1"/>
              <a:t>ipar</a:t>
            </a:r>
            <a:r>
              <a:rPr lang="en-US" sz="1600" dirty="0"/>
              <a:t> (</a:t>
            </a:r>
            <a:r>
              <a:rPr lang="en-US" sz="1600" dirty="0" err="1"/>
              <a:t>saudara</a:t>
            </a:r>
            <a:r>
              <a:rPr lang="en-US" sz="1600" dirty="0"/>
              <a:t> </a:t>
            </a:r>
            <a:r>
              <a:rPr lang="en-US" sz="1600" dirty="0" err="1"/>
              <a:t>perempuan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r>
              <a:rPr lang="en-US" sz="1600" dirty="0"/>
              <a:t>)</a:t>
            </a:r>
          </a:p>
          <a:p>
            <a:r>
              <a:rPr lang="en-US" sz="1600" dirty="0"/>
              <a:t>-</a:t>
            </a:r>
            <a:r>
              <a:rPr lang="en-US" sz="1600" dirty="0" err="1"/>
              <a:t>Bibi</a:t>
            </a:r>
            <a:r>
              <a:rPr lang="en-US" sz="1600" dirty="0"/>
              <a:t> (ayah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ibu</a:t>
            </a:r>
            <a:r>
              <a:rPr lang="en-US" sz="1600" dirty="0"/>
              <a:t> </a:t>
            </a:r>
            <a:r>
              <a:rPr lang="en-US" sz="1600" dirty="0" err="1"/>
              <a:t>mertua</a:t>
            </a:r>
            <a:r>
              <a:rPr lang="en-US" sz="1600" dirty="0"/>
              <a:t>)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endParaRPr lang="en-US" sz="1600" dirty="0"/>
          </a:p>
          <a:p>
            <a:r>
              <a:rPr lang="en-US" sz="1600" dirty="0"/>
              <a:t>-</a:t>
            </a:r>
            <a:r>
              <a:rPr lang="en-US" sz="1600" dirty="0" err="1"/>
              <a:t>Istri</a:t>
            </a:r>
            <a:r>
              <a:rPr lang="en-US" sz="1600" dirty="0"/>
              <a:t> yang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bersuami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r>
              <a:rPr lang="en-US" sz="1600" dirty="0"/>
              <a:t> orang </a:t>
            </a:r>
            <a:r>
              <a:rPr lang="en-US" sz="1600" dirty="0" err="1"/>
              <a:t>kafir</a:t>
            </a:r>
            <a:r>
              <a:rPr lang="en-US" sz="1600" dirty="0"/>
              <a:t> </a:t>
            </a:r>
            <a:r>
              <a:rPr lang="en-US" sz="1600" dirty="0" err="1"/>
              <a:t>jika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masuk</a:t>
            </a:r>
            <a:r>
              <a:rPr lang="en-US" sz="1600" dirty="0"/>
              <a:t> Islam</a:t>
            </a:r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yang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ditalak</a:t>
            </a:r>
            <a:r>
              <a:rPr lang="en-US" sz="1600" dirty="0"/>
              <a:t> </a:t>
            </a:r>
            <a:r>
              <a:rPr lang="en-US" sz="1600" dirty="0" err="1"/>
              <a:t>tiga</a:t>
            </a:r>
            <a:r>
              <a:rPr lang="en-US" sz="1600" dirty="0"/>
              <a:t>, </a:t>
            </a:r>
            <a:r>
              <a:rPr lang="en-US" sz="1600" dirty="0" err="1"/>
              <a:t>maka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boleh</a:t>
            </a:r>
            <a:r>
              <a:rPr lang="en-US" sz="1600" dirty="0"/>
              <a:t> </a:t>
            </a:r>
            <a:r>
              <a:rPr lang="en-US" sz="1600" dirty="0" err="1"/>
              <a:t>dinikahi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suaminya</a:t>
            </a:r>
            <a:r>
              <a:rPr lang="en-US" sz="1600" dirty="0"/>
              <a:t> yang </a:t>
            </a:r>
            <a:r>
              <a:rPr lang="en-US" sz="1600" dirty="0" err="1"/>
              <a:t>dulu</a:t>
            </a:r>
            <a:r>
              <a:rPr lang="en-US" sz="1600" dirty="0"/>
              <a:t> </a:t>
            </a:r>
            <a:r>
              <a:rPr lang="en-US" sz="1600" dirty="0" err="1"/>
              <a:t>sampai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laki-laki</a:t>
            </a:r>
            <a:r>
              <a:rPr lang="en-US" sz="1600" dirty="0"/>
              <a:t> lain</a:t>
            </a:r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</a:t>
            </a:r>
            <a:r>
              <a:rPr lang="en-US" sz="1600" dirty="0" err="1"/>
              <a:t>musyrik</a:t>
            </a:r>
            <a:r>
              <a:rPr lang="en-US" sz="1600" dirty="0"/>
              <a:t> </a:t>
            </a:r>
            <a:r>
              <a:rPr lang="en-US" sz="1600" dirty="0" err="1"/>
              <a:t>sampai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masuk</a:t>
            </a:r>
            <a:r>
              <a:rPr lang="en-US" sz="1600" dirty="0"/>
              <a:t> Islam</a:t>
            </a:r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</a:t>
            </a:r>
            <a:r>
              <a:rPr lang="en-US" sz="1600" dirty="0" err="1"/>
              <a:t>muslimah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boleh</a:t>
            </a:r>
            <a:r>
              <a:rPr lang="en-US" sz="1600" dirty="0"/>
              <a:t> </a:t>
            </a:r>
            <a:r>
              <a:rPr lang="en-US" sz="1600" dirty="0" err="1"/>
              <a:t>menikah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laki-laki</a:t>
            </a:r>
            <a:r>
              <a:rPr lang="en-US" sz="1600" dirty="0"/>
              <a:t> </a:t>
            </a:r>
            <a:r>
              <a:rPr lang="en-US" sz="1600" dirty="0" err="1"/>
              <a:t>ahli</a:t>
            </a:r>
            <a:r>
              <a:rPr lang="en-US" sz="1600" dirty="0"/>
              <a:t> </a:t>
            </a:r>
            <a:r>
              <a:rPr lang="en-US" sz="1600" dirty="0" err="1"/>
              <a:t>kitab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laki-laki</a:t>
            </a:r>
            <a:r>
              <a:rPr lang="en-US" sz="1600" dirty="0"/>
              <a:t> </a:t>
            </a:r>
            <a:r>
              <a:rPr lang="en-US" sz="1600" dirty="0" err="1"/>
              <a:t>kafir</a:t>
            </a:r>
            <a:endParaRPr lang="en-US" sz="1600" dirty="0"/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</a:t>
            </a:r>
            <a:r>
              <a:rPr lang="en-US" sz="1600" dirty="0" err="1"/>
              <a:t>pezina</a:t>
            </a:r>
            <a:r>
              <a:rPr lang="en-US" sz="1600" dirty="0"/>
              <a:t> </a:t>
            </a:r>
            <a:r>
              <a:rPr lang="en-US" sz="1600" dirty="0" err="1"/>
              <a:t>sampai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bertaubat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istibro</a:t>
            </a:r>
            <a:r>
              <a:rPr lang="en-US" sz="1600" dirty="0"/>
              <a:t>’ (</a:t>
            </a:r>
            <a:r>
              <a:rPr lang="en-US" sz="1600" dirty="0" err="1"/>
              <a:t>pembuktian</a:t>
            </a:r>
            <a:r>
              <a:rPr lang="en-US" sz="1600" dirty="0"/>
              <a:t> </a:t>
            </a:r>
            <a:r>
              <a:rPr lang="en-US" sz="1600" dirty="0" err="1"/>
              <a:t>kosongnya</a:t>
            </a:r>
            <a:r>
              <a:rPr lang="en-US" sz="1600" dirty="0"/>
              <a:t> </a:t>
            </a:r>
            <a:r>
              <a:rPr lang="en-US" sz="1600" dirty="0" err="1"/>
              <a:t>rahim</a:t>
            </a:r>
            <a:r>
              <a:rPr lang="en-US" sz="1600" dirty="0"/>
              <a:t>)</a:t>
            </a:r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yang </a:t>
            </a:r>
            <a:r>
              <a:rPr lang="en-US" sz="1600" dirty="0" err="1"/>
              <a:t>sedang</a:t>
            </a:r>
            <a:r>
              <a:rPr lang="en-US" sz="1600" dirty="0"/>
              <a:t> </a:t>
            </a:r>
            <a:r>
              <a:rPr lang="en-US" sz="1600" dirty="0" err="1"/>
              <a:t>ihrom</a:t>
            </a:r>
            <a:r>
              <a:rPr lang="en-US" sz="1600" dirty="0"/>
              <a:t> </a:t>
            </a:r>
            <a:r>
              <a:rPr lang="en-US" sz="1600" dirty="0" err="1"/>
              <a:t>sampai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tahallul</a:t>
            </a:r>
            <a:endParaRPr lang="en-US" sz="1600" dirty="0"/>
          </a:p>
          <a:p>
            <a:r>
              <a:rPr lang="en-US" sz="1600" dirty="0"/>
              <a:t>-</a:t>
            </a:r>
            <a:r>
              <a:rPr lang="en-US" sz="1600" dirty="0" err="1"/>
              <a:t>Wanita</a:t>
            </a:r>
            <a:r>
              <a:rPr lang="en-US" sz="1600" dirty="0"/>
              <a:t> </a:t>
            </a:r>
            <a:r>
              <a:rPr lang="en-US" sz="1600" dirty="0" err="1"/>
              <a:t>dijadikan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r>
              <a:rPr lang="en-US" sz="1600" dirty="0"/>
              <a:t> </a:t>
            </a:r>
            <a:r>
              <a:rPr lang="en-US" sz="1600" dirty="0" err="1"/>
              <a:t>kelima</a:t>
            </a:r>
            <a:r>
              <a:rPr lang="en-US" sz="1600" dirty="0"/>
              <a:t> </a:t>
            </a:r>
            <a:r>
              <a:rPr lang="en-US" sz="1600" dirty="0" err="1"/>
              <a:t>sedangkan</a:t>
            </a:r>
            <a:r>
              <a:rPr lang="en-US" sz="1600" dirty="0"/>
              <a:t>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memiliki</a:t>
            </a:r>
            <a:r>
              <a:rPr lang="en-US" sz="1600" dirty="0"/>
              <a:t> </a:t>
            </a:r>
            <a:r>
              <a:rPr lang="en-US" sz="1600" dirty="0" err="1"/>
              <a:t>istri</a:t>
            </a:r>
            <a:r>
              <a:rPr lang="en-US" sz="1600" dirty="0"/>
              <a:t> yang </a:t>
            </a:r>
            <a:r>
              <a:rPr lang="en-US" sz="1600" dirty="0" err="1"/>
              <a:t>keempat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7726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Kewajiban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Suami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a. </a:t>
            </a:r>
            <a:r>
              <a:rPr lang="en-US" sz="2000" dirty="0" err="1">
                <a:solidFill>
                  <a:schemeClr val="tx1"/>
                </a:solidFill>
              </a:rPr>
              <a:t>Memberi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nafkah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sandang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pangan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tempat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tinggal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kepada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anak-anaknya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sesuai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kemampuan</a:t>
            </a:r>
            <a:r>
              <a:rPr lang="en-US" sz="2000" dirty="0">
                <a:solidFill>
                  <a:schemeClr val="tx1"/>
                </a:solidFill>
              </a:rPr>
              <a:t> yang </a:t>
            </a:r>
            <a:r>
              <a:rPr lang="en-US" sz="2000" dirty="0" err="1">
                <a:solidFill>
                  <a:schemeClr val="tx1"/>
                </a:solidFill>
              </a:rPr>
              <a:t>diusahakan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secara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maksimal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  b. </a:t>
            </a:r>
            <a:r>
              <a:rPr lang="en-US" sz="2000" dirty="0" err="1">
                <a:solidFill>
                  <a:schemeClr val="tx1"/>
                </a:solidFill>
              </a:rPr>
              <a:t>Memimpin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serta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membimbing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anak-anak</a:t>
            </a:r>
            <a:r>
              <a:rPr lang="en-US" sz="2000" dirty="0">
                <a:solidFill>
                  <a:schemeClr val="tx1"/>
                </a:solidFill>
              </a:rPr>
              <a:t>, agar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orang yang </a:t>
            </a:r>
            <a:r>
              <a:rPr lang="en-US" sz="2000" dirty="0" err="1">
                <a:solidFill>
                  <a:schemeClr val="tx1"/>
                </a:solidFill>
              </a:rPr>
              <a:t>berguna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keluarga</a:t>
            </a:r>
            <a:r>
              <a:rPr lang="en-US" sz="2000" dirty="0">
                <a:solidFill>
                  <a:schemeClr val="tx1"/>
                </a:solidFill>
              </a:rPr>
              <a:t>, agama, </a:t>
            </a:r>
            <a:r>
              <a:rPr lang="en-US" sz="2000" dirty="0" err="1">
                <a:solidFill>
                  <a:schemeClr val="tx1"/>
                </a:solidFill>
              </a:rPr>
              <a:t>masyarakat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serta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bangsa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negaranya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</a:rPr>
              <a:t> c. </a:t>
            </a:r>
            <a:r>
              <a:rPr lang="en-US" sz="2000" dirty="0" err="1">
                <a:solidFill>
                  <a:schemeClr val="tx1"/>
                </a:solidFill>
              </a:rPr>
              <a:t>Bergaul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anak-anak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makruf</a:t>
            </a:r>
            <a:r>
              <a:rPr lang="en-US" sz="2000" dirty="0">
                <a:solidFill>
                  <a:schemeClr val="tx1"/>
                </a:solidFill>
              </a:rPr>
              <a:t>).</a:t>
            </a:r>
          </a:p>
          <a:p>
            <a:r>
              <a:rPr lang="en-US" sz="2000" dirty="0">
                <a:solidFill>
                  <a:schemeClr val="tx1"/>
                </a:solidFill>
              </a:rPr>
              <a:t> d. </a:t>
            </a:r>
            <a:r>
              <a:rPr lang="en-US" sz="2000" dirty="0" err="1">
                <a:solidFill>
                  <a:schemeClr val="tx1"/>
                </a:solidFill>
              </a:rPr>
              <a:t>Membantu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tugas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sehari-hari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terutama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mengasuh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mendidik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anak-anak</a:t>
            </a:r>
            <a:r>
              <a:rPr lang="en-US" sz="2000" dirty="0">
                <a:solidFill>
                  <a:schemeClr val="tx1"/>
                </a:solidFill>
              </a:rPr>
              <a:t> agar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saleh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7.Kewajiban </a:t>
            </a:r>
            <a:r>
              <a:rPr lang="en-US" dirty="0" err="1">
                <a:solidFill>
                  <a:schemeClr val="tx1"/>
                </a:solidFill>
              </a:rPr>
              <a:t>Suami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Istri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1029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Istri</a:t>
            </a:r>
            <a:endParaRPr lang="en-US" dirty="0"/>
          </a:p>
          <a:p>
            <a:r>
              <a:rPr lang="en-US" dirty="0"/>
              <a:t> a. </a:t>
            </a:r>
            <a:r>
              <a:rPr lang="en-US" dirty="0" err="1"/>
              <a:t>Taat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batas-batas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ajaran</a:t>
            </a:r>
            <a:r>
              <a:rPr lang="en-US" dirty="0"/>
              <a:t> Islam.</a:t>
            </a:r>
          </a:p>
          <a:p>
            <a:r>
              <a:rPr lang="en-US" dirty="0"/>
              <a:t> b. </a:t>
            </a:r>
            <a:r>
              <a:rPr lang="en-US" dirty="0" err="1"/>
              <a:t>Memelihara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kehormatan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hadapan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di </a:t>
            </a:r>
            <a:r>
              <a:rPr lang="en-US" dirty="0" err="1"/>
              <a:t>belakangnya</a:t>
            </a:r>
            <a:r>
              <a:rPr lang="en-US" dirty="0"/>
              <a:t>.</a:t>
            </a:r>
          </a:p>
          <a:p>
            <a:r>
              <a:rPr lang="en-US" dirty="0"/>
              <a:t> c.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memimpin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.</a:t>
            </a:r>
          </a:p>
          <a:p>
            <a:r>
              <a:rPr lang="en-US" dirty="0"/>
              <a:t> d.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walaupun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mencukupkan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kemampuannya</a:t>
            </a:r>
            <a:r>
              <a:rPr lang="en-US" dirty="0"/>
              <a:t>, </a:t>
            </a:r>
            <a:r>
              <a:rPr lang="en-US" dirty="0" err="1"/>
              <a:t>hemat</a:t>
            </a:r>
            <a:r>
              <a:rPr lang="en-US" dirty="0"/>
              <a:t>, </a:t>
            </a:r>
            <a:r>
              <a:rPr lang="en-US" dirty="0" err="1"/>
              <a:t>cermat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bijaksana</a:t>
            </a:r>
            <a:r>
              <a:rPr lang="en-US" dirty="0"/>
              <a:t>.</a:t>
            </a:r>
          </a:p>
          <a:p>
            <a:r>
              <a:rPr lang="en-US" dirty="0"/>
              <a:t> e. </a:t>
            </a:r>
            <a:r>
              <a:rPr lang="en-US" dirty="0" err="1"/>
              <a:t>Hormat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sopan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keluarganya</a:t>
            </a:r>
            <a:endParaRPr lang="en-US" dirty="0"/>
          </a:p>
          <a:p>
            <a:r>
              <a:rPr lang="en-US" dirty="0"/>
              <a:t> f. </a:t>
            </a:r>
            <a:r>
              <a:rPr lang="en-US" dirty="0" err="1"/>
              <a:t>Memelihara</a:t>
            </a:r>
            <a:r>
              <a:rPr lang="en-US" dirty="0"/>
              <a:t>, </a:t>
            </a:r>
            <a:r>
              <a:rPr lang="en-US" dirty="0" err="1"/>
              <a:t>mengasuh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 </a:t>
            </a:r>
            <a:r>
              <a:rPr lang="en-US" dirty="0" err="1"/>
              <a:t>mendidik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yang </a:t>
            </a:r>
            <a:r>
              <a:rPr lang="en-US" dirty="0" err="1"/>
              <a:t>saleh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453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  </a:t>
            </a:r>
            <a:r>
              <a:rPr lang="en-US" dirty="0" err="1"/>
              <a:t>Perceraian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pemutusan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.</a:t>
            </a:r>
          </a:p>
          <a:p>
            <a:r>
              <a:rPr lang="en-US" dirty="0"/>
              <a:t>                 Hal-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:</a:t>
            </a:r>
          </a:p>
          <a:p>
            <a:r>
              <a:rPr lang="en-US" dirty="0"/>
              <a:t>     a. </a:t>
            </a:r>
            <a:r>
              <a:rPr lang="en-US" dirty="0" err="1"/>
              <a:t>Meninggalnya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istri</a:t>
            </a:r>
            <a:endParaRPr lang="en-US" dirty="0"/>
          </a:p>
          <a:p>
            <a:r>
              <a:rPr lang="en-US" dirty="0"/>
              <a:t>     </a:t>
            </a:r>
            <a:r>
              <a:rPr lang="en-US" dirty="0" err="1"/>
              <a:t>b.Talak</a:t>
            </a:r>
            <a:endParaRPr lang="en-US" dirty="0"/>
          </a:p>
          <a:p>
            <a:r>
              <a:rPr lang="en-US" dirty="0"/>
              <a:t>           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melepaskan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perkawinan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mengucapkan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rela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. </a:t>
            </a:r>
            <a:r>
              <a:rPr lang="en-US" dirty="0" err="1"/>
              <a:t>Talak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r>
              <a:rPr lang="en-US" dirty="0"/>
              <a:t>         1. </a:t>
            </a:r>
            <a:r>
              <a:rPr lang="en-US" dirty="0" err="1"/>
              <a:t>Talak</a:t>
            </a:r>
            <a:r>
              <a:rPr lang="en-US" dirty="0"/>
              <a:t> </a:t>
            </a:r>
            <a:r>
              <a:rPr lang="en-US" dirty="0" err="1"/>
              <a:t>Raj’i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 yang </a:t>
            </a:r>
            <a:r>
              <a:rPr lang="en-US" dirty="0" err="1"/>
              <a:t>dijatuhkan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kalinya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(</a:t>
            </a:r>
            <a:r>
              <a:rPr lang="en-US" dirty="0" err="1"/>
              <a:t>kembali</a:t>
            </a:r>
            <a:r>
              <a:rPr lang="en-US" dirty="0"/>
              <a:t>)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ditalaknya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.</a:t>
            </a:r>
          </a:p>
          <a:p>
            <a:r>
              <a:rPr lang="en-US" dirty="0"/>
              <a:t>         2. </a:t>
            </a:r>
            <a:r>
              <a:rPr lang="en-US" dirty="0" err="1"/>
              <a:t>Talak</a:t>
            </a:r>
            <a:r>
              <a:rPr lang="en-US" dirty="0"/>
              <a:t> </a:t>
            </a:r>
            <a:r>
              <a:rPr lang="en-US" dirty="0" err="1"/>
              <a:t>Ba’i</a:t>
            </a:r>
            <a:r>
              <a:rPr lang="en-US" dirty="0"/>
              <a:t> n,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 yang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(</a:t>
            </a:r>
            <a:r>
              <a:rPr lang="en-US" dirty="0" err="1"/>
              <a:t>kembali</a:t>
            </a:r>
            <a:r>
              <a:rPr lang="en-US" dirty="0"/>
              <a:t>)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ditalaknya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mesti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akad</a:t>
            </a:r>
            <a:r>
              <a:rPr lang="en-US" dirty="0"/>
              <a:t>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.</a:t>
            </a:r>
          </a:p>
          <a:p>
            <a:r>
              <a:rPr lang="en-US" dirty="0"/>
              <a:t>          </a:t>
            </a:r>
            <a:r>
              <a:rPr lang="en-US" dirty="0" err="1"/>
              <a:t>Selesai</a:t>
            </a:r>
            <a:r>
              <a:rPr lang="en-US" dirty="0"/>
              <a:t> </a:t>
            </a:r>
            <a:r>
              <a:rPr lang="en-US" dirty="0" err="1"/>
              <a:t>akad</a:t>
            </a:r>
            <a:r>
              <a:rPr lang="en-US" dirty="0"/>
              <a:t>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mengucapkan</a:t>
            </a:r>
            <a:r>
              <a:rPr lang="en-US" dirty="0"/>
              <a:t> </a:t>
            </a:r>
            <a:r>
              <a:rPr lang="en-US" dirty="0" err="1"/>
              <a:t>ta’lik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 yang </a:t>
            </a:r>
            <a:r>
              <a:rPr lang="en-US" dirty="0" err="1"/>
              <a:t>digantungkan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(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8.Perceraian</a:t>
            </a:r>
          </a:p>
        </p:txBody>
      </p:sp>
    </p:spTree>
    <p:extLst>
      <p:ext uri="{BB962C8B-B14F-4D97-AF65-F5344CB8AC3E}">
        <p14:creationId xmlns:p14="http://schemas.microsoft.com/office/powerpoint/2010/main" xmlns="" val="1658022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2057400"/>
            <a:ext cx="7745505" cy="3877815"/>
          </a:xfrm>
        </p:spPr>
        <p:txBody>
          <a:bodyPr>
            <a:no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 c. </a:t>
            </a:r>
            <a:r>
              <a:rPr lang="en-US" sz="1800" dirty="0" err="1">
                <a:solidFill>
                  <a:schemeClr val="bg1"/>
                </a:solidFill>
              </a:rPr>
              <a:t>Fasakh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          </a:t>
            </a:r>
            <a:r>
              <a:rPr lang="en-US" sz="1800" dirty="0" err="1">
                <a:solidFill>
                  <a:schemeClr val="bg1"/>
                </a:solidFill>
              </a:rPr>
              <a:t>Fasakh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adalah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pembatalan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pernikahan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antara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suami-istri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karena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sebab-sebab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tertentu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Fasakh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dilakukan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oleh</a:t>
            </a:r>
            <a:r>
              <a:rPr lang="en-US" sz="1800" dirty="0">
                <a:solidFill>
                  <a:schemeClr val="bg1"/>
                </a:solidFill>
              </a:rPr>
              <a:t> hakim agama, </a:t>
            </a:r>
            <a:r>
              <a:rPr lang="en-US" sz="1800" dirty="0" err="1">
                <a:solidFill>
                  <a:schemeClr val="bg1"/>
                </a:solidFill>
              </a:rPr>
              <a:t>karena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adanya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pengaduan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atau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alasan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dapat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dibenarkan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r>
              <a:rPr lang="en-US" sz="1800" dirty="0">
                <a:solidFill>
                  <a:schemeClr val="bg1"/>
                </a:solidFill>
              </a:rPr>
              <a:t>          </a:t>
            </a:r>
            <a:r>
              <a:rPr lang="en-US" sz="1800" dirty="0" err="1">
                <a:solidFill>
                  <a:schemeClr val="bg1"/>
                </a:solidFill>
              </a:rPr>
              <a:t>Akibat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perceraian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fasakh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tidak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boleh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rujuk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kepada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bekas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istrinya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r>
              <a:rPr lang="en-US" sz="1800" dirty="0">
                <a:solidFill>
                  <a:schemeClr val="bg1"/>
                </a:solidFill>
              </a:rPr>
              <a:t> d.       </a:t>
            </a:r>
            <a:r>
              <a:rPr lang="en-US" sz="1800" dirty="0" err="1">
                <a:solidFill>
                  <a:schemeClr val="bg1"/>
                </a:solidFill>
              </a:rPr>
              <a:t>Khulu</a:t>
            </a:r>
            <a:r>
              <a:rPr lang="en-US" sz="1800" dirty="0">
                <a:solidFill>
                  <a:schemeClr val="bg1"/>
                </a:solidFill>
              </a:rPr>
              <a:t>’</a:t>
            </a:r>
          </a:p>
          <a:p>
            <a:r>
              <a:rPr lang="en-US" sz="1800" dirty="0">
                <a:solidFill>
                  <a:schemeClr val="bg1"/>
                </a:solidFill>
              </a:rPr>
              <a:t>          </a:t>
            </a:r>
            <a:r>
              <a:rPr lang="en-US" sz="1800" dirty="0" err="1">
                <a:solidFill>
                  <a:schemeClr val="bg1"/>
                </a:solidFill>
              </a:rPr>
              <a:t>Menurut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istilah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bahasa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khulu</a:t>
            </a:r>
            <a:r>
              <a:rPr lang="en-US" sz="1800" dirty="0">
                <a:solidFill>
                  <a:schemeClr val="bg1"/>
                </a:solidFill>
              </a:rPr>
              <a:t>’ </a:t>
            </a:r>
            <a:r>
              <a:rPr lang="en-US" sz="1800" dirty="0" err="1">
                <a:solidFill>
                  <a:schemeClr val="bg1"/>
                </a:solidFill>
              </a:rPr>
              <a:t>berarti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tanggal</a:t>
            </a:r>
            <a:r>
              <a:rPr lang="en-US" sz="1800" dirty="0">
                <a:solidFill>
                  <a:schemeClr val="bg1"/>
                </a:solidFill>
              </a:rPr>
              <a:t>. </a:t>
            </a:r>
            <a:r>
              <a:rPr lang="en-US" sz="1800" dirty="0" err="1">
                <a:solidFill>
                  <a:schemeClr val="bg1"/>
                </a:solidFill>
              </a:rPr>
              <a:t>Dalam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ilmu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fikih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khulu</a:t>
            </a:r>
            <a:r>
              <a:rPr lang="en-US" sz="1800" dirty="0">
                <a:solidFill>
                  <a:schemeClr val="bg1"/>
                </a:solidFill>
              </a:rPr>
              <a:t>’ </a:t>
            </a:r>
            <a:r>
              <a:rPr lang="en-US" sz="1800" dirty="0" err="1">
                <a:solidFill>
                  <a:schemeClr val="bg1"/>
                </a:solidFill>
              </a:rPr>
              <a:t>adalah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talak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dijatuhkan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kepada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istrinya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jalan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tebusan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dari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pihak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istri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baik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jalan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mengembalikan</a:t>
            </a:r>
            <a:r>
              <a:rPr lang="en-US" sz="1800" dirty="0">
                <a:solidFill>
                  <a:schemeClr val="bg1"/>
                </a:solidFill>
              </a:rPr>
              <a:t> mas </a:t>
            </a:r>
            <a:r>
              <a:rPr lang="en-US" sz="1800" dirty="0" err="1">
                <a:solidFill>
                  <a:schemeClr val="bg1"/>
                </a:solidFill>
              </a:rPr>
              <a:t>kawin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kepada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suaminya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atau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memberikan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sejumlah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uang</a:t>
            </a:r>
            <a:r>
              <a:rPr lang="en-US" sz="1800" dirty="0">
                <a:solidFill>
                  <a:schemeClr val="bg1"/>
                </a:solidFill>
              </a:rPr>
              <a:t> (</a:t>
            </a:r>
            <a:r>
              <a:rPr lang="en-US" sz="1800" dirty="0" err="1">
                <a:solidFill>
                  <a:schemeClr val="bg1"/>
                </a:solidFill>
              </a:rPr>
              <a:t>harta</a:t>
            </a:r>
            <a:r>
              <a:rPr lang="en-US" sz="1800" dirty="0">
                <a:solidFill>
                  <a:schemeClr val="bg1"/>
                </a:solidFill>
              </a:rPr>
              <a:t>) yang </a:t>
            </a:r>
            <a:r>
              <a:rPr lang="en-US" sz="1800" dirty="0" err="1">
                <a:solidFill>
                  <a:schemeClr val="bg1"/>
                </a:solidFill>
              </a:rPr>
              <a:t>disetujui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oleh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mereka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berdua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r>
              <a:rPr lang="en-US" sz="1800" dirty="0">
                <a:solidFill>
                  <a:schemeClr val="bg1"/>
                </a:solidFill>
              </a:rPr>
              <a:t>          </a:t>
            </a:r>
            <a:r>
              <a:rPr lang="en-US" sz="1800" dirty="0" err="1">
                <a:solidFill>
                  <a:schemeClr val="bg1"/>
                </a:solidFill>
              </a:rPr>
              <a:t>Khulu</a:t>
            </a:r>
            <a:r>
              <a:rPr lang="en-US" sz="1800" dirty="0">
                <a:solidFill>
                  <a:schemeClr val="bg1"/>
                </a:solidFill>
              </a:rPr>
              <a:t>’ </a:t>
            </a:r>
            <a:r>
              <a:rPr lang="en-US" sz="1800" dirty="0" err="1">
                <a:solidFill>
                  <a:schemeClr val="bg1"/>
                </a:solidFill>
              </a:rPr>
              <a:t>diperkenankan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dalam</a:t>
            </a:r>
            <a:r>
              <a:rPr lang="en-US" sz="1800" dirty="0">
                <a:solidFill>
                  <a:schemeClr val="bg1"/>
                </a:solidFill>
              </a:rPr>
              <a:t> Islam, </a:t>
            </a:r>
            <a:r>
              <a:rPr lang="en-US" sz="1800" dirty="0" err="1">
                <a:solidFill>
                  <a:schemeClr val="bg1"/>
                </a:solidFill>
              </a:rPr>
              <a:t>dengan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maksud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untuk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mengatasi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kesulitan-kesulitan</a:t>
            </a:r>
            <a:r>
              <a:rPr lang="en-US" sz="1800" dirty="0">
                <a:solidFill>
                  <a:schemeClr val="bg1"/>
                </a:solidFill>
              </a:rPr>
              <a:t> yang </a:t>
            </a:r>
            <a:r>
              <a:rPr lang="en-US" sz="1800" dirty="0" err="1">
                <a:solidFill>
                  <a:schemeClr val="bg1"/>
                </a:solidFill>
              </a:rPr>
              <a:t>dihadapi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istri</a:t>
            </a:r>
            <a:r>
              <a:rPr lang="en-US" sz="1800" dirty="0">
                <a:solidFill>
                  <a:schemeClr val="bg1"/>
                </a:solidFill>
              </a:rPr>
              <a:t>. 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660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      </a:t>
            </a:r>
            <a:r>
              <a:rPr lang="en-US" dirty="0" err="1">
                <a:solidFill>
                  <a:schemeClr val="bg1"/>
                </a:solidFill>
              </a:rPr>
              <a:t>Akibat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perceraian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khulu</a:t>
            </a:r>
            <a:r>
              <a:rPr lang="en-US" dirty="0">
                <a:solidFill>
                  <a:schemeClr val="bg1"/>
                </a:solidFill>
              </a:rPr>
              <a:t>’,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rujuk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walaupun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bekas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masih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Berbeda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fasakh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khulu</a:t>
            </a:r>
            <a:r>
              <a:rPr lang="en-US" dirty="0">
                <a:solidFill>
                  <a:schemeClr val="bg1"/>
                </a:solidFill>
              </a:rPr>
              <a:t>’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memengaruhi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talak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Artinya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kalau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tiga</a:t>
            </a:r>
            <a:r>
              <a:rPr lang="en-US" dirty="0">
                <a:solidFill>
                  <a:schemeClr val="bg1"/>
                </a:solidFill>
              </a:rPr>
              <a:t> kali </a:t>
            </a:r>
            <a:r>
              <a:rPr lang="en-US" dirty="0" err="1">
                <a:solidFill>
                  <a:schemeClr val="bg1"/>
                </a:solidFill>
              </a:rPr>
              <a:t>dianggap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tiga</a:t>
            </a:r>
            <a:r>
              <a:rPr lang="en-US" dirty="0">
                <a:solidFill>
                  <a:schemeClr val="bg1"/>
                </a:solidFill>
              </a:rPr>
              <a:t> kali </a:t>
            </a:r>
            <a:r>
              <a:rPr lang="en-US" dirty="0" err="1">
                <a:solidFill>
                  <a:schemeClr val="bg1"/>
                </a:solidFill>
              </a:rPr>
              <a:t>talak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talak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ba’in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kubra</a:t>
            </a:r>
            <a:r>
              <a:rPr lang="en-US" dirty="0">
                <a:solidFill>
                  <a:schemeClr val="bg1"/>
                </a:solidFill>
              </a:rPr>
              <a:t>), </a:t>
            </a:r>
            <a:r>
              <a:rPr lang="en-US" dirty="0" err="1">
                <a:solidFill>
                  <a:schemeClr val="bg1"/>
                </a:solidFill>
              </a:rPr>
              <a:t>sehingga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boleh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menikah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bekas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sebelum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bekas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menikah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dulu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laki-laki</a:t>
            </a:r>
            <a:r>
              <a:rPr lang="en-US" dirty="0">
                <a:solidFill>
                  <a:schemeClr val="bg1"/>
                </a:solidFill>
              </a:rPr>
              <a:t> lain, </a:t>
            </a:r>
            <a:r>
              <a:rPr lang="en-US" dirty="0" err="1">
                <a:solidFill>
                  <a:schemeClr val="bg1"/>
                </a:solidFill>
              </a:rPr>
              <a:t>bercerai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habis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iddah-nya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e.  </a:t>
            </a:r>
            <a:r>
              <a:rPr lang="en-US" dirty="0" err="1">
                <a:solidFill>
                  <a:schemeClr val="bg1"/>
                </a:solidFill>
              </a:rPr>
              <a:t>Li’any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          </a:t>
            </a:r>
            <a:r>
              <a:rPr lang="en-US" dirty="0" err="1">
                <a:solidFill>
                  <a:schemeClr val="bg1"/>
                </a:solidFill>
              </a:rPr>
              <a:t>Li’an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sumpah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menuduh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berzina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karena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dapat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mengajukan</a:t>
            </a:r>
            <a:r>
              <a:rPr lang="en-US" dirty="0">
                <a:solidFill>
                  <a:schemeClr val="bg1"/>
                </a:solidFill>
              </a:rPr>
              <a:t> 4 orang </a:t>
            </a:r>
            <a:r>
              <a:rPr lang="en-US" dirty="0" err="1">
                <a:solidFill>
                  <a:schemeClr val="bg1"/>
                </a:solidFill>
              </a:rPr>
              <a:t>saksi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melihat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berzina</a:t>
            </a:r>
            <a:r>
              <a:rPr lang="en-US" dirty="0">
                <a:solidFill>
                  <a:schemeClr val="bg1"/>
                </a:solidFill>
              </a:rPr>
              <a:t>).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mengangkat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sumpah</a:t>
            </a:r>
            <a:r>
              <a:rPr lang="en-US" dirty="0">
                <a:solidFill>
                  <a:schemeClr val="bg1"/>
                </a:solidFill>
              </a:rPr>
              <a:t> 4 kali di </a:t>
            </a:r>
            <a:r>
              <a:rPr lang="en-US" dirty="0" err="1">
                <a:solidFill>
                  <a:schemeClr val="bg1"/>
                </a:solidFill>
              </a:rPr>
              <a:t>depan</a:t>
            </a:r>
            <a:r>
              <a:rPr lang="en-US" dirty="0">
                <a:solidFill>
                  <a:schemeClr val="bg1"/>
                </a:solidFill>
              </a:rPr>
              <a:t> hakim,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ucapan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kelima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kalinya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mengatakan</a:t>
            </a:r>
            <a:r>
              <a:rPr lang="en-US" dirty="0">
                <a:solidFill>
                  <a:schemeClr val="bg1"/>
                </a:solidFill>
              </a:rPr>
              <a:t>, “</a:t>
            </a:r>
            <a:r>
              <a:rPr lang="en-US" dirty="0" err="1">
                <a:solidFill>
                  <a:schemeClr val="bg1"/>
                </a:solidFill>
              </a:rPr>
              <a:t>Laknat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kutukan</a:t>
            </a:r>
            <a:r>
              <a:rPr lang="en-US" dirty="0">
                <a:solidFill>
                  <a:schemeClr val="bg1"/>
                </a:solidFill>
              </a:rPr>
              <a:t>) Allah </a:t>
            </a:r>
            <a:r>
              <a:rPr lang="en-US" dirty="0" err="1">
                <a:solidFill>
                  <a:schemeClr val="bg1"/>
                </a:solidFill>
              </a:rPr>
              <a:t>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ditimpakan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diriku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apabila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tuduhanku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dusta</a:t>
            </a:r>
            <a:r>
              <a:rPr lang="en-US" dirty="0">
                <a:solidFill>
                  <a:schemeClr val="bg1"/>
                </a:solidFill>
              </a:rPr>
              <a:t>.”</a:t>
            </a:r>
          </a:p>
          <a:p>
            <a:r>
              <a:rPr lang="en-US" dirty="0">
                <a:solidFill>
                  <a:schemeClr val="bg1"/>
                </a:solidFill>
              </a:rPr>
              <a:t>          </a:t>
            </a:r>
            <a:r>
              <a:rPr lang="en-US" dirty="0" err="1">
                <a:solidFill>
                  <a:schemeClr val="bg1"/>
                </a:solidFill>
              </a:rPr>
              <a:t>Apabila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menjatuhkan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li’an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berlakulah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hukum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rajam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terhadap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istrinya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yaitu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dilempari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batu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sedang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sampai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    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383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f.  </a:t>
            </a:r>
            <a:r>
              <a:rPr lang="en-US" dirty="0" err="1"/>
              <a:t>Ila</a:t>
            </a:r>
            <a:r>
              <a:rPr lang="en-US" dirty="0"/>
              <a:t>’</a:t>
            </a:r>
          </a:p>
          <a:p>
            <a:r>
              <a:rPr lang="en-US" dirty="0"/>
              <a:t>          </a:t>
            </a:r>
            <a:r>
              <a:rPr lang="en-US" dirty="0" err="1"/>
              <a:t>Ila</a:t>
            </a:r>
            <a:r>
              <a:rPr lang="en-US" dirty="0"/>
              <a:t>’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sumpah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yang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meniduri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4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4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diwajibkan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denda</a:t>
            </a:r>
            <a:r>
              <a:rPr lang="en-US" dirty="0"/>
              <a:t> </a:t>
            </a:r>
            <a:r>
              <a:rPr lang="en-US" dirty="0" err="1"/>
              <a:t>sumpah</a:t>
            </a:r>
            <a:r>
              <a:rPr lang="en-US" dirty="0"/>
              <a:t> (</a:t>
            </a:r>
            <a:r>
              <a:rPr lang="en-US" dirty="0" err="1"/>
              <a:t>kafarat</a:t>
            </a:r>
            <a:r>
              <a:rPr lang="en-US" dirty="0"/>
              <a:t>).</a:t>
            </a:r>
          </a:p>
          <a:p>
            <a:r>
              <a:rPr lang="en-US" dirty="0"/>
              <a:t>          Akan </a:t>
            </a:r>
            <a:r>
              <a:rPr lang="en-US" dirty="0" err="1"/>
              <a:t>tetapi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4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hakim </a:t>
            </a:r>
            <a:r>
              <a:rPr lang="en-US" dirty="0" err="1"/>
              <a:t>berhak</a:t>
            </a:r>
            <a:r>
              <a:rPr lang="en-US" dirty="0"/>
              <a:t> </a:t>
            </a:r>
            <a:r>
              <a:rPr lang="en-US" dirty="0" err="1"/>
              <a:t>menyuruhnya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,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kafarat</a:t>
            </a:r>
            <a:r>
              <a:rPr lang="en-US" dirty="0"/>
              <a:t> </a:t>
            </a:r>
            <a:r>
              <a:rPr lang="en-US" dirty="0" err="1"/>
              <a:t>sumpah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mentalak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hakim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mentalak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talak</a:t>
            </a:r>
            <a:r>
              <a:rPr lang="en-US" dirty="0"/>
              <a:t> </a:t>
            </a:r>
            <a:r>
              <a:rPr lang="en-US" dirty="0" err="1"/>
              <a:t>ba’in</a:t>
            </a:r>
            <a:r>
              <a:rPr lang="en-US" dirty="0"/>
              <a:t> </a:t>
            </a:r>
            <a:r>
              <a:rPr lang="en-US" dirty="0" err="1"/>
              <a:t>sugra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.</a:t>
            </a:r>
          </a:p>
          <a:p>
            <a:r>
              <a:rPr lang="en-US" dirty="0"/>
              <a:t> g.  </a:t>
            </a:r>
            <a:r>
              <a:rPr lang="en-US" dirty="0" err="1"/>
              <a:t>Zihar</a:t>
            </a:r>
            <a:endParaRPr lang="en-US" dirty="0"/>
          </a:p>
          <a:p>
            <a:r>
              <a:rPr lang="en-US" dirty="0"/>
              <a:t>               </a:t>
            </a:r>
            <a:r>
              <a:rPr lang="en-US" dirty="0" err="1"/>
              <a:t>Zihar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yang </a:t>
            </a:r>
            <a:r>
              <a:rPr lang="en-US" dirty="0" err="1"/>
              <a:t>menyerupakan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ibunya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berkata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, “</a:t>
            </a:r>
            <a:r>
              <a:rPr lang="en-US" dirty="0" err="1"/>
              <a:t>Punggungmu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punggung</a:t>
            </a:r>
            <a:r>
              <a:rPr lang="en-US" dirty="0"/>
              <a:t> </a:t>
            </a:r>
            <a:r>
              <a:rPr lang="en-US" dirty="0" err="1"/>
              <a:t>ibuku</a:t>
            </a:r>
            <a:r>
              <a:rPr lang="en-US" dirty="0"/>
              <a:t>.”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mengucapkan</a:t>
            </a:r>
            <a:r>
              <a:rPr lang="en-US" dirty="0"/>
              <a:t> kata-kata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melanjutkannya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mentalak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,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baginya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kafarat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haram </a:t>
            </a:r>
            <a:r>
              <a:rPr lang="en-US" dirty="0" err="1"/>
              <a:t>meniduri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kafarat</a:t>
            </a:r>
            <a:r>
              <a:rPr lang="en-US" dirty="0"/>
              <a:t> </a:t>
            </a:r>
            <a:r>
              <a:rPr lang="en-US" dirty="0" err="1"/>
              <a:t>dibayar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0639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menunggu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ditinggal</a:t>
            </a:r>
            <a:r>
              <a:rPr lang="en-US" dirty="0"/>
              <a:t> </a:t>
            </a:r>
            <a:r>
              <a:rPr lang="en-US" dirty="0" err="1"/>
              <a:t>mati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bercerai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suaminya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dibolehkan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lain. </a:t>
            </a:r>
            <a:r>
              <a:rPr lang="en-US" dirty="0" err="1"/>
              <a:t>Tujuan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bercerai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.</a:t>
            </a:r>
          </a:p>
          <a:p>
            <a:r>
              <a:rPr lang="en-US" dirty="0"/>
              <a:t>              Lama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r>
              <a:rPr lang="en-US" dirty="0"/>
              <a:t>      1.‘Iddah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wafat</a:t>
            </a:r>
            <a:endParaRPr lang="en-US" dirty="0"/>
          </a:p>
          <a:p>
            <a:r>
              <a:rPr lang="en-US" dirty="0"/>
              <a:t>            a.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campur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suaminya</a:t>
            </a:r>
            <a:r>
              <a:rPr lang="en-US" dirty="0"/>
              <a:t> yang </a:t>
            </a:r>
            <a:r>
              <a:rPr lang="en-US" dirty="0" err="1"/>
              <a:t>wafat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,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iddah-nya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sepuluh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. (Q.S. Al-</a:t>
            </a:r>
            <a:r>
              <a:rPr lang="en-US" dirty="0" err="1"/>
              <a:t>Baqarah</a:t>
            </a:r>
            <a:r>
              <a:rPr lang="en-US" dirty="0"/>
              <a:t>, 2: 234)</a:t>
            </a:r>
          </a:p>
          <a:p>
            <a:r>
              <a:rPr lang="en-US" dirty="0"/>
              <a:t>           b.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hamil</a:t>
            </a:r>
            <a:r>
              <a:rPr lang="en-US" dirty="0"/>
              <a:t>,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iddah-nya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melahirkan</a:t>
            </a:r>
            <a:r>
              <a:rPr lang="en-US" dirty="0"/>
              <a:t>. (Q.S. At-</a:t>
            </a:r>
            <a:r>
              <a:rPr lang="en-US" dirty="0" err="1"/>
              <a:t>Talaq</a:t>
            </a:r>
            <a:r>
              <a:rPr lang="en-US" dirty="0"/>
              <a:t>, 65: 4)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9.'Iddah</a:t>
            </a:r>
          </a:p>
        </p:txBody>
      </p:sp>
    </p:spTree>
    <p:extLst>
      <p:ext uri="{BB962C8B-B14F-4D97-AF65-F5344CB8AC3E}">
        <p14:creationId xmlns:p14="http://schemas.microsoft.com/office/powerpoint/2010/main" xmlns="" val="98044766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      2. ‘</a:t>
            </a:r>
            <a:r>
              <a:rPr lang="en-US" dirty="0" err="1">
                <a:solidFill>
                  <a:schemeClr val="bg1"/>
                </a:solidFill>
              </a:rPr>
              <a:t>Iddah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talak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fasakh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khulu</a:t>
            </a:r>
            <a:r>
              <a:rPr lang="en-US" dirty="0">
                <a:solidFill>
                  <a:schemeClr val="bg1"/>
                </a:solidFill>
              </a:rPr>
              <a:t>’</a:t>
            </a:r>
          </a:p>
          <a:p>
            <a:r>
              <a:rPr lang="en-US" dirty="0">
                <a:solidFill>
                  <a:schemeClr val="bg1"/>
                </a:solidFill>
              </a:rPr>
              <a:t>            a.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belum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campur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suami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baru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bercerai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dengannya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</a:t>
            </a:r>
            <a:r>
              <a:rPr lang="en-US" dirty="0">
                <a:solidFill>
                  <a:schemeClr val="bg1"/>
                </a:solidFill>
              </a:rPr>
              <a:t>. (Q.S. Al-</a:t>
            </a:r>
            <a:r>
              <a:rPr lang="en-US" dirty="0" err="1">
                <a:solidFill>
                  <a:schemeClr val="bg1"/>
                </a:solidFill>
              </a:rPr>
              <a:t>Ahzab</a:t>
            </a:r>
            <a:r>
              <a:rPr lang="en-US" dirty="0">
                <a:solidFill>
                  <a:schemeClr val="bg1"/>
                </a:solidFill>
              </a:rPr>
              <a:t>, 33: 49)</a:t>
            </a:r>
          </a:p>
          <a:p>
            <a:r>
              <a:rPr lang="en-US" dirty="0">
                <a:solidFill>
                  <a:schemeClr val="bg1"/>
                </a:solidFill>
              </a:rPr>
              <a:t>            b.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sudah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campur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iddah-nya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</a:rPr>
              <a:t>       1)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masih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menstruasi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iddah-nya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tiga</a:t>
            </a:r>
            <a:r>
              <a:rPr lang="en-US" dirty="0">
                <a:solidFill>
                  <a:schemeClr val="bg1"/>
                </a:solidFill>
              </a:rPr>
              <a:t> kali </a:t>
            </a:r>
            <a:r>
              <a:rPr lang="en-US" dirty="0" err="1">
                <a:solidFill>
                  <a:schemeClr val="bg1"/>
                </a:solidFill>
              </a:rPr>
              <a:t>suci</a:t>
            </a:r>
            <a:r>
              <a:rPr lang="en-US" dirty="0">
                <a:solidFill>
                  <a:schemeClr val="bg1"/>
                </a:solidFill>
              </a:rPr>
              <a:t>. (Q.S. Al-</a:t>
            </a:r>
            <a:r>
              <a:rPr lang="en-US" dirty="0" err="1">
                <a:solidFill>
                  <a:schemeClr val="bg1"/>
                </a:solidFill>
              </a:rPr>
              <a:t>Baqarah</a:t>
            </a:r>
            <a:r>
              <a:rPr lang="en-US" dirty="0">
                <a:solidFill>
                  <a:schemeClr val="bg1"/>
                </a:solidFill>
              </a:rPr>
              <a:t>, 2: 228)</a:t>
            </a:r>
          </a:p>
          <a:p>
            <a:r>
              <a:rPr lang="en-US" dirty="0">
                <a:solidFill>
                  <a:schemeClr val="bg1"/>
                </a:solidFill>
              </a:rPr>
              <a:t>       2)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tidak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mengalami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menstruasi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misalnya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usia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tua</a:t>
            </a:r>
            <a:r>
              <a:rPr lang="en-US" dirty="0">
                <a:solidFill>
                  <a:schemeClr val="bg1"/>
                </a:solidFill>
              </a:rPr>
              <a:t> (menopause), </a:t>
            </a:r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iddah-nya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3 </a:t>
            </a:r>
            <a:r>
              <a:rPr lang="en-US" dirty="0" err="1">
                <a:solidFill>
                  <a:schemeClr val="bg1"/>
                </a:solidFill>
              </a:rPr>
              <a:t>bulan</a:t>
            </a:r>
            <a:r>
              <a:rPr lang="en-US" dirty="0">
                <a:solidFill>
                  <a:schemeClr val="bg1"/>
                </a:solidFill>
              </a:rPr>
              <a:t>. (Q.S. At-</a:t>
            </a:r>
            <a:r>
              <a:rPr lang="en-US" dirty="0" err="1">
                <a:solidFill>
                  <a:schemeClr val="bg1"/>
                </a:solidFill>
              </a:rPr>
              <a:t>Talaq</a:t>
            </a:r>
            <a:r>
              <a:rPr lang="en-US" dirty="0">
                <a:solidFill>
                  <a:schemeClr val="bg1"/>
                </a:solidFill>
              </a:rPr>
              <a:t>, 65: 4)</a:t>
            </a:r>
          </a:p>
          <a:p>
            <a:r>
              <a:rPr lang="en-US" dirty="0">
                <a:solidFill>
                  <a:schemeClr val="bg1"/>
                </a:solidFill>
              </a:rPr>
              <a:t>       3)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istri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sedang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mengandung</a:t>
            </a:r>
            <a:r>
              <a:rPr lang="en-US" dirty="0">
                <a:solidFill>
                  <a:schemeClr val="bg1"/>
                </a:solidFill>
              </a:rPr>
              <a:t>, </a:t>
            </a:r>
          </a:p>
          <a:p>
            <a:r>
              <a:rPr lang="en-US" dirty="0" err="1">
                <a:solidFill>
                  <a:schemeClr val="bg1"/>
                </a:solidFill>
              </a:rPr>
              <a:t>masa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iddah-nya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sampai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melahirkan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kandungannya</a:t>
            </a:r>
            <a:r>
              <a:rPr lang="en-US" dirty="0">
                <a:solidFill>
                  <a:schemeClr val="bg1"/>
                </a:solidFill>
              </a:rPr>
              <a:t> (Q.S. At-</a:t>
            </a:r>
            <a:r>
              <a:rPr lang="en-US" dirty="0" err="1">
                <a:solidFill>
                  <a:schemeClr val="bg1"/>
                </a:solidFill>
              </a:rPr>
              <a:t>Talaq</a:t>
            </a:r>
            <a:r>
              <a:rPr lang="en-US" dirty="0">
                <a:solidFill>
                  <a:schemeClr val="bg1"/>
                </a:solidFill>
              </a:rPr>
              <a:t>, 65: 4)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472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Indonesia, kata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berkumpul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bersatu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</a:t>
            </a:r>
            <a:r>
              <a:rPr lang="en-US" dirty="0" err="1"/>
              <a:t>syariat</a:t>
            </a:r>
            <a:r>
              <a:rPr lang="en-US" dirty="0"/>
              <a:t>,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akad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ridho</a:t>
            </a:r>
            <a:r>
              <a:rPr lang="en-US" dirty="0"/>
              <a:t> Allah </a:t>
            </a:r>
            <a:r>
              <a:rPr lang="en-US" dirty="0" err="1"/>
              <a:t>swt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Munakahat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794834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 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kembalinya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ikatan</a:t>
            </a:r>
            <a:r>
              <a:rPr lang="en-US" dirty="0"/>
              <a:t>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semula</a:t>
            </a:r>
            <a:r>
              <a:rPr lang="en-US" dirty="0"/>
              <a:t>,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raj’iyah</a:t>
            </a:r>
            <a:r>
              <a:rPr lang="en-US" dirty="0"/>
              <a:t>.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asalnya</a:t>
            </a:r>
            <a:r>
              <a:rPr lang="en-US" dirty="0"/>
              <a:t> </a:t>
            </a:r>
            <a:r>
              <a:rPr lang="en-US" dirty="0" err="1"/>
              <a:t>mubah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pula </a:t>
            </a:r>
            <a:r>
              <a:rPr lang="en-US" dirty="0" err="1"/>
              <a:t>tidak</a:t>
            </a:r>
            <a:r>
              <a:rPr lang="en-US" dirty="0"/>
              <a:t>. Akan </a:t>
            </a:r>
            <a:r>
              <a:rPr lang="en-US" dirty="0" err="1"/>
              <a:t>tetapi</a:t>
            </a:r>
            <a:r>
              <a:rPr lang="en-US" dirty="0"/>
              <a:t>,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berubah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r>
              <a:rPr lang="en-US" dirty="0"/>
              <a:t>      1. </a:t>
            </a:r>
            <a:r>
              <a:rPr lang="en-US" dirty="0" err="1"/>
              <a:t>Sunah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rujuknya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Allah,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memperbaiki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bertekad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tangga</a:t>
            </a:r>
            <a:r>
              <a:rPr lang="en-US" dirty="0"/>
              <a:t> </a:t>
            </a:r>
            <a:r>
              <a:rPr lang="en-US" dirty="0" err="1"/>
              <a:t>bahagia</a:t>
            </a:r>
            <a:r>
              <a:rPr lang="en-US" dirty="0"/>
              <a:t>.</a:t>
            </a:r>
          </a:p>
          <a:p>
            <a:r>
              <a:rPr lang="en-US" dirty="0"/>
              <a:t>      2. </a:t>
            </a:r>
            <a:r>
              <a:rPr lang="en-US" dirty="0" err="1"/>
              <a:t>Wajib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mentalak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istinya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mentalaknya</a:t>
            </a:r>
            <a:r>
              <a:rPr lang="en-US" dirty="0"/>
              <a:t>,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menyempurnakan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waktunya</a:t>
            </a:r>
            <a:r>
              <a:rPr lang="en-US" dirty="0"/>
              <a:t>.</a:t>
            </a:r>
          </a:p>
          <a:p>
            <a:r>
              <a:rPr lang="en-US" dirty="0"/>
              <a:t>3. </a:t>
            </a:r>
            <a:r>
              <a:rPr lang="en-US" dirty="0" err="1"/>
              <a:t>Makruh</a:t>
            </a:r>
            <a:r>
              <a:rPr lang="en-US" dirty="0"/>
              <a:t> (</a:t>
            </a:r>
            <a:r>
              <a:rPr lang="en-US" dirty="0" err="1"/>
              <a:t>dibenci</a:t>
            </a:r>
            <a:r>
              <a:rPr lang="en-US" dirty="0"/>
              <a:t>),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meneruskan</a:t>
            </a:r>
            <a:r>
              <a:rPr lang="en-US" dirty="0"/>
              <a:t> </a:t>
            </a:r>
            <a:r>
              <a:rPr lang="en-US" dirty="0" err="1"/>
              <a:t>perceraian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.</a:t>
            </a:r>
          </a:p>
          <a:p>
            <a:r>
              <a:rPr lang="en-US" dirty="0"/>
              <a:t>      4. Haram,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rujuknya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menyakiti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mendurhakai</a:t>
            </a:r>
            <a:r>
              <a:rPr lang="en-US" dirty="0"/>
              <a:t> Allah SWT.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</a:t>
            </a:r>
            <a:r>
              <a:rPr lang="en-US" dirty="0" err="1"/>
              <a:t>Rujuk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9585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2000" b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Rukun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4 </a:t>
            </a:r>
            <a:r>
              <a:rPr lang="en-US" dirty="0" err="1"/>
              <a:t>macam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r>
              <a:rPr lang="en-US" dirty="0"/>
              <a:t>      1. 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bercampur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yang </a:t>
            </a:r>
            <a:r>
              <a:rPr lang="en-US" dirty="0" err="1"/>
              <a:t>mentalaknya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raj’iyah</a:t>
            </a:r>
            <a:r>
              <a:rPr lang="en-US" dirty="0"/>
              <a:t>. </a:t>
            </a:r>
          </a:p>
          <a:p>
            <a:r>
              <a:rPr lang="en-US" dirty="0"/>
              <a:t>      2.  </a:t>
            </a:r>
            <a:r>
              <a:rPr lang="en-US" dirty="0" err="1"/>
              <a:t>Keinginan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kehendak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dipaksa</a:t>
            </a:r>
            <a:r>
              <a:rPr lang="en-US" dirty="0"/>
              <a:t>.</a:t>
            </a:r>
          </a:p>
          <a:p>
            <a:r>
              <a:rPr lang="en-US" dirty="0"/>
              <a:t>      3.  Ada </a:t>
            </a:r>
            <a:r>
              <a:rPr lang="en-US" dirty="0" err="1"/>
              <a:t>dua</a:t>
            </a:r>
            <a:r>
              <a:rPr lang="en-US" dirty="0"/>
              <a:t> orang </a:t>
            </a:r>
            <a:r>
              <a:rPr lang="en-US" dirty="0" err="1"/>
              <a:t>saksi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orang </a:t>
            </a:r>
            <a:r>
              <a:rPr lang="en-US" dirty="0" err="1"/>
              <a:t>laki-laki</a:t>
            </a:r>
            <a:r>
              <a:rPr lang="en-US" dirty="0"/>
              <a:t> yang </a:t>
            </a:r>
            <a:r>
              <a:rPr lang="en-US" dirty="0" err="1"/>
              <a:t>adil</a:t>
            </a:r>
            <a:r>
              <a:rPr lang="en-US" dirty="0"/>
              <a:t>. (Q.S. At-</a:t>
            </a:r>
            <a:r>
              <a:rPr lang="en-US" dirty="0" err="1"/>
              <a:t>Talaq</a:t>
            </a:r>
            <a:r>
              <a:rPr lang="en-US" dirty="0"/>
              <a:t>, 65: 2)</a:t>
            </a:r>
          </a:p>
          <a:p>
            <a:r>
              <a:rPr lang="en-US" dirty="0"/>
              <a:t>      4. Ada </a:t>
            </a:r>
            <a:r>
              <a:rPr lang="en-US" dirty="0" err="1"/>
              <a:t>sigat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berkata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yang </a:t>
            </a:r>
            <a:r>
              <a:rPr lang="en-US" dirty="0" err="1"/>
              <a:t>diceraikannya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‘</a:t>
            </a:r>
            <a:r>
              <a:rPr lang="en-US" dirty="0" err="1"/>
              <a:t>iddah</a:t>
            </a:r>
            <a:r>
              <a:rPr lang="en-US" dirty="0"/>
              <a:t> </a:t>
            </a:r>
            <a:r>
              <a:rPr lang="en-US" dirty="0" err="1"/>
              <a:t>raj’iyah</a:t>
            </a:r>
            <a:r>
              <a:rPr lang="en-US" dirty="0"/>
              <a:t>, “</a:t>
            </a:r>
            <a:r>
              <a:rPr lang="en-US" dirty="0" err="1"/>
              <a:t>Saya</a:t>
            </a:r>
            <a:r>
              <a:rPr lang="en-US" dirty="0"/>
              <a:t> </a:t>
            </a:r>
            <a:r>
              <a:rPr lang="en-US" dirty="0" err="1"/>
              <a:t>rujuk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engkau</a:t>
            </a:r>
            <a:r>
              <a:rPr lang="en-US" dirty="0"/>
              <a:t>!”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2660472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>
                <a:solidFill>
                  <a:schemeClr val="tx1"/>
                </a:solidFill>
              </a:rPr>
              <a:t>Pengertian</a:t>
            </a:r>
            <a:r>
              <a:rPr lang="en-US" sz="2800" dirty="0">
                <a:solidFill>
                  <a:schemeClr val="tx1"/>
                </a:solidFill>
              </a:rPr>
              <a:t> : </a:t>
            </a:r>
          </a:p>
          <a:p>
            <a:pPr marL="0" indent="0">
              <a:buNone/>
            </a:pPr>
            <a:r>
              <a:rPr lang="en-US" sz="2800" dirty="0" err="1">
                <a:solidFill>
                  <a:schemeClr val="tx1"/>
                </a:solidFill>
              </a:rPr>
              <a:t>Suatu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pertalian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antara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seorang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laki-laki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perempuan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dimana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dalam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Hukum</a:t>
            </a:r>
            <a:r>
              <a:rPr lang="en-US" sz="2800" dirty="0">
                <a:solidFill>
                  <a:schemeClr val="tx1"/>
                </a:solidFill>
              </a:rPr>
              <a:t> Islam </a:t>
            </a:r>
            <a:r>
              <a:rPr lang="en-US" sz="2800" dirty="0" err="1">
                <a:solidFill>
                  <a:schemeClr val="tx1"/>
                </a:solidFill>
              </a:rPr>
              <a:t>dilarang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melakukan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pernikahan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756263" cy="105425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11.Larangan </a:t>
            </a:r>
            <a:r>
              <a:rPr lang="en-US" dirty="0" err="1">
                <a:solidFill>
                  <a:schemeClr val="tx1"/>
                </a:solidFill>
              </a:rPr>
              <a:t>Pernikahan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976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8495" y="2362200"/>
            <a:ext cx="7745505" cy="387781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Perbedaan</a:t>
            </a:r>
            <a:r>
              <a:rPr lang="en-US" b="1" dirty="0">
                <a:solidFill>
                  <a:schemeClr val="bg1"/>
                </a:solidFill>
              </a:rPr>
              <a:t> Agama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Hubungan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Darah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Hubungan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Pernikahan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Hubungan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sepersusuan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Diharamkan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untuk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sementara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Larangan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khusus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wanita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yaitu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Poliandri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12. </a:t>
            </a:r>
            <a:r>
              <a:rPr lang="en-US" dirty="0" err="1">
                <a:solidFill>
                  <a:schemeClr val="bg1"/>
                </a:solidFill>
              </a:rPr>
              <a:t>Kelompok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Larangan-Larangan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Pernikahan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10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7000"/>
            <a:ext cx="7745505" cy="3877815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Pertalian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nasab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 err="1">
                <a:solidFill>
                  <a:schemeClr val="tx1"/>
                </a:solidFill>
              </a:rPr>
              <a:t>Pertalian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kerabat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semenda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 err="1">
                <a:solidFill>
                  <a:schemeClr val="tx1"/>
                </a:solidFill>
              </a:rPr>
              <a:t>Pertalian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susuan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13. </a:t>
            </a:r>
            <a:r>
              <a:rPr lang="en-US" sz="4800" dirty="0" err="1">
                <a:solidFill>
                  <a:schemeClr val="tx1"/>
                </a:solidFill>
              </a:rPr>
              <a:t>Macam-macam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Larangan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r>
              <a:rPr lang="en-US" sz="4800" dirty="0" err="1">
                <a:solidFill>
                  <a:schemeClr val="tx1"/>
                </a:solidFill>
              </a:rPr>
              <a:t>Perkawinan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2193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371600"/>
            <a:ext cx="7745505" cy="38778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Bell MT" pitchFamily="18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Bell MT" pitchFamily="18" charset="0"/>
            </a:endParaRPr>
          </a:p>
          <a:p>
            <a:pPr marL="0" indent="0" algn="ctr">
              <a:buNone/>
            </a:pPr>
            <a:endParaRPr lang="en-US" sz="3200" dirty="0">
              <a:solidFill>
                <a:schemeClr val="bg1"/>
              </a:solidFill>
              <a:latin typeface="Bell MT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  <a:latin typeface="Bell MT" pitchFamily="18" charset="0"/>
              </a:rPr>
              <a:t>WASSALAMUALAIKUM WARRAHMATULLAHI WABARAKATUH</a:t>
            </a:r>
          </a:p>
          <a:p>
            <a:pPr algn="ctr"/>
            <a:endParaRPr lang="en-US" sz="3200" dirty="0">
              <a:solidFill>
                <a:schemeClr val="bg1"/>
              </a:solidFill>
              <a:latin typeface="Bell MT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474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dirty="0" err="1">
                <a:solidFill>
                  <a:schemeClr val="bg1"/>
                </a:solidFill>
              </a:rPr>
              <a:t>Hukum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Pernikahan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7571" y="2149434"/>
            <a:ext cx="3276600" cy="181296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	</a:t>
            </a:r>
          </a:p>
          <a:p>
            <a:r>
              <a:rPr lang="en-US" sz="1600" dirty="0"/>
              <a:t>	</a:t>
            </a:r>
            <a:r>
              <a:rPr lang="en-US" dirty="0" err="1"/>
              <a:t>Sunah</a:t>
            </a:r>
            <a:endParaRPr lang="en-US" dirty="0"/>
          </a:p>
          <a:p>
            <a:r>
              <a:rPr lang="en-US" dirty="0" err="1"/>
              <a:t>Bagi</a:t>
            </a:r>
            <a:r>
              <a:rPr lang="en-US" dirty="0"/>
              <a:t> orang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,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pula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perzinaan</a:t>
            </a:r>
            <a:r>
              <a:rPr lang="en-US" sz="1600" dirty="0"/>
              <a:t>.</a:t>
            </a:r>
          </a:p>
          <a:p>
            <a:pPr algn="ctr"/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181600" y="4370119"/>
            <a:ext cx="3276600" cy="18020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	</a:t>
            </a:r>
          </a:p>
          <a:p>
            <a:r>
              <a:rPr lang="en-US" sz="1600" dirty="0"/>
              <a:t>	</a:t>
            </a:r>
            <a:r>
              <a:rPr lang="en-US" dirty="0" err="1"/>
              <a:t>Makruh</a:t>
            </a:r>
            <a:endParaRPr lang="en-US" dirty="0"/>
          </a:p>
          <a:p>
            <a:r>
              <a:rPr lang="en-US" dirty="0" err="1"/>
              <a:t>Bagi</a:t>
            </a:r>
            <a:r>
              <a:rPr lang="en-US" dirty="0"/>
              <a:t> orang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menikah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nafkah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anak-anaknya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81600" y="2149434"/>
            <a:ext cx="3276600" cy="18169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/>
              <a:t>	</a:t>
            </a:r>
          </a:p>
          <a:p>
            <a:r>
              <a:rPr lang="en-US" sz="1600" dirty="0"/>
              <a:t>	 </a:t>
            </a:r>
            <a:r>
              <a:rPr lang="en-US" sz="2000" dirty="0"/>
              <a:t>  </a:t>
            </a:r>
            <a:r>
              <a:rPr lang="en-US" sz="2000" dirty="0" err="1"/>
              <a:t>Wajib</a:t>
            </a:r>
            <a:endParaRPr lang="en-US" sz="2000" dirty="0"/>
          </a:p>
          <a:p>
            <a:r>
              <a:rPr lang="en-US" sz="2000" dirty="0" err="1"/>
              <a:t>Bagi</a:t>
            </a:r>
            <a:r>
              <a:rPr lang="en-US" sz="2000" dirty="0"/>
              <a:t> orang yang </a:t>
            </a:r>
            <a:r>
              <a:rPr lang="en-US" sz="2000" dirty="0" err="1"/>
              <a:t>ingin</a:t>
            </a:r>
            <a:r>
              <a:rPr lang="en-US" sz="2000" dirty="0"/>
              <a:t> </a:t>
            </a:r>
            <a:r>
              <a:rPr lang="en-US" sz="2000" dirty="0" err="1"/>
              <a:t>menikah</a:t>
            </a:r>
            <a:r>
              <a:rPr lang="en-US" sz="2000" dirty="0"/>
              <a:t>,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menikah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ia</a:t>
            </a:r>
            <a:r>
              <a:rPr lang="en-US" sz="2000" dirty="0"/>
              <a:t> </a:t>
            </a:r>
            <a:r>
              <a:rPr lang="en-US" sz="2000" dirty="0" err="1"/>
              <a:t>khawatir</a:t>
            </a:r>
            <a:r>
              <a:rPr lang="en-US" sz="2000" dirty="0"/>
              <a:t> </a:t>
            </a:r>
            <a:r>
              <a:rPr lang="en-US" sz="2000" dirty="0" err="1"/>
              <a:t>berbuat</a:t>
            </a:r>
            <a:r>
              <a:rPr lang="en-US" sz="2000" dirty="0"/>
              <a:t> </a:t>
            </a:r>
            <a:r>
              <a:rPr lang="en-US" sz="2000" dirty="0" err="1"/>
              <a:t>zina</a:t>
            </a:r>
            <a:r>
              <a:rPr lang="en-US" sz="2000" dirty="0"/>
              <a:t>.</a:t>
            </a:r>
          </a:p>
          <a:p>
            <a:pPr algn="ctr"/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685800" y="4495800"/>
            <a:ext cx="3276600" cy="1676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600" dirty="0"/>
          </a:p>
          <a:p>
            <a:r>
              <a:rPr lang="en-US" sz="1600" dirty="0"/>
              <a:t>	</a:t>
            </a:r>
            <a:r>
              <a:rPr lang="en-US" dirty="0"/>
              <a:t>Haram</a:t>
            </a:r>
          </a:p>
          <a:p>
            <a:r>
              <a:rPr lang="en-US" dirty="0" err="1"/>
              <a:t>Bagi</a:t>
            </a:r>
            <a:r>
              <a:rPr lang="en-US" dirty="0"/>
              <a:t> orang yang </a:t>
            </a:r>
            <a:r>
              <a:rPr lang="en-US" dirty="0" err="1"/>
              <a:t>berniat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pernikahannya</a:t>
            </a:r>
            <a:r>
              <a:rPr lang="en-US" dirty="0"/>
              <a:t>. </a:t>
            </a:r>
            <a:r>
              <a:rPr lang="en-US" dirty="0" err="1"/>
              <a:t>Seperti</a:t>
            </a:r>
            <a:r>
              <a:rPr lang="en-US" dirty="0"/>
              <a:t> : </a:t>
            </a:r>
            <a:r>
              <a:rPr lang="en-US" dirty="0" err="1"/>
              <a:t>bermaksud</a:t>
            </a:r>
            <a:r>
              <a:rPr lang="en-US" dirty="0"/>
              <a:t> </a:t>
            </a:r>
            <a:r>
              <a:rPr lang="en-US" dirty="0" err="1"/>
              <a:t>menyakiti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nikahi</a:t>
            </a:r>
            <a:endParaRPr lang="en-US" dirty="0"/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967269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   </a:t>
            </a:r>
            <a:r>
              <a:rPr lang="en-US" dirty="0" err="1">
                <a:solidFill>
                  <a:schemeClr val="bg1"/>
                </a:solidFill>
              </a:rPr>
              <a:t>Secara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umum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tujuan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pernikahan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 </a:t>
            </a:r>
            <a:r>
              <a:rPr lang="en-US" dirty="0" err="1">
                <a:solidFill>
                  <a:schemeClr val="bg1"/>
                </a:solidFill>
              </a:rPr>
              <a:t>hajat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manusia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pria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terhadap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wanita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atau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sebaliknya</a:t>
            </a:r>
            <a:r>
              <a:rPr lang="en-US" dirty="0">
                <a:solidFill>
                  <a:schemeClr val="bg1"/>
                </a:solidFill>
              </a:rPr>
              <a:t>) </a:t>
            </a:r>
            <a:r>
              <a:rPr lang="en-US" dirty="0" err="1">
                <a:solidFill>
                  <a:schemeClr val="bg1"/>
                </a:solidFill>
              </a:rPr>
              <a:t>dalam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rangka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mewujudkan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rumah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tangga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bahagia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sesuai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ketentuan-ketentuan</a:t>
            </a:r>
            <a:r>
              <a:rPr lang="en-US" dirty="0">
                <a:solidFill>
                  <a:schemeClr val="bg1"/>
                </a:solidFill>
              </a:rPr>
              <a:t> agama Islam. </a:t>
            </a:r>
            <a:r>
              <a:rPr lang="en-US" dirty="0" err="1">
                <a:solidFill>
                  <a:schemeClr val="bg1"/>
                </a:solidFill>
              </a:rPr>
              <a:t>Secara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terperinci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tujuan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pernikahan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sebagai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berikut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memperoleh</a:t>
            </a:r>
            <a:r>
              <a:rPr lang="en-US" dirty="0">
                <a:solidFill>
                  <a:schemeClr val="bg1"/>
                </a:solidFill>
              </a:rPr>
              <a:t> rasa </a:t>
            </a:r>
            <a:r>
              <a:rPr lang="en-US" dirty="0" err="1">
                <a:solidFill>
                  <a:schemeClr val="bg1"/>
                </a:solidFill>
              </a:rPr>
              <a:t>cinta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kasih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sayang</a:t>
            </a:r>
            <a:r>
              <a:rPr lang="en-US" dirty="0">
                <a:solidFill>
                  <a:schemeClr val="bg1"/>
                </a:solidFill>
              </a:rPr>
              <a:t> (Q.S. </a:t>
            </a:r>
            <a:r>
              <a:rPr lang="en-US" dirty="0" err="1">
                <a:solidFill>
                  <a:schemeClr val="bg1"/>
                </a:solidFill>
              </a:rPr>
              <a:t>Ar</a:t>
            </a:r>
            <a:r>
              <a:rPr lang="en-US" dirty="0">
                <a:solidFill>
                  <a:schemeClr val="bg1"/>
                </a:solidFill>
              </a:rPr>
              <a:t>-Rum,  30: 21) 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memperoleh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ketenangan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hidup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sakinah</a:t>
            </a:r>
            <a:r>
              <a:rPr lang="en-US" dirty="0">
                <a:solidFill>
                  <a:schemeClr val="bg1"/>
                </a:solidFill>
              </a:rPr>
              <a:t>) (Q.S. </a:t>
            </a:r>
            <a:r>
              <a:rPr lang="en-US" dirty="0" err="1">
                <a:solidFill>
                  <a:schemeClr val="bg1"/>
                </a:solidFill>
              </a:rPr>
              <a:t>Ar</a:t>
            </a:r>
            <a:r>
              <a:rPr lang="en-US" dirty="0">
                <a:solidFill>
                  <a:schemeClr val="bg1"/>
                </a:solidFill>
              </a:rPr>
              <a:t>-Rum, 30:21)  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mewujudkan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keluarga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bahagia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dunia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akhirat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56263" cy="10542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3. </a:t>
            </a:r>
            <a:r>
              <a:rPr lang="en-US" dirty="0" err="1">
                <a:solidFill>
                  <a:schemeClr val="bg1"/>
                </a:solidFill>
              </a:rPr>
              <a:t>Tujuan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Pernikahan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920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suami</a:t>
            </a: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istri</a:t>
            </a: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wali</a:t>
            </a:r>
            <a:r>
              <a:rPr lang="en-US" dirty="0"/>
              <a:t> </a:t>
            </a:r>
            <a:r>
              <a:rPr lang="en-US" dirty="0" err="1"/>
              <a:t>nikah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1).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Wali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Nasab</a:t>
            </a:r>
            <a:r>
              <a:rPr lang="en-US" dirty="0"/>
              <a:t>: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pertalian</a:t>
            </a:r>
            <a:r>
              <a:rPr lang="en-US" dirty="0"/>
              <a:t> </a:t>
            </a:r>
            <a:r>
              <a:rPr lang="en-US" dirty="0" err="1"/>
              <a:t>darah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	</a:t>
            </a:r>
            <a:r>
              <a:rPr lang="en-US" dirty="0" err="1"/>
              <a:t>mempelai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 </a:t>
            </a:r>
            <a:r>
              <a:rPr lang="en-US" dirty="0" err="1"/>
              <a:t>dinikahkan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2). </a:t>
            </a:r>
            <a:r>
              <a:rPr lang="en-US" dirty="0" err="1"/>
              <a:t>Wakil</a:t>
            </a:r>
            <a:r>
              <a:rPr lang="en-US" dirty="0"/>
              <a:t> Hakim,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beragama</a:t>
            </a:r>
            <a:r>
              <a:rPr lang="en-US" dirty="0"/>
              <a:t> Islam.</a:t>
            </a:r>
          </a:p>
          <a:p>
            <a:pPr marL="0" indent="0">
              <a:buNone/>
            </a:pPr>
            <a:r>
              <a:rPr lang="en-US" dirty="0"/>
              <a:t>        </a:t>
            </a:r>
            <a:r>
              <a:rPr lang="en-US" dirty="0" err="1"/>
              <a:t>Syarat-syarat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dipenuhi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                  a)      </a:t>
            </a:r>
            <a:r>
              <a:rPr lang="en-US" dirty="0" err="1"/>
              <a:t>Beragama</a:t>
            </a:r>
            <a:r>
              <a:rPr lang="en-US" dirty="0"/>
              <a:t> Islam.</a:t>
            </a:r>
          </a:p>
          <a:p>
            <a:pPr marL="0" indent="0">
              <a:buNone/>
            </a:pPr>
            <a:r>
              <a:rPr lang="en-US" dirty="0"/>
              <a:t>                  b)      </a:t>
            </a:r>
            <a:r>
              <a:rPr lang="en-US" dirty="0" err="1"/>
              <a:t>Laki-laki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                 c)      </a:t>
            </a:r>
            <a:r>
              <a:rPr lang="en-US" dirty="0" err="1"/>
              <a:t>Balig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berakal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                 d)      </a:t>
            </a:r>
            <a:r>
              <a:rPr lang="en-US" dirty="0" err="1"/>
              <a:t>Merdeka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hamba</a:t>
            </a:r>
            <a:r>
              <a:rPr lang="en-US" dirty="0"/>
              <a:t> </a:t>
            </a:r>
            <a:r>
              <a:rPr lang="en-US" dirty="0" err="1"/>
              <a:t>sahaya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                 e)      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                 f)      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ihram haji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umrah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     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Rukun</a:t>
            </a:r>
            <a:r>
              <a:rPr lang="en-US" dirty="0"/>
              <a:t> </a:t>
            </a:r>
            <a:r>
              <a:rPr lang="en-US" dirty="0" err="1"/>
              <a:t>Nikah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887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133601"/>
            <a:ext cx="7745505" cy="399256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dua</a:t>
            </a:r>
            <a:r>
              <a:rPr lang="en-US" dirty="0"/>
              <a:t> orang </a:t>
            </a:r>
            <a:r>
              <a:rPr lang="en-US" dirty="0" err="1"/>
              <a:t>saksi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Ada </a:t>
            </a:r>
            <a:r>
              <a:rPr lang="en-US" dirty="0" err="1"/>
              <a:t>akad</a:t>
            </a:r>
            <a:r>
              <a:rPr lang="en-US" dirty="0"/>
              <a:t> </a:t>
            </a:r>
            <a:r>
              <a:rPr lang="en-US" dirty="0" err="1"/>
              <a:t>nikah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ijab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. </a:t>
            </a:r>
            <a:r>
              <a:rPr lang="en-US" dirty="0" err="1"/>
              <a:t>Ijab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 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(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mempelai</a:t>
            </a:r>
            <a:r>
              <a:rPr lang="en-US" dirty="0"/>
              <a:t> </a:t>
            </a:r>
            <a:r>
              <a:rPr lang="en-US" dirty="0" err="1"/>
              <a:t>wanita</a:t>
            </a:r>
            <a:r>
              <a:rPr lang="en-US" dirty="0"/>
              <a:t>). </a:t>
            </a:r>
            <a:r>
              <a:rPr lang="en-US" dirty="0" err="1"/>
              <a:t>Qabal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mempelai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.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mas </a:t>
            </a:r>
            <a:r>
              <a:rPr lang="en-US" dirty="0" err="1"/>
              <a:t>kawin</a:t>
            </a:r>
            <a:r>
              <a:rPr lang="en-US" dirty="0"/>
              <a:t> (</a:t>
            </a:r>
            <a:r>
              <a:rPr lang="en-US" dirty="0" err="1"/>
              <a:t>mahar</a:t>
            </a:r>
            <a:r>
              <a:rPr lang="en-US" dirty="0"/>
              <a:t>)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istrinya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mengucapkannya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akad</a:t>
            </a:r>
            <a:r>
              <a:rPr lang="en-US" dirty="0"/>
              <a:t> </a:t>
            </a:r>
            <a:r>
              <a:rPr lang="en-US" dirty="0" err="1"/>
              <a:t>sunnah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err="1"/>
              <a:t>mahar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mas </a:t>
            </a:r>
            <a:r>
              <a:rPr lang="en-US" dirty="0" err="1"/>
              <a:t>kawin</a:t>
            </a:r>
            <a:r>
              <a:rPr lang="en-US" dirty="0"/>
              <a:t> </a:t>
            </a:r>
          </a:p>
          <a:p>
            <a:pPr marL="411480" lvl="1" indent="0">
              <a:buNone/>
            </a:pPr>
            <a:r>
              <a:rPr lang="en-US" dirty="0" err="1"/>
              <a:t>Pemberian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laki-laki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perempuan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pernikahan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lambang</a:t>
            </a:r>
            <a:r>
              <a:rPr lang="en-US" dirty="0"/>
              <a:t> </a:t>
            </a:r>
            <a:r>
              <a:rPr lang="en-US" dirty="0" err="1"/>
              <a:t>kecintaan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382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14600"/>
            <a:ext cx="7745505" cy="38778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Persetujuan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Calon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Mempelai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Umur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Calon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Mempelai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Wali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Nikah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Kehadiran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Saksi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Akad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Nikah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Pelaksanaan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akad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nikah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Mahar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Maskawin</a:t>
            </a:r>
            <a:r>
              <a:rPr lang="en-US" sz="28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5. </a:t>
            </a:r>
            <a:r>
              <a:rPr lang="en-US" sz="4400" dirty="0" err="1">
                <a:solidFill>
                  <a:schemeClr val="bg1"/>
                </a:solidFill>
              </a:rPr>
              <a:t>Syarat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perkawinan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dalam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Kompilasi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Hukum</a:t>
            </a:r>
            <a:r>
              <a:rPr lang="en-US" sz="4400" dirty="0">
                <a:solidFill>
                  <a:schemeClr val="bg1"/>
                </a:solidFill>
              </a:rPr>
              <a:t> Islam</a:t>
            </a:r>
          </a:p>
        </p:txBody>
      </p:sp>
    </p:spTree>
    <p:extLst>
      <p:ext uri="{BB962C8B-B14F-4D97-AF65-F5344CB8AC3E}">
        <p14:creationId xmlns:p14="http://schemas.microsoft.com/office/powerpoint/2010/main" xmlns="" val="272503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7745505" cy="38778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Mahram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orang yang haram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dinikahi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sebab-sebab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. 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</a:rPr>
              <a:t>A.Mahram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Muabbad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  </a:t>
            </a:r>
            <a:r>
              <a:rPr lang="en-US" dirty="0" err="1">
                <a:solidFill>
                  <a:schemeClr val="tx1"/>
                </a:solidFill>
              </a:rPr>
              <a:t>Adalah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mahram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dinikahi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selamanya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 1.)</a:t>
            </a:r>
            <a:r>
              <a:rPr lang="en-US" dirty="0" err="1">
                <a:solidFill>
                  <a:schemeClr val="tx1"/>
                </a:solidFill>
              </a:rPr>
              <a:t>Mahram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keturunan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Ibu,nenek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seterusnya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jalur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laki-laki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wanita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Anak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putri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cucu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seterusnya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bawah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jalur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laki-laki-lakimaupun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Saudara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kakak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adik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seayah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seibu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Saudara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bapak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bibi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saudara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kakek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bibi</a:t>
            </a:r>
            <a:r>
              <a:rPr lang="en-US" dirty="0">
                <a:solidFill>
                  <a:schemeClr val="tx1"/>
                </a:solidFill>
              </a:rPr>
              <a:t> orang </a:t>
            </a:r>
            <a:r>
              <a:rPr lang="en-US" dirty="0" err="1">
                <a:solidFill>
                  <a:schemeClr val="tx1"/>
                </a:solidFill>
              </a:rPr>
              <a:t>tua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seterusnya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sekandung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Saudara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ibu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bibi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saudara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perempuan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nenek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bibi</a:t>
            </a:r>
            <a:r>
              <a:rPr lang="en-US" dirty="0">
                <a:solidFill>
                  <a:schemeClr val="tx1"/>
                </a:solidFill>
              </a:rPr>
              <a:t> orang </a:t>
            </a:r>
            <a:r>
              <a:rPr lang="en-US" dirty="0" err="1">
                <a:solidFill>
                  <a:schemeClr val="tx1"/>
                </a:solidFill>
              </a:rPr>
              <a:t>tua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seterusnya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sekandung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6. </a:t>
            </a:r>
            <a:r>
              <a:rPr lang="en-US" dirty="0" err="1">
                <a:solidFill>
                  <a:schemeClr val="tx1"/>
                </a:solidFill>
              </a:rPr>
              <a:t>Mahram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714271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981200"/>
            <a:ext cx="7745505" cy="3877815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Putri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saudara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perempuan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keponakan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sekandung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seayah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seibu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cucu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perempuannya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seterusnya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jalur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laki-laki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maupun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wanitaPutri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saudara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laki-laki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keponakan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sekandung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seayah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seibu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cucu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perempuannya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seterusnya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jalur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laki-laki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maupun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wanita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2.)</a:t>
            </a:r>
            <a:r>
              <a:rPr lang="en-US" sz="2000" dirty="0" err="1">
                <a:solidFill>
                  <a:schemeClr val="tx1"/>
                </a:solidFill>
              </a:rPr>
              <a:t>Mahram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karena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Pernikahan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bapak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ibu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tiri</a:t>
            </a:r>
            <a:r>
              <a:rPr lang="en-US" sz="2000" dirty="0">
                <a:solidFill>
                  <a:schemeClr val="tx1"/>
                </a:solidFill>
              </a:rPr>
              <a:t>),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kakek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seterusnya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atasIstri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anak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menantu</a:t>
            </a:r>
            <a:r>
              <a:rPr lang="en-US" sz="2000" dirty="0">
                <a:solidFill>
                  <a:schemeClr val="tx1"/>
                </a:solidFill>
              </a:rPr>
              <a:t>),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cucu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seterusnya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bawah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Ibu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mertua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ibunya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nenek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err="1">
                <a:solidFill>
                  <a:schemeClr val="tx1"/>
                </a:solidFill>
              </a:rPr>
              <a:t>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seterusnya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atas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Anak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perempuan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suami</a:t>
            </a:r>
            <a:r>
              <a:rPr lang="en-US" sz="2000" dirty="0">
                <a:solidFill>
                  <a:schemeClr val="tx1"/>
                </a:solidFill>
              </a:rPr>
              <a:t> lain (</a:t>
            </a:r>
            <a:r>
              <a:rPr lang="en-US" sz="2000" dirty="0" err="1">
                <a:solidFill>
                  <a:schemeClr val="tx1"/>
                </a:solidFill>
              </a:rPr>
              <a:t>anak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tiri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</a:p>
          <a:p>
            <a:r>
              <a:rPr lang="en-US" sz="2000" dirty="0">
                <a:solidFill>
                  <a:schemeClr val="tx1"/>
                </a:solidFill>
              </a:rPr>
              <a:t>-</a:t>
            </a:r>
            <a:r>
              <a:rPr lang="en-US" sz="2000" dirty="0" err="1">
                <a:solidFill>
                  <a:schemeClr val="tx1"/>
                </a:solidFill>
              </a:rPr>
              <a:t>Cucu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perempuan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keturunan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rabibah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maupun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keturunan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rabib</a:t>
            </a:r>
            <a:r>
              <a:rPr lang="en-US" sz="2000" dirty="0">
                <a:solidFill>
                  <a:schemeClr val="tx1"/>
                </a:solidFill>
              </a:rPr>
              <a:t> (</a:t>
            </a:r>
            <a:r>
              <a:rPr lang="en-US" sz="2000" dirty="0" err="1">
                <a:solidFill>
                  <a:schemeClr val="tx1"/>
                </a:solidFill>
              </a:rPr>
              <a:t>anak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lelaki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istri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suami</a:t>
            </a:r>
            <a:r>
              <a:rPr lang="en-US" sz="2000" dirty="0">
                <a:solidFill>
                  <a:schemeClr val="tx1"/>
                </a:solidFill>
              </a:rPr>
              <a:t> lain)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41650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328</TotalTime>
  <Words>407</Words>
  <Application>Microsoft Office PowerPoint</Application>
  <PresentationFormat>On-screen Show (4:3)</PresentationFormat>
  <Paragraphs>172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Hardcover</vt:lpstr>
      <vt:lpstr>MUNAKAHAT (PERNIKAHAN ISLAM)</vt:lpstr>
      <vt:lpstr>1. Pengertian Munakahat</vt:lpstr>
      <vt:lpstr>2. Hukum Pernikahan</vt:lpstr>
      <vt:lpstr>3. Tujuan Pernikahan</vt:lpstr>
      <vt:lpstr>4. Rukun Nikah</vt:lpstr>
      <vt:lpstr>Slide 6</vt:lpstr>
      <vt:lpstr>5. Syarat perkawinan dalam Kompilasi Hukum Islam</vt:lpstr>
      <vt:lpstr>6. Mahram</vt:lpstr>
      <vt:lpstr>Slide 9</vt:lpstr>
      <vt:lpstr>Slide 10</vt:lpstr>
      <vt:lpstr>Slide 11</vt:lpstr>
      <vt:lpstr>7.Kewajiban Suami dan Istri</vt:lpstr>
      <vt:lpstr>Slide 13</vt:lpstr>
      <vt:lpstr>8.Perceraian</vt:lpstr>
      <vt:lpstr>Slide 15</vt:lpstr>
      <vt:lpstr>Slide 16</vt:lpstr>
      <vt:lpstr>Slide 17</vt:lpstr>
      <vt:lpstr>9.'Iddah</vt:lpstr>
      <vt:lpstr>Slide 19</vt:lpstr>
      <vt:lpstr>10. Rujuk</vt:lpstr>
      <vt:lpstr>Slide 21</vt:lpstr>
      <vt:lpstr>11.Larangan Pernikahan</vt:lpstr>
      <vt:lpstr>12. Kelompok Larangan-Larangan Pernikahan</vt:lpstr>
      <vt:lpstr>13. Macam-macam Larangan Perkawinan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MUNAKAHAT (PERKAWINAN ISLAM)</dc:title>
  <dc:creator>LENOVO</dc:creator>
  <cp:lastModifiedBy>Windows 10</cp:lastModifiedBy>
  <cp:revision>36</cp:revision>
  <dcterms:created xsi:type="dcterms:W3CDTF">2019-11-13T03:08:17Z</dcterms:created>
  <dcterms:modified xsi:type="dcterms:W3CDTF">2020-10-12T04:26:13Z</dcterms:modified>
</cp:coreProperties>
</file>