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3" roundtripDataSignature="AMtx7miVqLAVB0h619ew+9Hn6UjXpe76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63"/>
          <p:cNvSpPr txBox="1"/>
          <p:nvPr>
            <p:ph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lvl1pPr lvl="0" algn="r">
              <a:spcBef>
                <a:spcPts val="0"/>
              </a:spcBef>
              <a:spcAft>
                <a:spcPts val="0"/>
              </a:spcAft>
              <a:buSzPts val="1400"/>
              <a:buNone/>
              <a:defRPr b="1"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63"/>
          <p:cNvSpPr txBox="1"/>
          <p:nvPr>
            <p:ph idx="1" type="subTitle"/>
          </p:nvPr>
        </p:nvSpPr>
        <p:spPr>
          <a:xfrm>
            <a:off x="3354442" y="3539864"/>
            <a:ext cx="5114778" cy="1101248"/>
          </a:xfrm>
          <a:prstGeom prst="rect">
            <a:avLst/>
          </a:prstGeom>
          <a:noFill/>
          <a:ln>
            <a:noFill/>
          </a:ln>
        </p:spPr>
        <p:txBody>
          <a:bodyPr anchorCtr="0" anchor="t" bIns="0" lIns="45700" spcFirstLastPara="1" rIns="45700" wrap="square" tIns="0">
            <a:noAutofit/>
          </a:bodyPr>
          <a:lstStyle>
            <a:lvl1pPr lvl="0" algn="r">
              <a:spcBef>
                <a:spcPts val="600"/>
              </a:spcBef>
              <a:spcAft>
                <a:spcPts val="0"/>
              </a:spcAft>
              <a:buSzPts val="1606"/>
              <a:buNone/>
              <a:defRPr sz="2200">
                <a:solidFill>
                  <a:srgbClr val="FFFFFF"/>
                </a:solidFill>
              </a:defRPr>
            </a:lvl1pPr>
            <a:lvl2pPr lvl="1" algn="ctr">
              <a:spcBef>
                <a:spcPts val="500"/>
              </a:spcBef>
              <a:spcAft>
                <a:spcPts val="0"/>
              </a:spcAft>
              <a:buSzPts val="1440"/>
              <a:buNone/>
              <a:defRPr/>
            </a:lvl2pPr>
            <a:lvl3pPr lvl="2" algn="ctr">
              <a:spcBef>
                <a:spcPts val="400"/>
              </a:spcBef>
              <a:spcAft>
                <a:spcPts val="0"/>
              </a:spcAft>
              <a:buSzPts val="1080"/>
              <a:buNone/>
              <a:defRPr/>
            </a:lvl3pPr>
            <a:lvl4pPr lvl="3" algn="ctr">
              <a:spcBef>
                <a:spcPts val="360"/>
              </a:spcBef>
              <a:spcAft>
                <a:spcPts val="0"/>
              </a:spcAft>
              <a:buSzPts val="1440"/>
              <a:buNone/>
              <a:defRPr/>
            </a:lvl4pPr>
            <a:lvl5pPr lvl="4" algn="ctr">
              <a:spcBef>
                <a:spcPts val="400"/>
              </a:spcBef>
              <a:spcAft>
                <a:spcPts val="0"/>
              </a:spcAft>
              <a:buSzPts val="1260"/>
              <a:buNone/>
              <a:defRPr/>
            </a:lvl5pPr>
            <a:lvl6pPr lvl="5" algn="ctr">
              <a:spcBef>
                <a:spcPts val="400"/>
              </a:spcBef>
              <a:spcAft>
                <a:spcPts val="0"/>
              </a:spcAft>
              <a:buSzPts val="1440"/>
              <a:buNone/>
              <a:defRPr/>
            </a:lvl6pPr>
            <a:lvl7pPr lvl="6" algn="ctr">
              <a:spcBef>
                <a:spcPts val="360"/>
              </a:spcBef>
              <a:spcAft>
                <a:spcPts val="0"/>
              </a:spcAft>
              <a:buSzPts val="1440"/>
              <a:buNone/>
              <a:defRPr/>
            </a:lvl7pPr>
            <a:lvl8pPr lvl="7" algn="ctr">
              <a:spcBef>
                <a:spcPts val="300"/>
              </a:spcBef>
              <a:spcAft>
                <a:spcPts val="0"/>
              </a:spcAft>
              <a:buSzPts val="1800"/>
              <a:buNone/>
              <a:defRPr/>
            </a:lvl8pPr>
            <a:lvl9pPr lvl="8" algn="ctr">
              <a:spcBef>
                <a:spcPts val="360"/>
              </a:spcBef>
              <a:spcAft>
                <a:spcPts val="0"/>
              </a:spcAft>
              <a:buSzPts val="1800"/>
              <a:buNone/>
              <a:defRPr/>
            </a:lvl9pPr>
          </a:lstStyle>
          <a:p/>
        </p:txBody>
      </p:sp>
      <p:sp>
        <p:nvSpPr>
          <p:cNvPr id="16" name="Google Shape;16;p63"/>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rgbClr val="FFFFFF"/>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3"/>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3"/>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9" name="Google Shape;29;p65"/>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5"/>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5"/>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66"/>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6"/>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6"/>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6" name="Shape 36"/>
        <p:cNvGrpSpPr/>
        <p:nvPr/>
      </p:nvGrpSpPr>
      <p:grpSpPr>
        <a:xfrm>
          <a:off x="0" y="0"/>
          <a:ext cx="0" cy="0"/>
          <a:chOff x="0" y="0"/>
          <a:chExt cx="0" cy="0"/>
        </a:xfrm>
      </p:grpSpPr>
      <p:sp>
        <p:nvSpPr>
          <p:cNvPr id="37" name="Google Shape;37;p67"/>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7"/>
          <p:cNvSpPr txBox="1"/>
          <p:nvPr>
            <p:ph idx="1" type="body"/>
          </p:nvPr>
        </p:nvSpPr>
        <p:spPr>
          <a:xfrm rot="5400000">
            <a:off x="1653381" y="413543"/>
            <a:ext cx="4846637" cy="7239000"/>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67"/>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7"/>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7"/>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68"/>
          <p:cNvSpPr txBox="1"/>
          <p:nvPr>
            <p:ph type="title"/>
          </p:nvPr>
        </p:nvSpPr>
        <p:spPr>
          <a:xfrm>
            <a:off x="457200" y="228600"/>
            <a:ext cx="5897880" cy="117348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Clr>
                <a:srgbClr val="FEF7F0"/>
              </a:buClr>
              <a:buSzPts val="2400"/>
              <a:buFont typeface="Trebuchet MS"/>
              <a:buNone/>
              <a:defRPr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8"/>
          <p:cNvSpPr txBox="1"/>
          <p:nvPr>
            <p:ph idx="1" type="body"/>
          </p:nvPr>
        </p:nvSpPr>
        <p:spPr>
          <a:xfrm>
            <a:off x="457200" y="1497416"/>
            <a:ext cx="5897880" cy="602512"/>
          </a:xfrm>
          <a:prstGeom prst="rect">
            <a:avLst/>
          </a:prstGeom>
          <a:noFill/>
          <a:ln>
            <a:noFill/>
          </a:ln>
        </p:spPr>
        <p:txBody>
          <a:bodyPr anchorCtr="0" anchor="t" bIns="0" lIns="45700" spcFirstLastPara="1" rIns="0" wrap="square" tIns="0">
            <a:normAutofit/>
          </a:bodyPr>
          <a:lstStyle>
            <a:lvl1pPr indent="-228600" lvl="0" marL="457200" algn="l">
              <a:spcBef>
                <a:spcPts val="0"/>
              </a:spcBef>
              <a:spcAft>
                <a:spcPts val="0"/>
              </a:spcAft>
              <a:buSzPts val="1022"/>
              <a:buNone/>
              <a:defRPr sz="1400"/>
            </a:lvl1pPr>
            <a:lvl2pPr indent="-228600" lvl="1" marL="914400" algn="l">
              <a:spcBef>
                <a:spcPts val="500"/>
              </a:spcBef>
              <a:spcAft>
                <a:spcPts val="0"/>
              </a:spcAft>
              <a:buSzPts val="960"/>
              <a:buNone/>
              <a:defRPr sz="1200"/>
            </a:lvl2pPr>
            <a:lvl3pPr indent="-228600" lvl="2" marL="1371600" algn="l">
              <a:spcBef>
                <a:spcPts val="400"/>
              </a:spcBef>
              <a:spcAft>
                <a:spcPts val="0"/>
              </a:spcAft>
              <a:buSzPts val="600"/>
              <a:buNone/>
              <a:defRPr sz="1000"/>
            </a:lvl3pPr>
            <a:lvl4pPr indent="-228600" lvl="3" marL="1828800" algn="l">
              <a:spcBef>
                <a:spcPts val="180"/>
              </a:spcBef>
              <a:spcAft>
                <a:spcPts val="0"/>
              </a:spcAft>
              <a:buSzPts val="720"/>
              <a:buNone/>
              <a:defRPr sz="900"/>
            </a:lvl4pPr>
            <a:lvl5pPr indent="-228600" lvl="4" marL="2286000" algn="l">
              <a:spcBef>
                <a:spcPts val="400"/>
              </a:spcBef>
              <a:spcAft>
                <a:spcPts val="0"/>
              </a:spcAft>
              <a:buSzPts val="630"/>
              <a:buNone/>
              <a:defRPr sz="9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68"/>
          <p:cNvSpPr txBox="1"/>
          <p:nvPr>
            <p:ph idx="2" type="body"/>
          </p:nvPr>
        </p:nvSpPr>
        <p:spPr>
          <a:xfrm>
            <a:off x="457200" y="2133600"/>
            <a:ext cx="7239000" cy="4371752"/>
          </a:xfrm>
          <a:prstGeom prst="rect">
            <a:avLst/>
          </a:prstGeom>
          <a:noFill/>
          <a:ln>
            <a:noFill/>
          </a:ln>
        </p:spPr>
        <p:txBody>
          <a:bodyPr anchorCtr="0" anchor="t" bIns="45700" lIns="91425" spcFirstLastPara="1" rIns="91425" wrap="square" tIns="45700">
            <a:noAutofit/>
          </a:bodyPr>
          <a:lstStyle>
            <a:lvl1pPr indent="-376936" lvl="0" marL="457200" algn="l">
              <a:spcBef>
                <a:spcPts val="600"/>
              </a:spcBef>
              <a:spcAft>
                <a:spcPts val="0"/>
              </a:spcAft>
              <a:buSzPts val="2336"/>
              <a:buChar char="⦿"/>
              <a:defRPr sz="3200"/>
            </a:lvl1pPr>
            <a:lvl2pPr indent="-370840" lvl="1" marL="914400" algn="l">
              <a:spcBef>
                <a:spcPts val="500"/>
              </a:spcBef>
              <a:spcAft>
                <a:spcPts val="0"/>
              </a:spcAft>
              <a:buSzPts val="2240"/>
              <a:buChar char="◼"/>
              <a:defRPr sz="2800"/>
            </a:lvl2pPr>
            <a:lvl3pPr indent="-320039" lvl="2" marL="1371600" algn="l">
              <a:spcBef>
                <a:spcPts val="400"/>
              </a:spcBef>
              <a:spcAft>
                <a:spcPts val="0"/>
              </a:spcAft>
              <a:buSzPts val="1440"/>
              <a:buChar char="🞆"/>
              <a:defRPr sz="2400"/>
            </a:lvl3pPr>
            <a:lvl4pPr indent="-330200" lvl="3" marL="1828800" algn="l">
              <a:spcBef>
                <a:spcPts val="400"/>
              </a:spcBef>
              <a:spcAft>
                <a:spcPts val="0"/>
              </a:spcAft>
              <a:buSzPts val="1600"/>
              <a:buChar char="⚫"/>
              <a:defRPr sz="2000"/>
            </a:lvl4pPr>
            <a:lvl5pPr indent="-317500" lvl="4" marL="2286000" algn="l">
              <a:spcBef>
                <a:spcPts val="400"/>
              </a:spcBef>
              <a:spcAft>
                <a:spcPts val="0"/>
              </a:spcAft>
              <a:buSzPts val="1400"/>
              <a:buChar char="◉"/>
              <a:defRPr sz="20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8"/>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8"/>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8"/>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69"/>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9"/>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9"/>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9"/>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sp>
        <p:nvSpPr>
          <p:cNvPr id="55" name="Google Shape;55;p70"/>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0"/>
          <p:cNvSpPr txBox="1"/>
          <p:nvPr>
            <p:ph idx="1" type="body"/>
          </p:nvPr>
        </p:nvSpPr>
        <p:spPr>
          <a:xfrm>
            <a:off x="457200"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70"/>
          <p:cNvSpPr txBox="1"/>
          <p:nvPr>
            <p:ph idx="2" type="body"/>
          </p:nvPr>
        </p:nvSpPr>
        <p:spPr>
          <a:xfrm>
            <a:off x="4178808"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0"/>
          <p:cNvSpPr txBox="1"/>
          <p:nvPr>
            <p:ph idx="3" type="body"/>
          </p:nvPr>
        </p:nvSpPr>
        <p:spPr>
          <a:xfrm>
            <a:off x="457200"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0"/>
          <p:cNvSpPr txBox="1"/>
          <p:nvPr>
            <p:ph idx="4" type="body"/>
          </p:nvPr>
        </p:nvSpPr>
        <p:spPr>
          <a:xfrm>
            <a:off x="4178808"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70"/>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70"/>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0"/>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3" name="Shape 63"/>
        <p:cNvGrpSpPr/>
        <p:nvPr/>
      </p:nvGrpSpPr>
      <p:grpSpPr>
        <a:xfrm>
          <a:off x="0" y="0"/>
          <a:ext cx="0" cy="0"/>
          <a:chOff x="0" y="0"/>
          <a:chExt cx="0" cy="0"/>
        </a:xfrm>
      </p:grpSpPr>
      <p:sp>
        <p:nvSpPr>
          <p:cNvPr id="64" name="Google Shape;64;p71"/>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1"/>
          <p:cNvSpPr txBox="1"/>
          <p:nvPr>
            <p:ph idx="1" type="body"/>
          </p:nvPr>
        </p:nvSpPr>
        <p:spPr>
          <a:xfrm>
            <a:off x="457200"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71"/>
          <p:cNvSpPr txBox="1"/>
          <p:nvPr>
            <p:ph idx="2" type="body"/>
          </p:nvPr>
        </p:nvSpPr>
        <p:spPr>
          <a:xfrm>
            <a:off x="4178808"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71"/>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71"/>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71"/>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3.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62"/>
          <p:cNvSpPr/>
          <p:nvPr/>
        </p:nvSpPr>
        <p:spPr>
          <a:xfrm flipH="1">
            <a:off x="2667000" y="0"/>
            <a:ext cx="6477000" cy="6858000"/>
          </a:xfrm>
          <a:prstGeom prst="rect">
            <a:avLst/>
          </a:prstGeom>
          <a:blipFill rotWithShape="1">
            <a:blip r:embed="rId2">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7" name="Google Shape;7;p62"/>
          <p:cNvCxnSpPr/>
          <p:nvPr/>
        </p:nvCxnSpPr>
        <p:spPr>
          <a:xfrm rot="-5400000">
            <a:off x="-762000" y="3429000"/>
            <a:ext cx="6858000" cy="0"/>
          </a:xfrm>
          <a:prstGeom prst="straightConnector1">
            <a:avLst/>
          </a:prstGeom>
          <a:noFill/>
          <a:ln cap="flat" cmpd="sng" w="11425">
            <a:solidFill>
              <a:srgbClr val="F9F9F9"/>
            </a:solidFill>
            <a:prstDash val="solid"/>
            <a:miter lim="800000"/>
            <a:headEnd len="med" w="med" type="none"/>
            <a:tailEnd len="med" w="med" type="none"/>
          </a:ln>
        </p:spPr>
      </p:cxnSp>
      <p:sp>
        <p:nvSpPr>
          <p:cNvPr id="8" name="Google Shape;8;p62"/>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9" name="Google Shape;9;p6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 name="Google Shape;10;p62"/>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rgbClr val="FFFFFF"/>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62"/>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62"/>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64"/>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64"/>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22" name="Google Shape;22;p6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23" name="Google Shape;23;p6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chemeClr val="dk2"/>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Google Shape;24;p6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5" name="Google Shape;25;p6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txBox="1"/>
          <p:nvPr>
            <p:ph idx="4294967295"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p>
            <a:pPr indent="0" lvl="0" marL="0" marR="0" rtl="0" algn="r">
              <a:lnSpc>
                <a:spcPct val="100000"/>
              </a:lnSpc>
              <a:spcBef>
                <a:spcPts val="0"/>
              </a:spcBef>
              <a:spcAft>
                <a:spcPts val="0"/>
              </a:spcAft>
              <a:buClr>
                <a:srgbClr val="FEF7F0"/>
              </a:buClr>
              <a:buSzPts val="4200"/>
              <a:buFont typeface="Trebuchet MS"/>
              <a:buNone/>
            </a:pPr>
            <a:r>
              <a:rPr b="1" i="0" lang="en-US" sz="4200" u="none" cap="none" strike="noStrike">
                <a:solidFill>
                  <a:srgbClr val="FEF7F0"/>
                </a:solidFill>
                <a:latin typeface="Trebuchet MS"/>
                <a:ea typeface="Trebuchet MS"/>
                <a:cs typeface="Trebuchet MS"/>
                <a:sym typeface="Trebuchet MS"/>
              </a:rPr>
              <a:t>INSTRUMEN PEMERINTAHAN</a:t>
            </a:r>
            <a:endParaRPr b="1" i="0" sz="4200" u="none" cap="none" strike="noStrike">
              <a:solidFill>
                <a:srgbClr val="FEF7F0"/>
              </a:solidFill>
              <a:latin typeface="Trebuchet MS"/>
              <a:ea typeface="Trebuchet MS"/>
              <a:cs typeface="Trebuchet MS"/>
              <a:sym typeface="Trebuchet MS"/>
            </a:endParaRPr>
          </a:p>
        </p:txBody>
      </p:sp>
      <p:sp>
        <p:nvSpPr>
          <p:cNvPr id="75" name="Google Shape;75;p1"/>
          <p:cNvSpPr txBox="1"/>
          <p:nvPr>
            <p:ph idx="1" type="subTitle"/>
          </p:nvPr>
        </p:nvSpPr>
        <p:spPr>
          <a:xfrm>
            <a:off x="3354387" y="3540125"/>
            <a:ext cx="5114925" cy="1101725"/>
          </a:xfrm>
          <a:prstGeom prst="rect">
            <a:avLst/>
          </a:prstGeom>
          <a:noFill/>
          <a:ln>
            <a:noFill/>
          </a:ln>
        </p:spPr>
        <p:txBody>
          <a:bodyPr anchorCtr="0" anchor="t" bIns="0" lIns="45700" spcFirstLastPara="1" rIns="45700" wrap="square" tIns="0">
            <a:noAutofit/>
          </a:bodyPr>
          <a:lstStyle/>
          <a:p>
            <a:pPr indent="0" lvl="0" marL="0" rtl="0" algn="r">
              <a:spcBef>
                <a:spcPts val="0"/>
              </a:spcBef>
              <a:spcAft>
                <a:spcPts val="0"/>
              </a:spcAft>
              <a:buSzPts val="1606"/>
              <a:buNone/>
            </a:pPr>
            <a:r>
              <a:t/>
            </a:r>
            <a:endParaRPr sz="2200">
              <a:solidFill>
                <a:srgbClr val="FFFFFF"/>
              </a:solidFill>
            </a:endParaRPr>
          </a:p>
        </p:txBody>
      </p:sp>
      <p:sp>
        <p:nvSpPr>
          <p:cNvPr id="76" name="Google Shape;76;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cap="none" strike="noStrike">
                <a:solidFill>
                  <a:srgbClr val="FF0000"/>
                </a:solidFill>
                <a:latin typeface="Arial"/>
                <a:ea typeface="Arial"/>
                <a:cs typeface="Arial"/>
                <a:sym typeface="Arial"/>
              </a:rPr>
              <a:t>marlia.fhunila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48"/>
          <p:cNvSpPr txBox="1"/>
          <p:nvPr>
            <p:ph idx="1" type="body"/>
          </p:nvPr>
        </p:nvSpPr>
        <p:spPr>
          <a:xfrm>
            <a:off x="228600" y="304800"/>
            <a:ext cx="7772400" cy="6248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Unsur2 </a:t>
            </a:r>
            <a:r>
              <a:rPr b="0" i="1" lang="en-US" sz="2600" u="none">
                <a:solidFill>
                  <a:schemeClr val="dk1"/>
                </a:solidFill>
                <a:latin typeface="Trebuchet MS"/>
                <a:ea typeface="Trebuchet MS"/>
                <a:cs typeface="Trebuchet MS"/>
                <a:sym typeface="Trebuchet MS"/>
              </a:rPr>
              <a:t>Freies Ermessen</a:t>
            </a:r>
            <a:r>
              <a:rPr b="0" i="0" lang="en-US" sz="2600" u="none">
                <a:solidFill>
                  <a:schemeClr val="dk1"/>
                </a:solidFill>
                <a:latin typeface="Trebuchet MS"/>
                <a:ea typeface="Trebuchet MS"/>
                <a:cs typeface="Trebuchet MS"/>
                <a:sym typeface="Trebuchet MS"/>
              </a:rPr>
              <a: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Ditujukan utk menjalankan tugas2 servis publik;</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Mrpkn sikap tindak yg aktif dari administrasi negara;</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Sikap tindak itu dimungkinkan oleh hukum</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Sikap tindak itu diambil atas inisiatif sendiri</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Sikap tindak itu dimaksudkan utk menyelesaikan persoalan2 penting yg timbul secara tiba2</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Sikap tindak itu dpt dipertanggungjawabkan baik secara moral kpd Tuhan YME maupun secara hukum</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1" lang="en-US" sz="2600" u="none">
                <a:solidFill>
                  <a:schemeClr val="dk1"/>
                </a:solidFill>
                <a:latin typeface="Trebuchet MS"/>
                <a:ea typeface="Trebuchet MS"/>
                <a:cs typeface="Trebuchet MS"/>
                <a:sym typeface="Trebuchet MS"/>
              </a:rPr>
              <a:t>Freies Ermessen</a:t>
            </a:r>
            <a:r>
              <a:rPr b="0" i="0" lang="en-US" sz="2600" u="none">
                <a:solidFill>
                  <a:schemeClr val="dk1"/>
                </a:solidFill>
                <a:latin typeface="Trebuchet MS"/>
                <a:ea typeface="Trebuchet MS"/>
                <a:cs typeface="Trebuchet MS"/>
                <a:sym typeface="Trebuchet MS"/>
              </a:rPr>
              <a:t> tdk boleh bertentangan dgn sistem hukum (kaidah hukum positif) yg berlaku &amp; hanya ditujukan demi kepentingan umum</a:t>
            </a:r>
            <a:endParaRPr/>
          </a:p>
        </p:txBody>
      </p:sp>
      <p:sp>
        <p:nvSpPr>
          <p:cNvPr id="131" name="Google Shape;131;p48"/>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49"/>
          <p:cNvSpPr txBox="1"/>
          <p:nvPr>
            <p:ph idx="1" type="body"/>
          </p:nvPr>
        </p:nvSpPr>
        <p:spPr>
          <a:xfrm>
            <a:off x="228600" y="228600"/>
            <a:ext cx="7772400" cy="6400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25"/>
              <a:buFont typeface="Noto Sans Symbols"/>
              <a:buChar char="⦿"/>
            </a:pPr>
            <a:r>
              <a:rPr b="0" i="1" lang="en-US" sz="2500" u="none">
                <a:solidFill>
                  <a:schemeClr val="dk1"/>
                </a:solidFill>
                <a:latin typeface="Trebuchet MS"/>
                <a:ea typeface="Trebuchet MS"/>
                <a:cs typeface="Trebuchet MS"/>
                <a:sym typeface="Trebuchet MS"/>
              </a:rPr>
              <a:t>Freies Ermessen </a:t>
            </a:r>
            <a:r>
              <a:rPr b="0" i="0" lang="en-US" sz="2500" u="none">
                <a:solidFill>
                  <a:schemeClr val="dk1"/>
                </a:solidFill>
                <a:latin typeface="Trebuchet MS"/>
                <a:ea typeface="Trebuchet MS"/>
                <a:cs typeface="Trebuchet MS"/>
                <a:sym typeface="Trebuchet MS"/>
              </a:rPr>
              <a:t>ini kemudian menjadi asal muasal lahirnya peraturan kebijaksanaan, yg mengandung dua aspek, yaitu:</a:t>
            </a:r>
            <a:endParaRPr/>
          </a:p>
          <a:p>
            <a:pPr indent="-457200" lvl="1" marL="7493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Kebebasan menilai yg bersifat obyektif 🡪 kebebasan menafsirkan mengenai ruang lingkup wewenang yg dirumuskan dlm peraturan dasar wewenangnya;</a:t>
            </a:r>
            <a:endParaRPr/>
          </a:p>
          <a:p>
            <a:pPr indent="-457200" lvl="1" marL="7493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Kebebasan menilai yg bersifat subyektif 🡪 kebebasan utk menentukan sendiri dgn cara bagaimana &amp; kapan wewenang yg dimiliki administrasi negara itu dilaksanakan.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Ciri2 peraturan kebijaksanaan:</a:t>
            </a:r>
            <a:endParaRPr/>
          </a:p>
          <a:p>
            <a:pPr indent="-457200" lvl="1" marL="7493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Peraturan itu tdk ditemukan dasarnya dlm UU</a:t>
            </a:r>
            <a:endParaRPr/>
          </a:p>
          <a:p>
            <a:pPr indent="-457200" lvl="1" marL="7493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Peraturan itu bisa berbentuk tertulis, bisa juga berbentuk tdk tertulis</a:t>
            </a:r>
            <a:endParaRPr/>
          </a:p>
          <a:p>
            <a:pPr indent="-457200" lvl="1" marL="7493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Peraturan itu memberikan petunjuk secara umum</a:t>
            </a:r>
            <a:endParaRPr/>
          </a:p>
          <a:p>
            <a:pPr indent="-166433" lvl="0" marL="273050" marR="0" rtl="0" algn="l">
              <a:spcBef>
                <a:spcPts val="600"/>
              </a:spcBef>
              <a:spcAft>
                <a:spcPts val="0"/>
              </a:spcAft>
              <a:buClr>
                <a:schemeClr val="dk2"/>
              </a:buClr>
              <a:buSzPts val="1679"/>
              <a:buFont typeface="Noto Sans Symbols"/>
              <a:buNone/>
            </a:pPr>
            <a:r>
              <a:t/>
            </a:r>
            <a:endParaRPr b="0" i="0" sz="2300" u="none" cap="none" strike="noStrike">
              <a:solidFill>
                <a:srgbClr val="6C6C6C"/>
              </a:solidFill>
              <a:latin typeface="Trebuchet MS"/>
              <a:ea typeface="Trebuchet MS"/>
              <a:cs typeface="Trebuchet MS"/>
              <a:sym typeface="Trebuchet MS"/>
            </a:endParaRPr>
          </a:p>
        </p:txBody>
      </p:sp>
      <p:sp>
        <p:nvSpPr>
          <p:cNvPr id="137" name="Google Shape;137;p4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50"/>
          <p:cNvSpPr txBox="1"/>
          <p:nvPr>
            <p:ph idx="1" type="body"/>
          </p:nvPr>
        </p:nvSpPr>
        <p:spPr>
          <a:xfrm>
            <a:off x="381000" y="381000"/>
            <a:ext cx="73152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peraturan kebijaksanaan harus memperhatikan: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boleh bertentangan dgn peraturan dasar yg mengandung wewenang diskresioner yg dijabarkan itu</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boleh nyata2 bertentangan dgn nalar yg sehat</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Harus dipersiapkan dgn cermat</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Isi kebijaksanaan harus memberikan kejelasan yg cukup mengenai hak2 &amp; kewajiban2 dari warga yg terkena peraturan itu</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Tujuan2 &amp; dasar2 pertimbangan mengenai kebijaksanaan yg akan ditempuh harus jelas</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Harus memenuhi syarat kepastian hukum material</a:t>
            </a:r>
            <a:endParaRPr/>
          </a:p>
        </p:txBody>
      </p:sp>
      <p:sp>
        <p:nvSpPr>
          <p:cNvPr id="143" name="Google Shape;143;p5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51"/>
          <p:cNvSpPr txBox="1"/>
          <p:nvPr>
            <p:ph idx="1" type="body"/>
          </p:nvPr>
        </p:nvSpPr>
        <p:spPr>
          <a:xfrm>
            <a:off x="228600" y="228600"/>
            <a:ext cx="7696200" cy="6400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Secara umum fungsi peraturan kebijaksanaan adalah sbg bagian dari operasional penyelenggaraan tugas2 pemerintahan sehingga tdk dpt mengubah/menyimpangi per-UU-an, sering disebut dgn istilah “perundang-undangan semu” atau </a:t>
            </a:r>
            <a:r>
              <a:rPr b="0" i="1" lang="en-US" sz="2600" u="none">
                <a:solidFill>
                  <a:schemeClr val="dk1"/>
                </a:solidFill>
                <a:latin typeface="Trebuchet MS"/>
                <a:ea typeface="Trebuchet MS"/>
                <a:cs typeface="Trebuchet MS"/>
                <a:sym typeface="Trebuchet MS"/>
              </a:rPr>
              <a:t>pseudowetgeving</a:t>
            </a:r>
            <a:r>
              <a:rPr b="0" i="0" lang="en-US" sz="2600" u="none">
                <a:solidFill>
                  <a:schemeClr val="dk1"/>
                </a:solidFill>
                <a:latin typeface="Trebuchet MS"/>
                <a:ea typeface="Trebuchet MS"/>
                <a:cs typeface="Trebuchet MS"/>
                <a:sym typeface="Trebuchet MS"/>
              </a:rPr>
              <a: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Pasal 1 angka 9 UUAP, diskresi 🡪 Keputusan/Tindakan yg ditetapkan/dilakukan oleh Pejabat Pemerintahan utk mengatasi persoalan konkret yg dihadapi dlm penyelenggaraan pemerintahan apabila per-UU-an yg memberikan pilihan, tdk mengatur, tdk lengkap/tdk jelas, dan/atau adanya stagnasi pemerintahan</a:t>
            </a:r>
            <a:endParaRPr/>
          </a:p>
        </p:txBody>
      </p:sp>
      <p:sp>
        <p:nvSpPr>
          <p:cNvPr id="149" name="Google Shape;149;p5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52"/>
          <p:cNvSpPr txBox="1"/>
          <p:nvPr>
            <p:ph idx="1" type="body"/>
          </p:nvPr>
        </p:nvSpPr>
        <p:spPr>
          <a:xfrm>
            <a:off x="228600" y="304800"/>
            <a:ext cx="76962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Diskresi 🡪 kebijakan pejabat negara (pusat s/d daerah) yg intinya membolehkan pejabat publik melakukan sebuah kebijakan yg melanggar UU, dengan tiga syarat:</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demi kepentingan umum</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masih dalam batas wilayah kewenangannya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melanggar AUPB</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Syarat diskresi (Pasal 24):</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sesuai dgn tujuan Diskresi (cek Pasal 22 ayat (2));</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bertentangan dgn ketentuan per-UU-an;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sesuai dgn AUPB;</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berdasarkan alasan2 yg objektif;</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menimbulkan Konflik Kepentingan; dan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dilakukan dgn itikad baik.</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Pelajari Pasal 25-29 UUAP!!</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155" name="Google Shape;155;p52"/>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53"/>
          <p:cNvSpPr txBox="1"/>
          <p:nvPr>
            <p:ph idx="1" type="body"/>
          </p:nvPr>
        </p:nvSpPr>
        <p:spPr>
          <a:xfrm>
            <a:off x="228600" y="304800"/>
            <a:ext cx="7772400" cy="6248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Pasal 30 penggunaan Diskresi dikategorikan melampaui Wewenang apabila:</a:t>
            </a:r>
            <a:endParaRPr/>
          </a:p>
          <a:p>
            <a:pPr indent="-514350" lvl="1" marL="7620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bertindak melampaui batas waktu berlakunya wewenang yg diberikan oleh ketentuan per-UU-an</a:t>
            </a:r>
            <a:endParaRPr/>
          </a:p>
          <a:p>
            <a:pPr indent="-514350" lvl="1" marL="7620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bertindak melampaui batas wilayah berlakunya wewenang yg diberikan oleh ketentuan per-UU-an</a:t>
            </a:r>
            <a:endParaRPr/>
          </a:p>
          <a:p>
            <a:pPr indent="-514350" lvl="1" marL="7620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Tdk sesuai prosedur dlm Pasal 26, 27, 28 UUAP</a:t>
            </a:r>
            <a:endParaRPr b="0" i="0" sz="2300" u="none" cap="none" strike="noStrike">
              <a:solidFill>
                <a:srgbClr val="6C6C6C"/>
              </a:solidFill>
              <a:latin typeface="Trebuchet MS"/>
              <a:ea typeface="Trebuchet MS"/>
              <a:cs typeface="Trebuchet MS"/>
              <a:sym typeface="Trebuchet MS"/>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UUPTUN 🡪 individu/BH pdt jika dirugikan dgn keluarnya KTUN, salah satu alasan dpt mengajukan gugatan ke PTUN adalah karena keputusan itu bertentangan dgn AAUPB</a:t>
            </a:r>
            <a:endParaRPr/>
          </a:p>
        </p:txBody>
      </p:sp>
      <p:sp>
        <p:nvSpPr>
          <p:cNvPr id="161" name="Google Shape;161;p53"/>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54"/>
          <p:cNvSpPr txBox="1"/>
          <p:nvPr>
            <p:ph idx="1" type="body"/>
          </p:nvPr>
        </p:nvSpPr>
        <p:spPr>
          <a:xfrm>
            <a:off x="228600" y="304800"/>
            <a:ext cx="76962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Wiarda membagi AAUPB menjadi:</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Perlakukan yg adil (</a:t>
            </a:r>
            <a:r>
              <a:rPr b="0" i="1" lang="en-US" sz="2300" u="none" cap="none" strike="noStrike">
                <a:solidFill>
                  <a:srgbClr val="6C6C6C"/>
                </a:solidFill>
                <a:latin typeface="Trebuchet MS"/>
                <a:ea typeface="Trebuchet MS"/>
                <a:cs typeface="Trebuchet MS"/>
                <a:sym typeface="Trebuchet MS"/>
              </a:rPr>
              <a:t>fair</a:t>
            </a:r>
            <a:r>
              <a:rPr b="0" i="0" lang="en-US" sz="2300" u="none" cap="none" strike="noStrike">
                <a:solidFill>
                  <a:srgbClr val="6C6C6C"/>
                </a:solidFill>
                <a:latin typeface="Trebuchet MS"/>
                <a:ea typeface="Trebuchet MS"/>
                <a:cs typeface="Trebuchet MS"/>
                <a:sym typeface="Trebuchet MS"/>
              </a:rPr>
              <a:t> </a:t>
            </a:r>
            <a:r>
              <a:rPr b="0" i="1" lang="en-US" sz="2300" u="none" cap="none" strike="noStrike">
                <a:solidFill>
                  <a:srgbClr val="6C6C6C"/>
                </a:solidFill>
                <a:latin typeface="Trebuchet MS"/>
                <a:ea typeface="Trebuchet MS"/>
                <a:cs typeface="Trebuchet MS"/>
                <a:sym typeface="Trebuchet MS"/>
              </a:rPr>
              <a:t>play</a:t>
            </a:r>
            <a:r>
              <a:rPr b="0" i="0" lang="en-US" sz="2300" u="none" cap="none" strike="noStrike">
                <a:solidFill>
                  <a:srgbClr val="6C6C6C"/>
                </a:solidFill>
                <a:latin typeface="Trebuchet MS"/>
                <a:ea typeface="Trebuchet MS"/>
                <a:cs typeface="Trebuchet MS"/>
                <a:sym typeface="Trebuchet MS"/>
              </a:rPr>
              <a:t>) 🡪 pemerintah diharapkan utk terbuka dan jujur, serta memberi kesempatan kpd warga Negara utk mengemukakan pandangan &amp; pembelaan mereka.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Ketelitian 🡪 menuntut ketelitan &amp; perhatian ttg pertimbangan yg layak thdp berabagai kepentingan.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Kemurnian tujuan 🡪 tindakan pemerintah harus ditujukan kpd tujuan yg diberikan oleh pembentuk UU wewenang tsb.</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Keseimbangan 🡪 semua kepentingan yg terlibat dlm suatu keputusan harus dipertimbangkan dgn seimbang termasuk</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Kepastian hukum</a:t>
            </a:r>
            <a:endParaRPr/>
          </a:p>
          <a:p>
            <a:pPr indent="-166433" lvl="0" marL="273050" marR="0" rtl="0" algn="l">
              <a:spcBef>
                <a:spcPts val="600"/>
              </a:spcBef>
              <a:spcAft>
                <a:spcPts val="0"/>
              </a:spcAft>
              <a:buClr>
                <a:schemeClr val="dk2"/>
              </a:buClr>
              <a:buSzPts val="1679"/>
              <a:buFont typeface="Noto Sans Symbols"/>
              <a:buNone/>
            </a:pPr>
            <a:r>
              <a:t/>
            </a:r>
            <a:endParaRPr b="0" i="0" sz="2300" u="none" cap="none" strike="noStrike">
              <a:solidFill>
                <a:srgbClr val="6C6C6C"/>
              </a:solidFill>
              <a:latin typeface="Trebuchet MS"/>
              <a:ea typeface="Trebuchet MS"/>
              <a:cs typeface="Trebuchet MS"/>
              <a:sym typeface="Trebuchet MS"/>
            </a:endParaRPr>
          </a:p>
        </p:txBody>
      </p:sp>
      <p:sp>
        <p:nvSpPr>
          <p:cNvPr id="167" name="Google Shape;167;p54"/>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40"/>
          <p:cNvSpPr txBox="1"/>
          <p:nvPr>
            <p:ph idx="1" type="body"/>
          </p:nvPr>
        </p:nvSpPr>
        <p:spPr>
          <a:xfrm>
            <a:off x="228600" y="304800"/>
            <a:ext cx="78486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SYARAT FORMIL KTUN</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bentuknya harus = aturan dasarnya.</a:t>
            </a:r>
            <a:endParaRPr/>
          </a:p>
          <a:p>
            <a:pPr indent="-273050" lvl="0" marL="273050" marR="0" rtl="0" algn="l">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	Dlm teori, bentuknya ada dua (tulisan &amp; lisan). Contohnya : PP No.24/1976 ttg izin cuti, jika 1-2 hari cukup izin lisan, &gt;7 hari hrs berbentuk tulisan &amp; dilampirkan surat keterangan dokter.</a:t>
            </a:r>
            <a:endParaRPr/>
          </a:p>
          <a:p>
            <a:pPr indent="-273050" lvl="0" marL="273050" marR="0" rtl="0" algn="l">
              <a:lnSpc>
                <a:spcPct val="100000"/>
              </a:lnSpc>
              <a:spcBef>
                <a:spcPts val="600"/>
              </a:spcBef>
              <a:spcAft>
                <a:spcPts val="0"/>
              </a:spcAft>
              <a:buClr>
                <a:schemeClr val="dk2"/>
              </a:buClr>
              <a:buSzPts val="1898"/>
              <a:buFont typeface="Trebuchet MS"/>
              <a:buAutoNum type="arabicPeriod" startAt="2"/>
            </a:pPr>
            <a:r>
              <a:rPr b="0" i="0" lang="en-US" sz="2600" u="none">
                <a:solidFill>
                  <a:schemeClr val="dk1"/>
                </a:solidFill>
                <a:latin typeface="Trebuchet MS"/>
                <a:ea typeface="Trebuchet MS"/>
                <a:cs typeface="Trebuchet MS"/>
                <a:sym typeface="Trebuchet MS"/>
              </a:rPr>
              <a:t>Proses pembuatannya hrs = proses yg dikehendaki oleh aturan dasarnya.</a:t>
            </a:r>
            <a:endParaRPr/>
          </a:p>
          <a:p>
            <a:pPr indent="-273050" lvl="0" marL="273050" marR="0" rtl="0" algn="l">
              <a:lnSpc>
                <a:spcPct val="100000"/>
              </a:lnSpc>
              <a:spcBef>
                <a:spcPts val="600"/>
              </a:spcBef>
              <a:spcAft>
                <a:spcPts val="0"/>
              </a:spcAft>
              <a:buClr>
                <a:schemeClr val="dk2"/>
              </a:buClr>
              <a:buSzPts val="1898"/>
              <a:buFont typeface="Trebuchet MS"/>
              <a:buAutoNum type="arabicPeriod" startAt="2"/>
            </a:pPr>
            <a:r>
              <a:rPr b="0" i="0" lang="en-US" sz="2600" u="none">
                <a:solidFill>
                  <a:schemeClr val="dk1"/>
                </a:solidFill>
                <a:latin typeface="Trebuchet MS"/>
                <a:ea typeface="Trebuchet MS"/>
                <a:cs typeface="Trebuchet MS"/>
                <a:sym typeface="Trebuchet MS"/>
              </a:rPr>
              <a:t>Semua persyaratan khusus yg dikehendaki oleh aturan dasarnya hrs terwujud &amp; terpenuhi dlm KTUN tsb</a:t>
            </a:r>
            <a:endParaRPr/>
          </a:p>
          <a:p>
            <a:pPr indent="-273050" lvl="0" marL="273050" marR="0" rtl="0" algn="l">
              <a:lnSpc>
                <a:spcPct val="100000"/>
              </a:lnSpc>
              <a:spcBef>
                <a:spcPts val="600"/>
              </a:spcBef>
              <a:spcAft>
                <a:spcPts val="0"/>
              </a:spcAft>
              <a:buClr>
                <a:schemeClr val="dk2"/>
              </a:buClr>
              <a:buSzPts val="1898"/>
              <a:buFont typeface="Trebuchet MS"/>
              <a:buAutoNum type="arabicPeriod" startAt="2"/>
            </a:pPr>
            <a:r>
              <a:rPr b="0" i="0" lang="en-US" sz="2600" u="none">
                <a:solidFill>
                  <a:schemeClr val="dk1"/>
                </a:solidFill>
                <a:latin typeface="Trebuchet MS"/>
                <a:ea typeface="Trebuchet MS"/>
                <a:cs typeface="Trebuchet MS"/>
                <a:sym typeface="Trebuchet MS"/>
              </a:rPr>
              <a:t>Jangka waktu yg ditentukan antara timbulnya hal2 yg menyebabkan dibuatnya KTUN &amp; diumumkannya KTUN tsb tdk boleh dilewati</a:t>
            </a:r>
            <a:endParaRPr/>
          </a:p>
          <a:p>
            <a:pPr indent="-273050" lvl="0" marL="273050" marR="0" rtl="0" algn="l">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82" name="Google Shape;82;p4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41"/>
          <p:cNvSpPr txBox="1"/>
          <p:nvPr>
            <p:ph idx="1" type="body"/>
          </p:nvPr>
        </p:nvSpPr>
        <p:spPr>
          <a:xfrm>
            <a:off x="304800" y="304800"/>
            <a:ext cx="76200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BENTUK FORMIL KTUN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Memuat nama organ yg berwenang</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Memuat nama dari yang dialamatkan &amp; nama dari suatu objek tertentu</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Kesempatan/hal yg menimbulkan suatu keputusan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Ada ikhtisar dari peraturan per-UU-an yg cocok</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Penetapan fakta2 yg relevan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Pertimbangan2 hukum</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Ada isi keputusan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Motivasi yg diharapkan melalui penerbitan KTUN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Pemberitahuan2 lebih lanjut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Tandatangan oleh organ yg berwenang</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88" name="Google Shape;88;p4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42"/>
          <p:cNvSpPr txBox="1"/>
          <p:nvPr>
            <p:ph idx="1" type="body"/>
          </p:nvPr>
        </p:nvSpPr>
        <p:spPr>
          <a:xfrm>
            <a:off x="457200" y="304800"/>
            <a:ext cx="7239000" cy="6151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Apabila suatu KTUN dibuat dgn tdk mengindahkan syarat2 sahnya KTUN, dpt mengakibatkan KTUN mjd tdk sah.</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Sah tidaknya suatu KTUN tergantung pada berat ringannya kekurangan syarat tersebut. Bila kekurangan syarat itu syarat yang esensial (penting) maka keputusan tadi menjadi tidak sah. Akan tetapi kalau kekurangan itu bukan merupakan syarat yang esensial maka keputusan tadi tetap sah.</a:t>
            </a:r>
            <a:endParaRPr/>
          </a:p>
        </p:txBody>
      </p:sp>
      <p:sp>
        <p:nvSpPr>
          <p:cNvPr id="94" name="Google Shape;94;p42"/>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43"/>
          <p:cNvSpPr txBox="1"/>
          <p:nvPr>
            <p:ph idx="1" type="body"/>
          </p:nvPr>
        </p:nvSpPr>
        <p:spPr>
          <a:xfrm>
            <a:off x="152400" y="152400"/>
            <a:ext cx="7848600" cy="6477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Apabila suatu KTUN tdk memenuhi persyaratan di atas dpt dinyatakan batal. Batal menurut Prof. Muchsan ada 3 (tiga) macam, yaitu:</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Batal mutlak (</a:t>
            </a:r>
            <a:r>
              <a:rPr b="0" i="1" lang="en-US" sz="2300" u="none" cap="none" strike="noStrike">
                <a:solidFill>
                  <a:srgbClr val="6C6C6C"/>
                </a:solidFill>
                <a:latin typeface="Trebuchet MS"/>
                <a:ea typeface="Trebuchet MS"/>
                <a:cs typeface="Trebuchet MS"/>
                <a:sym typeface="Trebuchet MS"/>
              </a:rPr>
              <a:t>nietig</a:t>
            </a:r>
            <a:r>
              <a:rPr b="0" i="0" lang="en-US" sz="2300" u="none" cap="none" strike="noStrike">
                <a:solidFill>
                  <a:srgbClr val="6C6C6C"/>
                </a:solidFill>
                <a:latin typeface="Trebuchet MS"/>
                <a:ea typeface="Trebuchet MS"/>
                <a:cs typeface="Trebuchet MS"/>
                <a:sym typeface="Trebuchet MS"/>
              </a:rPr>
              <a:t>) 🡪 semua perbuatan yg pernah dilakukan dianggap tdk pernah ada. Aparat yg berhak menyatakan adalah hakim melalui putusannya.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Batal demi Hukum (</a:t>
            </a:r>
            <a:r>
              <a:rPr b="0" i="1" lang="en-US" sz="2300" u="none" cap="none" strike="noStrike">
                <a:solidFill>
                  <a:srgbClr val="6C6C6C"/>
                </a:solidFill>
                <a:latin typeface="Trebuchet MS"/>
                <a:ea typeface="Trebuchet MS"/>
                <a:cs typeface="Trebuchet MS"/>
                <a:sym typeface="Trebuchet MS"/>
              </a:rPr>
              <a:t>nietigheid van rechtswege</a:t>
            </a:r>
            <a:r>
              <a:rPr b="0" i="0" lang="en-US" sz="2300" u="none" cap="none" strike="noStrike">
                <a:solidFill>
                  <a:srgbClr val="6C6C6C"/>
                </a:solidFill>
                <a:latin typeface="Trebuchet MS"/>
                <a:ea typeface="Trebuchet MS"/>
                <a:cs typeface="Trebuchet MS"/>
                <a:sym typeface="Trebuchet MS"/>
              </a:rPr>
              <a:t>):</a:t>
            </a:r>
            <a:endParaRPr/>
          </a:p>
          <a:p>
            <a:pPr indent="-514350" lvl="2" marL="1000125" marR="0" rtl="0" algn="l">
              <a:lnSpc>
                <a:spcPct val="100000"/>
              </a:lnSpc>
              <a:spcBef>
                <a:spcPts val="400"/>
              </a:spcBef>
              <a:spcAft>
                <a:spcPts val="0"/>
              </a:spcAft>
              <a:buClr>
                <a:srgbClr val="F9B639"/>
              </a:buClr>
              <a:buSzPts val="1200"/>
              <a:buFont typeface="Noto Sans Symbols"/>
              <a:buChar char="🞆"/>
            </a:pPr>
            <a:r>
              <a:rPr b="0" i="0" lang="en-US" sz="2000" u="none" cap="none" strike="noStrike">
                <a:solidFill>
                  <a:schemeClr val="dk1"/>
                </a:solidFill>
                <a:latin typeface="Trebuchet MS"/>
                <a:ea typeface="Trebuchet MS"/>
                <a:cs typeface="Trebuchet MS"/>
                <a:sym typeface="Trebuchet MS"/>
              </a:rPr>
              <a:t>Semua perbuatan yg pernah dilakukan dianggap belum pernah ada</a:t>
            </a:r>
            <a:endParaRPr/>
          </a:p>
          <a:p>
            <a:pPr indent="-514350" lvl="2" marL="1000125" marR="0" rtl="0" algn="l">
              <a:lnSpc>
                <a:spcPct val="100000"/>
              </a:lnSpc>
              <a:spcBef>
                <a:spcPts val="400"/>
              </a:spcBef>
              <a:spcAft>
                <a:spcPts val="0"/>
              </a:spcAft>
              <a:buClr>
                <a:srgbClr val="F9B639"/>
              </a:buClr>
              <a:buSzPts val="1200"/>
              <a:buFont typeface="Noto Sans Symbols"/>
              <a:buChar char="🞆"/>
            </a:pPr>
            <a:r>
              <a:rPr b="0" i="0" lang="en-US" sz="2000" u="none" cap="none" strike="noStrike">
                <a:solidFill>
                  <a:schemeClr val="dk1"/>
                </a:solidFill>
                <a:latin typeface="Trebuchet MS"/>
                <a:ea typeface="Trebuchet MS"/>
                <a:cs typeface="Trebuchet MS"/>
                <a:sym typeface="Trebuchet MS"/>
              </a:rPr>
              <a:t>Sebagian perbuatan dianggap sah, yg batal hanya sebagiannya saja. Aparat yang berhak menyatakan adalah yudikatif &amp; eksekutif.</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Dapat dibatalkan (</a:t>
            </a:r>
            <a:r>
              <a:rPr b="0" i="1" lang="en-US" sz="2300" u="none" cap="none" strike="noStrike">
                <a:solidFill>
                  <a:srgbClr val="6C6C6C"/>
                </a:solidFill>
                <a:latin typeface="Trebuchet MS"/>
                <a:ea typeface="Trebuchet MS"/>
                <a:cs typeface="Trebuchet MS"/>
                <a:sym typeface="Trebuchet MS"/>
              </a:rPr>
              <a:t>verniegbaar</a:t>
            </a:r>
            <a:r>
              <a:rPr b="0" i="0" lang="en-US" sz="2300" u="none" cap="none" strike="noStrike">
                <a:solidFill>
                  <a:srgbClr val="6C6C6C"/>
                </a:solidFill>
                <a:latin typeface="Trebuchet MS"/>
                <a:ea typeface="Trebuchet MS"/>
                <a:cs typeface="Trebuchet MS"/>
                <a:sym typeface="Trebuchet MS"/>
              </a:rPr>
              <a:t>) 🡪 semua perbuatan yg dilakukan dianggap sah, pembatalan berlaku semenjak dinyatakan batal. Aparat yg berhak menyatakan adalah umum (eksekutif, legislatif dll)</a:t>
            </a:r>
            <a:endParaRPr/>
          </a:p>
          <a:p>
            <a:pPr indent="-166433" lvl="0" marL="273050" marR="0" rtl="0" algn="l">
              <a:spcBef>
                <a:spcPts val="600"/>
              </a:spcBef>
              <a:spcAft>
                <a:spcPts val="0"/>
              </a:spcAft>
              <a:buClr>
                <a:schemeClr val="dk2"/>
              </a:buClr>
              <a:buSzPts val="1679"/>
              <a:buFont typeface="Noto Sans Symbols"/>
              <a:buNone/>
            </a:pPr>
            <a:r>
              <a:t/>
            </a:r>
            <a:endParaRPr b="0" i="0" sz="2300" u="none" cap="none" strike="noStrike">
              <a:solidFill>
                <a:srgbClr val="6C6C6C"/>
              </a:solidFill>
              <a:latin typeface="Trebuchet MS"/>
              <a:ea typeface="Trebuchet MS"/>
              <a:cs typeface="Trebuchet MS"/>
              <a:sym typeface="Trebuchet MS"/>
            </a:endParaRPr>
          </a:p>
        </p:txBody>
      </p:sp>
      <p:sp>
        <p:nvSpPr>
          <p:cNvPr id="100" name="Google Shape;100;p43"/>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4"/>
          <p:cNvSpPr txBox="1"/>
          <p:nvPr>
            <p:ph idx="1" type="body"/>
          </p:nvPr>
        </p:nvSpPr>
        <p:spPr>
          <a:xfrm>
            <a:off x="152400" y="457200"/>
            <a:ext cx="7848600" cy="59991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Teori </a:t>
            </a:r>
            <a:r>
              <a:rPr b="0" i="1" lang="en-US" sz="2600" u="none">
                <a:solidFill>
                  <a:schemeClr val="dk1"/>
                </a:solidFill>
                <a:latin typeface="Trebuchet MS"/>
                <a:ea typeface="Trebuchet MS"/>
                <a:cs typeface="Trebuchet MS"/>
                <a:sym typeface="Trebuchet MS"/>
              </a:rPr>
              <a:t>functionare de faite </a:t>
            </a:r>
            <a:r>
              <a:rPr b="0" i="0" lang="en-US" sz="2600" u="none">
                <a:solidFill>
                  <a:schemeClr val="dk1"/>
                </a:solidFill>
                <a:latin typeface="Trebuchet MS"/>
                <a:ea typeface="Trebuchet MS"/>
                <a:cs typeface="Trebuchet MS"/>
                <a:sym typeface="Trebuchet MS"/>
              </a:rPr>
              <a:t>🡪 suatu KTUN tetap dianggap berlaku walaupun tdk memenuhi syarat formil &amp; materiil, apabila memenuhi 2 syarat yang bersifat komulatif, yaitu:</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Tdk absahnya keputusan itu krn kabur, terutama bagi penerima keputusan.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Akibat dari keputusan itu berguna bagi kepentingan masyarakat.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Berakhirnya KTUN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habis masa berlakunya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Dicabut/dinyatakan tdk berlaku oleh aparat yang berwenang (yudikatif, eksekutif dan legislatif)</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dikeluarkan KTUN baru yg substansinya = KTUN lama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peristiwa hukum yg mjd motifasi lahirnya KTUN tsb sudah tdk relevan lagi</a:t>
            </a:r>
            <a:endParaRPr/>
          </a:p>
        </p:txBody>
      </p:sp>
      <p:sp>
        <p:nvSpPr>
          <p:cNvPr id="106" name="Google Shape;106;p44"/>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5"/>
          <p:cNvSpPr txBox="1"/>
          <p:nvPr>
            <p:ph idx="4294967295" type="title"/>
          </p:nvPr>
        </p:nvSpPr>
        <p:spPr>
          <a:xfrm>
            <a:off x="457200" y="320675"/>
            <a:ext cx="7239000" cy="1143000"/>
          </a:xfrm>
          <a:prstGeom prst="rect">
            <a:avLst/>
          </a:prstGeom>
          <a:noFill/>
          <a:ln>
            <a:noFill/>
          </a:ln>
        </p:spPr>
        <p:txBody>
          <a:bodyPr anchorCtr="0" anchor="b" bIns="0" lIns="45700" spcFirstLastPara="1" rIns="45700" wrap="square" tIns="0">
            <a:normAutofit fontScale="90000"/>
          </a:bodyPr>
          <a:lstStyle/>
          <a:p>
            <a:pPr indent="0" lvl="0" marL="0" marR="0" rtl="0" algn="l">
              <a:lnSpc>
                <a:spcPct val="100000"/>
              </a:lnSpc>
              <a:spcBef>
                <a:spcPts val="0"/>
              </a:spcBef>
              <a:spcAft>
                <a:spcPts val="0"/>
              </a:spcAft>
              <a:buClr>
                <a:srgbClr val="FEF7F0"/>
              </a:buClr>
              <a:buSzPct val="100000"/>
              <a:buFont typeface="Trebuchet MS"/>
              <a:buNone/>
            </a:pPr>
            <a:r>
              <a:rPr b="1" i="0" lang="en-US" sz="3800" u="none" cap="none" strike="noStrike">
                <a:solidFill>
                  <a:srgbClr val="FEF7F0"/>
                </a:solidFill>
                <a:latin typeface="Trebuchet MS"/>
                <a:ea typeface="Trebuchet MS"/>
                <a:cs typeface="Trebuchet MS"/>
                <a:sym typeface="Trebuchet MS"/>
              </a:rPr>
              <a:t>3. PERATURAN KEBIJAKSANAAN (</a:t>
            </a:r>
            <a:r>
              <a:rPr b="1" i="1" lang="en-US" sz="3800" u="none" cap="none" strike="noStrike">
                <a:solidFill>
                  <a:srgbClr val="FEF7F0"/>
                </a:solidFill>
                <a:latin typeface="Trebuchet MS"/>
                <a:ea typeface="Trebuchet MS"/>
                <a:cs typeface="Trebuchet MS"/>
                <a:sym typeface="Trebuchet MS"/>
              </a:rPr>
              <a:t>BELEIDSREGEL</a:t>
            </a:r>
            <a:r>
              <a:rPr b="1" i="0" lang="en-US" sz="3800" u="none" cap="none" strike="noStrike">
                <a:solidFill>
                  <a:srgbClr val="FEF7F0"/>
                </a:solidFill>
                <a:latin typeface="Trebuchet MS"/>
                <a:ea typeface="Trebuchet MS"/>
                <a:cs typeface="Trebuchet MS"/>
                <a:sym typeface="Trebuchet MS"/>
              </a:rPr>
              <a:t>) / DISKRESI</a:t>
            </a:r>
            <a:endParaRPr b="1" i="0" sz="3800" u="none" cap="none" strike="noStrike">
              <a:solidFill>
                <a:srgbClr val="FEF7F0"/>
              </a:solidFill>
              <a:latin typeface="Trebuchet MS"/>
              <a:ea typeface="Trebuchet MS"/>
              <a:cs typeface="Trebuchet MS"/>
              <a:sym typeface="Trebuchet MS"/>
            </a:endParaRPr>
          </a:p>
        </p:txBody>
      </p:sp>
      <p:sp>
        <p:nvSpPr>
          <p:cNvPr id="112" name="Google Shape;112;p45"/>
          <p:cNvSpPr txBox="1"/>
          <p:nvPr>
            <p:ph idx="1" type="body"/>
          </p:nvPr>
        </p:nvSpPr>
        <p:spPr>
          <a:xfrm>
            <a:off x="457200" y="1609725"/>
            <a:ext cx="7467600" cy="501967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Utk mencapai tujuan bernegara sebagaimana amanat UUD 1945, pemerintah berkewajiaban memperhatikan &amp; memaksimalkan upaya keamanan sosial seluas2nya.</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Oki, pemerintah harus aktif berperan mencampuri bidang kehidupan sosial-ekonomi masyarakat (</a:t>
            </a:r>
            <a:r>
              <a:rPr b="0" i="1" lang="en-US" sz="2600" u="none">
                <a:solidFill>
                  <a:schemeClr val="dk1"/>
                </a:solidFill>
                <a:latin typeface="Trebuchet MS"/>
                <a:ea typeface="Trebuchet MS"/>
                <a:cs typeface="Trebuchet MS"/>
                <a:sym typeface="Trebuchet MS"/>
              </a:rPr>
              <a:t>public service</a:t>
            </a:r>
            <a:r>
              <a:rPr b="0" i="0" lang="en-US" sz="2600" u="none">
                <a:solidFill>
                  <a:schemeClr val="dk1"/>
                </a:solidFill>
                <a:latin typeface="Trebuchet MS"/>
                <a:ea typeface="Trebuchet MS"/>
                <a:cs typeface="Trebuchet MS"/>
                <a:sym typeface="Trebuchet MS"/>
              </a:rPr>
              <a:t>), sehingga administrasi negara tdk boleh menolak mengambil keputusan/bertindak dgn alasan tdk ada per-UU-an (</a:t>
            </a:r>
            <a:r>
              <a:rPr b="0" i="1" lang="en-US" sz="2600" u="none">
                <a:solidFill>
                  <a:schemeClr val="dk1"/>
                </a:solidFill>
                <a:latin typeface="Trebuchet MS"/>
                <a:ea typeface="Trebuchet MS"/>
                <a:cs typeface="Trebuchet MS"/>
                <a:sym typeface="Trebuchet MS"/>
              </a:rPr>
              <a:t>rechtsvacuum</a:t>
            </a:r>
            <a:r>
              <a:rPr b="0" i="0" lang="en-US" sz="2600" u="none">
                <a:solidFill>
                  <a:schemeClr val="dk1"/>
                </a:solidFill>
                <a:latin typeface="Trebuchet MS"/>
                <a:ea typeface="Trebuchet MS"/>
                <a:cs typeface="Trebuchet MS"/>
                <a:sym typeface="Trebuchet MS"/>
              </a:rPr>
              <a:t>).</a:t>
            </a:r>
            <a:endParaRPr/>
          </a:p>
        </p:txBody>
      </p:sp>
      <p:sp>
        <p:nvSpPr>
          <p:cNvPr id="113" name="Google Shape;113;p45"/>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6"/>
          <p:cNvSpPr txBox="1"/>
          <p:nvPr>
            <p:ph idx="1" type="body"/>
          </p:nvPr>
        </p:nvSpPr>
        <p:spPr>
          <a:xfrm>
            <a:off x="228600" y="304800"/>
            <a:ext cx="7696200" cy="6248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Keberadaan peraturan kebijaksanaan tdk dpt dilepaskan dgn kewenangan bebas (</a:t>
            </a:r>
            <a:r>
              <a:rPr b="0" i="1" lang="en-US" sz="2600" u="none">
                <a:solidFill>
                  <a:schemeClr val="dk1"/>
                </a:solidFill>
                <a:latin typeface="Trebuchet MS"/>
                <a:ea typeface="Trebuchet MS"/>
                <a:cs typeface="Trebuchet MS"/>
                <a:sym typeface="Trebuchet MS"/>
              </a:rPr>
              <a:t>vrijebevoegdheid</a:t>
            </a:r>
            <a:r>
              <a:rPr b="0" i="0" lang="en-US" sz="2600" u="none">
                <a:solidFill>
                  <a:schemeClr val="dk1"/>
                </a:solidFill>
                <a:latin typeface="Trebuchet MS"/>
                <a:ea typeface="Trebuchet MS"/>
                <a:cs typeface="Trebuchet MS"/>
                <a:sym typeface="Trebuchet MS"/>
              </a:rPr>
              <a:t>) dari pemerintah yg sering disebut dgn istilah </a:t>
            </a:r>
            <a:r>
              <a:rPr b="0" i="1" lang="en-US" sz="2600" u="none">
                <a:solidFill>
                  <a:schemeClr val="dk1"/>
                </a:solidFill>
                <a:latin typeface="Trebuchet MS"/>
                <a:ea typeface="Trebuchet MS"/>
                <a:cs typeface="Trebuchet MS"/>
                <a:sym typeface="Trebuchet MS"/>
              </a:rPr>
              <a:t>freies ermessen </a:t>
            </a:r>
            <a:r>
              <a:rPr b="0" i="0" lang="en-US" sz="2600" u="none">
                <a:solidFill>
                  <a:schemeClr val="dk1"/>
                </a:solidFill>
                <a:latin typeface="Trebuchet MS"/>
                <a:ea typeface="Trebuchet MS"/>
                <a:cs typeface="Trebuchet MS"/>
                <a:sym typeface="Trebuchet MS"/>
              </a:rPr>
              <a:t>(Jerman) atau diskresi (</a:t>
            </a:r>
            <a:r>
              <a:rPr b="0" i="1" lang="en-US" sz="2600" u="none">
                <a:solidFill>
                  <a:schemeClr val="dk1"/>
                </a:solidFill>
                <a:latin typeface="Trebuchet MS"/>
                <a:ea typeface="Trebuchet MS"/>
                <a:cs typeface="Trebuchet MS"/>
                <a:sym typeface="Trebuchet MS"/>
              </a:rPr>
              <a:t>pouvoir discretionnaire</a:t>
            </a:r>
            <a:r>
              <a:rPr b="0" i="0" lang="en-US" sz="2600" u="none">
                <a:solidFill>
                  <a:schemeClr val="dk1"/>
                </a:solidFill>
                <a:latin typeface="Trebuchet MS"/>
                <a:ea typeface="Trebuchet MS"/>
                <a:cs typeface="Trebuchet MS"/>
                <a:sym typeface="Trebuchet MS"/>
              </a:rPr>
              <a:t>, Perancis)</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Kedua asas tsb mrpkn suatu bentuk penyimpangan thdp asas legalitas dlm pemerintahan maupun HAN</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1" lang="en-US" sz="2400" u="none">
                <a:solidFill>
                  <a:schemeClr val="dk1"/>
                </a:solidFill>
                <a:latin typeface="Trebuchet MS"/>
                <a:ea typeface="Trebuchet MS"/>
                <a:cs typeface="Trebuchet MS"/>
                <a:sym typeface="Trebuchet MS"/>
              </a:rPr>
              <a:t>Freies Ermessen :</a:t>
            </a:r>
            <a:endParaRPr/>
          </a:p>
          <a:p>
            <a:pPr indent="-228600" lvl="1" marL="520700" marR="0" rtl="0" algn="l">
              <a:lnSpc>
                <a:spcPct val="100000"/>
              </a:lnSpc>
              <a:spcBef>
                <a:spcPts val="500"/>
              </a:spcBef>
              <a:spcAft>
                <a:spcPts val="0"/>
              </a:spcAft>
              <a:buClr>
                <a:srgbClr val="F9B639"/>
              </a:buClr>
              <a:buSzPts val="1920"/>
              <a:buFont typeface="Noto Sans Symbols"/>
              <a:buChar char="◼"/>
            </a:pPr>
            <a:r>
              <a:rPr b="0" i="1" lang="en-US" sz="2400" u="none" cap="none" strike="noStrike">
                <a:solidFill>
                  <a:srgbClr val="6C6C6C"/>
                </a:solidFill>
                <a:latin typeface="Trebuchet MS"/>
                <a:ea typeface="Trebuchet MS"/>
                <a:cs typeface="Trebuchet MS"/>
                <a:sym typeface="Trebuchet MS"/>
              </a:rPr>
              <a:t>Frei </a:t>
            </a:r>
            <a:r>
              <a:rPr b="0" i="0" lang="en-US" sz="2400" u="none" cap="none" strike="noStrike">
                <a:solidFill>
                  <a:srgbClr val="6C6C6C"/>
                </a:solidFill>
                <a:latin typeface="Trebuchet MS"/>
                <a:ea typeface="Trebuchet MS"/>
                <a:cs typeface="Trebuchet MS"/>
                <a:sym typeface="Trebuchet MS"/>
              </a:rPr>
              <a:t>🡪 bebas, lepas, tidak terikat &amp; merdeka</a:t>
            </a:r>
            <a:endParaRPr/>
          </a:p>
          <a:p>
            <a:pPr indent="-228600" lvl="1" marL="520700" marR="0" rtl="0" algn="l">
              <a:lnSpc>
                <a:spcPct val="100000"/>
              </a:lnSpc>
              <a:spcBef>
                <a:spcPts val="500"/>
              </a:spcBef>
              <a:spcAft>
                <a:spcPts val="0"/>
              </a:spcAft>
              <a:buClr>
                <a:srgbClr val="F9B639"/>
              </a:buClr>
              <a:buSzPts val="1920"/>
              <a:buFont typeface="Noto Sans Symbols"/>
              <a:buChar char="◼"/>
            </a:pPr>
            <a:r>
              <a:rPr b="0" i="1" lang="en-US" sz="2400" u="none" cap="none" strike="noStrike">
                <a:solidFill>
                  <a:srgbClr val="6C6C6C"/>
                </a:solidFill>
                <a:latin typeface="Trebuchet MS"/>
                <a:ea typeface="Trebuchet MS"/>
                <a:cs typeface="Trebuchet MS"/>
                <a:sym typeface="Trebuchet MS"/>
              </a:rPr>
              <a:t>Ermessen </a:t>
            </a:r>
            <a:r>
              <a:rPr b="0" i="0" lang="en-US" sz="2400" u="none" cap="none" strike="noStrike">
                <a:solidFill>
                  <a:srgbClr val="6C6C6C"/>
                </a:solidFill>
                <a:latin typeface="Trebuchet MS"/>
                <a:ea typeface="Trebuchet MS"/>
                <a:cs typeface="Trebuchet MS"/>
                <a:sym typeface="Trebuchet MS"/>
              </a:rPr>
              <a:t>🡪 mempertimbangkan, menilai, menduga dan memperkirakan. </a:t>
            </a:r>
            <a:endParaRPr/>
          </a:p>
          <a:p>
            <a:pPr indent="-228600" lvl="1" marL="520700" marR="0" rtl="0" algn="l">
              <a:lnSpc>
                <a:spcPct val="100000"/>
              </a:lnSpc>
              <a:spcBef>
                <a:spcPts val="500"/>
              </a:spcBef>
              <a:spcAft>
                <a:spcPts val="0"/>
              </a:spcAft>
              <a:buClr>
                <a:srgbClr val="F9B639"/>
              </a:buClr>
              <a:buSzPts val="1920"/>
              <a:buFont typeface="Noto Sans Symbols"/>
              <a:buChar char="◼"/>
            </a:pPr>
            <a:r>
              <a:rPr b="0" i="1" lang="en-US" sz="2400" u="none" cap="none" strike="noStrike">
                <a:solidFill>
                  <a:srgbClr val="6C6C6C"/>
                </a:solidFill>
                <a:latin typeface="Trebuchet MS"/>
                <a:ea typeface="Trebuchet MS"/>
                <a:cs typeface="Trebuchet MS"/>
                <a:sym typeface="Trebuchet MS"/>
              </a:rPr>
              <a:t>Freies Ermessen </a:t>
            </a:r>
            <a:r>
              <a:rPr b="0" i="0" lang="en-US" sz="2400" u="none" cap="none" strike="noStrike">
                <a:solidFill>
                  <a:srgbClr val="6C6C6C"/>
                </a:solidFill>
                <a:latin typeface="Trebuchet MS"/>
                <a:ea typeface="Trebuchet MS"/>
                <a:cs typeface="Trebuchet MS"/>
                <a:sym typeface="Trebuchet MS"/>
              </a:rPr>
              <a:t>🡪 orang yg memiliki kebebasan utk menilai, menduga, &amp; mempertimbangkasn sesuatu.</a:t>
            </a:r>
            <a:endParaRPr/>
          </a:p>
        </p:txBody>
      </p:sp>
      <p:sp>
        <p:nvSpPr>
          <p:cNvPr id="119" name="Google Shape;119;p46"/>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47"/>
          <p:cNvSpPr txBox="1"/>
          <p:nvPr>
            <p:ph idx="1" type="body"/>
          </p:nvPr>
        </p:nvSpPr>
        <p:spPr>
          <a:xfrm>
            <a:off x="304800" y="304800"/>
            <a:ext cx="76962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752"/>
              <a:buFont typeface="Noto Sans Symbols"/>
              <a:buChar char="⦿"/>
            </a:pPr>
            <a:r>
              <a:rPr b="0" i="1" lang="en-US" sz="2400" u="none">
                <a:solidFill>
                  <a:schemeClr val="dk1"/>
                </a:solidFill>
                <a:latin typeface="Trebuchet MS"/>
                <a:ea typeface="Trebuchet MS"/>
                <a:cs typeface="Trebuchet MS"/>
                <a:sym typeface="Trebuchet MS"/>
              </a:rPr>
              <a:t>Freies Ermessen</a:t>
            </a:r>
            <a:r>
              <a:rPr b="0" i="0" lang="en-US" sz="2400" u="none">
                <a:solidFill>
                  <a:schemeClr val="dk1"/>
                </a:solidFill>
                <a:latin typeface="Trebuchet MS"/>
                <a:ea typeface="Trebuchet MS"/>
                <a:cs typeface="Trebuchet MS"/>
                <a:sym typeface="Trebuchet MS"/>
              </a:rPr>
              <a:t> diartikan sbg salah satu sarana yg memberikan ruang bergerak bagi pejabat TUN utk melakukan tindakan tanpa harus terikat sepenuhnya pd UU</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Meskipun pemberian </a:t>
            </a:r>
            <a:r>
              <a:rPr b="0" i="1" lang="en-US" sz="2400" u="none">
                <a:solidFill>
                  <a:schemeClr val="dk1"/>
                </a:solidFill>
                <a:latin typeface="Trebuchet MS"/>
                <a:ea typeface="Trebuchet MS"/>
                <a:cs typeface="Trebuchet MS"/>
                <a:sym typeface="Trebuchet MS"/>
              </a:rPr>
              <a:t>Freies Ermessen</a:t>
            </a:r>
            <a:r>
              <a:rPr b="0" i="0" lang="en-US" sz="2400" u="none">
                <a:solidFill>
                  <a:schemeClr val="dk1"/>
                </a:solidFill>
                <a:latin typeface="Trebuchet MS"/>
                <a:ea typeface="Trebuchet MS"/>
                <a:cs typeface="Trebuchet MS"/>
                <a:sym typeface="Trebuchet MS"/>
              </a:rPr>
              <a:t> kepada pemerintah merupakan konsekuensi logis dari konsep </a:t>
            </a:r>
            <a:r>
              <a:rPr b="0" i="1" lang="en-US" sz="2400" u="none">
                <a:solidFill>
                  <a:schemeClr val="dk1"/>
                </a:solidFill>
                <a:latin typeface="Trebuchet MS"/>
                <a:ea typeface="Trebuchet MS"/>
                <a:cs typeface="Trebuchet MS"/>
                <a:sym typeface="Trebuchet MS"/>
              </a:rPr>
              <a:t>welfare state,</a:t>
            </a:r>
            <a:r>
              <a:rPr b="0" i="0" lang="en-US" sz="2400" u="none">
                <a:solidFill>
                  <a:schemeClr val="dk1"/>
                </a:solidFill>
                <a:latin typeface="Trebuchet MS"/>
                <a:ea typeface="Trebuchet MS"/>
                <a:cs typeface="Trebuchet MS"/>
                <a:sym typeface="Trebuchet MS"/>
              </a:rPr>
              <a:t> tetapi dlm kerangka negara hukum, </a:t>
            </a:r>
            <a:r>
              <a:rPr b="0" i="1" lang="en-US" sz="2400" u="none">
                <a:solidFill>
                  <a:schemeClr val="dk1"/>
                </a:solidFill>
                <a:latin typeface="Trebuchet MS"/>
                <a:ea typeface="Trebuchet MS"/>
                <a:cs typeface="Trebuchet MS"/>
                <a:sym typeface="Trebuchet MS"/>
              </a:rPr>
              <a:t>Freies Ermessen</a:t>
            </a:r>
            <a:r>
              <a:rPr b="0" i="0" lang="en-US" sz="2400" u="none">
                <a:solidFill>
                  <a:schemeClr val="dk1"/>
                </a:solidFill>
                <a:latin typeface="Trebuchet MS"/>
                <a:ea typeface="Trebuchet MS"/>
                <a:cs typeface="Trebuchet MS"/>
                <a:sym typeface="Trebuchet MS"/>
              </a:rPr>
              <a:t> tdk dpt digunakan tanpa batas</a:t>
            </a:r>
            <a:endParaRPr/>
          </a:p>
        </p:txBody>
      </p:sp>
      <p:sp>
        <p:nvSpPr>
          <p:cNvPr id="125" name="Google Shape;125;p47"/>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2014-03-28T03:37:50Z</dcterms:created>
  <dc:creator>user</dc:creator>
</cp:coreProperties>
</file>