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3"/>
  </p:notesMasterIdLst>
  <p:handoutMasterIdLst>
    <p:handoutMasterId r:id="rId14"/>
  </p:handoutMasterIdLst>
  <p:sldIdLst>
    <p:sldId id="300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</p:sldIdLst>
  <p:sldSz cx="9144000" cy="6858000" type="screen4x3"/>
  <p:notesSz cx="6808788" cy="98234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4D67"/>
    <a:srgbClr val="FF0000"/>
    <a:srgbClr val="9966FF"/>
    <a:srgbClr val="CCFF33"/>
    <a:srgbClr val="009900"/>
    <a:srgbClr val="FF3300"/>
    <a:srgbClr val="81CFD5"/>
    <a:srgbClr val="90D5DA"/>
    <a:srgbClr val="9FDAD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5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1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31325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331325"/>
            <a:ext cx="295116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9A97F92-4CF1-4AED-AC43-CACD7EEB0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36600"/>
            <a:ext cx="4913312" cy="3684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665663"/>
            <a:ext cx="4992688" cy="442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32913"/>
            <a:ext cx="2951163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332913"/>
            <a:ext cx="2951163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848CBBF-6E45-4221-910A-CD82EFE1AB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152400"/>
            <a:ext cx="203835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96265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153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447800"/>
            <a:ext cx="39624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9624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39624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9624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7A7FF"/>
            </a:gs>
            <a:gs pos="100000">
              <a:srgbClr val="DCDCF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gradFill rotWithShape="0">
            <a:gsLst>
              <a:gs pos="0">
                <a:srgbClr val="0C4284"/>
              </a:gs>
              <a:gs pos="100000">
                <a:srgbClr val="0C4284">
                  <a:gamma/>
                  <a:shade val="6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8371" name="Rectangle 1027"/>
          <p:cNvSpPr>
            <a:spLocks noChangeArrowheads="1"/>
          </p:cNvSpPr>
          <p:nvPr/>
        </p:nvSpPr>
        <p:spPr bwMode="auto">
          <a:xfrm>
            <a:off x="0" y="0"/>
            <a:ext cx="609600" cy="6477000"/>
          </a:xfrm>
          <a:prstGeom prst="rect">
            <a:avLst/>
          </a:prstGeom>
          <a:gradFill rotWithShape="0">
            <a:gsLst>
              <a:gs pos="0">
                <a:srgbClr val="0A3870"/>
              </a:gs>
              <a:gs pos="100000">
                <a:srgbClr val="0A387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102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815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10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447800"/>
            <a:ext cx="8077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8374" name="Rectangle 1030"/>
          <p:cNvSpPr>
            <a:spLocks noChangeArrowheads="1"/>
          </p:cNvSpPr>
          <p:nvPr/>
        </p:nvSpPr>
        <p:spPr bwMode="auto">
          <a:xfrm>
            <a:off x="76200" y="76200"/>
            <a:ext cx="458788" cy="382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>
              <a:defRPr/>
            </a:pPr>
            <a:r>
              <a:rPr lang="en-US" sz="1200" b="1">
                <a:solidFill>
                  <a:schemeClr val="bg1"/>
                </a:solidFill>
                <a:latin typeface="Arial" charset="0"/>
              </a:rPr>
              <a:t>3- </a:t>
            </a:r>
            <a:fld id="{B6F22A73-3E00-4505-BB53-996AB9022B03}" type="slidenum">
              <a:rPr lang="en-US" sz="1200" b="1">
                <a:solidFill>
                  <a:schemeClr val="bg1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en-US" sz="12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5" name="Rectangle 1031"/>
          <p:cNvSpPr>
            <a:spLocks noChangeArrowheads="1"/>
          </p:cNvSpPr>
          <p:nvPr/>
        </p:nvSpPr>
        <p:spPr bwMode="auto">
          <a:xfrm>
            <a:off x="0" y="6477000"/>
            <a:ext cx="8382000" cy="381000"/>
          </a:xfrm>
          <a:prstGeom prst="rect">
            <a:avLst/>
          </a:prstGeom>
          <a:gradFill rotWithShape="0">
            <a:gsLst>
              <a:gs pos="0">
                <a:srgbClr val="0A3870">
                  <a:gamma/>
                  <a:shade val="46275"/>
                  <a:invGamma/>
                </a:srgbClr>
              </a:gs>
              <a:gs pos="50000">
                <a:srgbClr val="0A3870"/>
              </a:gs>
              <a:gs pos="100000">
                <a:srgbClr val="0A387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8376" name="Rectangle 1032"/>
          <p:cNvSpPr>
            <a:spLocks noChangeArrowheads="1"/>
          </p:cNvSpPr>
          <p:nvPr/>
        </p:nvSpPr>
        <p:spPr bwMode="auto">
          <a:xfrm>
            <a:off x="0" y="6523038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sz="1400" b="1" i="1">
                <a:solidFill>
                  <a:schemeClr val="bg1"/>
                </a:solidFill>
                <a:latin typeface="Book Antiqua" pitchFamily="18" charset="0"/>
              </a:rPr>
              <a:t>McGraw Hill/Irwin</a:t>
            </a:r>
          </a:p>
        </p:txBody>
      </p:sp>
      <p:sp>
        <p:nvSpPr>
          <p:cNvPr id="58377" name="Text Box 1033"/>
          <p:cNvSpPr txBox="1">
            <a:spLocks noChangeArrowheads="1"/>
          </p:cNvSpPr>
          <p:nvPr/>
        </p:nvSpPr>
        <p:spPr bwMode="auto">
          <a:xfrm>
            <a:off x="3048000" y="6553200"/>
            <a:ext cx="533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200" i="1">
                <a:solidFill>
                  <a:schemeClr val="bg1"/>
                </a:solidFill>
                <a:latin typeface="Book Antiqua" pitchFamily="18" charset="0"/>
                <a:cs typeface="Times New Roman" pitchFamily="18" charset="0"/>
              </a:rPr>
              <a:t>Copyright © 2003 by The McGraw-Hill Companies, Inc. All rights reserved</a:t>
            </a:r>
            <a:r>
              <a:rPr lang="en-US" sz="1200">
                <a:solidFill>
                  <a:schemeClr val="bg1"/>
                </a:solidFill>
                <a:latin typeface="Book Antiqua" pitchFamily="18" charset="0"/>
              </a:rPr>
              <a:t> </a:t>
            </a:r>
          </a:p>
        </p:txBody>
      </p:sp>
      <p:pic>
        <p:nvPicPr>
          <p:cNvPr id="1034" name="Picture 1034" descr="globe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382000" y="6153150"/>
            <a:ext cx="762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hlink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w"/>
        <a:defRPr sz="3200">
          <a:solidFill>
            <a:srgbClr val="76405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è"/>
        <a:defRPr sz="2800">
          <a:solidFill>
            <a:srgbClr val="76405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6405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6405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rgbClr val="764056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rgbClr val="764056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rgbClr val="764056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rgbClr val="764056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rgbClr val="76405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2400"/>
            <a:ext cx="8159750" cy="755650"/>
          </a:xfrm>
        </p:spPr>
        <p:txBody>
          <a:bodyPr/>
          <a:lstStyle/>
          <a:p>
            <a:r>
              <a:rPr lang="en-US" sz="2800" b="0" smtClean="0"/>
              <a:t/>
            </a:r>
            <a:br>
              <a:rPr lang="en-US" sz="2800" b="0" smtClean="0"/>
            </a:br>
            <a:r>
              <a:rPr lang="en-US" sz="2800" smtClean="0"/>
              <a:t/>
            </a:r>
            <a:br>
              <a:rPr lang="en-US" sz="2800" smtClean="0"/>
            </a:br>
            <a:endParaRPr lang="en-US" sz="2800" smtClean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071547"/>
            <a:ext cx="8077200" cy="5310204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 algn="ctr"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         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                         </a:t>
            </a:r>
            <a:r>
              <a:rPr lang="en-US" sz="4800" b="1" dirty="0" err="1" smtClean="0">
                <a:solidFill>
                  <a:srgbClr val="002060"/>
                </a:solidFill>
              </a:rPr>
              <a:t>Manajemen</a:t>
            </a:r>
            <a:endParaRPr lang="en-US" sz="4800" b="1" dirty="0" smtClean="0">
              <a:solidFill>
                <a:srgbClr val="002060"/>
              </a:solidFill>
            </a:endParaRPr>
          </a:p>
          <a:p>
            <a:pPr algn="ctr"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                        </a:t>
            </a:r>
            <a:r>
              <a:rPr lang="en-US" sz="4800" b="1" dirty="0" err="1" smtClean="0">
                <a:solidFill>
                  <a:srgbClr val="002060"/>
                </a:solidFill>
              </a:rPr>
              <a:t>Persediaan</a:t>
            </a:r>
            <a:endParaRPr lang="en-US" sz="4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84300" y="280988"/>
            <a:ext cx="606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63900" y="230188"/>
            <a:ext cx="1847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hlink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14348" y="1857365"/>
          <a:ext cx="4143404" cy="4429156"/>
        </p:xfrm>
        <a:graphic>
          <a:graphicData uri="http://schemas.openxmlformats.org/presentationml/2006/ole">
            <p:oleObj spid="_x0000_s1026" name="Clip" r:id="rId3" imgW="4671000" imgH="3871440" progId="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2400"/>
            <a:ext cx="8159750" cy="755650"/>
          </a:xfrm>
        </p:spPr>
        <p:txBody>
          <a:bodyPr/>
          <a:lstStyle/>
          <a:p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en-US" sz="2800" dirty="0" smtClean="0"/>
              <a:t>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000108"/>
            <a:ext cx="8429652" cy="5310204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Lead time 5 </a:t>
            </a:r>
            <a:r>
              <a:rPr lang="en-US" sz="2800" dirty="0" err="1" smtClean="0"/>
              <a:t>hari</a:t>
            </a:r>
            <a:r>
              <a:rPr lang="en-US" sz="2800" dirty="0" smtClean="0"/>
              <a:t>, ECC = 2 (0,25) (</a:t>
            </a:r>
            <a:r>
              <a:rPr lang="en-US" sz="2800" dirty="0" err="1" smtClean="0"/>
              <a:t>Rp</a:t>
            </a:r>
            <a:r>
              <a:rPr lang="en-US" sz="2800" dirty="0" smtClean="0"/>
              <a:t> 6,67)  = </a:t>
            </a:r>
            <a:r>
              <a:rPr lang="en-US" sz="2800" dirty="0" err="1" smtClean="0"/>
              <a:t>Rp</a:t>
            </a:r>
            <a:r>
              <a:rPr lang="en-US" sz="2800" dirty="0" smtClean="0"/>
              <a:t> 3,335</a:t>
            </a:r>
          </a:p>
          <a:p>
            <a:pPr>
              <a:buNone/>
            </a:pPr>
            <a:r>
              <a:rPr lang="en-US" sz="2800" dirty="0" smtClean="0"/>
              <a:t>		                              1 (0,50)  (</a:t>
            </a:r>
            <a:r>
              <a:rPr lang="en-US" sz="2800" dirty="0" err="1" smtClean="0"/>
              <a:t>Rp</a:t>
            </a:r>
            <a:r>
              <a:rPr lang="en-US" sz="2800" dirty="0" smtClean="0"/>
              <a:t> 6,67) = </a:t>
            </a:r>
            <a:r>
              <a:rPr lang="en-US" sz="2800" u="sng" dirty="0" err="1" smtClean="0"/>
              <a:t>Rp</a:t>
            </a:r>
            <a:r>
              <a:rPr lang="en-US" sz="2800" u="sng" dirty="0" smtClean="0"/>
              <a:t> 3,335  </a:t>
            </a:r>
          </a:p>
          <a:p>
            <a:pPr>
              <a:buNone/>
            </a:pPr>
            <a:r>
              <a:rPr lang="en-US" sz="2800" dirty="0" smtClean="0"/>
              <a:t>     				                                 </a:t>
            </a:r>
            <a:r>
              <a:rPr lang="en-US" sz="2800" dirty="0" err="1" smtClean="0"/>
              <a:t>Rp</a:t>
            </a:r>
            <a:r>
              <a:rPr lang="en-US" sz="2800" dirty="0" smtClean="0"/>
              <a:t> 6,67</a:t>
            </a:r>
          </a:p>
          <a:p>
            <a:pPr>
              <a:buNone/>
            </a:pPr>
            <a:r>
              <a:rPr lang="en-US" sz="2800" i="1" u="sng" dirty="0" smtClean="0"/>
              <a:t>Stock Out Cost /Order</a:t>
            </a:r>
          </a:p>
          <a:p>
            <a:pPr>
              <a:buNone/>
            </a:pPr>
            <a:r>
              <a:rPr lang="en-US" sz="2800" dirty="0" err="1" smtClean="0"/>
              <a:t>Kebutuhan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r>
              <a:rPr lang="en-US" sz="2800" dirty="0" smtClean="0"/>
              <a:t>/</a:t>
            </a:r>
            <a:r>
              <a:rPr lang="en-US" sz="2800" dirty="0" err="1" smtClean="0"/>
              <a:t>hari</a:t>
            </a:r>
            <a:r>
              <a:rPr lang="en-US" sz="2800" dirty="0" smtClean="0"/>
              <a:t> = 10.000kg/300 = 33,3 kg</a:t>
            </a:r>
          </a:p>
          <a:p>
            <a:pPr>
              <a:buNone/>
            </a:pPr>
            <a:r>
              <a:rPr lang="en-US" sz="2800" dirty="0" smtClean="0"/>
              <a:t>Lead time 5 </a:t>
            </a:r>
            <a:r>
              <a:rPr lang="en-US" sz="2800" dirty="0" err="1" smtClean="0"/>
              <a:t>hari</a:t>
            </a:r>
            <a:r>
              <a:rPr lang="en-US" sz="2800" dirty="0" smtClean="0"/>
              <a:t>, SOC = 0</a:t>
            </a:r>
          </a:p>
          <a:p>
            <a:pPr>
              <a:buNone/>
            </a:pPr>
            <a:r>
              <a:rPr lang="en-US" sz="2800" dirty="0" smtClean="0"/>
              <a:t>Lead time 4 </a:t>
            </a:r>
            <a:r>
              <a:rPr lang="en-US" sz="2800" dirty="0" err="1" smtClean="0"/>
              <a:t>hari</a:t>
            </a:r>
            <a:r>
              <a:rPr lang="en-US" sz="2800" dirty="0" smtClean="0"/>
              <a:t>, SOC = 1(0,25)(33,3)(0,50) = </a:t>
            </a:r>
            <a:r>
              <a:rPr lang="en-US" sz="2800" dirty="0" err="1" smtClean="0"/>
              <a:t>Rp</a:t>
            </a:r>
            <a:r>
              <a:rPr lang="en-US" sz="2800" dirty="0" smtClean="0"/>
              <a:t> 4,162</a:t>
            </a:r>
          </a:p>
          <a:p>
            <a:pPr>
              <a:buNone/>
            </a:pPr>
            <a:r>
              <a:rPr lang="en-US" sz="2800" dirty="0" smtClean="0"/>
              <a:t>Lead time 3 </a:t>
            </a:r>
            <a:r>
              <a:rPr lang="en-US" sz="2800" dirty="0" err="1" smtClean="0"/>
              <a:t>hari</a:t>
            </a:r>
            <a:r>
              <a:rPr lang="en-US" sz="2800" dirty="0" smtClean="0"/>
              <a:t>, SOC = 2(0,25)(33,3)(0,50) = </a:t>
            </a:r>
            <a:r>
              <a:rPr lang="en-US" sz="2800" dirty="0" err="1" smtClean="0"/>
              <a:t>Rp</a:t>
            </a:r>
            <a:r>
              <a:rPr lang="en-US" sz="2800" dirty="0" smtClean="0"/>
              <a:t> 8,325</a:t>
            </a:r>
          </a:p>
          <a:p>
            <a:pPr>
              <a:buNone/>
            </a:pPr>
            <a:r>
              <a:rPr lang="en-US" sz="2800" dirty="0" smtClean="0"/>
              <a:t>		                              1(0,50)(33,3)(0,50) = </a:t>
            </a:r>
            <a:r>
              <a:rPr lang="en-US" sz="2800" u="sng" dirty="0" err="1" smtClean="0"/>
              <a:t>Rp</a:t>
            </a:r>
            <a:r>
              <a:rPr lang="en-US" sz="2800" u="sng" dirty="0" smtClean="0"/>
              <a:t> 8,325</a:t>
            </a:r>
          </a:p>
          <a:p>
            <a:pPr>
              <a:buNone/>
            </a:pPr>
            <a:r>
              <a:rPr lang="en-US" sz="2800" dirty="0" smtClean="0"/>
              <a:t> 					                                  </a:t>
            </a:r>
            <a:r>
              <a:rPr lang="en-US" sz="2800" dirty="0" err="1" smtClean="0"/>
              <a:t>Rp</a:t>
            </a:r>
            <a:r>
              <a:rPr lang="en-US" sz="2800" dirty="0" smtClean="0"/>
              <a:t> 16,65 </a:t>
            </a:r>
          </a:p>
          <a:p>
            <a:pPr>
              <a:buNone/>
            </a:pPr>
            <a:endParaRPr lang="en-US" sz="2800" dirty="0" smtClean="0"/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84300" y="280988"/>
            <a:ext cx="606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63900" y="230188"/>
            <a:ext cx="1847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2400"/>
            <a:ext cx="8159750" cy="755650"/>
          </a:xfrm>
        </p:spPr>
        <p:txBody>
          <a:bodyPr/>
          <a:lstStyle/>
          <a:p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en-US" sz="2800" dirty="0" smtClean="0"/>
              <a:t>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000108"/>
            <a:ext cx="8077200" cy="5310204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			</a:t>
            </a:r>
            <a:r>
              <a:rPr lang="en-US" sz="2800" b="1" dirty="0" err="1" smtClean="0">
                <a:solidFill>
                  <a:srgbClr val="002060"/>
                </a:solidFill>
              </a:rPr>
              <a:t>Solusi</a:t>
            </a:r>
            <a:r>
              <a:rPr lang="en-US" sz="2800" b="1" dirty="0" smtClean="0">
                <a:solidFill>
                  <a:srgbClr val="002060"/>
                </a:solidFill>
              </a:rPr>
              <a:t> : </a:t>
            </a:r>
            <a:r>
              <a:rPr lang="en-US" sz="2800" b="1" dirty="0" err="1" smtClean="0">
                <a:solidFill>
                  <a:srgbClr val="002060"/>
                </a:solidFill>
              </a:rPr>
              <a:t>Pilih</a:t>
            </a:r>
            <a:r>
              <a:rPr lang="en-US" sz="2800" b="1" dirty="0" smtClean="0">
                <a:solidFill>
                  <a:srgbClr val="002060"/>
                </a:solidFill>
              </a:rPr>
              <a:t> Lead Time 4 </a:t>
            </a:r>
            <a:r>
              <a:rPr lang="en-US" sz="2800" b="1" dirty="0" err="1" smtClean="0">
                <a:solidFill>
                  <a:srgbClr val="002060"/>
                </a:solidFill>
              </a:rPr>
              <a:t>hari</a:t>
            </a: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84300" y="280988"/>
            <a:ext cx="606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63900" y="230188"/>
            <a:ext cx="1847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hlink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85786" y="1214422"/>
          <a:ext cx="8072491" cy="4150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981"/>
                <a:gridCol w="1370102"/>
                <a:gridCol w="1370102"/>
                <a:gridCol w="1370102"/>
                <a:gridCol w="1370102"/>
                <a:gridCol w="1370102"/>
              </a:tblGrid>
              <a:tr h="85762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Lead Time</a:t>
                      </a:r>
                      <a:endParaRPr lang="en-US" sz="2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Extra</a:t>
                      </a:r>
                      <a:r>
                        <a:rPr lang="en-US" sz="2800" b="1" baseline="0" dirty="0" smtClean="0"/>
                        <a:t> Carrying  Cost</a:t>
                      </a:r>
                      <a:endParaRPr lang="en-US" sz="2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Stock Out Cost</a:t>
                      </a:r>
                      <a:endParaRPr lang="en-US" sz="2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Total/</a:t>
                      </a:r>
                    </a:p>
                    <a:p>
                      <a:pPr algn="ctr"/>
                      <a:r>
                        <a:rPr lang="en-US" sz="2800" b="1" dirty="0" err="1" smtClean="0"/>
                        <a:t>Tahun</a:t>
                      </a:r>
                      <a:endParaRPr lang="en-US" sz="2800" b="1" dirty="0"/>
                    </a:p>
                  </a:txBody>
                  <a:tcPr/>
                </a:tc>
              </a:tr>
              <a:tr h="85762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Hari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Per Order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Per </a:t>
                      </a:r>
                      <a:r>
                        <a:rPr lang="en-US" sz="2800" b="1" dirty="0" err="1" smtClean="0"/>
                        <a:t>Tahun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Per Order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Per </a:t>
                      </a:r>
                      <a:r>
                        <a:rPr lang="en-US" sz="2800" b="1" dirty="0" err="1" smtClean="0"/>
                        <a:t>Tahun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Rp</a:t>
                      </a:r>
                      <a:endParaRPr lang="en-US" sz="2800" b="1" dirty="0"/>
                    </a:p>
                  </a:txBody>
                  <a:tcPr/>
                </a:tc>
              </a:tr>
              <a:tr h="75350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 </a:t>
                      </a:r>
                      <a:r>
                        <a:rPr lang="en-US" sz="2800" dirty="0" err="1" smtClean="0"/>
                        <a:t>Hari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16,65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166,50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166,50</a:t>
                      </a:r>
                      <a:endParaRPr lang="en-US" sz="2800" dirty="0"/>
                    </a:p>
                  </a:txBody>
                  <a:tcPr/>
                </a:tc>
              </a:tr>
              <a:tr h="75350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 </a:t>
                      </a:r>
                      <a:r>
                        <a:rPr lang="en-US" sz="2800" dirty="0" err="1" smtClean="0"/>
                        <a:t>Hari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1,667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16,67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4,162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41,62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58,29</a:t>
                      </a:r>
                      <a:endParaRPr lang="en-US" sz="2800" dirty="0"/>
                    </a:p>
                  </a:txBody>
                  <a:tcPr/>
                </a:tc>
              </a:tr>
              <a:tr h="75350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 </a:t>
                      </a:r>
                      <a:r>
                        <a:rPr lang="en-US" sz="2800" dirty="0" err="1" smtClean="0"/>
                        <a:t>Hari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6,67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66,70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66,70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703525" y="285728"/>
            <a:ext cx="2514727" cy="636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sz="3600" b="1" dirty="0" err="1" smtClean="0">
                <a:solidFill>
                  <a:schemeClr val="bg1"/>
                </a:solidFill>
              </a:rPr>
              <a:t>Tabel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Biaya</a:t>
            </a:r>
            <a:endParaRPr lang="en-US" sz="36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2400"/>
            <a:ext cx="8159750" cy="755650"/>
          </a:xfrm>
        </p:spPr>
        <p:txBody>
          <a:bodyPr/>
          <a:lstStyle/>
          <a:p>
            <a:r>
              <a:rPr lang="en-US" sz="4000" dirty="0" smtClean="0"/>
              <a:t> </a:t>
            </a:r>
            <a:r>
              <a:rPr lang="en-US" sz="4000" dirty="0" err="1" smtClean="0"/>
              <a:t>Jenis-jenis</a:t>
            </a:r>
            <a:r>
              <a:rPr lang="en-US" sz="4000" dirty="0" smtClean="0"/>
              <a:t> </a:t>
            </a:r>
            <a:r>
              <a:rPr lang="en-US" sz="4000" dirty="0" err="1" smtClean="0"/>
              <a:t>persediaan</a:t>
            </a:r>
            <a:r>
              <a:rPr lang="en-US" sz="4000" dirty="0" smtClean="0"/>
              <a:t>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000108"/>
            <a:ext cx="8077200" cy="5310204"/>
          </a:xfrm>
        </p:spPr>
        <p:txBody>
          <a:bodyPr/>
          <a:lstStyle/>
          <a:p>
            <a:pPr marL="609600" indent="-609600">
              <a:buNone/>
            </a:pPr>
            <a:endParaRPr lang="en-US" sz="2800" dirty="0" smtClean="0"/>
          </a:p>
          <a:p>
            <a:pPr marL="609600" indent="-609600">
              <a:buNone/>
            </a:pPr>
            <a:r>
              <a:rPr lang="en-US" sz="2800" dirty="0" smtClean="0"/>
              <a:t>A. </a:t>
            </a:r>
            <a:r>
              <a:rPr lang="en-US" sz="2800" dirty="0" err="1" smtClean="0"/>
              <a:t>Bahan</a:t>
            </a:r>
            <a:r>
              <a:rPr lang="en-US" sz="2800" dirty="0" smtClean="0"/>
              <a:t> </a:t>
            </a:r>
            <a:r>
              <a:rPr lang="en-US" sz="2800" dirty="0" err="1" smtClean="0"/>
              <a:t>baku</a:t>
            </a:r>
            <a:r>
              <a:rPr lang="en-US" sz="2800" dirty="0" smtClean="0"/>
              <a:t>, </a:t>
            </a:r>
            <a:r>
              <a:rPr lang="en-US" sz="2800" dirty="0" err="1" smtClean="0"/>
              <a:t>volumenya</a:t>
            </a:r>
            <a:r>
              <a:rPr lang="en-US" sz="2800" dirty="0" smtClean="0"/>
              <a:t> </a:t>
            </a:r>
            <a:r>
              <a:rPr lang="en-US" sz="2800" dirty="0" err="1" smtClean="0"/>
              <a:t>dipengaruhi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:</a:t>
            </a:r>
          </a:p>
          <a:p>
            <a:pPr marL="609600" indent="-609600"/>
            <a:r>
              <a:rPr lang="en-US" sz="2800" dirty="0" err="1" smtClean="0"/>
              <a:t>Perkiraan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endParaRPr lang="en-US" sz="2800" dirty="0" smtClean="0"/>
          </a:p>
          <a:p>
            <a:pPr marL="609600" indent="-609600"/>
            <a:r>
              <a:rPr lang="en-US" sz="2800" dirty="0" err="1" smtClean="0"/>
              <a:t>Sifat</a:t>
            </a:r>
            <a:r>
              <a:rPr lang="en-US" sz="2800" dirty="0" smtClean="0"/>
              <a:t> </a:t>
            </a:r>
            <a:r>
              <a:rPr lang="en-US" sz="2800" dirty="0" err="1" smtClean="0"/>
              <a:t>musim</a:t>
            </a:r>
            <a:endParaRPr lang="en-US" sz="2800" dirty="0" smtClean="0"/>
          </a:p>
          <a:p>
            <a:pPr marL="609600" indent="-609600"/>
            <a:r>
              <a:rPr lang="en-US" sz="2800" dirty="0" err="1" smtClean="0"/>
              <a:t>Kreditabilitas</a:t>
            </a:r>
            <a:r>
              <a:rPr lang="en-US" sz="2800" dirty="0" smtClean="0"/>
              <a:t> Supplier</a:t>
            </a:r>
          </a:p>
          <a:p>
            <a:pPr marL="609600" indent="-609600"/>
            <a:r>
              <a:rPr lang="en-US" sz="2800" dirty="0" err="1" smtClean="0"/>
              <a:t>Efisiensi</a:t>
            </a:r>
            <a:r>
              <a:rPr lang="en-US" sz="2800" dirty="0" smtClean="0"/>
              <a:t> </a:t>
            </a:r>
            <a:r>
              <a:rPr lang="en-US" sz="2800" dirty="0" err="1" smtClean="0"/>
              <a:t>penjadualan</a:t>
            </a:r>
            <a:r>
              <a:rPr lang="en-US" sz="2800" dirty="0" smtClean="0"/>
              <a:t> </a:t>
            </a:r>
            <a:r>
              <a:rPr lang="en-US" sz="2800" dirty="0" err="1" smtClean="0"/>
              <a:t>pembelian</a:t>
            </a:r>
            <a:r>
              <a:rPr lang="en-US" sz="2800" dirty="0" smtClean="0"/>
              <a:t> (EQQ)</a:t>
            </a:r>
          </a:p>
          <a:p>
            <a:pPr marL="609600" indent="-609600">
              <a:buNone/>
            </a:pPr>
            <a:endParaRPr lang="en-US" sz="2800" dirty="0" smtClean="0"/>
          </a:p>
          <a:p>
            <a:pPr marL="609600" indent="-609600">
              <a:buNone/>
            </a:pPr>
            <a:endParaRPr lang="en-US" sz="2800" dirty="0" smtClean="0"/>
          </a:p>
          <a:p>
            <a:pPr marL="609600" indent="-609600">
              <a:buNone/>
            </a:pPr>
            <a:r>
              <a:rPr lang="en-US" sz="2800" dirty="0" smtClean="0"/>
              <a:t>B. 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, </a:t>
            </a:r>
            <a:r>
              <a:rPr lang="en-US" sz="2800" dirty="0" err="1" smtClean="0"/>
              <a:t>besarnya</a:t>
            </a:r>
            <a:r>
              <a:rPr lang="en-US" sz="2800" dirty="0" smtClean="0"/>
              <a:t> </a:t>
            </a:r>
            <a:r>
              <a:rPr lang="en-US" sz="2800" dirty="0" err="1" smtClean="0"/>
              <a:t>dipengaruhi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lama 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endParaRPr lang="en-US" sz="2800" dirty="0" smtClean="0"/>
          </a:p>
          <a:p>
            <a:pPr marL="609600" indent="-609600">
              <a:buNone/>
            </a:pPr>
            <a:endParaRPr lang="en-US" sz="2800" dirty="0" smtClean="0"/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84300" y="280988"/>
            <a:ext cx="606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63900" y="230188"/>
            <a:ext cx="1847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2400"/>
            <a:ext cx="8159750" cy="755650"/>
          </a:xfrm>
        </p:spPr>
        <p:txBody>
          <a:bodyPr/>
          <a:lstStyle/>
          <a:p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en-US" sz="2800" dirty="0" smtClean="0"/>
              <a:t>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000108"/>
            <a:ext cx="8077200" cy="5310204"/>
          </a:xfrm>
        </p:spPr>
        <p:txBody>
          <a:bodyPr/>
          <a:lstStyle/>
          <a:p>
            <a:pPr marL="609600" indent="-609600">
              <a:buNone/>
            </a:pPr>
            <a:r>
              <a:rPr lang="en-US" sz="2800" dirty="0" smtClean="0"/>
              <a:t>C.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jadi</a:t>
            </a:r>
            <a:r>
              <a:rPr lang="en-US" sz="2800" dirty="0" smtClean="0"/>
              <a:t>, </a:t>
            </a:r>
            <a:r>
              <a:rPr lang="en-US" sz="2800" dirty="0" err="1" smtClean="0"/>
              <a:t>jumlahnya</a:t>
            </a:r>
            <a:r>
              <a:rPr lang="en-US" sz="2800" dirty="0" smtClean="0"/>
              <a:t> </a:t>
            </a:r>
            <a:r>
              <a:rPr lang="en-US" sz="2800" dirty="0" err="1" smtClean="0"/>
              <a:t>dipengaruhi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:</a:t>
            </a:r>
          </a:p>
          <a:p>
            <a:pPr marL="609600" indent="-609600"/>
            <a:r>
              <a:rPr lang="en-US" sz="2800" dirty="0" smtClean="0"/>
              <a:t>Tingkat </a:t>
            </a:r>
            <a:r>
              <a:rPr lang="en-US" sz="2800" dirty="0" err="1" smtClean="0"/>
              <a:t>penjualan</a:t>
            </a:r>
            <a:endParaRPr lang="en-US" sz="2800" dirty="0" smtClean="0"/>
          </a:p>
          <a:p>
            <a:pPr marL="609600" indent="-609600"/>
            <a:r>
              <a:rPr lang="en-US" sz="2800" dirty="0" err="1" smtClean="0"/>
              <a:t>Sifat</a:t>
            </a:r>
            <a:r>
              <a:rPr lang="en-US" sz="2800" dirty="0" smtClean="0"/>
              <a:t> </a:t>
            </a:r>
            <a:r>
              <a:rPr lang="en-US" sz="2800" dirty="0" err="1" smtClean="0"/>
              <a:t>teknis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lamanya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endParaRPr lang="en-US" sz="2800" dirty="0" smtClean="0"/>
          </a:p>
          <a:p>
            <a:pPr marL="609600" indent="-609600"/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tahan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</a:t>
            </a:r>
            <a:r>
              <a:rPr lang="en-US" sz="2800" dirty="0" err="1" smtClean="0"/>
              <a:t>akhir</a:t>
            </a:r>
            <a:endParaRPr lang="en-US" sz="2800" dirty="0" smtClean="0"/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84300" y="280988"/>
            <a:ext cx="606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63900" y="230188"/>
            <a:ext cx="1847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2400"/>
            <a:ext cx="8159750" cy="755650"/>
          </a:xfrm>
        </p:spPr>
        <p:txBody>
          <a:bodyPr/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600" dirty="0" err="1" smtClean="0"/>
              <a:t>Jenis-jenis</a:t>
            </a:r>
            <a:r>
              <a:rPr lang="en-US" sz="3600" dirty="0" smtClean="0"/>
              <a:t> </a:t>
            </a:r>
            <a:r>
              <a:rPr lang="en-US" sz="3600" dirty="0" err="1" smtClean="0"/>
              <a:t>biaya</a:t>
            </a:r>
            <a:r>
              <a:rPr lang="en-US" sz="3600" dirty="0" smtClean="0"/>
              <a:t> </a:t>
            </a:r>
            <a:r>
              <a:rPr lang="en-US" sz="3600" dirty="0" err="1" smtClean="0"/>
              <a:t>persediaan</a:t>
            </a:r>
            <a:r>
              <a:rPr lang="en-US" sz="3600" dirty="0" smtClean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en-US" sz="2800" dirty="0" smtClean="0"/>
              <a:t>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000108"/>
            <a:ext cx="8077200" cy="5310204"/>
          </a:xfrm>
        </p:spPr>
        <p:txBody>
          <a:bodyPr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A</a:t>
            </a:r>
            <a:r>
              <a:rPr lang="en-US" sz="2800" b="1" dirty="0" smtClean="0"/>
              <a:t>.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simpan</a:t>
            </a:r>
            <a:r>
              <a:rPr lang="en-US" sz="2800" dirty="0" smtClean="0"/>
              <a:t> (</a:t>
            </a:r>
            <a:r>
              <a:rPr lang="en-US" sz="2800" i="1" dirty="0" smtClean="0"/>
              <a:t>carrying cost</a:t>
            </a:r>
            <a:r>
              <a:rPr lang="en-US" sz="2800" dirty="0" smtClean="0"/>
              <a:t>) :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gudang</a:t>
            </a:r>
            <a:r>
              <a:rPr lang="en-US" sz="2800" dirty="0" smtClean="0"/>
              <a:t>, </a:t>
            </a:r>
            <a:r>
              <a:rPr lang="en-US" sz="2800" dirty="0" err="1" smtClean="0"/>
              <a:t>biaya</a:t>
            </a:r>
            <a:r>
              <a:rPr lang="en-US" sz="2800" dirty="0" smtClean="0"/>
              <a:t>   </a:t>
            </a:r>
          </a:p>
          <a:p>
            <a:pPr>
              <a:buNone/>
            </a:pPr>
            <a:r>
              <a:rPr lang="en-US" sz="2800" dirty="0" smtClean="0"/>
              <a:t>	 modal, </a:t>
            </a:r>
            <a:r>
              <a:rPr lang="en-US" sz="2800" dirty="0" err="1" smtClean="0"/>
              <a:t>asuransi</a:t>
            </a:r>
            <a:r>
              <a:rPr lang="en-US" sz="2800" dirty="0" smtClean="0"/>
              <a:t>, </a:t>
            </a:r>
            <a:r>
              <a:rPr lang="en-US" sz="2800" dirty="0" err="1" smtClean="0"/>
              <a:t>penyusutan</a:t>
            </a:r>
            <a:r>
              <a:rPr lang="en-US" sz="2800" dirty="0" smtClean="0"/>
              <a:t>, </a:t>
            </a:r>
            <a:r>
              <a:rPr lang="en-US" sz="2800" dirty="0" err="1" smtClean="0"/>
              <a:t>keusangan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B.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r>
              <a:rPr lang="en-US" sz="2800" dirty="0" smtClean="0"/>
              <a:t> (</a:t>
            </a:r>
            <a:r>
              <a:rPr lang="en-US" sz="2800" i="1" dirty="0" smtClean="0"/>
              <a:t>ordering cost</a:t>
            </a:r>
            <a:r>
              <a:rPr lang="en-US" sz="2800" dirty="0" smtClean="0"/>
              <a:t>) :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r>
              <a:rPr lang="en-US" sz="2800" dirty="0" smtClean="0"/>
              <a:t>,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kirim</a:t>
            </a:r>
            <a:endParaRPr lang="en-US" sz="2800" dirty="0" smtClean="0"/>
          </a:p>
          <a:p>
            <a:pPr>
              <a:buNone/>
            </a:pPr>
            <a:r>
              <a:rPr lang="en-US" sz="2800" dirty="0" err="1" smtClean="0"/>
              <a:t>C.Biaya</a:t>
            </a:r>
            <a:r>
              <a:rPr lang="en-US" sz="2800" dirty="0" smtClean="0"/>
              <a:t> </a:t>
            </a:r>
            <a:r>
              <a:rPr lang="en-US" sz="2800" dirty="0" err="1" smtClean="0"/>
              <a:t>kehabisan</a:t>
            </a:r>
            <a:r>
              <a:rPr lang="en-US" sz="2800" dirty="0" smtClean="0"/>
              <a:t> </a:t>
            </a:r>
            <a:r>
              <a:rPr lang="en-US" sz="2800" dirty="0" err="1" smtClean="0"/>
              <a:t>persediaan</a:t>
            </a:r>
            <a:r>
              <a:rPr lang="en-US" sz="2800" dirty="0" smtClean="0"/>
              <a:t> (</a:t>
            </a:r>
            <a:r>
              <a:rPr lang="en-US" sz="2800" i="1" dirty="0" smtClean="0"/>
              <a:t>stock out cost</a:t>
            </a:r>
            <a:r>
              <a:rPr lang="en-US" sz="2800" dirty="0" smtClean="0"/>
              <a:t>),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biaya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timbul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datang</a:t>
            </a:r>
            <a:r>
              <a:rPr lang="en-US" sz="2800" dirty="0" smtClean="0"/>
              <a:t> </a:t>
            </a:r>
            <a:r>
              <a:rPr lang="en-US" sz="2800" dirty="0" err="1" smtClean="0"/>
              <a:t>terlambat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D.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simpan</a:t>
            </a:r>
            <a:r>
              <a:rPr lang="en-US" sz="2800" dirty="0" smtClean="0"/>
              <a:t> extra (</a:t>
            </a:r>
            <a:r>
              <a:rPr lang="en-US" sz="2800" i="1" dirty="0" smtClean="0"/>
              <a:t>extra carrying cost</a:t>
            </a:r>
            <a:r>
              <a:rPr lang="en-US" sz="2800" dirty="0" smtClean="0"/>
              <a:t>),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biaya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timbul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datang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cepat</a:t>
            </a:r>
            <a:endParaRPr lang="en-US" sz="2800" dirty="0" smtClean="0"/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84300" y="280988"/>
            <a:ext cx="606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63900" y="230188"/>
            <a:ext cx="1847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2400"/>
            <a:ext cx="8159750" cy="755650"/>
          </a:xfrm>
        </p:spPr>
        <p:txBody>
          <a:bodyPr/>
          <a:lstStyle/>
          <a:p>
            <a:r>
              <a:rPr lang="en-US" sz="3600" i="1" dirty="0" smtClean="0"/>
              <a:t>Economic  Order  Quantity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000108"/>
            <a:ext cx="8077200" cy="5310204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2800" dirty="0" smtClean="0"/>
              <a:t>Usaha-</a:t>
            </a:r>
            <a:r>
              <a:rPr lang="en-US" sz="2800" dirty="0" err="1" smtClean="0"/>
              <a:t>usaha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meminimisasi</a:t>
            </a:r>
            <a:r>
              <a:rPr lang="en-US" sz="2800" dirty="0" smtClean="0"/>
              <a:t>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persediaan</a:t>
            </a:r>
            <a:endParaRPr lang="en-US" sz="2800" dirty="0" smtClean="0"/>
          </a:p>
          <a:p>
            <a:pPr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endParaRPr lang="en-US" sz="2800" dirty="0" smtClean="0"/>
          </a:p>
          <a:p>
            <a:pPr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2800" i="1" dirty="0" smtClean="0"/>
              <a:t>economic order quantity </a:t>
            </a:r>
            <a:r>
              <a:rPr lang="en-US" sz="2800" dirty="0" smtClean="0"/>
              <a:t>(</a:t>
            </a:r>
            <a:r>
              <a:rPr lang="en-US" sz="2800" dirty="0" smtClean="0"/>
              <a:t>EOQ</a:t>
            </a:r>
            <a:r>
              <a:rPr lang="en-US" sz="2800" dirty="0" smtClean="0"/>
              <a:t>)</a:t>
            </a:r>
          </a:p>
          <a:p>
            <a:pPr>
              <a:lnSpc>
                <a:spcPct val="105000"/>
              </a:lnSpc>
              <a:spcBef>
                <a:spcPts val="0"/>
              </a:spcBef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             </a:t>
            </a:r>
            <a:r>
              <a:rPr lang="en-US" sz="2800" dirty="0" smtClean="0"/>
              <a:t>EOQ </a:t>
            </a:r>
            <a:r>
              <a:rPr lang="en-US" sz="2800" dirty="0" smtClean="0"/>
              <a:t>=  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√ </a:t>
            </a:r>
            <a:r>
              <a:rPr lang="en-US" sz="2800" u="sng" dirty="0" smtClean="0">
                <a:cs typeface="Times New Roman" pitchFamily="18" charset="0"/>
                <a:sym typeface="Wingdings" pitchFamily="2" charset="2"/>
              </a:rPr>
              <a:t>2 VU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		                          CP</a:t>
            </a:r>
          </a:p>
          <a:p>
            <a:pPr>
              <a:buNone/>
            </a:pP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Dimana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, V  =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Biaya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pesan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variabel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, per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pesan</a:t>
            </a:r>
            <a:endParaRPr lang="en-US" sz="2800" dirty="0" smtClean="0"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		     U  = Unit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pemakaian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per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tahun</a:t>
            </a:r>
            <a:endParaRPr lang="en-US" sz="2800" dirty="0" smtClean="0"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		     C  =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Biaya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simpan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yang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dinyatakan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dalam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%                         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                      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terhadap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harga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pokok</a:t>
            </a:r>
            <a:endParaRPr lang="en-US" sz="2800" dirty="0" smtClean="0"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		     P  =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Harga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barang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per unit</a:t>
            </a:r>
          </a:p>
          <a:p>
            <a:pPr>
              <a:lnSpc>
                <a:spcPct val="105000"/>
              </a:lnSpc>
              <a:spcBef>
                <a:spcPts val="0"/>
              </a:spcBef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84300" y="0"/>
            <a:ext cx="60674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63900" y="230188"/>
            <a:ext cx="1847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hlin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3714744" y="2855908"/>
            <a:ext cx="92869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2400"/>
            <a:ext cx="8159750" cy="755650"/>
          </a:xfrm>
        </p:spPr>
        <p:txBody>
          <a:bodyPr/>
          <a:lstStyle/>
          <a:p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en-US" sz="2800" dirty="0" smtClean="0"/>
              <a:t>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000108"/>
            <a:ext cx="8077200" cy="5310204"/>
          </a:xfrm>
        </p:spPr>
        <p:txBody>
          <a:bodyPr/>
          <a:lstStyle/>
          <a:p>
            <a:pPr>
              <a:buNone/>
            </a:pP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Jumlah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persediaan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rata-rata = </a:t>
            </a:r>
            <a:r>
              <a:rPr lang="en-US" sz="2800" u="sng" dirty="0" smtClean="0">
                <a:cs typeface="Times New Roman" pitchFamily="18" charset="0"/>
                <a:sym typeface="Wingdings" pitchFamily="2" charset="2"/>
              </a:rPr>
              <a:t>EOQ</a:t>
            </a:r>
            <a:endParaRPr lang="en-US" sz="2800" u="sng" dirty="0" smtClean="0"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 					           2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Total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biaya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persediaan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=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biaya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simpan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+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biaya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pesan</a:t>
            </a:r>
            <a:endParaRPr lang="en-US" sz="2800" dirty="0" smtClean="0"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                                    = CP </a:t>
            </a:r>
            <a:r>
              <a:rPr lang="en-US" sz="2800" u="sng" dirty="0" smtClean="0">
                <a:cs typeface="Times New Roman" pitchFamily="18" charset="0"/>
                <a:sym typeface="Wingdings" pitchFamily="2" charset="2"/>
              </a:rPr>
              <a:t>(Q)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 +  V </a:t>
            </a:r>
            <a:r>
              <a:rPr lang="en-US" sz="2800" u="sng" dirty="0" smtClean="0">
                <a:cs typeface="Times New Roman" pitchFamily="18" charset="0"/>
                <a:sym typeface="Wingdings" pitchFamily="2" charset="2"/>
              </a:rPr>
              <a:t>(U)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 +  F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	                                            2             Q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                     (F =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Biaya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pesan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tetap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/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tahun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)</a:t>
            </a:r>
          </a:p>
          <a:p>
            <a:pPr>
              <a:buNone/>
            </a:pP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Bila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barang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tidak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dapat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dipesan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dan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langsung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diterima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,</a:t>
            </a:r>
          </a:p>
          <a:p>
            <a:pPr>
              <a:buNone/>
            </a:pP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maka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timbul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konsep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LEAD TIME,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yaitu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sejumlah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satuan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waktu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yang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diperlukan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sejak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memesan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barang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s/d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barang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tersebut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sampai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di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perusahaan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.</a:t>
            </a:r>
          </a:p>
          <a:p>
            <a:pPr>
              <a:buNone/>
            </a:pPr>
            <a:endParaRPr lang="en-US" sz="2800" dirty="0" smtClean="0"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	</a:t>
            </a: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84300" y="280988"/>
            <a:ext cx="606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63900" y="230188"/>
            <a:ext cx="1847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2400"/>
            <a:ext cx="8159750" cy="755650"/>
          </a:xfrm>
        </p:spPr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i="1" dirty="0" smtClean="0"/>
              <a:t>Reorder Point</a:t>
            </a:r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en-US" sz="2800" dirty="0" smtClean="0"/>
              <a:t>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000108"/>
            <a:ext cx="8077200" cy="5310204"/>
          </a:xfrm>
        </p:spPr>
        <p:txBody>
          <a:bodyPr/>
          <a:lstStyle/>
          <a:p>
            <a:pPr>
              <a:buNone/>
            </a:pPr>
            <a:r>
              <a:rPr lang="en-US" sz="2800" i="1" dirty="0" smtClean="0">
                <a:cs typeface="Times New Roman" pitchFamily="18" charset="0"/>
                <a:sym typeface="Wingdings" pitchFamily="2" charset="2"/>
              </a:rPr>
              <a:t>Reorder point 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=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titik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pemesanan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kembali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	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tingkat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persediaan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yang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mengharuskan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perusahaan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   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   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mengadakan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pemesanan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kembali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agar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proses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    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produksi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tidak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cs typeface="Times New Roman" pitchFamily="18" charset="0"/>
                <a:sym typeface="Wingdings" pitchFamily="2" charset="2"/>
              </a:rPr>
              <a:t>terganggu</a:t>
            </a:r>
            <a:r>
              <a:rPr lang="en-US" sz="2800" dirty="0" smtClean="0">
                <a:cs typeface="Times New Roman" pitchFamily="18" charset="0"/>
                <a:sym typeface="Wingdings" pitchFamily="2" charset="2"/>
              </a:rPr>
              <a:t>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i="1" dirty="0" smtClean="0"/>
              <a:t>ROP</a:t>
            </a:r>
            <a:r>
              <a:rPr lang="en-US" sz="2800" dirty="0" smtClean="0"/>
              <a:t> = </a:t>
            </a:r>
            <a:r>
              <a:rPr lang="en-US" sz="2800" dirty="0" err="1" smtClean="0"/>
              <a:t>Persed</a:t>
            </a:r>
            <a:r>
              <a:rPr lang="en-US" sz="2800" dirty="0" smtClean="0"/>
              <a:t> </a:t>
            </a:r>
            <a:r>
              <a:rPr lang="en-US" sz="2800" dirty="0" err="1" smtClean="0"/>
              <a:t>besi</a:t>
            </a:r>
            <a:r>
              <a:rPr lang="en-US" sz="2800" dirty="0" smtClean="0"/>
              <a:t> +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LEAD TIME 	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Kesulitan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sering</a:t>
            </a:r>
            <a:r>
              <a:rPr lang="en-US" sz="2800" dirty="0" smtClean="0"/>
              <a:t> </a:t>
            </a:r>
            <a:r>
              <a:rPr lang="en-US" sz="2800" dirty="0" err="1" smtClean="0"/>
              <a:t>timbul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penentuan</a:t>
            </a:r>
            <a:r>
              <a:rPr lang="en-US" sz="2800" dirty="0" smtClean="0"/>
              <a:t> LEAD TIME </a:t>
            </a: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data yang </a:t>
            </a:r>
            <a:r>
              <a:rPr lang="en-US" sz="2800" dirty="0" err="1" smtClean="0"/>
              <a:t>lengkap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variasi</a:t>
            </a:r>
            <a:r>
              <a:rPr lang="en-US" sz="2800" dirty="0" smtClean="0"/>
              <a:t> </a:t>
            </a:r>
            <a:r>
              <a:rPr lang="en-US" sz="2800" dirty="0" err="1" smtClean="0"/>
              <a:t>datangnya</a:t>
            </a:r>
            <a:r>
              <a:rPr lang="en-US" sz="2800" dirty="0" smtClean="0"/>
              <a:t> </a:t>
            </a:r>
            <a:r>
              <a:rPr lang="en-US" sz="2800" dirty="0" err="1" smtClean="0"/>
              <a:t>pesanan</a:t>
            </a:r>
            <a:r>
              <a:rPr lang="en-US" sz="2800" dirty="0" smtClean="0"/>
              <a:t> </a:t>
            </a:r>
            <a:r>
              <a:rPr lang="en-US" sz="2800" dirty="0" err="1" smtClean="0"/>
              <a:t>sejak</a:t>
            </a:r>
            <a:r>
              <a:rPr lang="en-US" sz="2800" dirty="0" smtClean="0"/>
              <a:t> </a:t>
            </a:r>
            <a:r>
              <a:rPr lang="en-US" sz="2800" dirty="0" err="1" smtClean="0"/>
              <a:t>dipesan</a:t>
            </a:r>
            <a:r>
              <a:rPr lang="en-US" sz="2800" dirty="0" smtClean="0"/>
              <a:t>.</a:t>
            </a:r>
          </a:p>
          <a:p>
            <a:pPr>
              <a:lnSpc>
                <a:spcPct val="105000"/>
              </a:lnSpc>
              <a:spcBef>
                <a:spcPts val="0"/>
              </a:spcBef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84300" y="280988"/>
            <a:ext cx="606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63900" y="230188"/>
            <a:ext cx="1847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2400"/>
            <a:ext cx="8159750" cy="755650"/>
          </a:xfrm>
        </p:spPr>
        <p:txBody>
          <a:bodyPr/>
          <a:lstStyle/>
          <a:p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en-US" sz="2800" dirty="0" smtClean="0"/>
              <a:t>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000108"/>
            <a:ext cx="8077200" cy="5310204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pengusaha</a:t>
            </a:r>
            <a:r>
              <a:rPr lang="en-US" sz="2800" dirty="0" smtClean="0"/>
              <a:t> </a:t>
            </a:r>
            <a:r>
              <a:rPr lang="en-US" sz="2800" dirty="0" err="1" smtClean="0"/>
              <a:t>membutuhkan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r>
              <a:rPr lang="en-US" sz="2800" dirty="0" smtClean="0"/>
              <a:t> </a:t>
            </a:r>
            <a:r>
              <a:rPr lang="en-US" sz="2800" dirty="0" err="1" smtClean="0"/>
              <a:t>baku</a:t>
            </a:r>
            <a:endParaRPr lang="en-US" sz="2800" dirty="0" smtClean="0"/>
          </a:p>
          <a:p>
            <a:pPr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2800" dirty="0" err="1" smtClean="0"/>
              <a:t>sebanyak</a:t>
            </a:r>
            <a:r>
              <a:rPr lang="en-US" sz="2800" dirty="0" smtClean="0"/>
              <a:t> 10.000 kg.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rangka</a:t>
            </a:r>
            <a:r>
              <a:rPr lang="en-US" sz="2800" dirty="0" smtClean="0"/>
              <a:t> </a:t>
            </a:r>
            <a:r>
              <a:rPr lang="en-US" sz="2800" dirty="0" err="1" smtClean="0"/>
              <a:t>merencanakan</a:t>
            </a:r>
            <a:r>
              <a:rPr lang="en-US" sz="2800" dirty="0" smtClean="0"/>
              <a:t> </a:t>
            </a:r>
            <a:r>
              <a:rPr lang="en-US" sz="2800" dirty="0" err="1" smtClean="0"/>
              <a:t>saat</a:t>
            </a:r>
            <a:r>
              <a:rPr lang="en-US" sz="2800" dirty="0" smtClean="0"/>
              <a:t> </a:t>
            </a:r>
          </a:p>
          <a:p>
            <a:pPr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2800" dirty="0" smtClean="0"/>
              <a:t>yang </a:t>
            </a:r>
            <a:r>
              <a:rPr lang="en-US" sz="2800" dirty="0" err="1" smtClean="0"/>
              <a:t>tepat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mengadakan</a:t>
            </a:r>
            <a:r>
              <a:rPr lang="en-US" sz="2800" dirty="0" smtClean="0"/>
              <a:t> </a:t>
            </a:r>
            <a:r>
              <a:rPr lang="en-US" sz="2800" dirty="0" err="1" smtClean="0"/>
              <a:t>pesanan</a:t>
            </a:r>
            <a:r>
              <a:rPr lang="en-US" sz="2800" dirty="0" smtClean="0"/>
              <a:t>, </a:t>
            </a:r>
            <a:r>
              <a:rPr lang="en-US" sz="2800" dirty="0" err="1" smtClean="0"/>
              <a:t>diamati</a:t>
            </a:r>
            <a:r>
              <a:rPr lang="en-US" sz="2800" dirty="0" smtClean="0"/>
              <a:t> 20 data </a:t>
            </a:r>
          </a:p>
          <a:p>
            <a:pPr>
              <a:lnSpc>
                <a:spcPct val="105000"/>
              </a:lnSpc>
              <a:spcBef>
                <a:spcPts val="0"/>
              </a:spcBef>
              <a:buNone/>
            </a:pPr>
            <a:r>
              <a:rPr lang="en-US" sz="2800" dirty="0" err="1" smtClean="0"/>
              <a:t>pemesanan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sebelumnya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    LEAD TIME 3 </a:t>
            </a:r>
            <a:r>
              <a:rPr lang="en-US" sz="2800" dirty="0" err="1" smtClean="0"/>
              <a:t>hari</a:t>
            </a:r>
            <a:r>
              <a:rPr lang="en-US" sz="2800" dirty="0" smtClean="0"/>
              <a:t> =  5  kali  (25%) </a:t>
            </a:r>
          </a:p>
          <a:p>
            <a:pPr>
              <a:buNone/>
            </a:pPr>
            <a:r>
              <a:rPr lang="en-US" sz="2800" dirty="0" smtClean="0"/>
              <a:t>		                    4 </a:t>
            </a:r>
            <a:r>
              <a:rPr lang="en-US" sz="2800" dirty="0" err="1" smtClean="0"/>
              <a:t>hari</a:t>
            </a:r>
            <a:r>
              <a:rPr lang="en-US" sz="2800" dirty="0" smtClean="0"/>
              <a:t> = 10 kali  (50%)</a:t>
            </a:r>
          </a:p>
          <a:p>
            <a:pPr>
              <a:buNone/>
            </a:pPr>
            <a:r>
              <a:rPr lang="en-US" sz="2800" dirty="0" smtClean="0"/>
              <a:t>		                    5 </a:t>
            </a:r>
            <a:r>
              <a:rPr lang="en-US" sz="2800" dirty="0" err="1" smtClean="0"/>
              <a:t>hari</a:t>
            </a:r>
            <a:r>
              <a:rPr lang="en-US" sz="2800" dirty="0" smtClean="0"/>
              <a:t> =  5  kali  (25%) </a:t>
            </a:r>
            <a:endParaRPr lang="en-US" sz="2800" u="sng" dirty="0" smtClean="0"/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simpan</a:t>
            </a:r>
            <a:r>
              <a:rPr lang="en-US" sz="2800" dirty="0" smtClean="0"/>
              <a:t>/kg/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Rp</a:t>
            </a:r>
            <a:r>
              <a:rPr lang="en-US" sz="2800" dirty="0" smtClean="0"/>
              <a:t> 2,-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r>
              <a:rPr lang="en-US" sz="2800" dirty="0" smtClean="0"/>
              <a:t> </a:t>
            </a:r>
            <a:r>
              <a:rPr lang="en-US" sz="2800" dirty="0" err="1" smtClean="0"/>
              <a:t>Rp</a:t>
            </a:r>
            <a:r>
              <a:rPr lang="en-US" sz="2800" dirty="0" smtClean="0"/>
              <a:t> 100,-/</a:t>
            </a:r>
            <a:r>
              <a:rPr lang="en-US" sz="2800" dirty="0" err="1" smtClean="0"/>
              <a:t>pesan</a:t>
            </a:r>
            <a:r>
              <a:rPr lang="en-US" sz="2800" dirty="0" smtClean="0"/>
              <a:t>. </a:t>
            </a: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kehabisan</a:t>
            </a:r>
            <a:r>
              <a:rPr lang="en-US" sz="2800" dirty="0" smtClean="0"/>
              <a:t> </a:t>
            </a:r>
            <a:r>
              <a:rPr lang="en-US" sz="2800" dirty="0" err="1" smtClean="0"/>
              <a:t>persediaan</a:t>
            </a:r>
            <a:r>
              <a:rPr lang="en-US" sz="2800" dirty="0" smtClean="0"/>
              <a:t>, </a:t>
            </a:r>
            <a:r>
              <a:rPr lang="en-US" sz="2800" dirty="0" err="1" smtClean="0"/>
              <a:t>bahan</a:t>
            </a:r>
            <a:r>
              <a:rPr lang="en-US" sz="2800" dirty="0" smtClean="0"/>
              <a:t> </a:t>
            </a:r>
            <a:r>
              <a:rPr lang="en-US" sz="2800" dirty="0" err="1" smtClean="0"/>
              <a:t>baku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dibeli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Rp</a:t>
            </a:r>
            <a:r>
              <a:rPr lang="en-US" sz="2800" dirty="0" smtClean="0"/>
              <a:t> 0,50/kg. </a:t>
            </a:r>
            <a:r>
              <a:rPr lang="en-US" sz="2800" dirty="0" err="1" smtClean="0"/>
              <a:t>Bila</a:t>
            </a:r>
            <a:r>
              <a:rPr lang="en-US" sz="2800" dirty="0" smtClean="0"/>
              <a:t> 1 </a:t>
            </a:r>
            <a:r>
              <a:rPr lang="en-US" sz="2800" dirty="0" err="1" smtClean="0"/>
              <a:t>tahun</a:t>
            </a:r>
            <a:r>
              <a:rPr lang="en-US" sz="2800" dirty="0" smtClean="0"/>
              <a:t>  </a:t>
            </a:r>
            <a:r>
              <a:rPr lang="en-US" sz="2800" dirty="0" err="1" smtClean="0"/>
              <a:t>ada</a:t>
            </a:r>
            <a:r>
              <a:rPr lang="en-US" sz="2800" dirty="0" smtClean="0"/>
              <a:t> 300 </a:t>
            </a:r>
            <a:r>
              <a:rPr lang="en-US" sz="2800" dirty="0" err="1" smtClean="0"/>
              <a:t>hari</a:t>
            </a:r>
            <a:r>
              <a:rPr lang="en-US" sz="2800" dirty="0" smtClean="0"/>
              <a:t>, LEAD TIME </a:t>
            </a:r>
            <a:r>
              <a:rPr lang="en-US" sz="2800" dirty="0" err="1" smtClean="0"/>
              <a:t>mana</a:t>
            </a:r>
            <a:r>
              <a:rPr lang="en-US" sz="2800" dirty="0" smtClean="0"/>
              <a:t>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dipilih</a:t>
            </a:r>
            <a:r>
              <a:rPr lang="en-US" sz="2800" dirty="0" smtClean="0"/>
              <a:t> ?</a:t>
            </a:r>
          </a:p>
          <a:p>
            <a:pPr>
              <a:lnSpc>
                <a:spcPct val="105000"/>
              </a:lnSpc>
              <a:spcBef>
                <a:spcPts val="0"/>
              </a:spcBef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14348" y="280988"/>
            <a:ext cx="673737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</a:rPr>
              <a:t>Contoh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63900" y="230188"/>
            <a:ext cx="1847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2400"/>
            <a:ext cx="8159750" cy="755650"/>
          </a:xfrm>
        </p:spPr>
        <p:txBody>
          <a:bodyPr/>
          <a:lstStyle/>
          <a:p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en-US" sz="2800" dirty="0" smtClean="0"/>
              <a:t>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785794"/>
            <a:ext cx="8429684" cy="5643602"/>
          </a:xfrm>
        </p:spPr>
        <p:txBody>
          <a:bodyPr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smtClean="0"/>
              <a:t>EOQ </a:t>
            </a:r>
            <a:r>
              <a:rPr lang="en-US" sz="2800" dirty="0" smtClean="0"/>
              <a:t>= </a:t>
            </a:r>
            <a:r>
              <a:rPr lang="en-US" sz="2800" dirty="0" smtClean="0">
                <a:cs typeface="Times New Roman" pitchFamily="18" charset="0"/>
              </a:rPr>
              <a:t> √ </a:t>
            </a:r>
            <a:r>
              <a:rPr lang="en-US" sz="2800" u="sng" dirty="0" smtClean="0">
                <a:cs typeface="Times New Roman" pitchFamily="18" charset="0"/>
              </a:rPr>
              <a:t>2 x 10.000 x 100</a:t>
            </a:r>
            <a:r>
              <a:rPr lang="en-US" sz="2800" dirty="0" smtClean="0">
                <a:cs typeface="Times New Roman" pitchFamily="18" charset="0"/>
              </a:rPr>
              <a:t>	=  1.000 kg</a:t>
            </a:r>
          </a:p>
          <a:p>
            <a:pPr>
              <a:buNone/>
            </a:pPr>
            <a:r>
              <a:rPr lang="en-US" sz="2800" dirty="0" smtClean="0">
                <a:cs typeface="Times New Roman" pitchFamily="18" charset="0"/>
              </a:rPr>
              <a:t>			        2  </a:t>
            </a:r>
          </a:p>
          <a:p>
            <a:pPr>
              <a:buNone/>
            </a:pPr>
            <a:r>
              <a:rPr lang="en-US" sz="2800" dirty="0" err="1" smtClean="0">
                <a:cs typeface="Times New Roman" pitchFamily="18" charset="0"/>
              </a:rPr>
              <a:t>Frekuensi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pesanan</a:t>
            </a:r>
            <a:r>
              <a:rPr lang="en-US" sz="2800" dirty="0" smtClean="0">
                <a:cs typeface="Times New Roman" pitchFamily="18" charset="0"/>
              </a:rPr>
              <a:t> = 10.000/1000 = 10 kali</a:t>
            </a:r>
          </a:p>
          <a:p>
            <a:pPr>
              <a:buNone/>
            </a:pP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simpanan</a:t>
            </a:r>
            <a:r>
              <a:rPr lang="en-US" sz="2800" dirty="0" smtClean="0"/>
              <a:t>/</a:t>
            </a:r>
            <a:r>
              <a:rPr lang="en-US" sz="2800" dirty="0" err="1" smtClean="0"/>
              <a:t>hari</a:t>
            </a:r>
            <a:r>
              <a:rPr lang="en-US" sz="2800" dirty="0" smtClean="0"/>
              <a:t>/order = </a:t>
            </a:r>
            <a:r>
              <a:rPr lang="en-US" sz="2800" u="sng" dirty="0" smtClean="0"/>
              <a:t>1.000 x 2  </a:t>
            </a:r>
            <a:r>
              <a:rPr lang="en-US" sz="2800" dirty="0" smtClean="0"/>
              <a:t>= </a:t>
            </a:r>
            <a:r>
              <a:rPr lang="en-US" sz="2800" dirty="0" err="1" smtClean="0"/>
              <a:t>Rp</a:t>
            </a:r>
            <a:r>
              <a:rPr lang="en-US" sz="2800" dirty="0" smtClean="0"/>
              <a:t> 6,67</a:t>
            </a:r>
          </a:p>
          <a:p>
            <a:pPr>
              <a:buNone/>
            </a:pPr>
            <a:r>
              <a:rPr lang="en-US" sz="2800" dirty="0" smtClean="0"/>
              <a:t>					          300</a:t>
            </a:r>
          </a:p>
          <a:p>
            <a:pPr>
              <a:buNone/>
            </a:pPr>
            <a:endParaRPr lang="en-US" sz="2800" i="1" u="sng" dirty="0" smtClean="0"/>
          </a:p>
          <a:p>
            <a:pPr>
              <a:buNone/>
            </a:pPr>
            <a:r>
              <a:rPr lang="en-US" sz="2800" i="1" u="sng" dirty="0" smtClean="0"/>
              <a:t>Extra Carrying Cost /Order </a:t>
            </a:r>
            <a:r>
              <a:rPr lang="en-US" sz="2800" u="sng" dirty="0" smtClean="0"/>
              <a:t> </a:t>
            </a:r>
          </a:p>
          <a:p>
            <a:pPr>
              <a:buNone/>
            </a:pPr>
            <a:r>
              <a:rPr lang="en-US" sz="2800" dirty="0" smtClean="0"/>
              <a:t>   Lead time 3 </a:t>
            </a:r>
            <a:r>
              <a:rPr lang="en-US" sz="2800" dirty="0" err="1" smtClean="0"/>
              <a:t>hari</a:t>
            </a:r>
            <a:r>
              <a:rPr lang="en-US" sz="2800" dirty="0" smtClean="0"/>
              <a:t>, ECC = 0	</a:t>
            </a:r>
          </a:p>
          <a:p>
            <a:pPr>
              <a:buNone/>
            </a:pPr>
            <a:r>
              <a:rPr lang="en-US" sz="2800" dirty="0" smtClean="0"/>
              <a:t>   Lead time 4 </a:t>
            </a:r>
            <a:r>
              <a:rPr lang="en-US" sz="2800" dirty="0" err="1" smtClean="0"/>
              <a:t>hari</a:t>
            </a:r>
            <a:r>
              <a:rPr lang="en-US" sz="2800" dirty="0" smtClean="0"/>
              <a:t>, ECC = 1(0,25) (</a:t>
            </a:r>
            <a:r>
              <a:rPr lang="en-US" sz="2800" dirty="0" err="1" smtClean="0"/>
              <a:t>Rp</a:t>
            </a:r>
            <a:r>
              <a:rPr lang="en-US" sz="2800" dirty="0" smtClean="0"/>
              <a:t> 6,67) = </a:t>
            </a:r>
            <a:r>
              <a:rPr lang="en-US" sz="2800" dirty="0" err="1" smtClean="0"/>
              <a:t>Rp</a:t>
            </a:r>
            <a:r>
              <a:rPr lang="en-US" sz="2800" dirty="0" smtClean="0"/>
              <a:t> 1,667</a:t>
            </a:r>
          </a:p>
          <a:p>
            <a:pPr>
              <a:buNone/>
            </a:pPr>
            <a:r>
              <a:rPr lang="en-US" sz="2800" dirty="0" smtClean="0"/>
              <a:t>   </a:t>
            </a:r>
          </a:p>
          <a:p>
            <a:pPr>
              <a:buNone/>
            </a:pPr>
            <a:endParaRPr lang="en-US" sz="2800" dirty="0" smtClean="0">
              <a:cs typeface="Times New Roman" pitchFamily="18" charset="0"/>
            </a:endParaRPr>
          </a:p>
          <a:p>
            <a:pPr>
              <a:lnSpc>
                <a:spcPct val="105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84300" y="280988"/>
            <a:ext cx="606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63900" y="230188"/>
            <a:ext cx="1847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hlin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2143108" y="1355710"/>
            <a:ext cx="250033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ealy and myers">
  <a:themeElements>
    <a:clrScheme name="brealy and myer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realy and myer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realy and myer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ealy and myer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ealy and myer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ealy and myer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ealy and myer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ealy and myer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ealy and myer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C:\My Documents\BM\brealy and myers.pot</Template>
  <TotalTime>2867</TotalTime>
  <Words>224</Words>
  <Application>Microsoft PowerPoint</Application>
  <PresentationFormat>On-screen Show (4:3)</PresentationFormat>
  <Paragraphs>137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brealy and myers</vt:lpstr>
      <vt:lpstr>Clip</vt:lpstr>
      <vt:lpstr>  </vt:lpstr>
      <vt:lpstr> Jenis-jenis persediaan </vt:lpstr>
      <vt:lpstr>  </vt:lpstr>
      <vt:lpstr>  Jenis-jenis biaya persediaan    </vt:lpstr>
      <vt:lpstr>Economic  Order  Quantity </vt:lpstr>
      <vt:lpstr>  </vt:lpstr>
      <vt:lpstr> Reorder Point  </vt:lpstr>
      <vt:lpstr>  </vt:lpstr>
      <vt:lpstr>  </vt:lpstr>
      <vt:lpstr>  </vt:lpstr>
      <vt:lpstr>  </vt:lpstr>
    </vt:vector>
  </TitlesOfParts>
  <Company>JHU/SCS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Matt Will</dc:creator>
  <cp:lastModifiedBy>Intel</cp:lastModifiedBy>
  <cp:revision>273</cp:revision>
  <dcterms:created xsi:type="dcterms:W3CDTF">1999-02-19T18:32:18Z</dcterms:created>
  <dcterms:modified xsi:type="dcterms:W3CDTF">2013-11-07T02:21:34Z</dcterms:modified>
</cp:coreProperties>
</file>