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94E3C09E-4A3B-438F-8AD5-194D3880850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38F6B5CC-39C0-4CA7-8046-16B03449B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1" name="breez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1" name="breez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1" name="breez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wheel spokes="3"/>
    <p:sndAc>
      <p:stSnd>
        <p:snd r:embed="rId1" name="breez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3"/>
    <p:sndAc>
      <p:stSnd>
        <p:snd r:embed="rId1" name="breez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3"/>
    <p:sndAc>
      <p:stSnd>
        <p:snd r:embed="rId1" name="breez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3"/>
    <p:sndAc>
      <p:stSnd>
        <p:snd r:embed="rId1" name="breez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3"/>
    <p:sndAc>
      <p:stSnd>
        <p:snd r:embed="rId1" name="breez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1" name="breez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3"/>
    <p:sndAc>
      <p:stSnd>
        <p:snd r:embed="rId1" name="breez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3"/>
    <p:sndAc>
      <p:stSnd>
        <p:snd r:embed="rId1" name="breez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8BF2122-B62F-4D4B-B525-03370B42965E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DB758B5-44BB-4A4C-9E72-688874848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3"/>
    <p:sndAc>
      <p:stSnd>
        <p:snd r:embed="rId13" name="breeze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KARAKTERISTIK </a:t>
            </a:r>
            <a:r>
              <a:rPr lang="en-US" smtClean="0"/>
              <a:t>DAN LINGKUNGAN </a:t>
            </a:r>
            <a:r>
              <a:rPr lang="en-US" dirty="0" smtClean="0"/>
              <a:t>SEKTOR 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penilalian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merupan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TUJUAN AKUNTANSI SEKTOR PUBLIK</a:t>
            </a:r>
            <a:endParaRPr lang="en-US" dirty="0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Istilah</a:t>
            </a:r>
            <a:r>
              <a:rPr lang="en-US" dirty="0" smtClean="0"/>
              <a:t> “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”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1952.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1970 an,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kritikan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serangan</a:t>
            </a:r>
            <a:r>
              <a:rPr lang="en-US" dirty="0" smtClean="0"/>
              <a:t> yang </a:t>
            </a:r>
            <a:r>
              <a:rPr lang="en-US" dirty="0" err="1" smtClean="0"/>
              <a:t>mempertanyakan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Tahun</a:t>
            </a:r>
            <a:r>
              <a:rPr lang="en-US" dirty="0" smtClean="0"/>
              <a:t> 1980 an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kritikan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Anggapan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kebangkrutan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pesat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dasawarsa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PERKEMBNAGAN AKUNTANSI SEKTOR PUBLIK</a:t>
            </a:r>
            <a:endParaRPr lang="en-US" dirty="0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Pengertian</a:t>
            </a:r>
            <a:r>
              <a:rPr lang="en-US" dirty="0" smtClean="0"/>
              <a:t> governance </a:t>
            </a:r>
            <a:r>
              <a:rPr lang="en-US" dirty="0" err="1" smtClean="0"/>
              <a:t>menurut</a:t>
            </a:r>
            <a:r>
              <a:rPr lang="en-US" dirty="0" smtClean="0"/>
              <a:t> World Bank: the way state power is used in managing economic and social resources for development of society”. 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UNDP: the exercise of political, economic, and administrative authority to manage a nation’s affair at all levels”.</a:t>
            </a:r>
          </a:p>
          <a:p>
            <a:r>
              <a:rPr lang="en-US" dirty="0" err="1" smtClean="0"/>
              <a:t>Karakteristik</a:t>
            </a:r>
            <a:r>
              <a:rPr lang="en-US" dirty="0" smtClean="0"/>
              <a:t> good governance </a:t>
            </a:r>
            <a:r>
              <a:rPr lang="en-US" dirty="0" err="1" smtClean="0"/>
              <a:t>menurut</a:t>
            </a:r>
            <a:r>
              <a:rPr lang="en-US" dirty="0" smtClean="0"/>
              <a:t> UNDP: participation, rule of law, transparency, responsiveness, consensus orientation, equity, efficiency and effectiveness, accountability, strategic vision.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AKUNTANSI SEKTOR PUBLIK DAN GOOD GOVERNANCE</a:t>
            </a:r>
            <a:endParaRPr lang="en-US" dirty="0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TUNTUTAN AKUNTABILITAS PUBLIK SEMAKIN MENGUAT.</a:t>
            </a:r>
          </a:p>
          <a:p>
            <a:r>
              <a:rPr lang="en-US" dirty="0" smtClean="0"/>
              <a:t>KEWAJIBAN PIHAK PEMEGANG AMANAH UNTUK MEMBERIKAN PERTANGGUNGJAWABAN.</a:t>
            </a:r>
          </a:p>
          <a:p>
            <a:r>
              <a:rPr lang="en-US" dirty="0" smtClean="0"/>
              <a:t>AKUNTABILITAS VERTIKAL DAN HORIZONTAL.</a:t>
            </a:r>
          </a:p>
          <a:p>
            <a:r>
              <a:rPr lang="en-US" dirty="0" smtClean="0"/>
              <a:t>AKUNTABILITAS (ACCOUNTABILITY) MERUPAKAN KONSEP YANG LEBIH LUAS DARI STEWARDSHIP.  STEWARDSHIP MENGACU PADA PENGELOLAAN ATAS SUATU AKTIVITAS SECARA EKONOMIS DAN EFISIEN TANPA DIBEBANI KEWAJIBAN UNTUK MELAPORKAN.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AKUNTABILITAS PUBLIK</a:t>
            </a:r>
            <a:endParaRPr lang="en-US" dirty="0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organiasai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kejujuran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akuntabilitas</a:t>
            </a:r>
            <a:r>
              <a:rPr lang="en-US" dirty="0" smtClean="0"/>
              <a:t> program</a:t>
            </a:r>
          </a:p>
          <a:p>
            <a:pPr>
              <a:buNone/>
            </a:pPr>
            <a:r>
              <a:rPr lang="en-US" dirty="0" smtClean="0"/>
              <a:t>	4.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Inefisiensi</a:t>
            </a:r>
            <a:r>
              <a:rPr lang="en-US" dirty="0" smtClean="0"/>
              <a:t> </a:t>
            </a:r>
            <a:r>
              <a:rPr lang="en-US" dirty="0" err="1" smtClean="0"/>
              <a:t>yaang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BUMN </a:t>
            </a:r>
            <a:r>
              <a:rPr lang="en-US" dirty="0" err="1" smtClean="0"/>
              <a:t>dan</a:t>
            </a:r>
            <a:r>
              <a:rPr lang="en-US" dirty="0" smtClean="0"/>
              <a:t> BUMD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sentralisasi</a:t>
            </a:r>
            <a:r>
              <a:rPr lang="en-US" dirty="0" smtClean="0"/>
              <a:t>, rent seeking behavior,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yang </a:t>
            </a:r>
            <a:r>
              <a:rPr lang="en-US" dirty="0" err="1" smtClean="0"/>
              <a:t>buruk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BUMN </a:t>
            </a:r>
            <a:r>
              <a:rPr lang="en-US" dirty="0" err="1" smtClean="0"/>
              <a:t>dan</a:t>
            </a:r>
            <a:r>
              <a:rPr lang="en-US" dirty="0" smtClean="0"/>
              <a:t> BUMD:</a:t>
            </a:r>
            <a:r>
              <a:rPr lang="en-US" dirty="0"/>
              <a:t> </a:t>
            </a:r>
            <a:r>
              <a:rPr lang="en-US" dirty="0" err="1" smtClean="0"/>
              <a:t>regulation&amp;political</a:t>
            </a:r>
            <a:r>
              <a:rPr lang="en-US" dirty="0" smtClean="0"/>
              <a:t> pressure, social pressure, rent seeking </a:t>
            </a:r>
            <a:r>
              <a:rPr lang="en-US" dirty="0" err="1" smtClean="0"/>
              <a:t>behaviour</a:t>
            </a:r>
            <a:r>
              <a:rPr lang="en-US" dirty="0" smtClean="0"/>
              <a:t>, </a:t>
            </a:r>
            <a:r>
              <a:rPr lang="en-US" dirty="0" err="1" smtClean="0"/>
              <a:t>economic&amp;efficiency</a:t>
            </a:r>
            <a:endParaRPr lang="en-US" dirty="0" smtClean="0"/>
          </a:p>
          <a:p>
            <a:r>
              <a:rPr lang="en-US" dirty="0" err="1" smtClean="0"/>
              <a:t>Privatisasi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pelibatan</a:t>
            </a:r>
            <a:r>
              <a:rPr lang="en-US" dirty="0" smtClean="0"/>
              <a:t> modal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modal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PRIVATISASI</a:t>
            </a:r>
            <a:endParaRPr lang="en-US" dirty="0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UU No. 22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Daerah, </a:t>
            </a:r>
            <a:r>
              <a:rPr lang="en-US" dirty="0" err="1" smtClean="0"/>
              <a:t>dan</a:t>
            </a:r>
            <a:r>
              <a:rPr lang="en-US" dirty="0" smtClean="0"/>
              <a:t> UU No. 25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tantang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: </a:t>
            </a:r>
            <a:r>
              <a:rPr lang="en-US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aloaksi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produktif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OTONOMI DAERAH</a:t>
            </a:r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pesat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diakui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heterogen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“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PENGERTIAN DAN RUANG LINGKUP AUNTANSI SEKTOR PUBLIK</a:t>
            </a:r>
            <a:endParaRPr lang="en-US" dirty="0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diapahami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yang </a:t>
            </a:r>
            <a:r>
              <a:rPr lang="en-US" dirty="0" err="1" smtClean="0"/>
              <a:t>aktivitasnya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akuntansinya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kultur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demografi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SIFAT DAN KARAKTERISTIK AKUNTANSI SEKTOR PUBLIK</a:t>
            </a:r>
            <a:endParaRPr lang="en-US" dirty="0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lima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, </a:t>
            </a:r>
            <a:r>
              <a:rPr lang="en-US" dirty="0" err="1" smtClean="0"/>
              <a:t>efektivitas</a:t>
            </a:r>
            <a:r>
              <a:rPr lang="en-US" dirty="0" smtClean="0"/>
              <a:t>, </a:t>
            </a:r>
            <a:r>
              <a:rPr lang="en-US" i="1" dirty="0" smtClean="0"/>
              <a:t>equity</a:t>
            </a:r>
            <a:r>
              <a:rPr lang="en-US" dirty="0" smtClean="0"/>
              <a:t> (</a:t>
            </a:r>
            <a:r>
              <a:rPr lang="en-US" dirty="0" err="1" smtClean="0"/>
              <a:t>keadilan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equalit</a:t>
            </a:r>
            <a:r>
              <a:rPr lang="en-US" dirty="0" smtClean="0"/>
              <a:t>y(</a:t>
            </a:r>
            <a:r>
              <a:rPr lang="en-US" dirty="0" err="1" smtClean="0"/>
              <a:t>pemerataan</a:t>
            </a:r>
            <a:r>
              <a:rPr lang="en-US" dirty="0" smtClean="0"/>
              <a:t>/</a:t>
            </a:r>
            <a:r>
              <a:rPr lang="en-US" dirty="0" err="1" smtClean="0"/>
              <a:t>kesetaraan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pemerolehan</a:t>
            </a:r>
            <a:r>
              <a:rPr lang="en-US" dirty="0" smtClean="0"/>
              <a:t> input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terendah</a:t>
            </a:r>
            <a:r>
              <a:rPr lang="en-US" dirty="0" smtClean="0"/>
              <a:t>.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input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input value</a:t>
            </a:r>
            <a:r>
              <a:rPr lang="en-US" dirty="0" smtClean="0"/>
              <a:t> yang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moneter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VALUE FOR MONEY</a:t>
            </a:r>
            <a:endParaRPr lang="en-US" i="1" dirty="0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Efisiensi</a:t>
            </a:r>
            <a:r>
              <a:rPr lang="en-US" dirty="0" smtClean="0"/>
              <a:t>: </a:t>
            </a:r>
            <a:r>
              <a:rPr lang="en-US" dirty="0" err="1" smtClean="0"/>
              <a:t>pencapaian</a:t>
            </a:r>
            <a:r>
              <a:rPr lang="en-US" dirty="0" smtClean="0"/>
              <a:t> output yang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input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input yang </a:t>
            </a:r>
            <a:r>
              <a:rPr lang="en-US" dirty="0" err="1" smtClean="0"/>
              <a:t>terendah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output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output/input yang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target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Efektivitas</a:t>
            </a:r>
            <a:r>
              <a:rPr lang="en-US" dirty="0" smtClean="0"/>
              <a:t>: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program </a:t>
            </a:r>
            <a:r>
              <a:rPr lang="en-US" dirty="0" err="1" smtClean="0"/>
              <a:t>dengan</a:t>
            </a:r>
            <a:r>
              <a:rPr lang="en-US" dirty="0" smtClean="0"/>
              <a:t> target yang </a:t>
            </a:r>
            <a:r>
              <a:rPr lang="en-US" dirty="0" err="1" smtClean="0"/>
              <a:t>ditetapkan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efektivitas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i="1" dirty="0" smtClean="0"/>
              <a:t>outcome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output.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smtClean="0"/>
              <a:t>Inpu</a:t>
            </a:r>
            <a:r>
              <a:rPr lang="en-US" dirty="0" smtClean="0"/>
              <a:t>t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.</a:t>
            </a:r>
          </a:p>
          <a:p>
            <a:r>
              <a:rPr lang="en-US" i="1" dirty="0" smtClean="0"/>
              <a:t>Outpu</a:t>
            </a:r>
            <a:r>
              <a:rPr lang="en-US" dirty="0" smtClean="0"/>
              <a:t>t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tambah</a:t>
            </a:r>
            <a:r>
              <a:rPr lang="en-US" dirty="0" smtClean="0"/>
              <a:t> yang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.</a:t>
            </a:r>
          </a:p>
          <a:p>
            <a:r>
              <a:rPr lang="en-US" i="1" dirty="0" err="1" smtClean="0"/>
              <a:t>Sasaran</a:t>
            </a:r>
            <a:r>
              <a:rPr lang="en-US" i="1" dirty="0" smtClean="0"/>
              <a:t> </a:t>
            </a:r>
            <a:r>
              <a:rPr lang="en-US" i="1" dirty="0" err="1" smtClean="0"/>
              <a:t>an</a:t>
            </a:r>
            <a:r>
              <a:rPr lang="en-US" dirty="0" err="1" smtClean="0"/>
              <a:t>tara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data output yang </a:t>
            </a:r>
            <a:r>
              <a:rPr lang="en-US" dirty="0" err="1" smtClean="0"/>
              <a:t>sesungguhnya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.</a:t>
            </a:r>
          </a:p>
          <a:p>
            <a:r>
              <a:rPr lang="en-US" i="1" dirty="0" smtClean="0"/>
              <a:t>Outcom</a:t>
            </a:r>
            <a:r>
              <a:rPr lang="en-US" dirty="0" smtClean="0"/>
              <a:t>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i="1" dirty="0" smtClean="0"/>
              <a:t>Outcom</a:t>
            </a:r>
            <a:r>
              <a:rPr lang="en-US" dirty="0" smtClean="0"/>
              <a:t>e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 smtClean="0"/>
              <a:t>Value for m</a:t>
            </a:r>
            <a:r>
              <a:rPr lang="en-US" dirty="0" smtClean="0"/>
              <a:t>oney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input </a:t>
            </a:r>
            <a:r>
              <a:rPr lang="en-US" dirty="0" err="1" smtClean="0"/>
              <a:t>terkecil</a:t>
            </a:r>
            <a:r>
              <a:rPr lang="en-US" dirty="0" smtClean="0"/>
              <a:t> output yang </a:t>
            </a:r>
            <a:r>
              <a:rPr lang="en-US" dirty="0" err="1" smtClean="0"/>
              <a:t>dihasilkan</a:t>
            </a:r>
            <a:r>
              <a:rPr lang="en-US" dirty="0" smtClean="0"/>
              <a:t> optimum.</a:t>
            </a:r>
          </a:p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i="1" dirty="0" smtClean="0"/>
              <a:t>value for mo</a:t>
            </a:r>
            <a:r>
              <a:rPr lang="en-US" dirty="0" smtClean="0"/>
              <a:t>ney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efektivitas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hilangnya</a:t>
            </a:r>
            <a:r>
              <a:rPr lang="en-US" dirty="0" smtClean="0"/>
              <a:t> </a:t>
            </a:r>
            <a:r>
              <a:rPr lang="en-US" dirty="0" err="1" smtClean="0"/>
              <a:t>inefisiensi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penghematan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input.</a:t>
            </a:r>
          </a:p>
          <a:p>
            <a:pPr>
              <a:buNone/>
            </a:pPr>
            <a:r>
              <a:rPr lang="en-US" dirty="0" smtClean="0"/>
              <a:t>	4.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5. 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i="1" dirty="0" smtClean="0"/>
              <a:t>public costs awarenes</a:t>
            </a:r>
            <a:r>
              <a:rPr lang="en-US" dirty="0" smtClean="0"/>
              <a:t>s)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TUJUAN ORGANISASI</a:t>
            </a:r>
          </a:p>
          <a:p>
            <a:r>
              <a:rPr lang="en-US" dirty="0" smtClean="0"/>
              <a:t>SUMBER PEMBIYAAN</a:t>
            </a:r>
          </a:p>
          <a:p>
            <a:r>
              <a:rPr lang="en-US" dirty="0" smtClean="0"/>
              <a:t>POLA PERTANGGUNGJAWABAN</a:t>
            </a:r>
          </a:p>
          <a:p>
            <a:r>
              <a:rPr lang="en-US" dirty="0" smtClean="0"/>
              <a:t>STRUKTUR ORGANISASI</a:t>
            </a:r>
          </a:p>
          <a:p>
            <a:r>
              <a:rPr lang="en-US" dirty="0" smtClean="0"/>
              <a:t>KARAKTERISTIK ANGGARAN</a:t>
            </a:r>
          </a:p>
          <a:p>
            <a:r>
              <a:rPr lang="en-US" dirty="0" smtClean="0"/>
              <a:t>STAKEHOLDER YANG DIPENGARUHI, DAN</a:t>
            </a:r>
          </a:p>
          <a:p>
            <a:r>
              <a:rPr lang="en-US" dirty="0" smtClean="0"/>
              <a:t>SISTEM AKUNTANSI </a:t>
            </a:r>
            <a:r>
              <a:rPr lang="en-US" dirty="0" smtClean="0"/>
              <a:t>YANG </a:t>
            </a:r>
            <a:r>
              <a:rPr lang="en-US" dirty="0" smtClean="0"/>
              <a:t>DIGUNAKAN.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PERBEDAAN DAN PERSAMAAN SEKTOR PUBLIK DAN SEKTOR SWASTA</a:t>
            </a:r>
            <a:endParaRPr lang="en-US" sz="3200" dirty="0"/>
          </a:p>
        </p:txBody>
      </p:sp>
    </p:spTree>
  </p:cSld>
  <p:clrMapOvr>
    <a:masterClrMapping/>
  </p:clrMapOvr>
  <p:transition>
    <p:wheel spokes="3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134</TotalTime>
  <Words>738</Words>
  <Application>Microsoft Office PowerPoint</Application>
  <PresentationFormat>On-screen Show (4:3)</PresentationFormat>
  <Paragraphs>69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KARAKTERISTIK DAN LINGKUNGAN SEKTOR PUBLIK</vt:lpstr>
      <vt:lpstr>PENGERTIAN DAN RUANG LINGKUP AUNTANSI SEKTOR PUBLIK</vt:lpstr>
      <vt:lpstr>Slide 3</vt:lpstr>
      <vt:lpstr>SIFAT DAN KARAKTERISTIK AKUNTANSI SEKTOR PUBLIK</vt:lpstr>
      <vt:lpstr>VALUE FOR MONEY</vt:lpstr>
      <vt:lpstr>Slide 6</vt:lpstr>
      <vt:lpstr>Slide 7</vt:lpstr>
      <vt:lpstr>Slide 8</vt:lpstr>
      <vt:lpstr>PERBEDAAN DAN PERSAMAAN SEKTOR PUBLIK DAN SEKTOR SWASTA</vt:lpstr>
      <vt:lpstr>TUJUAN AKUNTANSI SEKTOR PUBLIK</vt:lpstr>
      <vt:lpstr>PERKEMBNAGAN AKUNTANSI SEKTOR PUBLIK</vt:lpstr>
      <vt:lpstr>AKUNTANSI SEKTOR PUBLIK DAN GOOD GOVERNANCE</vt:lpstr>
      <vt:lpstr>AKUNTABILITAS PUBLIK</vt:lpstr>
      <vt:lpstr>Slide 14</vt:lpstr>
      <vt:lpstr>PRIVATISASI</vt:lpstr>
      <vt:lpstr>OTONOMI DAERAH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KARAKTERISTIK DAN LINGKUNGAAN SEKTOR PUBLIK</dc:title>
  <dc:creator>Valued Acer Customer</dc:creator>
  <cp:lastModifiedBy>User</cp:lastModifiedBy>
  <cp:revision>58</cp:revision>
  <dcterms:created xsi:type="dcterms:W3CDTF">2015-03-10T02:54:48Z</dcterms:created>
  <dcterms:modified xsi:type="dcterms:W3CDTF">2019-08-27T06:29:00Z</dcterms:modified>
</cp:coreProperties>
</file>