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55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7146" y="143078"/>
            <a:ext cx="2489707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32902" y="1559877"/>
            <a:ext cx="6765290" cy="2674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1080" y="269494"/>
            <a:ext cx="5560695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dirty="0"/>
              <a:t>EPIDEMIOLOGI</a:t>
            </a:r>
            <a:r>
              <a:rPr sz="1800" spc="-45" dirty="0"/>
              <a:t> </a:t>
            </a:r>
            <a:r>
              <a:rPr sz="1800" dirty="0" err="1"/>
              <a:t>dan</a:t>
            </a:r>
            <a:r>
              <a:rPr sz="1800" spc="-25" dirty="0"/>
              <a:t> </a:t>
            </a:r>
            <a:r>
              <a:rPr lang="en-US" sz="1800" dirty="0" smtClean="0"/>
              <a:t>KESEHATAN</a:t>
            </a:r>
            <a:r>
              <a:rPr sz="1800" spc="-35" dirty="0" smtClean="0"/>
              <a:t> </a:t>
            </a:r>
            <a:r>
              <a:rPr sz="1800" dirty="0"/>
              <a:t>LINGKUNGAN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5748" y="1059522"/>
            <a:ext cx="4419727" cy="33395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6870" y="143078"/>
            <a:ext cx="53822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Pengertian</a:t>
            </a:r>
            <a:r>
              <a:rPr spc="-25" dirty="0"/>
              <a:t> </a:t>
            </a:r>
            <a:r>
              <a:rPr spc="-5" dirty="0"/>
              <a:t>Epidemiologi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26870" y="1088516"/>
            <a:ext cx="250698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299085" algn="l"/>
                <a:tab pos="299720" algn="l"/>
              </a:tabLst>
            </a:pPr>
            <a:r>
              <a:rPr sz="1800" spc="-5" dirty="0">
                <a:latin typeface="Malgun Gothic"/>
                <a:cs typeface="Malgun Gothic"/>
              </a:rPr>
              <a:t>Bahasa</a:t>
            </a:r>
            <a:r>
              <a:rPr sz="1800" spc="-50" dirty="0">
                <a:latin typeface="Malgun Gothic"/>
                <a:cs typeface="Malgun Gothic"/>
              </a:rPr>
              <a:t> </a:t>
            </a:r>
            <a:r>
              <a:rPr sz="1800" spc="-25" dirty="0">
                <a:latin typeface="Malgun Gothic"/>
                <a:cs typeface="Malgun Gothic"/>
              </a:rPr>
              <a:t>Yunani</a:t>
            </a:r>
            <a:endParaRPr sz="1800" dirty="0">
              <a:latin typeface="Malgun Gothic"/>
              <a:cs typeface="Malgun Gothic"/>
            </a:endParaRPr>
          </a:p>
          <a:p>
            <a:pPr marL="510540" lvl="1" indent="-175895">
              <a:lnSpc>
                <a:spcPct val="100000"/>
              </a:lnSpc>
              <a:buChar char="-"/>
              <a:tabLst>
                <a:tab pos="511175" algn="l"/>
              </a:tabLst>
            </a:pPr>
            <a:r>
              <a:rPr sz="1800" spc="-5" dirty="0">
                <a:latin typeface="Malgun Gothic"/>
                <a:cs typeface="Malgun Gothic"/>
              </a:rPr>
              <a:t>Epi</a:t>
            </a:r>
            <a:r>
              <a:rPr sz="1800" spc="-55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:</a:t>
            </a:r>
            <a:r>
              <a:rPr sz="1800" spc="-1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pada/tentang</a:t>
            </a:r>
            <a:endParaRPr sz="1800" dirty="0">
              <a:latin typeface="Malgun Gothic"/>
              <a:cs typeface="Malgun Gothic"/>
            </a:endParaRPr>
          </a:p>
          <a:p>
            <a:pPr marL="510540" lvl="1" indent="-175895">
              <a:lnSpc>
                <a:spcPct val="100000"/>
              </a:lnSpc>
              <a:buChar char="-"/>
              <a:tabLst>
                <a:tab pos="511175" algn="l"/>
              </a:tabLst>
            </a:pPr>
            <a:r>
              <a:rPr sz="1800" spc="-5" dirty="0">
                <a:latin typeface="Malgun Gothic"/>
                <a:cs typeface="Malgun Gothic"/>
              </a:rPr>
              <a:t>Demos</a:t>
            </a:r>
            <a:r>
              <a:rPr sz="1800" spc="-55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:</a:t>
            </a:r>
            <a:r>
              <a:rPr sz="1800" spc="-30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penduduk</a:t>
            </a:r>
          </a:p>
          <a:p>
            <a:pPr marL="510540" lvl="1" indent="-175895">
              <a:lnSpc>
                <a:spcPct val="100000"/>
              </a:lnSpc>
              <a:buChar char="-"/>
              <a:tabLst>
                <a:tab pos="511175" algn="l"/>
                <a:tab pos="1292225" algn="l"/>
              </a:tabLst>
            </a:pPr>
            <a:r>
              <a:rPr sz="1800" spc="-5" dirty="0">
                <a:latin typeface="Malgun Gothic"/>
                <a:cs typeface="Malgun Gothic"/>
              </a:rPr>
              <a:t>Logos	</a:t>
            </a:r>
            <a:r>
              <a:rPr sz="1800" dirty="0">
                <a:latin typeface="Malgun Gothic"/>
                <a:cs typeface="Malgun Gothic"/>
              </a:rPr>
              <a:t>:</a:t>
            </a:r>
            <a:r>
              <a:rPr sz="1800" spc="-50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ilmu</a:t>
            </a:r>
            <a:endParaRPr sz="1800" dirty="0">
              <a:latin typeface="Malgun Gothic"/>
              <a:cs typeface="Malgun Gothic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925440" y="2252852"/>
            <a:ext cx="601980" cy="673735"/>
            <a:chOff x="4925440" y="2252852"/>
            <a:chExt cx="601980" cy="673735"/>
          </a:xfrm>
        </p:grpSpPr>
        <p:sp>
          <p:nvSpPr>
            <p:cNvPr id="5" name="object 5"/>
            <p:cNvSpPr/>
            <p:nvPr/>
          </p:nvSpPr>
          <p:spPr>
            <a:xfrm>
              <a:off x="4938140" y="2265552"/>
              <a:ext cx="576580" cy="648335"/>
            </a:xfrm>
            <a:custGeom>
              <a:avLst/>
              <a:gdLst/>
              <a:ahLst/>
              <a:cxnLst/>
              <a:rect l="l" t="t" r="r" b="b"/>
              <a:pathLst>
                <a:path w="576579" h="648335">
                  <a:moveTo>
                    <a:pt x="432054" y="0"/>
                  </a:moveTo>
                  <a:lnTo>
                    <a:pt x="144018" y="0"/>
                  </a:lnTo>
                  <a:lnTo>
                    <a:pt x="144018" y="360045"/>
                  </a:lnTo>
                  <a:lnTo>
                    <a:pt x="0" y="360045"/>
                  </a:lnTo>
                  <a:lnTo>
                    <a:pt x="288036" y="648081"/>
                  </a:lnTo>
                  <a:lnTo>
                    <a:pt x="576072" y="360045"/>
                  </a:lnTo>
                  <a:lnTo>
                    <a:pt x="432054" y="360045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938140" y="2265552"/>
              <a:ext cx="576580" cy="648335"/>
            </a:xfrm>
            <a:custGeom>
              <a:avLst/>
              <a:gdLst/>
              <a:ahLst/>
              <a:cxnLst/>
              <a:rect l="l" t="t" r="r" b="b"/>
              <a:pathLst>
                <a:path w="576579" h="648335">
                  <a:moveTo>
                    <a:pt x="0" y="360045"/>
                  </a:moveTo>
                  <a:lnTo>
                    <a:pt x="144018" y="360045"/>
                  </a:lnTo>
                  <a:lnTo>
                    <a:pt x="144018" y="0"/>
                  </a:lnTo>
                  <a:lnTo>
                    <a:pt x="432054" y="0"/>
                  </a:lnTo>
                  <a:lnTo>
                    <a:pt x="432054" y="360045"/>
                  </a:lnTo>
                  <a:lnTo>
                    <a:pt x="576072" y="360045"/>
                  </a:lnTo>
                  <a:lnTo>
                    <a:pt x="288036" y="648081"/>
                  </a:lnTo>
                  <a:lnTo>
                    <a:pt x="0" y="36004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765807" y="3120898"/>
            <a:ext cx="6083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Malgun Gothic"/>
                <a:cs typeface="Malgun Gothic"/>
              </a:rPr>
              <a:t>Epidemiologi</a:t>
            </a:r>
            <a:r>
              <a:rPr sz="1800" spc="-35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=</a:t>
            </a:r>
            <a:r>
              <a:rPr sz="1800" spc="-10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ilmu</a:t>
            </a:r>
            <a:r>
              <a:rPr sz="1800" spc="-20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yang</a:t>
            </a:r>
            <a:r>
              <a:rPr sz="1800" spc="-10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mempelajari</a:t>
            </a:r>
            <a:r>
              <a:rPr sz="1800" spc="-2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tentang</a:t>
            </a:r>
            <a:r>
              <a:rPr sz="1800" spc="-1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penduduk</a:t>
            </a:r>
            <a:endParaRPr sz="1800" dirty="0">
              <a:latin typeface="Malgun Gothic"/>
              <a:cs typeface="Malgun Gothic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925440" y="3458845"/>
            <a:ext cx="601980" cy="673735"/>
            <a:chOff x="4925440" y="3458845"/>
            <a:chExt cx="601980" cy="673735"/>
          </a:xfrm>
        </p:grpSpPr>
        <p:sp>
          <p:nvSpPr>
            <p:cNvPr id="9" name="object 9"/>
            <p:cNvSpPr/>
            <p:nvPr/>
          </p:nvSpPr>
          <p:spPr>
            <a:xfrm>
              <a:off x="4938140" y="3471545"/>
              <a:ext cx="576580" cy="648335"/>
            </a:xfrm>
            <a:custGeom>
              <a:avLst/>
              <a:gdLst/>
              <a:ahLst/>
              <a:cxnLst/>
              <a:rect l="l" t="t" r="r" b="b"/>
              <a:pathLst>
                <a:path w="576579" h="648335">
                  <a:moveTo>
                    <a:pt x="432054" y="0"/>
                  </a:moveTo>
                  <a:lnTo>
                    <a:pt x="144018" y="0"/>
                  </a:lnTo>
                  <a:lnTo>
                    <a:pt x="144018" y="360044"/>
                  </a:lnTo>
                  <a:lnTo>
                    <a:pt x="0" y="360044"/>
                  </a:lnTo>
                  <a:lnTo>
                    <a:pt x="288036" y="648080"/>
                  </a:lnTo>
                  <a:lnTo>
                    <a:pt x="576072" y="360044"/>
                  </a:lnTo>
                  <a:lnTo>
                    <a:pt x="432054" y="360044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938140" y="3471545"/>
              <a:ext cx="576580" cy="648335"/>
            </a:xfrm>
            <a:custGeom>
              <a:avLst/>
              <a:gdLst/>
              <a:ahLst/>
              <a:cxnLst/>
              <a:rect l="l" t="t" r="r" b="b"/>
              <a:pathLst>
                <a:path w="576579" h="648335">
                  <a:moveTo>
                    <a:pt x="0" y="360044"/>
                  </a:moveTo>
                  <a:lnTo>
                    <a:pt x="144018" y="360044"/>
                  </a:lnTo>
                  <a:lnTo>
                    <a:pt x="144018" y="0"/>
                  </a:lnTo>
                  <a:lnTo>
                    <a:pt x="432054" y="0"/>
                  </a:lnTo>
                  <a:lnTo>
                    <a:pt x="432054" y="360044"/>
                  </a:lnTo>
                  <a:lnTo>
                    <a:pt x="576072" y="360044"/>
                  </a:lnTo>
                  <a:lnTo>
                    <a:pt x="288036" y="648080"/>
                  </a:lnTo>
                  <a:lnTo>
                    <a:pt x="0" y="360044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749679" y="4173423"/>
            <a:ext cx="66179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Malgun Gothic"/>
                <a:cs typeface="Malgun Gothic"/>
              </a:rPr>
              <a:t>Epidemiologi</a:t>
            </a:r>
            <a:r>
              <a:rPr sz="1800" spc="-25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=</a:t>
            </a:r>
            <a:r>
              <a:rPr sz="1800" spc="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ilmu </a:t>
            </a:r>
            <a:r>
              <a:rPr sz="1800" dirty="0">
                <a:latin typeface="Malgun Gothic"/>
                <a:cs typeface="Malgun Gothic"/>
              </a:rPr>
              <a:t>yang</a:t>
            </a:r>
            <a:r>
              <a:rPr sz="1800" spc="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mempelajari</a:t>
            </a:r>
            <a:r>
              <a:rPr sz="1800" spc="-10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penyakit </a:t>
            </a:r>
            <a:r>
              <a:rPr sz="1800" dirty="0">
                <a:latin typeface="Malgun Gothic"/>
                <a:cs typeface="Malgun Gothic"/>
              </a:rPr>
              <a:t>yang</a:t>
            </a:r>
            <a:r>
              <a:rPr sz="1800" spc="15" dirty="0">
                <a:latin typeface="Malgun Gothic"/>
                <a:cs typeface="Malgun Gothic"/>
              </a:rPr>
              <a:t> </a:t>
            </a:r>
            <a:r>
              <a:rPr sz="1800" spc="-10" dirty="0">
                <a:latin typeface="Malgun Gothic"/>
                <a:cs typeface="Malgun Gothic"/>
              </a:rPr>
              <a:t>terjadi</a:t>
            </a:r>
            <a:r>
              <a:rPr sz="1800" spc="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di</a:t>
            </a:r>
            <a:endParaRPr sz="1800" dirty="0">
              <a:latin typeface="Malgun Gothic"/>
              <a:cs typeface="Malgun Gothic"/>
            </a:endParaRPr>
          </a:p>
          <a:p>
            <a:pPr marL="1715135">
              <a:lnSpc>
                <a:spcPct val="100000"/>
              </a:lnSpc>
            </a:pPr>
            <a:r>
              <a:rPr sz="1800" dirty="0">
                <a:latin typeface="Malgun Gothic"/>
                <a:cs typeface="Malgun Gothic"/>
              </a:rPr>
              <a:t>masyarakat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6870" y="143078"/>
            <a:ext cx="53822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Pengertian</a:t>
            </a:r>
            <a:r>
              <a:rPr spc="-25" dirty="0"/>
              <a:t> </a:t>
            </a:r>
            <a:r>
              <a:rPr spc="-5" dirty="0"/>
              <a:t>Epidemiologi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692269" y="2775076"/>
            <a:ext cx="601980" cy="673735"/>
            <a:chOff x="4692269" y="2775076"/>
            <a:chExt cx="601980" cy="673735"/>
          </a:xfrm>
        </p:grpSpPr>
        <p:sp>
          <p:nvSpPr>
            <p:cNvPr id="4" name="object 4"/>
            <p:cNvSpPr/>
            <p:nvPr/>
          </p:nvSpPr>
          <p:spPr>
            <a:xfrm>
              <a:off x="4704969" y="2787776"/>
              <a:ext cx="576580" cy="648335"/>
            </a:xfrm>
            <a:custGeom>
              <a:avLst/>
              <a:gdLst/>
              <a:ahLst/>
              <a:cxnLst/>
              <a:rect l="l" t="t" r="r" b="b"/>
              <a:pathLst>
                <a:path w="576579" h="648335">
                  <a:moveTo>
                    <a:pt x="432053" y="0"/>
                  </a:moveTo>
                  <a:lnTo>
                    <a:pt x="144017" y="0"/>
                  </a:lnTo>
                  <a:lnTo>
                    <a:pt x="144017" y="360045"/>
                  </a:lnTo>
                  <a:lnTo>
                    <a:pt x="0" y="360045"/>
                  </a:lnTo>
                  <a:lnTo>
                    <a:pt x="288035" y="648081"/>
                  </a:lnTo>
                  <a:lnTo>
                    <a:pt x="576071" y="360045"/>
                  </a:lnTo>
                  <a:lnTo>
                    <a:pt x="432053" y="360045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04969" y="2787776"/>
              <a:ext cx="576580" cy="648335"/>
            </a:xfrm>
            <a:custGeom>
              <a:avLst/>
              <a:gdLst/>
              <a:ahLst/>
              <a:cxnLst/>
              <a:rect l="l" t="t" r="r" b="b"/>
              <a:pathLst>
                <a:path w="576579" h="648335">
                  <a:moveTo>
                    <a:pt x="0" y="360045"/>
                  </a:moveTo>
                  <a:lnTo>
                    <a:pt x="144017" y="360045"/>
                  </a:lnTo>
                  <a:lnTo>
                    <a:pt x="144017" y="0"/>
                  </a:lnTo>
                  <a:lnTo>
                    <a:pt x="432053" y="0"/>
                  </a:lnTo>
                  <a:lnTo>
                    <a:pt x="432053" y="360045"/>
                  </a:lnTo>
                  <a:lnTo>
                    <a:pt x="576071" y="360045"/>
                  </a:lnTo>
                  <a:lnTo>
                    <a:pt x="288035" y="648081"/>
                  </a:lnTo>
                  <a:lnTo>
                    <a:pt x="0" y="36004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592072" y="872490"/>
            <a:ext cx="6984365" cy="3547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860" marR="196215" indent="-24257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20675" algn="l"/>
                <a:tab pos="321310" algn="l"/>
              </a:tabLst>
            </a:pPr>
            <a:r>
              <a:rPr sz="1600" spc="-5" dirty="0" err="1" smtClean="0">
                <a:latin typeface="Malgun Gothic"/>
                <a:cs typeface="Malgun Gothic"/>
              </a:rPr>
              <a:t>Ilmu</a:t>
            </a:r>
            <a:r>
              <a:rPr sz="1600" dirty="0" smtClean="0">
                <a:latin typeface="Malgun Gothic"/>
                <a:cs typeface="Malgun Gothic"/>
              </a:rPr>
              <a:t> </a:t>
            </a:r>
            <a:r>
              <a:rPr sz="1600" dirty="0">
                <a:latin typeface="Malgun Gothic"/>
                <a:cs typeface="Malgun Gothic"/>
              </a:rPr>
              <a:t>yang </a:t>
            </a:r>
            <a:r>
              <a:rPr sz="1600" spc="-5" dirty="0">
                <a:latin typeface="Malgun Gothic"/>
                <a:cs typeface="Malgun Gothic"/>
              </a:rPr>
              <a:t>mempelajari</a:t>
            </a:r>
            <a:r>
              <a:rPr sz="1600" spc="5" dirty="0">
                <a:latin typeface="Malgun Gothic"/>
                <a:cs typeface="Malgun Gothic"/>
              </a:rPr>
              <a:t> </a:t>
            </a:r>
            <a:r>
              <a:rPr sz="1600" spc="-10" dirty="0">
                <a:latin typeface="Malgun Gothic"/>
                <a:cs typeface="Malgun Gothic"/>
              </a:rPr>
              <a:t>penyebaran </a:t>
            </a:r>
            <a:r>
              <a:rPr sz="1600" dirty="0">
                <a:latin typeface="Malgun Gothic"/>
                <a:cs typeface="Malgun Gothic"/>
              </a:rPr>
              <a:t>penyakit</a:t>
            </a:r>
            <a:r>
              <a:rPr sz="1600" spc="5" dirty="0">
                <a:latin typeface="Malgun Gothic"/>
                <a:cs typeface="Malgun Gothic"/>
              </a:rPr>
              <a:t> </a:t>
            </a:r>
            <a:r>
              <a:rPr sz="1600" spc="-5" dirty="0">
                <a:latin typeface="Malgun Gothic"/>
                <a:cs typeface="Malgun Gothic"/>
              </a:rPr>
              <a:t>dan</a:t>
            </a:r>
            <a:r>
              <a:rPr sz="1600" dirty="0">
                <a:latin typeface="Malgun Gothic"/>
                <a:cs typeface="Malgun Gothic"/>
              </a:rPr>
              <a:t> </a:t>
            </a:r>
            <a:r>
              <a:rPr sz="1600" spc="-20" dirty="0">
                <a:latin typeface="Malgun Gothic"/>
                <a:cs typeface="Malgun Gothic"/>
              </a:rPr>
              <a:t>faktor-faktor </a:t>
            </a:r>
            <a:r>
              <a:rPr sz="1600" spc="-615" dirty="0">
                <a:latin typeface="Malgun Gothic"/>
                <a:cs typeface="Malgun Gothic"/>
              </a:rPr>
              <a:t> </a:t>
            </a:r>
            <a:r>
              <a:rPr sz="1600" dirty="0">
                <a:latin typeface="Malgun Gothic"/>
                <a:cs typeface="Malgun Gothic"/>
              </a:rPr>
              <a:t>yang </a:t>
            </a:r>
            <a:r>
              <a:rPr sz="1600" spc="-5" dirty="0">
                <a:latin typeface="Malgun Gothic"/>
                <a:cs typeface="Malgun Gothic"/>
              </a:rPr>
              <a:t>menentukan </a:t>
            </a:r>
            <a:r>
              <a:rPr sz="1600" spc="-10" dirty="0">
                <a:latin typeface="Malgun Gothic"/>
                <a:cs typeface="Malgun Gothic"/>
              </a:rPr>
              <a:t>terjadinya</a:t>
            </a:r>
            <a:r>
              <a:rPr sz="1600" spc="5" dirty="0">
                <a:latin typeface="Malgun Gothic"/>
                <a:cs typeface="Malgun Gothic"/>
              </a:rPr>
              <a:t> </a:t>
            </a:r>
            <a:r>
              <a:rPr sz="1600" dirty="0">
                <a:latin typeface="Malgun Gothic"/>
                <a:cs typeface="Malgun Gothic"/>
              </a:rPr>
              <a:t>penyakit </a:t>
            </a:r>
            <a:r>
              <a:rPr sz="1600" spc="-10" dirty="0">
                <a:latin typeface="Malgun Gothic"/>
                <a:cs typeface="Malgun Gothic"/>
              </a:rPr>
              <a:t>pada</a:t>
            </a:r>
            <a:r>
              <a:rPr sz="1600" dirty="0">
                <a:latin typeface="Malgun Gothic"/>
                <a:cs typeface="Malgun Gothic"/>
              </a:rPr>
              <a:t> </a:t>
            </a:r>
            <a:r>
              <a:rPr sz="1600" spc="-5" dirty="0" err="1">
                <a:latin typeface="Malgun Gothic"/>
                <a:cs typeface="Malgun Gothic"/>
              </a:rPr>
              <a:t>manusia</a:t>
            </a:r>
            <a:r>
              <a:rPr sz="1600" spc="-5" dirty="0">
                <a:latin typeface="Malgun Gothic"/>
                <a:cs typeface="Malgun Gothic"/>
              </a:rPr>
              <a:t> </a:t>
            </a:r>
            <a:endParaRPr lang="en-US" sz="1600" spc="-5" dirty="0" smtClean="0">
              <a:latin typeface="Malgun Gothic"/>
              <a:cs typeface="Malgun Gothic"/>
            </a:endParaRPr>
          </a:p>
          <a:p>
            <a:pPr marL="34290" marR="196215">
              <a:lnSpc>
                <a:spcPct val="100000"/>
              </a:lnSpc>
              <a:spcBef>
                <a:spcPts val="100"/>
              </a:spcBef>
              <a:tabLst>
                <a:tab pos="320675" algn="l"/>
                <a:tab pos="321310" algn="l"/>
              </a:tabLst>
            </a:pPr>
            <a:r>
              <a:rPr lang="en-US" sz="1600" spc="-5" dirty="0">
                <a:latin typeface="Malgun Gothic"/>
                <a:cs typeface="Malgun Gothic"/>
              </a:rPr>
              <a:t> </a:t>
            </a:r>
            <a:r>
              <a:rPr lang="en-US" sz="1600" spc="-5" dirty="0" smtClean="0">
                <a:latin typeface="Malgun Gothic"/>
                <a:cs typeface="Malgun Gothic"/>
              </a:rPr>
              <a:t>  </a:t>
            </a:r>
            <a:r>
              <a:rPr sz="1600" dirty="0" smtClean="0">
                <a:latin typeface="Malgun Gothic"/>
                <a:cs typeface="Malgun Gothic"/>
              </a:rPr>
              <a:t>(</a:t>
            </a:r>
            <a:r>
              <a:rPr sz="1600" spc="5" dirty="0" smtClean="0">
                <a:latin typeface="Malgun Gothic"/>
                <a:cs typeface="Malgun Gothic"/>
              </a:rPr>
              <a:t> </a:t>
            </a:r>
            <a:r>
              <a:rPr sz="1600" b="1" dirty="0">
                <a:latin typeface="Malgun Gothic"/>
                <a:cs typeface="Malgun Gothic"/>
              </a:rPr>
              <a:t>Mac </a:t>
            </a:r>
            <a:r>
              <a:rPr sz="1600" b="1" spc="5" dirty="0">
                <a:latin typeface="Malgun Gothic"/>
                <a:cs typeface="Malgun Gothic"/>
              </a:rPr>
              <a:t> </a:t>
            </a:r>
            <a:r>
              <a:rPr sz="1600" b="1" dirty="0">
                <a:latin typeface="Malgun Gothic"/>
                <a:cs typeface="Malgun Gothic"/>
              </a:rPr>
              <a:t>Mahon</a:t>
            </a:r>
            <a:r>
              <a:rPr sz="1600" b="1" spc="-5" dirty="0">
                <a:latin typeface="Malgun Gothic"/>
                <a:cs typeface="Malgun Gothic"/>
              </a:rPr>
              <a:t> dan</a:t>
            </a:r>
            <a:r>
              <a:rPr sz="1600" b="1" dirty="0">
                <a:latin typeface="Malgun Gothic"/>
                <a:cs typeface="Malgun Gothic"/>
              </a:rPr>
              <a:t> </a:t>
            </a:r>
            <a:r>
              <a:rPr sz="1600" b="1" spc="-5" dirty="0">
                <a:latin typeface="Malgun Gothic"/>
                <a:cs typeface="Malgun Gothic"/>
              </a:rPr>
              <a:t>Pugh,</a:t>
            </a:r>
            <a:r>
              <a:rPr sz="1600" b="1" spc="-10" dirty="0">
                <a:latin typeface="Malgun Gothic"/>
                <a:cs typeface="Malgun Gothic"/>
              </a:rPr>
              <a:t> </a:t>
            </a:r>
            <a:r>
              <a:rPr sz="1600" b="1" dirty="0">
                <a:latin typeface="Malgun Gothic"/>
                <a:cs typeface="Malgun Gothic"/>
              </a:rPr>
              <a:t>1970</a:t>
            </a:r>
            <a:r>
              <a:rPr sz="1600" dirty="0">
                <a:latin typeface="Malgun Gothic"/>
                <a:cs typeface="Malgun Gothic"/>
              </a:rPr>
              <a:t>)</a:t>
            </a:r>
          </a:p>
          <a:p>
            <a:pPr marL="285115" marR="243204" indent="-273050" algn="just">
              <a:lnSpc>
                <a:spcPct val="100000"/>
              </a:lnSpc>
              <a:buFont typeface="Arial MT"/>
              <a:buChar char="•"/>
              <a:tabLst>
                <a:tab pos="285115" algn="l"/>
                <a:tab pos="285750" algn="l"/>
              </a:tabLst>
            </a:pPr>
            <a:r>
              <a:rPr sz="1600" spc="-15" dirty="0">
                <a:latin typeface="Malgun Gothic"/>
                <a:cs typeface="Malgun Gothic"/>
              </a:rPr>
              <a:t>Studi </a:t>
            </a:r>
            <a:r>
              <a:rPr sz="1600" dirty="0">
                <a:latin typeface="Malgun Gothic"/>
                <a:cs typeface="Malgun Gothic"/>
              </a:rPr>
              <a:t>yang mempelari </a:t>
            </a:r>
            <a:r>
              <a:rPr sz="1600" spc="-5" dirty="0">
                <a:latin typeface="Malgun Gothic"/>
                <a:cs typeface="Malgun Gothic"/>
              </a:rPr>
              <a:t>distribusi dan </a:t>
            </a:r>
            <a:r>
              <a:rPr sz="1600" spc="-10" dirty="0">
                <a:latin typeface="Malgun Gothic"/>
                <a:cs typeface="Malgun Gothic"/>
              </a:rPr>
              <a:t>determinan </a:t>
            </a:r>
            <a:r>
              <a:rPr sz="1600" dirty="0">
                <a:latin typeface="Malgun Gothic"/>
                <a:cs typeface="Malgun Gothic"/>
              </a:rPr>
              <a:t>penyakit </a:t>
            </a:r>
            <a:r>
              <a:rPr sz="1600" spc="-5" dirty="0">
                <a:latin typeface="Malgun Gothic"/>
                <a:cs typeface="Malgun Gothic"/>
              </a:rPr>
              <a:t>dan </a:t>
            </a:r>
            <a:r>
              <a:rPr sz="1600" spc="-620" dirty="0">
                <a:latin typeface="Malgun Gothic"/>
                <a:cs typeface="Malgun Gothic"/>
              </a:rPr>
              <a:t> </a:t>
            </a:r>
            <a:r>
              <a:rPr sz="1600" spc="-10" dirty="0">
                <a:latin typeface="Malgun Gothic"/>
                <a:cs typeface="Malgun Gothic"/>
              </a:rPr>
              <a:t>keadaan</a:t>
            </a:r>
            <a:r>
              <a:rPr sz="1600" spc="10" dirty="0">
                <a:latin typeface="Malgun Gothic"/>
                <a:cs typeface="Malgun Gothic"/>
              </a:rPr>
              <a:t> </a:t>
            </a:r>
            <a:r>
              <a:rPr sz="1600" spc="-10" dirty="0">
                <a:latin typeface="Malgun Gothic"/>
                <a:cs typeface="Malgun Gothic"/>
              </a:rPr>
              <a:t>kesehatan</a:t>
            </a:r>
            <a:r>
              <a:rPr sz="1600" spc="-5" dirty="0">
                <a:latin typeface="Malgun Gothic"/>
                <a:cs typeface="Malgun Gothic"/>
              </a:rPr>
              <a:t> </a:t>
            </a:r>
            <a:r>
              <a:rPr sz="1600" spc="-10" dirty="0">
                <a:latin typeface="Malgun Gothic"/>
                <a:cs typeface="Malgun Gothic"/>
              </a:rPr>
              <a:t>pada</a:t>
            </a:r>
            <a:r>
              <a:rPr sz="1600" dirty="0">
                <a:latin typeface="Malgun Gothic"/>
                <a:cs typeface="Malgun Gothic"/>
              </a:rPr>
              <a:t> populasi</a:t>
            </a:r>
            <a:r>
              <a:rPr sz="1600" spc="-30" dirty="0">
                <a:latin typeface="Malgun Gothic"/>
                <a:cs typeface="Malgun Gothic"/>
              </a:rPr>
              <a:t> </a:t>
            </a:r>
            <a:r>
              <a:rPr sz="1600" spc="5" dirty="0">
                <a:latin typeface="Malgun Gothic"/>
                <a:cs typeface="Malgun Gothic"/>
              </a:rPr>
              <a:t>serta </a:t>
            </a:r>
            <a:r>
              <a:rPr sz="1600" spc="-5" dirty="0">
                <a:latin typeface="Malgun Gothic"/>
                <a:cs typeface="Malgun Gothic"/>
              </a:rPr>
              <a:t>penerapannya</a:t>
            </a:r>
            <a:r>
              <a:rPr sz="1600" spc="-10" dirty="0">
                <a:latin typeface="Malgun Gothic"/>
                <a:cs typeface="Malgun Gothic"/>
              </a:rPr>
              <a:t> </a:t>
            </a:r>
            <a:r>
              <a:rPr sz="1600" dirty="0">
                <a:latin typeface="Malgun Gothic"/>
                <a:cs typeface="Malgun Gothic"/>
              </a:rPr>
              <a:t>untuk </a:t>
            </a:r>
            <a:r>
              <a:rPr sz="1600" spc="5" dirty="0">
                <a:latin typeface="Malgun Gothic"/>
                <a:cs typeface="Malgun Gothic"/>
              </a:rPr>
              <a:t> </a:t>
            </a:r>
            <a:r>
              <a:rPr sz="1600" spc="-5" dirty="0">
                <a:latin typeface="Malgun Gothic"/>
                <a:cs typeface="Malgun Gothic"/>
              </a:rPr>
              <a:t>pengendalian </a:t>
            </a:r>
            <a:r>
              <a:rPr sz="1600" dirty="0">
                <a:latin typeface="Malgun Gothic"/>
                <a:cs typeface="Malgun Gothic"/>
              </a:rPr>
              <a:t>masalah-masalah </a:t>
            </a:r>
            <a:r>
              <a:rPr sz="1600" spc="-10" dirty="0" err="1">
                <a:latin typeface="Malgun Gothic"/>
                <a:cs typeface="Malgun Gothic"/>
              </a:rPr>
              <a:t>kesehatan</a:t>
            </a:r>
            <a:r>
              <a:rPr sz="1600" spc="-10" dirty="0">
                <a:latin typeface="Malgun Gothic"/>
                <a:cs typeface="Malgun Gothic"/>
              </a:rPr>
              <a:t> </a:t>
            </a:r>
            <a:endParaRPr lang="en-US" sz="1600" spc="-10" dirty="0">
              <a:latin typeface="Malgun Gothic"/>
              <a:cs typeface="Malgun Gothic"/>
            </a:endParaRPr>
          </a:p>
          <a:p>
            <a:pPr marL="12065" marR="243204">
              <a:lnSpc>
                <a:spcPct val="100000"/>
              </a:lnSpc>
              <a:tabLst>
                <a:tab pos="285115" algn="l"/>
                <a:tab pos="285750" algn="l"/>
              </a:tabLst>
            </a:pPr>
            <a:r>
              <a:rPr lang="en-US" sz="1600" spc="-10" dirty="0" smtClean="0">
                <a:latin typeface="Malgun Gothic"/>
                <a:cs typeface="Malgun Gothic"/>
              </a:rPr>
              <a:t>    </a:t>
            </a:r>
            <a:r>
              <a:rPr sz="1600" dirty="0" smtClean="0">
                <a:latin typeface="Malgun Gothic"/>
                <a:cs typeface="Malgun Gothic"/>
              </a:rPr>
              <a:t>(</a:t>
            </a:r>
            <a:r>
              <a:rPr sz="1600" b="1" dirty="0">
                <a:latin typeface="Malgun Gothic"/>
                <a:cs typeface="Malgun Gothic"/>
              </a:rPr>
              <a:t>cdc 2002, Last </a:t>
            </a:r>
            <a:r>
              <a:rPr sz="1600" b="1" spc="5" dirty="0">
                <a:latin typeface="Malgun Gothic"/>
                <a:cs typeface="Malgun Gothic"/>
              </a:rPr>
              <a:t> </a:t>
            </a:r>
            <a:r>
              <a:rPr sz="1600" b="1" dirty="0">
                <a:latin typeface="Malgun Gothic"/>
                <a:cs typeface="Malgun Gothic"/>
              </a:rPr>
              <a:t>2001;</a:t>
            </a:r>
            <a:r>
              <a:rPr sz="1600" b="1" spc="-25" dirty="0">
                <a:latin typeface="Malgun Gothic"/>
                <a:cs typeface="Malgun Gothic"/>
              </a:rPr>
              <a:t> </a:t>
            </a:r>
            <a:r>
              <a:rPr sz="1600" b="1" spc="-10" dirty="0" err="1" smtClean="0">
                <a:latin typeface="Malgun Gothic"/>
                <a:cs typeface="Malgun Gothic"/>
              </a:rPr>
              <a:t>Gordis</a:t>
            </a:r>
            <a:r>
              <a:rPr sz="1600" b="1" dirty="0" smtClean="0">
                <a:latin typeface="Malgun Gothic"/>
                <a:cs typeface="Malgun Gothic"/>
              </a:rPr>
              <a:t> </a:t>
            </a:r>
            <a:r>
              <a:rPr sz="1600" b="1" dirty="0">
                <a:latin typeface="Malgun Gothic"/>
                <a:cs typeface="Malgun Gothic"/>
              </a:rPr>
              <a:t>2000</a:t>
            </a:r>
            <a:r>
              <a:rPr sz="1600" dirty="0">
                <a:latin typeface="Malgun Gothic"/>
                <a:cs typeface="Malgun Gothic"/>
              </a:rPr>
              <a:t>)</a:t>
            </a: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2000" dirty="0">
              <a:latin typeface="Malgun Gothic"/>
              <a:cs typeface="Malgun Gothic"/>
            </a:endParaRPr>
          </a:p>
          <a:p>
            <a:pPr marL="12700" marR="5080">
              <a:lnSpc>
                <a:spcPct val="100000"/>
              </a:lnSpc>
            </a:pPr>
            <a:endParaRPr lang="en-US" sz="1600" spc="-5" dirty="0" smtClean="0">
              <a:latin typeface="Malgun Gothic"/>
              <a:cs typeface="Malgun Gothic"/>
            </a:endParaRPr>
          </a:p>
          <a:p>
            <a:pPr marL="12700" marR="5080">
              <a:lnSpc>
                <a:spcPct val="100000"/>
              </a:lnSpc>
            </a:pPr>
            <a:endParaRPr lang="en-US" sz="1600" spc="-5" dirty="0" smtClean="0">
              <a:latin typeface="Malgun Gothic"/>
              <a:cs typeface="Malgun Gothic"/>
            </a:endParaRPr>
          </a:p>
          <a:p>
            <a:pPr marL="12700" marR="5080">
              <a:lnSpc>
                <a:spcPct val="100000"/>
              </a:lnSpc>
            </a:pPr>
            <a:endParaRPr lang="en-US" sz="1600" b="1" spc="-5" dirty="0" smtClean="0">
              <a:latin typeface="Malgun Gothic"/>
              <a:cs typeface="Malgun Gothic"/>
            </a:endParaRPr>
          </a:p>
          <a:p>
            <a:pPr marL="12700" marR="5080">
              <a:lnSpc>
                <a:spcPct val="100000"/>
              </a:lnSpc>
            </a:pPr>
            <a:r>
              <a:rPr sz="1600" b="1" spc="-5" dirty="0" err="1" smtClean="0">
                <a:latin typeface="Malgun Gothic"/>
                <a:cs typeface="Malgun Gothic"/>
              </a:rPr>
              <a:t>Ilmu</a:t>
            </a:r>
            <a:r>
              <a:rPr sz="1600" b="1" dirty="0" smtClean="0">
                <a:latin typeface="Malgun Gothic"/>
                <a:cs typeface="Malgun Gothic"/>
              </a:rPr>
              <a:t> </a:t>
            </a:r>
            <a:r>
              <a:rPr sz="1600" b="1" dirty="0">
                <a:latin typeface="Malgun Gothic"/>
                <a:cs typeface="Malgun Gothic"/>
              </a:rPr>
              <a:t>yang </a:t>
            </a:r>
            <a:r>
              <a:rPr sz="1600" b="1" spc="-5" dirty="0">
                <a:latin typeface="Malgun Gothic"/>
                <a:cs typeface="Malgun Gothic"/>
              </a:rPr>
              <a:t>mempelajari</a:t>
            </a:r>
            <a:r>
              <a:rPr sz="1600" b="1" dirty="0">
                <a:latin typeface="Malgun Gothic"/>
                <a:cs typeface="Malgun Gothic"/>
              </a:rPr>
              <a:t> </a:t>
            </a:r>
            <a:r>
              <a:rPr sz="1600" b="1" spc="-5" dirty="0">
                <a:latin typeface="Malgun Gothic"/>
                <a:cs typeface="Malgun Gothic"/>
              </a:rPr>
              <a:t>tentang</a:t>
            </a:r>
            <a:r>
              <a:rPr sz="1600" b="1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frekuensi </a:t>
            </a:r>
            <a:r>
              <a:rPr sz="1600" b="1" spc="-5" dirty="0">
                <a:latin typeface="Malgun Gothic"/>
                <a:cs typeface="Malgun Gothic"/>
              </a:rPr>
              <a:t>dan</a:t>
            </a:r>
            <a:r>
              <a:rPr sz="1600" b="1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penyebaran </a:t>
            </a:r>
            <a:r>
              <a:rPr sz="1600" b="1" dirty="0">
                <a:latin typeface="Malgun Gothic"/>
                <a:cs typeface="Malgun Gothic"/>
              </a:rPr>
              <a:t>masalah </a:t>
            </a:r>
            <a:r>
              <a:rPr sz="1600" b="1" spc="-620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kesehatan</a:t>
            </a:r>
            <a:r>
              <a:rPr sz="1600" b="1" spc="-5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pada</a:t>
            </a:r>
            <a:r>
              <a:rPr sz="1600" b="1" spc="15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sekelompok</a:t>
            </a:r>
            <a:r>
              <a:rPr sz="1600" b="1" spc="-20" dirty="0">
                <a:latin typeface="Malgun Gothic"/>
                <a:cs typeface="Malgun Gothic"/>
              </a:rPr>
              <a:t> </a:t>
            </a:r>
            <a:r>
              <a:rPr sz="1600" b="1" dirty="0">
                <a:latin typeface="Malgun Gothic"/>
                <a:cs typeface="Malgun Gothic"/>
              </a:rPr>
              <a:t>manusia</a:t>
            </a:r>
            <a:r>
              <a:rPr sz="1600" b="1" spc="-5" dirty="0">
                <a:latin typeface="Malgun Gothic"/>
                <a:cs typeface="Malgun Gothic"/>
              </a:rPr>
              <a:t> </a:t>
            </a:r>
            <a:r>
              <a:rPr sz="1600" b="1" spc="5" dirty="0">
                <a:latin typeface="Malgun Gothic"/>
                <a:cs typeface="Malgun Gothic"/>
              </a:rPr>
              <a:t>serta </a:t>
            </a:r>
            <a:r>
              <a:rPr sz="1600" b="1" spc="-20" dirty="0">
                <a:latin typeface="Malgun Gothic"/>
                <a:cs typeface="Malgun Gothic"/>
              </a:rPr>
              <a:t>faktor-faktor</a:t>
            </a:r>
            <a:r>
              <a:rPr sz="1600" b="1" spc="10" dirty="0">
                <a:latin typeface="Malgun Gothic"/>
                <a:cs typeface="Malgun Gothic"/>
              </a:rPr>
              <a:t> </a:t>
            </a:r>
            <a:r>
              <a:rPr sz="1600" b="1" dirty="0">
                <a:latin typeface="Malgun Gothic"/>
                <a:cs typeface="Malgun Gothic"/>
              </a:rPr>
              <a:t>yang </a:t>
            </a:r>
            <a:r>
              <a:rPr sz="1600" b="1" spc="5" dirty="0">
                <a:latin typeface="Malgun Gothic"/>
                <a:cs typeface="Malgun Gothic"/>
              </a:rPr>
              <a:t> </a:t>
            </a:r>
            <a:r>
              <a:rPr sz="1600" b="1" spc="-5" dirty="0">
                <a:latin typeface="Malgun Gothic"/>
                <a:cs typeface="Malgun Gothic"/>
              </a:rPr>
              <a:t>mempengaruhinya</a:t>
            </a:r>
            <a:endParaRPr sz="1600" b="1" dirty="0">
              <a:latin typeface="Malgun Gothic"/>
              <a:cs typeface="Malgun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6870" y="143078"/>
            <a:ext cx="46704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Sejarah</a:t>
            </a:r>
            <a:r>
              <a:rPr spc="-75" dirty="0"/>
              <a:t> </a:t>
            </a:r>
            <a:r>
              <a:rPr spc="-5" dirty="0"/>
              <a:t>Epidemiologi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24000" y="1088516"/>
            <a:ext cx="7315200" cy="16645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334645" indent="-29908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b="1" spc="-5" dirty="0">
                <a:latin typeface="Malgun Gothic"/>
                <a:cs typeface="Malgun Gothic"/>
              </a:rPr>
              <a:t>Hipocrates </a:t>
            </a:r>
            <a:r>
              <a:rPr sz="1800" b="1" dirty="0">
                <a:latin typeface="Malgun Gothic"/>
                <a:cs typeface="Malgun Gothic"/>
              </a:rPr>
              <a:t>(460-377 SM</a:t>
            </a:r>
            <a:r>
              <a:rPr sz="1800" dirty="0">
                <a:latin typeface="Malgun Gothic"/>
                <a:cs typeface="Malgun Gothic"/>
              </a:rPr>
              <a:t>) : </a:t>
            </a:r>
            <a:r>
              <a:rPr sz="1800" spc="-20" dirty="0">
                <a:latin typeface="Malgun Gothic"/>
                <a:cs typeface="Malgun Gothic"/>
              </a:rPr>
              <a:t>Faktor-faktor </a:t>
            </a:r>
            <a:r>
              <a:rPr sz="1800" spc="-5" dirty="0">
                <a:latin typeface="Malgun Gothic"/>
                <a:cs typeface="Malgun Gothic"/>
              </a:rPr>
              <a:t>lingkungan </a:t>
            </a:r>
            <a:r>
              <a:rPr sz="1800" spc="-10" dirty="0">
                <a:latin typeface="Malgun Gothic"/>
                <a:cs typeface="Malgun Gothic"/>
              </a:rPr>
              <a:t>dapat </a:t>
            </a:r>
            <a:r>
              <a:rPr sz="1800" spc="-620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mempengaruhi</a:t>
            </a:r>
            <a:r>
              <a:rPr sz="1800" dirty="0">
                <a:latin typeface="Malgun Gothic"/>
                <a:cs typeface="Malgun Gothic"/>
              </a:rPr>
              <a:t> </a:t>
            </a:r>
            <a:r>
              <a:rPr sz="1800" spc="-10" dirty="0">
                <a:latin typeface="Malgun Gothic"/>
                <a:cs typeface="Malgun Gothic"/>
              </a:rPr>
              <a:t>terjadinya</a:t>
            </a:r>
            <a:r>
              <a:rPr sz="1800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penyakit</a:t>
            </a:r>
            <a:endParaRPr sz="18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Arial MT"/>
              <a:buChar char="•"/>
            </a:pPr>
            <a:endParaRPr sz="1650" dirty="0">
              <a:latin typeface="Malgun Gothic"/>
              <a:cs typeface="Malgun Gothic"/>
            </a:endParaRPr>
          </a:p>
          <a:p>
            <a:pPr marL="299085" marR="508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b="1" dirty="0">
                <a:latin typeface="Malgun Gothic"/>
                <a:cs typeface="Malgun Gothic"/>
              </a:rPr>
              <a:t>John</a:t>
            </a:r>
            <a:r>
              <a:rPr sz="1800" b="1" spc="-5" dirty="0">
                <a:latin typeface="Malgun Gothic"/>
                <a:cs typeface="Malgun Gothic"/>
              </a:rPr>
              <a:t> </a:t>
            </a:r>
            <a:r>
              <a:rPr sz="1800" b="1" dirty="0">
                <a:latin typeface="Malgun Gothic"/>
                <a:cs typeface="Malgun Gothic"/>
              </a:rPr>
              <a:t>Snow (1854)</a:t>
            </a:r>
            <a:r>
              <a:rPr sz="1800" b="1" spc="-10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:</a:t>
            </a:r>
            <a:r>
              <a:rPr sz="1800" spc="-15" dirty="0">
                <a:latin typeface="Malgun Gothic"/>
                <a:cs typeface="Malgun Gothic"/>
              </a:rPr>
              <a:t> resiko</a:t>
            </a:r>
            <a:r>
              <a:rPr sz="1800" spc="-10" dirty="0">
                <a:latin typeface="Malgun Gothic"/>
                <a:cs typeface="Malgun Gothic"/>
              </a:rPr>
              <a:t> terjadinya</a:t>
            </a:r>
            <a:r>
              <a:rPr sz="1800" dirty="0">
                <a:latin typeface="Malgun Gothic"/>
                <a:cs typeface="Malgun Gothic"/>
              </a:rPr>
              <a:t> </a:t>
            </a:r>
            <a:r>
              <a:rPr sz="1800" spc="-10" dirty="0">
                <a:latin typeface="Malgun Gothic"/>
                <a:cs typeface="Malgun Gothic"/>
              </a:rPr>
              <a:t>kolera</a:t>
            </a:r>
            <a:r>
              <a:rPr sz="1800" spc="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di</a:t>
            </a:r>
            <a:r>
              <a:rPr sz="1800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London, </a:t>
            </a:r>
            <a:r>
              <a:rPr sz="1800" spc="-5" dirty="0" err="1">
                <a:latin typeface="Malgun Gothic"/>
                <a:cs typeface="Malgun Gothic"/>
              </a:rPr>
              <a:t>berhu</a:t>
            </a:r>
            <a:r>
              <a:rPr sz="1800" spc="-5" dirty="0">
                <a:latin typeface="Malgun Gothic"/>
                <a:cs typeface="Malgun Gothic"/>
              </a:rPr>
              <a:t> </a:t>
            </a:r>
            <a:r>
              <a:rPr lang="en-US" spc="-615" dirty="0">
                <a:latin typeface="Malgun Gothic"/>
                <a:cs typeface="Malgun Gothic"/>
              </a:rPr>
              <a:t> </a:t>
            </a:r>
            <a:r>
              <a:rPr sz="1800" dirty="0" err="1" smtClean="0">
                <a:latin typeface="Malgun Gothic"/>
                <a:cs typeface="Malgun Gothic"/>
              </a:rPr>
              <a:t>bungan</a:t>
            </a:r>
            <a:r>
              <a:rPr sz="1800" dirty="0" smtClean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dengan </a:t>
            </a:r>
            <a:r>
              <a:rPr sz="1800" dirty="0">
                <a:latin typeface="Malgun Gothic"/>
                <a:cs typeface="Malgun Gothic"/>
              </a:rPr>
              <a:t>antara </a:t>
            </a:r>
            <a:r>
              <a:rPr sz="1800" spc="-5" dirty="0">
                <a:latin typeface="Malgun Gothic"/>
                <a:cs typeface="Malgun Gothic"/>
              </a:rPr>
              <a:t>lain dengan </a:t>
            </a:r>
            <a:r>
              <a:rPr sz="1800" dirty="0">
                <a:latin typeface="Malgun Gothic"/>
                <a:cs typeface="Malgun Gothic"/>
              </a:rPr>
              <a:t>penyaluran </a:t>
            </a:r>
            <a:r>
              <a:rPr sz="1800" spc="-5" dirty="0">
                <a:latin typeface="Malgun Gothic"/>
                <a:cs typeface="Malgun Gothic"/>
              </a:rPr>
              <a:t>air minum </a:t>
            </a:r>
            <a:r>
              <a:rPr sz="1800" dirty="0">
                <a:latin typeface="Malgun Gothic"/>
                <a:cs typeface="Malgun Gothic"/>
              </a:rPr>
              <a:t> yang</a:t>
            </a:r>
            <a:r>
              <a:rPr sz="1800" spc="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dilakukan oleh</a:t>
            </a:r>
            <a:r>
              <a:rPr sz="1800" spc="-1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perusahaan</a:t>
            </a:r>
            <a:r>
              <a:rPr sz="1800" spc="-20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tertentu.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6870" y="143078"/>
            <a:ext cx="44843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Tujuan</a:t>
            </a:r>
            <a:r>
              <a:rPr spc="-35" dirty="0"/>
              <a:t> </a:t>
            </a:r>
            <a:r>
              <a:rPr spc="-5" dirty="0"/>
              <a:t>Epidemiologi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26870" y="1088516"/>
            <a:ext cx="6380480" cy="2343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635" marR="273685" indent="-24257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spc="-5" dirty="0" err="1" smtClean="0">
                <a:latin typeface="Malgun Gothic"/>
                <a:cs typeface="Malgun Gothic"/>
              </a:rPr>
              <a:t>Mendeskripsikan</a:t>
            </a:r>
            <a:r>
              <a:rPr sz="1800" spc="-5" dirty="0" smtClean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distribusi, </a:t>
            </a:r>
            <a:r>
              <a:rPr sz="1800" spc="-10" dirty="0">
                <a:latin typeface="Malgun Gothic"/>
                <a:cs typeface="Malgun Gothic"/>
              </a:rPr>
              <a:t>kecenderungan, </a:t>
            </a:r>
            <a:r>
              <a:rPr sz="1800" spc="-5" dirty="0">
                <a:latin typeface="Malgun Gothic"/>
                <a:cs typeface="Malgun Gothic"/>
              </a:rPr>
              <a:t>dan </a:t>
            </a:r>
            <a:r>
              <a:rPr sz="1800" dirty="0">
                <a:latin typeface="Malgun Gothic"/>
                <a:cs typeface="Malgun Gothic"/>
              </a:rPr>
              <a:t>riwayat </a:t>
            </a:r>
            <a:r>
              <a:rPr sz="1800" spc="-620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alamiah</a:t>
            </a:r>
            <a:r>
              <a:rPr sz="1800" dirty="0">
                <a:latin typeface="Malgun Gothic"/>
                <a:cs typeface="Malgun Gothic"/>
              </a:rPr>
              <a:t> penyakit</a:t>
            </a:r>
            <a:r>
              <a:rPr sz="1800" spc="-5" dirty="0">
                <a:latin typeface="Malgun Gothic"/>
                <a:cs typeface="Malgun Gothic"/>
              </a:rPr>
              <a:t> atau </a:t>
            </a:r>
            <a:r>
              <a:rPr sz="1800" spc="-10" dirty="0">
                <a:latin typeface="Malgun Gothic"/>
                <a:cs typeface="Malgun Gothic"/>
              </a:rPr>
              <a:t>keadaan</a:t>
            </a:r>
            <a:r>
              <a:rPr sz="1800" spc="-5" dirty="0">
                <a:latin typeface="Malgun Gothic"/>
                <a:cs typeface="Malgun Gothic"/>
              </a:rPr>
              <a:t> </a:t>
            </a:r>
            <a:r>
              <a:rPr sz="1800" spc="-10" dirty="0">
                <a:latin typeface="Malgun Gothic"/>
                <a:cs typeface="Malgun Gothic"/>
              </a:rPr>
              <a:t>kesehatan </a:t>
            </a:r>
            <a:r>
              <a:rPr sz="1800" dirty="0">
                <a:latin typeface="Malgun Gothic"/>
                <a:cs typeface="Malgun Gothic"/>
              </a:rPr>
              <a:t>populasi</a:t>
            </a:r>
          </a:p>
          <a:p>
            <a:pPr marL="299085" indent="-287020">
              <a:lnSpc>
                <a:spcPct val="100000"/>
              </a:lnSpc>
              <a:spcBef>
                <a:spcPts val="135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spc="-5" dirty="0">
                <a:latin typeface="Malgun Gothic"/>
                <a:cs typeface="Malgun Gothic"/>
              </a:rPr>
              <a:t>Menjelaskan</a:t>
            </a:r>
            <a:r>
              <a:rPr sz="1800" spc="-4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etiologi</a:t>
            </a:r>
            <a:r>
              <a:rPr sz="1800" spc="-50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penyakit</a:t>
            </a:r>
          </a:p>
          <a:p>
            <a:pPr marL="299085" indent="-287020">
              <a:lnSpc>
                <a:spcPct val="100000"/>
              </a:lnSpc>
              <a:spcBef>
                <a:spcPts val="192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dirty="0">
                <a:latin typeface="Malgun Gothic"/>
                <a:cs typeface="Malgun Gothic"/>
              </a:rPr>
              <a:t>Meramalkan</a:t>
            </a:r>
            <a:r>
              <a:rPr sz="1800" spc="-15" dirty="0">
                <a:latin typeface="Malgun Gothic"/>
                <a:cs typeface="Malgun Gothic"/>
              </a:rPr>
              <a:t> </a:t>
            </a:r>
            <a:r>
              <a:rPr sz="1800" spc="-10" dirty="0">
                <a:latin typeface="Malgun Gothic"/>
                <a:cs typeface="Malgun Gothic"/>
              </a:rPr>
              <a:t>kejadian</a:t>
            </a:r>
            <a:r>
              <a:rPr sz="1800" spc="-20" dirty="0">
                <a:latin typeface="Malgun Gothic"/>
                <a:cs typeface="Malgun Gothic"/>
              </a:rPr>
              <a:t> </a:t>
            </a:r>
            <a:r>
              <a:rPr sz="1800" spc="-10" dirty="0">
                <a:latin typeface="Malgun Gothic"/>
                <a:cs typeface="Malgun Gothic"/>
              </a:rPr>
              <a:t>penyakit</a:t>
            </a:r>
            <a:endParaRPr sz="1800" dirty="0">
              <a:latin typeface="Malgun Gothic"/>
              <a:cs typeface="Malgun Gothic"/>
            </a:endParaRPr>
          </a:p>
          <a:p>
            <a:pPr marL="299085" marR="5080" indent="-299085">
              <a:lnSpc>
                <a:spcPct val="100000"/>
              </a:lnSpc>
              <a:spcBef>
                <a:spcPts val="2014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spc="-5" dirty="0">
                <a:latin typeface="Malgun Gothic"/>
                <a:cs typeface="Malgun Gothic"/>
              </a:rPr>
              <a:t>Mengendalikan distribusi </a:t>
            </a:r>
            <a:r>
              <a:rPr sz="1800" dirty="0">
                <a:latin typeface="Malgun Gothic"/>
                <a:cs typeface="Malgun Gothic"/>
              </a:rPr>
              <a:t>penyakit </a:t>
            </a:r>
            <a:r>
              <a:rPr sz="1800" spc="-5" dirty="0">
                <a:latin typeface="Malgun Gothic"/>
                <a:cs typeface="Malgun Gothic"/>
              </a:rPr>
              <a:t>dan </a:t>
            </a:r>
            <a:r>
              <a:rPr sz="1800" dirty="0">
                <a:latin typeface="Malgun Gothic"/>
                <a:cs typeface="Malgun Gothic"/>
              </a:rPr>
              <a:t>masalah </a:t>
            </a:r>
            <a:r>
              <a:rPr sz="1800" spc="-10" dirty="0">
                <a:latin typeface="Malgun Gothic"/>
                <a:cs typeface="Malgun Gothic"/>
              </a:rPr>
              <a:t>kesehatan </a:t>
            </a:r>
            <a:r>
              <a:rPr sz="1800" spc="-620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populasi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6870" y="143078"/>
            <a:ext cx="47478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Manfaat</a:t>
            </a:r>
            <a:r>
              <a:rPr spc="-60" dirty="0"/>
              <a:t> </a:t>
            </a:r>
            <a:r>
              <a:rPr spc="-5" dirty="0"/>
              <a:t>Epidemiologi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0200" y="1088515"/>
            <a:ext cx="7543800" cy="28805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1215390" indent="-299085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spc="-5" dirty="0">
                <a:latin typeface="Malgun Gothic"/>
                <a:cs typeface="Malgun Gothic"/>
              </a:rPr>
              <a:t>Membantu</a:t>
            </a:r>
            <a:r>
              <a:rPr sz="1800" spc="-10" dirty="0">
                <a:latin typeface="Malgun Gothic"/>
                <a:cs typeface="Malgun Gothic"/>
              </a:rPr>
              <a:t> pekerjaan</a:t>
            </a:r>
            <a:r>
              <a:rPr sz="1800" spc="-5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administrasi</a:t>
            </a:r>
            <a:r>
              <a:rPr sz="1800" spc="-15" dirty="0">
                <a:latin typeface="Malgun Gothic"/>
                <a:cs typeface="Malgun Gothic"/>
              </a:rPr>
              <a:t> </a:t>
            </a:r>
            <a:r>
              <a:rPr sz="1800" spc="-10" dirty="0">
                <a:latin typeface="Malgun Gothic"/>
                <a:cs typeface="Malgun Gothic"/>
              </a:rPr>
              <a:t>kesehatan</a:t>
            </a:r>
            <a:r>
              <a:rPr sz="1800" spc="5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(</a:t>
            </a:r>
            <a:r>
              <a:rPr sz="1800" spc="-5" dirty="0" smtClean="0">
                <a:latin typeface="Malgun Gothic"/>
                <a:cs typeface="Malgun Gothic"/>
              </a:rPr>
              <a:t>planning,</a:t>
            </a:r>
            <a:r>
              <a:rPr lang="en-US" spc="-5" dirty="0">
                <a:latin typeface="Malgun Gothic"/>
                <a:cs typeface="Malgun Gothic"/>
              </a:rPr>
              <a:t> </a:t>
            </a:r>
            <a:endParaRPr lang="en-US" spc="-5" dirty="0" smtClean="0">
              <a:latin typeface="Malgun Gothic"/>
              <a:cs typeface="Malgun Gothic"/>
            </a:endParaRPr>
          </a:p>
          <a:p>
            <a:pPr marR="1215390" algn="just">
              <a:lnSpc>
                <a:spcPct val="150000"/>
              </a:lnSpc>
              <a:spcBef>
                <a:spcPts val="100"/>
              </a:spcBef>
              <a:tabLst>
                <a:tab pos="299085" algn="l"/>
                <a:tab pos="299720" algn="l"/>
              </a:tabLst>
            </a:pPr>
            <a:r>
              <a:rPr lang="en-US" sz="1800" spc="-5" dirty="0">
                <a:latin typeface="Malgun Gothic"/>
                <a:cs typeface="Malgun Gothic"/>
              </a:rPr>
              <a:t> </a:t>
            </a:r>
            <a:r>
              <a:rPr lang="en-US" sz="1800" spc="-5" dirty="0" smtClean="0">
                <a:latin typeface="Malgun Gothic"/>
                <a:cs typeface="Malgun Gothic"/>
              </a:rPr>
              <a:t>   </a:t>
            </a:r>
            <a:r>
              <a:rPr sz="1800" spc="-25" dirty="0" smtClean="0">
                <a:latin typeface="Malgun Gothic"/>
                <a:cs typeface="Malgun Gothic"/>
              </a:rPr>
              <a:t>monitor</a:t>
            </a:r>
            <a:r>
              <a:rPr sz="1800" spc="-25" dirty="0">
                <a:latin typeface="Malgun Gothic"/>
                <a:cs typeface="Malgun Gothic"/>
              </a:rPr>
              <a:t>,</a:t>
            </a:r>
            <a:r>
              <a:rPr sz="1800" spc="-5" dirty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and </a:t>
            </a:r>
            <a:r>
              <a:rPr sz="1800" spc="-5" dirty="0">
                <a:latin typeface="Malgun Gothic"/>
                <a:cs typeface="Malgun Gothic"/>
              </a:rPr>
              <a:t>evaluation</a:t>
            </a:r>
            <a:r>
              <a:rPr sz="1800" spc="-5" dirty="0" smtClean="0">
                <a:latin typeface="Malgun Gothic"/>
                <a:cs typeface="Malgun Gothic"/>
              </a:rPr>
              <a:t>)</a:t>
            </a:r>
            <a:endParaRPr sz="1800" dirty="0">
              <a:latin typeface="Malgun Gothic"/>
              <a:cs typeface="Malgun Gothic"/>
            </a:endParaRPr>
          </a:p>
          <a:p>
            <a:pPr marL="299085" marR="5080" indent="-287020">
              <a:lnSpc>
                <a:spcPct val="150000"/>
              </a:lnSpc>
              <a:spcBef>
                <a:spcPts val="4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spc="-10" dirty="0">
                <a:latin typeface="Malgun Gothic"/>
                <a:cs typeface="Malgun Gothic"/>
              </a:rPr>
              <a:t>Dapat </a:t>
            </a:r>
            <a:r>
              <a:rPr sz="1800" dirty="0">
                <a:latin typeface="Malgun Gothic"/>
                <a:cs typeface="Malgun Gothic"/>
              </a:rPr>
              <a:t>menerangkan </a:t>
            </a:r>
            <a:r>
              <a:rPr sz="1800" spc="-10" dirty="0">
                <a:latin typeface="Malgun Gothic"/>
                <a:cs typeface="Malgun Gothic"/>
              </a:rPr>
              <a:t>penyebab </a:t>
            </a:r>
            <a:r>
              <a:rPr sz="1800" spc="-5" dirty="0">
                <a:latin typeface="Malgun Gothic"/>
                <a:cs typeface="Malgun Gothic"/>
              </a:rPr>
              <a:t>suatu </a:t>
            </a:r>
            <a:r>
              <a:rPr sz="1800" dirty="0">
                <a:latin typeface="Malgun Gothic"/>
                <a:cs typeface="Malgun Gothic"/>
              </a:rPr>
              <a:t>masalah </a:t>
            </a:r>
            <a:r>
              <a:rPr sz="1800" spc="-5" dirty="0">
                <a:latin typeface="Malgun Gothic"/>
                <a:cs typeface="Malgun Gothic"/>
              </a:rPr>
              <a:t>kesehatan, sehingga </a:t>
            </a:r>
            <a:r>
              <a:rPr sz="1800" spc="-620" dirty="0">
                <a:latin typeface="Malgun Gothic"/>
                <a:cs typeface="Malgun Gothic"/>
              </a:rPr>
              <a:t> </a:t>
            </a:r>
            <a:r>
              <a:rPr sz="1800" spc="-10" dirty="0">
                <a:latin typeface="Malgun Gothic"/>
                <a:cs typeface="Malgun Gothic"/>
              </a:rPr>
              <a:t>dapat</a:t>
            </a:r>
            <a:r>
              <a:rPr sz="1800" spc="10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disusun</a:t>
            </a:r>
            <a:r>
              <a:rPr sz="1800" spc="-35" dirty="0">
                <a:latin typeface="Malgun Gothic"/>
                <a:cs typeface="Malgun Gothic"/>
              </a:rPr>
              <a:t> </a:t>
            </a:r>
            <a:r>
              <a:rPr sz="1800" spc="-5" dirty="0" err="1">
                <a:latin typeface="Malgun Gothic"/>
                <a:cs typeface="Malgun Gothic"/>
              </a:rPr>
              <a:t>langkah</a:t>
            </a:r>
            <a:r>
              <a:rPr sz="1800" dirty="0">
                <a:latin typeface="Malgun Gothic"/>
                <a:cs typeface="Malgun Gothic"/>
              </a:rPr>
              <a:t> </a:t>
            </a:r>
            <a:r>
              <a:rPr sz="1800" dirty="0" err="1" smtClean="0">
                <a:latin typeface="Malgun Gothic"/>
                <a:cs typeface="Malgun Gothic"/>
              </a:rPr>
              <a:t>penanggulangannya</a:t>
            </a:r>
            <a:endParaRPr lang="en-US" sz="1800" dirty="0" smtClean="0">
              <a:latin typeface="Malgun Gothic"/>
              <a:cs typeface="Malgun Gothic"/>
            </a:endParaRPr>
          </a:p>
          <a:p>
            <a:pPr marL="299085" marR="5080" indent="-287020">
              <a:lnSpc>
                <a:spcPct val="150000"/>
              </a:lnSpc>
              <a:spcBef>
                <a:spcPts val="4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spc="-10" dirty="0" err="1" smtClean="0">
                <a:latin typeface="Malgun Gothic"/>
                <a:cs typeface="Malgun Gothic"/>
              </a:rPr>
              <a:t>Dapat</a:t>
            </a:r>
            <a:r>
              <a:rPr sz="1800" spc="-20" dirty="0" smtClean="0">
                <a:latin typeface="Malgun Gothic"/>
                <a:cs typeface="Malgun Gothic"/>
              </a:rPr>
              <a:t> </a:t>
            </a:r>
            <a:r>
              <a:rPr sz="1800" dirty="0">
                <a:latin typeface="Malgun Gothic"/>
                <a:cs typeface="Malgun Gothic"/>
              </a:rPr>
              <a:t>menerangkan</a:t>
            </a:r>
            <a:r>
              <a:rPr sz="1800" spc="-10" dirty="0">
                <a:latin typeface="Malgun Gothic"/>
                <a:cs typeface="Malgun Gothic"/>
              </a:rPr>
              <a:t> perkembangan</a:t>
            </a:r>
            <a:r>
              <a:rPr sz="1800" spc="-5" dirty="0">
                <a:latin typeface="Malgun Gothic"/>
                <a:cs typeface="Malgun Gothic"/>
              </a:rPr>
              <a:t> alamiah</a:t>
            </a:r>
            <a:r>
              <a:rPr sz="1800" spc="-15" dirty="0">
                <a:latin typeface="Malgun Gothic"/>
                <a:cs typeface="Malgun Gothic"/>
              </a:rPr>
              <a:t> </a:t>
            </a:r>
            <a:r>
              <a:rPr sz="1800" spc="-5" dirty="0" err="1">
                <a:latin typeface="Malgun Gothic"/>
                <a:cs typeface="Malgun Gothic"/>
              </a:rPr>
              <a:t>suatu</a:t>
            </a:r>
            <a:r>
              <a:rPr sz="1800" spc="-15" dirty="0">
                <a:latin typeface="Malgun Gothic"/>
                <a:cs typeface="Malgun Gothic"/>
              </a:rPr>
              <a:t> </a:t>
            </a:r>
            <a:r>
              <a:rPr sz="1800" dirty="0" err="1" smtClean="0">
                <a:latin typeface="Malgun Gothic"/>
                <a:cs typeface="Malgun Gothic"/>
              </a:rPr>
              <a:t>penyakit</a:t>
            </a:r>
            <a:endParaRPr lang="en-US" sz="1800" dirty="0" smtClean="0">
              <a:latin typeface="Malgun Gothic"/>
              <a:cs typeface="Malgun Gothic"/>
            </a:endParaRPr>
          </a:p>
          <a:p>
            <a:pPr marL="299085" marR="5080" indent="-287020">
              <a:lnSpc>
                <a:spcPct val="150000"/>
              </a:lnSpc>
              <a:spcBef>
                <a:spcPts val="4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spc="-10" dirty="0" err="1" smtClean="0">
                <a:latin typeface="Malgun Gothic"/>
                <a:cs typeface="Malgun Gothic"/>
              </a:rPr>
              <a:t>Dapat</a:t>
            </a:r>
            <a:r>
              <a:rPr sz="1800" spc="-15" dirty="0" smtClean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menjelaskan</a:t>
            </a:r>
            <a:r>
              <a:rPr sz="1800" spc="-20" dirty="0">
                <a:latin typeface="Malgun Gothic"/>
                <a:cs typeface="Malgun Gothic"/>
              </a:rPr>
              <a:t> </a:t>
            </a:r>
            <a:r>
              <a:rPr sz="1800" spc="-10" dirty="0">
                <a:latin typeface="Malgun Gothic"/>
                <a:cs typeface="Malgun Gothic"/>
              </a:rPr>
              <a:t>keadaan</a:t>
            </a:r>
            <a:r>
              <a:rPr sz="1800" spc="-5" dirty="0">
                <a:latin typeface="Malgun Gothic"/>
                <a:cs typeface="Malgun Gothic"/>
              </a:rPr>
              <a:t> suatu masalah kesehatan</a:t>
            </a:r>
            <a:endParaRPr sz="1800" dirty="0">
              <a:latin typeface="Malgun Gothic"/>
              <a:cs typeface="Malgun Gothic"/>
            </a:endParaRPr>
          </a:p>
          <a:p>
            <a:pPr marL="254635">
              <a:lnSpc>
                <a:spcPct val="150000"/>
              </a:lnSpc>
            </a:pPr>
            <a:r>
              <a:rPr sz="1800" spc="-5" dirty="0">
                <a:latin typeface="Malgun Gothic"/>
                <a:cs typeface="Malgun Gothic"/>
              </a:rPr>
              <a:t>(epidemi,</a:t>
            </a:r>
            <a:r>
              <a:rPr sz="1800" spc="-10" dirty="0">
                <a:latin typeface="Malgun Gothic"/>
                <a:cs typeface="Malgun Gothic"/>
              </a:rPr>
              <a:t> pandemi,</a:t>
            </a:r>
            <a:r>
              <a:rPr sz="1800" dirty="0">
                <a:latin typeface="Malgun Gothic"/>
                <a:cs typeface="Malgun Gothic"/>
              </a:rPr>
              <a:t> </a:t>
            </a:r>
            <a:r>
              <a:rPr sz="1800" spc="-5" dirty="0">
                <a:latin typeface="Malgun Gothic"/>
                <a:cs typeface="Malgun Gothic"/>
              </a:rPr>
              <a:t>endemi, sporadik)</a:t>
            </a:r>
            <a:endParaRPr sz="1800" dirty="0">
              <a:latin typeface="Malgun Gothic"/>
              <a:cs typeface="Malgun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37706" y="4797348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Malgun Gothic"/>
                <a:cs typeface="Malgun Gothic"/>
              </a:rPr>
              <a:t>12</a:t>
            </a:r>
            <a:endParaRPr sz="1800">
              <a:latin typeface="Malgun Gothic"/>
              <a:cs typeface="Malgun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219</Words>
  <Application>Microsoft Office PowerPoint</Application>
  <PresentationFormat>On-screen Show (16:9)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EPIDEMIOLOGI dan KESEHATAN LINGKUNGAN</vt:lpstr>
      <vt:lpstr>Pengertian Epidemiologi</vt:lpstr>
      <vt:lpstr>Pengertian Epidemiologi</vt:lpstr>
      <vt:lpstr>Sejarah Epidemiologi</vt:lpstr>
      <vt:lpstr>Tujuan Epidemiologi</vt:lpstr>
      <vt:lpstr>Manfaat Epidemiologi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acer</cp:lastModifiedBy>
  <cp:revision>21</cp:revision>
  <dcterms:created xsi:type="dcterms:W3CDTF">2023-08-07T01:19:13Z</dcterms:created>
  <dcterms:modified xsi:type="dcterms:W3CDTF">2023-08-20T23:12:44Z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2022-08-26T00:00:00Z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2023-08-07T00:00:00Z</vt:filetime>
  </property>
</Properties>
</file>