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58" r:id="rId5"/>
    <p:sldId id="265" r:id="rId6"/>
    <p:sldId id="260" r:id="rId7"/>
    <p:sldId id="263" r:id="rId8"/>
    <p:sldId id="262" r:id="rId9"/>
    <p:sldId id="264" r:id="rId10"/>
    <p:sldId id="266" r:id="rId11"/>
    <p:sldId id="267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CC"/>
    <a:srgbClr val="FF9900"/>
    <a:srgbClr val="D99B01"/>
    <a:srgbClr val="FF66CC"/>
    <a:srgbClr val="FF67AC"/>
    <a:srgbClr val="CC0099"/>
    <a:srgbClr val="FFDC47"/>
    <a:srgbClr val="5EEC3C"/>
    <a:srgbClr val="CCCC00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499" y="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B8A86-3586-436A-B3FA-3FD8215A21F7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49BE6-9887-4B9B-B3DD-1CB491A1DF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51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50B06-B074-48FC-8CFD-53D2CD8FB9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3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877161"/>
            <a:ext cx="8246070" cy="1383822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4251505"/>
            <a:ext cx="824607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FCF48A3-297D-4920-BA73-9F031282FE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18306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91995"/>
            <a:ext cx="8246070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6" y="1502815"/>
            <a:ext cx="8246070" cy="32067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9540" y="433880"/>
            <a:ext cx="5802790" cy="572644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198559"/>
            <a:ext cx="5802790" cy="3511061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777C50-1820-421B-A14A-53B07EBE9138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91995"/>
            <a:ext cx="8246071" cy="610820"/>
          </a:xfrm>
        </p:spPr>
        <p:txBody>
          <a:bodyPr>
            <a:normAutofit/>
          </a:bodyPr>
          <a:lstStyle>
            <a:lvl1pPr algn="r">
              <a:defRPr sz="360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987525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419045"/>
            <a:ext cx="4040188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987525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419045"/>
            <a:ext cx="4041775" cy="213787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38600" y="0"/>
            <a:ext cx="5105400" cy="11239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oper Black" pitchFamily="18" charset="0"/>
            </a:endParaRPr>
          </a:p>
          <a:p>
            <a:pPr algn="ctr"/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</a:rPr>
              <a:t>P</a:t>
            </a:r>
            <a:r>
              <a:rPr lang="id-ID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oper Black" pitchFamily="18" charset="0"/>
              </a:rPr>
              <a:t>erkembangan Kurikulum 2013</a:t>
            </a: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itchFamily="18" charset="0"/>
              </a:rPr>
              <a:t/>
            </a:r>
            <a:b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Black" pitchFamily="18" charset="0"/>
              </a:rPr>
            </a:br>
            <a:endParaRPr lang="en-US" sz="2400" dirty="0"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/>
          <p:cNvSpPr/>
          <p:nvPr/>
        </p:nvSpPr>
        <p:spPr>
          <a:xfrm>
            <a:off x="0" y="1276350"/>
            <a:ext cx="8915400" cy="3352800"/>
          </a:xfrm>
          <a:prstGeom prst="parallelogram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Baskerville Old Face" pitchFamily="18" charset="0"/>
            </a:endParaRPr>
          </a:p>
          <a:p>
            <a:pPr algn="ctr"/>
            <a:endParaRPr lang="en-US" dirty="0" smtClean="0">
              <a:latin typeface="Baskerville Old Face" pitchFamily="18" charset="0"/>
            </a:endParaRPr>
          </a:p>
          <a:p>
            <a:pPr algn="ctr"/>
            <a:endParaRPr lang="en-US" dirty="0" smtClean="0">
              <a:latin typeface="Baskerville Old Face" pitchFamily="18" charset="0"/>
            </a:endParaRPr>
          </a:p>
          <a:p>
            <a:pPr algn="just"/>
            <a:r>
              <a:rPr lang="id-ID" dirty="0" smtClean="0">
                <a:latin typeface="Baskerville Old Face" pitchFamily="18" charset="0"/>
              </a:rPr>
              <a:t>Baharuddin. 2016. </a:t>
            </a:r>
            <a:r>
              <a:rPr lang="id-ID" i="1" dirty="0" smtClean="0">
                <a:latin typeface="Baskerville Old Face" pitchFamily="18" charset="0"/>
              </a:rPr>
              <a:t>Pendidikan dan Psikologi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id-ID" i="1" dirty="0" smtClean="0">
                <a:latin typeface="Baskerville Old Face" pitchFamily="18" charset="0"/>
              </a:rPr>
              <a:t>Perkembangan</a:t>
            </a:r>
            <a:r>
              <a:rPr lang="id-ID" dirty="0" smtClean="0">
                <a:latin typeface="Baskerville Old Face" pitchFamily="18" charset="0"/>
              </a:rPr>
              <a:t>.</a:t>
            </a:r>
            <a:r>
              <a:rPr lang="en-US" dirty="0" smtClean="0">
                <a:latin typeface="Baskerville Old Face" pitchFamily="18" charset="0"/>
              </a:rPr>
              <a:t> 	</a:t>
            </a:r>
            <a:r>
              <a:rPr lang="id-ID" dirty="0" smtClean="0">
                <a:latin typeface="Baskerville Old Face" pitchFamily="18" charset="0"/>
              </a:rPr>
              <a:t>Cetakan V. Yogyakarta: AR-</a:t>
            </a:r>
            <a:r>
              <a:rPr lang="en-US" dirty="0" smtClean="0">
                <a:latin typeface="Baskerville Old Face" pitchFamily="18" charset="0"/>
              </a:rPr>
              <a:t>	</a:t>
            </a:r>
            <a:r>
              <a:rPr lang="id-ID" dirty="0" smtClean="0">
                <a:latin typeface="Baskerville Old Face" pitchFamily="18" charset="0"/>
              </a:rPr>
              <a:t>Ruzz Media.</a:t>
            </a:r>
            <a:endParaRPr lang="en-US" dirty="0" smtClean="0">
              <a:latin typeface="Baskerville Old Face" pitchFamily="18" charset="0"/>
            </a:endParaRPr>
          </a:p>
          <a:p>
            <a:pPr algn="just"/>
            <a:r>
              <a:rPr lang="en-US" dirty="0" err="1" smtClean="0">
                <a:latin typeface="Baskerville Old Face" pitchFamily="18" charset="0"/>
              </a:rPr>
              <a:t>Fujiawati</a:t>
            </a:r>
            <a:r>
              <a:rPr lang="id-ID" dirty="0" smtClean="0">
                <a:latin typeface="Baskerville Old Face" pitchFamily="18" charset="0"/>
              </a:rPr>
              <a:t>, </a:t>
            </a:r>
            <a:r>
              <a:rPr lang="en-US" dirty="0" err="1" smtClean="0">
                <a:latin typeface="Baskerville Old Face" pitchFamily="18" charset="0"/>
              </a:rPr>
              <a:t>Fuja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Siti</a:t>
            </a:r>
            <a:r>
              <a:rPr lang="id-ID" dirty="0" smtClean="0">
                <a:latin typeface="Baskerville Old Face" pitchFamily="18" charset="0"/>
              </a:rPr>
              <a:t>. 2016</a:t>
            </a:r>
            <a:r>
              <a:rPr lang="id-ID" i="1" dirty="0" smtClean="0">
                <a:latin typeface="Baskerville Old Face" pitchFamily="18" charset="0"/>
              </a:rPr>
              <a:t>. </a:t>
            </a:r>
            <a:r>
              <a:rPr lang="en-US" i="1" dirty="0" err="1" smtClean="0">
                <a:latin typeface="Baskerville Old Face" pitchFamily="18" charset="0"/>
              </a:rPr>
              <a:t>Pemahaman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en-US" i="1" dirty="0" err="1" smtClean="0">
                <a:latin typeface="Baskerville Old Face" pitchFamily="18" charset="0"/>
              </a:rPr>
              <a:t>Konsep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en-US" i="1" dirty="0" err="1" smtClean="0">
                <a:latin typeface="Baskerville Old Face" pitchFamily="18" charset="0"/>
              </a:rPr>
              <a:t>Kurikulum</a:t>
            </a:r>
            <a:r>
              <a:rPr lang="en-US" i="1" dirty="0" smtClean="0">
                <a:latin typeface="Baskerville Old Face" pitchFamily="18" charset="0"/>
              </a:rPr>
              <a:t> Dan 	</a:t>
            </a:r>
            <a:r>
              <a:rPr lang="en-US" i="1" dirty="0" err="1" smtClean="0">
                <a:latin typeface="Baskerville Old Face" pitchFamily="18" charset="0"/>
              </a:rPr>
              <a:t>Pembelajaran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en-US" i="1" dirty="0" err="1" smtClean="0">
                <a:latin typeface="Baskerville Old Face" pitchFamily="18" charset="0"/>
              </a:rPr>
              <a:t>dengan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en-US" i="1" dirty="0" err="1" smtClean="0">
                <a:latin typeface="Baskerville Old Face" pitchFamily="18" charset="0"/>
              </a:rPr>
              <a:t>Peta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en-US" i="1" dirty="0" err="1" smtClean="0">
                <a:latin typeface="Baskerville Old Face" pitchFamily="18" charset="0"/>
              </a:rPr>
              <a:t>Konsep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en-US" i="1" dirty="0" err="1" smtClean="0">
                <a:latin typeface="Baskerville Old Face" pitchFamily="18" charset="0"/>
              </a:rPr>
              <a:t>Bagi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id-ID" i="1" dirty="0" smtClean="0">
                <a:latin typeface="Baskerville Old Face" pitchFamily="18" charset="0"/>
              </a:rPr>
              <a:t>M</a:t>
            </a:r>
            <a:r>
              <a:rPr lang="en-US" i="1" dirty="0" err="1" smtClean="0">
                <a:latin typeface="Baskerville Old Face" pitchFamily="18" charset="0"/>
              </a:rPr>
              <a:t>ahasiswa</a:t>
            </a:r>
            <a:r>
              <a:rPr lang="en-US" i="1" dirty="0" smtClean="0">
                <a:latin typeface="Baskerville Old Face" pitchFamily="18" charset="0"/>
              </a:rPr>
              <a:t> 	</a:t>
            </a:r>
            <a:r>
              <a:rPr lang="en-US" i="1" dirty="0" err="1" smtClean="0">
                <a:latin typeface="Baskerville Old Face" pitchFamily="18" charset="0"/>
              </a:rPr>
              <a:t>Pendidikan</a:t>
            </a:r>
            <a:r>
              <a:rPr lang="id-ID" i="1" dirty="0" smtClean="0">
                <a:latin typeface="Baskerville Old Face" pitchFamily="18" charset="0"/>
              </a:rPr>
              <a:t> Seni</a:t>
            </a:r>
            <a:r>
              <a:rPr lang="id-ID" dirty="0" smtClean="0">
                <a:latin typeface="Baskerville Old Face" pitchFamily="18" charset="0"/>
              </a:rPr>
              <a:t>.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Jurnal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Pendidikan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dan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Kajian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Seni</a:t>
            </a:r>
            <a:r>
              <a:rPr lang="id-ID" dirty="0" smtClean="0">
                <a:latin typeface="Baskerville Old Face" pitchFamily="18" charset="0"/>
              </a:rPr>
              <a:t>.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Vol</a:t>
            </a:r>
            <a:r>
              <a:rPr lang="en-US" dirty="0" smtClean="0">
                <a:latin typeface="Baskerville Old Face" pitchFamily="18" charset="0"/>
              </a:rPr>
              <a:t> 	1, No 1</a:t>
            </a:r>
            <a:r>
              <a:rPr lang="id-ID" dirty="0" smtClean="0">
                <a:latin typeface="Baskerville Old Face" pitchFamily="18" charset="0"/>
              </a:rPr>
              <a:t>.</a:t>
            </a:r>
            <a:endParaRPr lang="en-US" dirty="0" smtClean="0">
              <a:latin typeface="Baskerville Old Face" pitchFamily="18" charset="0"/>
            </a:endParaRPr>
          </a:p>
          <a:p>
            <a:pPr algn="just"/>
            <a:r>
              <a:rPr lang="en-US" dirty="0" err="1" smtClean="0">
                <a:latin typeface="Baskerville Old Face" pitchFamily="18" charset="0"/>
              </a:rPr>
              <a:t>Fachrudin</a:t>
            </a:r>
            <a:r>
              <a:rPr lang="en-US" dirty="0" smtClean="0">
                <a:latin typeface="Baskerville Old Face" pitchFamily="18" charset="0"/>
              </a:rPr>
              <a:t>, Yusuf. 2018. </a:t>
            </a:r>
            <a:r>
              <a:rPr lang="en-US" i="1" dirty="0" err="1" smtClean="0">
                <a:latin typeface="Baskerville Old Face" pitchFamily="18" charset="0"/>
              </a:rPr>
              <a:t>Implementasi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en-US" i="1" dirty="0" err="1" smtClean="0">
                <a:latin typeface="Baskerville Old Face" pitchFamily="18" charset="0"/>
              </a:rPr>
              <a:t>Kurikulum</a:t>
            </a:r>
            <a:r>
              <a:rPr lang="en-US" i="1" dirty="0" smtClean="0">
                <a:latin typeface="Baskerville Old Face" pitchFamily="18" charset="0"/>
              </a:rPr>
              <a:t> 2013 (K-13) 	</a:t>
            </a:r>
            <a:r>
              <a:rPr lang="en-US" i="1" dirty="0" err="1" smtClean="0">
                <a:latin typeface="Baskerville Old Face" pitchFamily="18" charset="0"/>
              </a:rPr>
              <a:t>pada</a:t>
            </a:r>
            <a:r>
              <a:rPr lang="en-US" i="1" dirty="0" smtClean="0">
                <a:latin typeface="Baskerville Old Face" pitchFamily="18" charset="0"/>
              </a:rPr>
              <a:t> Mata </a:t>
            </a:r>
            <a:r>
              <a:rPr lang="en-US" i="1" dirty="0" err="1" smtClean="0">
                <a:latin typeface="Baskerville Old Face" pitchFamily="18" charset="0"/>
              </a:rPr>
              <a:t>Pelajaran</a:t>
            </a:r>
            <a:r>
              <a:rPr lang="en-US" i="1" dirty="0" smtClean="0">
                <a:latin typeface="Baskerville Old Face" pitchFamily="18" charset="0"/>
              </a:rPr>
              <a:t> </a:t>
            </a:r>
            <a:r>
              <a:rPr lang="en-US" i="1" dirty="0" err="1" smtClean="0">
                <a:latin typeface="Baskerville Old Face" pitchFamily="18" charset="0"/>
              </a:rPr>
              <a:t>Pendidikan</a:t>
            </a:r>
            <a:r>
              <a:rPr lang="en-US" i="1" dirty="0" smtClean="0">
                <a:latin typeface="Baskerville Old Face" pitchFamily="18" charset="0"/>
              </a:rPr>
              <a:t> Agama  </a:t>
            </a:r>
            <a:r>
              <a:rPr lang="en-US" i="1" smtClean="0">
                <a:latin typeface="Baskerville Old Face" pitchFamily="18" charset="0"/>
              </a:rPr>
              <a:t>Islam Sekolah</a:t>
            </a:r>
            <a:r>
              <a:rPr lang="en-US" i="1" dirty="0" smtClean="0">
                <a:latin typeface="Baskerville Old Face" pitchFamily="18" charset="0"/>
              </a:rPr>
              <a:t> 	</a:t>
            </a:r>
            <a:r>
              <a:rPr lang="en-US" i="1" dirty="0" err="1" smtClean="0">
                <a:latin typeface="Baskerville Old Face" pitchFamily="18" charset="0"/>
              </a:rPr>
              <a:t>Dasar</a:t>
            </a:r>
            <a:r>
              <a:rPr lang="en-US" i="1" dirty="0" smtClean="0">
                <a:latin typeface="Baskerville Old Face" pitchFamily="18" charset="0"/>
              </a:rPr>
              <a:t> (SD).</a:t>
            </a:r>
            <a:r>
              <a:rPr lang="en-US" dirty="0" smtClean="0">
                <a:latin typeface="Baskerville Old Face" pitchFamily="18" charset="0"/>
              </a:rPr>
              <a:t> </a:t>
            </a:r>
            <a:r>
              <a:rPr lang="en-US" dirty="0" err="1" smtClean="0">
                <a:latin typeface="Baskerville Old Face" pitchFamily="18" charset="0"/>
              </a:rPr>
              <a:t>Vol</a:t>
            </a:r>
            <a:r>
              <a:rPr lang="en-US" dirty="0" smtClean="0">
                <a:latin typeface="Baskerville Old Face" pitchFamily="18" charset="0"/>
              </a:rPr>
              <a:t> 3</a:t>
            </a:r>
            <a:r>
              <a:rPr lang="id-ID" dirty="0" smtClean="0">
                <a:latin typeface="Baskerville Old Face" pitchFamily="18" charset="0"/>
              </a:rPr>
              <a:t>, </a:t>
            </a:r>
            <a:r>
              <a:rPr lang="en-US" dirty="0" smtClean="0">
                <a:latin typeface="Baskerville Old Face" pitchFamily="18" charset="0"/>
              </a:rPr>
              <a:t>No 2.</a:t>
            </a:r>
          </a:p>
          <a:p>
            <a:pPr algn="just"/>
            <a:endParaRPr lang="en-US" dirty="0" smtClean="0">
              <a:latin typeface="Baskerville Old Face" pitchFamily="18" charset="0"/>
            </a:endParaRPr>
          </a:p>
          <a:p>
            <a:pPr algn="ctr"/>
            <a:r>
              <a:rPr lang="id-ID" dirty="0" smtClean="0">
                <a:latin typeface="Baskerville Old Face" pitchFamily="18" charset="0"/>
              </a:rPr>
              <a:t> </a:t>
            </a:r>
            <a:endParaRPr lang="en-US" dirty="0" smtClean="0">
              <a:latin typeface="Baskerville Old Face" pitchFamily="18" charset="0"/>
            </a:endParaRPr>
          </a:p>
          <a:p>
            <a:pPr algn="ctr"/>
            <a:endParaRPr lang="en-US" dirty="0"/>
          </a:p>
        </p:txBody>
      </p:sp>
      <p:sp>
        <p:nvSpPr>
          <p:cNvPr id="4" name="Title 5"/>
          <p:cNvSpPr txBox="1">
            <a:spLocks/>
          </p:cNvSpPr>
          <p:nvPr/>
        </p:nvSpPr>
        <p:spPr>
          <a:xfrm>
            <a:off x="1447800" y="209550"/>
            <a:ext cx="6705600" cy="796974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</a:rPr>
              <a:t>Daftar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</a:rPr>
              <a:t>Pustaka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oper Black" pitchFamily="18" charset="0"/>
              </a:rPr>
              <a:t>..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oper Black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/>
          <p:cNvSpPr txBox="1">
            <a:spLocks/>
          </p:cNvSpPr>
          <p:nvPr/>
        </p:nvSpPr>
        <p:spPr>
          <a:xfrm>
            <a:off x="1447800" y="2266950"/>
            <a:ext cx="6705600" cy="796974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Terima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Kasih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…..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oper Black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Chevron 4"/>
          <p:cNvSpPr/>
          <p:nvPr/>
        </p:nvSpPr>
        <p:spPr>
          <a:xfrm>
            <a:off x="1295400" y="133350"/>
            <a:ext cx="6477000" cy="762000"/>
          </a:xfrm>
          <a:prstGeom prst="chevron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oper Black" pitchFamily="18" charset="0"/>
              </a:rPr>
              <a:t>Pengertian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oper Black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oper Black" pitchFamily="18" charset="0"/>
              </a:rPr>
              <a:t>Perkembangan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1371600" y="1733550"/>
            <a:ext cx="6858000" cy="2819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atin typeface="Baskerville Old Face" pitchFamily="18" charset="0"/>
              </a:rPr>
              <a:t>Perkembangan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adalah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perihal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berkembang</a:t>
            </a:r>
            <a:r>
              <a:rPr lang="en-US" sz="2000" dirty="0" smtClean="0">
                <a:latin typeface="Baskerville Old Face" pitchFamily="18" charset="0"/>
              </a:rPr>
              <a:t>, </a:t>
            </a:r>
            <a:r>
              <a:rPr lang="en-US" sz="2000" dirty="0" err="1" smtClean="0">
                <a:latin typeface="Baskerville Old Face" pitchFamily="18" charset="0"/>
              </a:rPr>
              <a:t>mekar</a:t>
            </a:r>
            <a:r>
              <a:rPr lang="en-US" sz="2000" dirty="0" smtClean="0">
                <a:latin typeface="Baskerville Old Face" pitchFamily="18" charset="0"/>
              </a:rPr>
              <a:t>, </a:t>
            </a:r>
            <a:r>
              <a:rPr lang="en-US" sz="2000" dirty="0" err="1" smtClean="0">
                <a:latin typeface="Baskerville Old Face" pitchFamily="18" charset="0"/>
              </a:rPr>
              <a:t>terbuka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membentang</a:t>
            </a:r>
            <a:r>
              <a:rPr lang="en-US" sz="2000" dirty="0" smtClean="0">
                <a:latin typeface="Baskerville Old Face" pitchFamily="18" charset="0"/>
              </a:rPr>
              <a:t>, </a:t>
            </a:r>
            <a:r>
              <a:rPr lang="en-US" sz="2000" dirty="0" err="1" smtClean="0">
                <a:latin typeface="Baskerville Old Face" pitchFamily="18" charset="0"/>
              </a:rPr>
              <a:t>menjadi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besar</a:t>
            </a:r>
            <a:r>
              <a:rPr lang="en-US" sz="2000" dirty="0" smtClean="0">
                <a:latin typeface="Baskerville Old Face" pitchFamily="18" charset="0"/>
              </a:rPr>
              <a:t>, </a:t>
            </a:r>
            <a:r>
              <a:rPr lang="en-US" sz="2000" dirty="0" err="1" smtClean="0">
                <a:latin typeface="Baskerville Old Face" pitchFamily="18" charset="0"/>
              </a:rPr>
              <a:t>luas</a:t>
            </a:r>
            <a:r>
              <a:rPr lang="en-US" sz="2000" dirty="0" smtClean="0">
                <a:latin typeface="Baskerville Old Face" pitchFamily="18" charset="0"/>
              </a:rPr>
              <a:t>, </a:t>
            </a:r>
            <a:r>
              <a:rPr lang="en-US" sz="2000" dirty="0" err="1" smtClean="0">
                <a:latin typeface="Baskerville Old Face" pitchFamily="18" charset="0"/>
              </a:rPr>
              <a:t>banyak</a:t>
            </a:r>
            <a:r>
              <a:rPr lang="en-US" sz="2000" dirty="0" smtClean="0">
                <a:latin typeface="Baskerville Old Face" pitchFamily="18" charset="0"/>
              </a:rPr>
              <a:t>, </a:t>
            </a:r>
            <a:r>
              <a:rPr lang="en-US" sz="2000" dirty="0" err="1" smtClean="0">
                <a:latin typeface="Baskerville Old Face" pitchFamily="18" charset="0"/>
              </a:rPr>
              <a:t>dan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sebagainya</a:t>
            </a:r>
            <a:r>
              <a:rPr lang="en-US" sz="2000" dirty="0" smtClean="0">
                <a:latin typeface="Baskerville Old Face" pitchFamily="18" charset="0"/>
              </a:rPr>
              <a:t>. </a:t>
            </a:r>
            <a:r>
              <a:rPr lang="en-US" sz="2000" dirty="0" err="1" smtClean="0">
                <a:latin typeface="Baskerville Old Face" pitchFamily="18" charset="0"/>
              </a:rPr>
              <a:t>Kata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berkembang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tidak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saja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meliputi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aspek</a:t>
            </a:r>
            <a:r>
              <a:rPr lang="en-US" sz="2000" dirty="0" smtClean="0">
                <a:latin typeface="Baskerville Old Face" pitchFamily="18" charset="0"/>
              </a:rPr>
              <a:t> yang </a:t>
            </a:r>
            <a:r>
              <a:rPr lang="en-US" sz="2000" dirty="0" err="1" smtClean="0">
                <a:latin typeface="Baskerville Old Face" pitchFamily="18" charset="0"/>
              </a:rPr>
              <a:t>bersifat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abstrak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dalam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hal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kualitas</a:t>
            </a:r>
            <a:r>
              <a:rPr lang="en-US" sz="2000" dirty="0" smtClean="0">
                <a:latin typeface="Baskerville Old Face" pitchFamily="18" charset="0"/>
              </a:rPr>
              <a:t>, </a:t>
            </a:r>
            <a:r>
              <a:rPr lang="en-US" sz="2000" dirty="0" err="1" smtClean="0">
                <a:latin typeface="Baskerville Old Face" pitchFamily="18" charset="0"/>
              </a:rPr>
              <a:t>seperti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pikiran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dan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pengetahuan</a:t>
            </a:r>
            <a:r>
              <a:rPr lang="en-US" sz="2000" dirty="0" smtClean="0">
                <a:latin typeface="Baskerville Old Face" pitchFamily="18" charset="0"/>
              </a:rPr>
              <a:t>, </a:t>
            </a:r>
            <a:r>
              <a:rPr lang="en-US" sz="2000" dirty="0" err="1" smtClean="0">
                <a:latin typeface="Baskerville Old Face" pitchFamily="18" charset="0"/>
              </a:rPr>
              <a:t>namun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juga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bersifat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konkret</a:t>
            </a:r>
            <a:r>
              <a:rPr lang="en-US" sz="2000" dirty="0" smtClean="0">
                <a:latin typeface="Baskerville Old Face" pitchFamily="18" charset="0"/>
              </a:rPr>
              <a:t> yang </a:t>
            </a:r>
            <a:r>
              <a:rPr lang="en-US" sz="2000" dirty="0" err="1" smtClean="0">
                <a:latin typeface="Baskerville Old Face" pitchFamily="18" charset="0"/>
              </a:rPr>
              <a:t>menunjukkan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perkembangan</a:t>
            </a:r>
            <a:r>
              <a:rPr lang="en-US" sz="2000" dirty="0" smtClean="0">
                <a:latin typeface="Baskerville Old Face" pitchFamily="18" charset="0"/>
              </a:rPr>
              <a:t> </a:t>
            </a:r>
            <a:r>
              <a:rPr lang="en-US" sz="2000" dirty="0" err="1" smtClean="0">
                <a:latin typeface="Baskerville Old Face" pitchFamily="18" charset="0"/>
              </a:rPr>
              <a:t>positif</a:t>
            </a:r>
            <a:r>
              <a:rPr lang="en-US" sz="2000" dirty="0" smtClean="0">
                <a:latin typeface="Baskerville Old Face" pitchFamily="18" charset="0"/>
              </a:rPr>
              <a:t> (</a:t>
            </a:r>
            <a:r>
              <a:rPr lang="en-US" sz="2000" dirty="0" err="1" smtClean="0">
                <a:latin typeface="Baskerville Old Face" pitchFamily="18" charset="0"/>
              </a:rPr>
              <a:t>Baharuddin</a:t>
            </a:r>
            <a:r>
              <a:rPr lang="en-US" sz="2000" dirty="0" smtClean="0">
                <a:latin typeface="Baskerville Old Face" pitchFamily="18" charset="0"/>
              </a:rPr>
              <a:t>, 2016: 69). 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chevron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oper Black" pitchFamily="18" charset="0"/>
              </a:rPr>
              <a:t>Pengertian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Cooper Black" pitchFamily="18" charset="0"/>
              </a:rPr>
              <a:t> </a:t>
            </a:r>
            <a:r>
              <a:rPr lang="en-US" sz="2400" dirty="0" err="1" smtClean="0">
                <a:solidFill>
                  <a:schemeClr val="tx1">
                    <a:lumMod val="85000"/>
                    <a:lumOff val="15000"/>
                  </a:schemeClr>
                </a:solidFill>
                <a:latin typeface="Cooper Black" pitchFamily="18" charset="0"/>
              </a:rPr>
              <a:t>Kurikulum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Cooper Black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rmAutofit fontScale="85000" lnSpcReduction="10000"/>
          </a:bodyPr>
          <a:lstStyle/>
          <a:p>
            <a:pPr algn="ctr">
              <a:buNone/>
            </a:pP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Kurikulum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diartikan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jarak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yang </a:t>
            </a:r>
            <a:r>
              <a:rPr lang="en-US" sz="2600" dirty="0" err="1" smtClean="0">
                <a:solidFill>
                  <a:schemeClr val="bg1"/>
                </a:solidFill>
                <a:latin typeface="Baskerville Old Face" pitchFamily="18" charset="0"/>
              </a:rPr>
              <a:t>harus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ditempuh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oleh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pelari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.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Istilah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kurikulum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tersebut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berkembang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kemudian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diterapkan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dalam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pendidikan</a:t>
            </a:r>
            <a:r>
              <a:rPr lang="id-ID" dirty="0" smtClean="0">
                <a:solidFill>
                  <a:schemeClr val="bg1"/>
                </a:solidFill>
                <a:latin typeface="Baskerville Old Face" pitchFamily="18" charset="0"/>
              </a:rPr>
              <a:t>.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Kurikulum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dalam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pendidikan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diartikan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sebagai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sejumlah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mata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pelajaran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harus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ditempuh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atau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diselesaikan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anak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didik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untuk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memperoleh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askerville Old Face" pitchFamily="18" charset="0"/>
              </a:rPr>
              <a:t>ijasah</a:t>
            </a:r>
            <a:r>
              <a:rPr lang="en-US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id-ID" dirty="0" smtClean="0">
                <a:solidFill>
                  <a:schemeClr val="bg1"/>
                </a:solidFill>
                <a:latin typeface="Baskerville Old Face" pitchFamily="18" charset="0"/>
              </a:rPr>
              <a:t>(Fuja Siti Fujiawati, 2016: 18-19). </a:t>
            </a:r>
            <a:endParaRPr lang="en-US" dirty="0" smtClean="0">
              <a:solidFill>
                <a:schemeClr val="bg1"/>
              </a:solidFill>
              <a:latin typeface="Baskerville Old Face" pitchFamily="18" charset="0"/>
            </a:endParaRPr>
          </a:p>
          <a:p>
            <a:pPr algn="ctr"/>
            <a:endParaRPr lang="en-US" dirty="0">
              <a:solidFill>
                <a:schemeClr val="bg1"/>
              </a:solidFill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ransition>
    <p:cut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/>
          <p:cNvSpPr txBox="1">
            <a:spLocks/>
          </p:cNvSpPr>
          <p:nvPr/>
        </p:nvSpPr>
        <p:spPr>
          <a:xfrm>
            <a:off x="2739540" y="433880"/>
            <a:ext cx="5802790" cy="572644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Pengertian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Kurikulum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 2013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oper Black" pitchFamily="18" charset="0"/>
              <a:ea typeface="+mn-ea"/>
              <a:cs typeface="+mn-cs"/>
            </a:endParaRPr>
          </a:p>
        </p:txBody>
      </p:sp>
      <p:sp>
        <p:nvSpPr>
          <p:cNvPr id="15" name="Content Placeholder 7"/>
          <p:cNvSpPr>
            <a:spLocks noGrp="1"/>
          </p:cNvSpPr>
          <p:nvPr>
            <p:ph idx="1"/>
          </p:nvPr>
        </p:nvSpPr>
        <p:spPr>
          <a:xfrm>
            <a:off x="228600" y="1198559"/>
            <a:ext cx="8313730" cy="351106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Kurikulum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2013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ini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merupakan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kelanjutan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penyempurnaan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dari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kurikulum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berbasis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kompetensi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(KBK)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KTSP.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Akan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tetapi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lebih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mengacu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pada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kompetensi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sikap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pengetahuan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keterampilan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secara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terpadu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sebagaimana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amanat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UU 20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tahun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2003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tentang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Sistem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Pendidikan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Nasional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terdapat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pada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pasal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35,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dimana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kompetensi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lulusan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merupakan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kualifikasi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kemampuan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lulusan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mencakup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sikap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pengetahuan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keterampilan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sesuai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dengan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standar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nasional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telah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disepakati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. </a:t>
            </a:r>
            <a:endParaRPr lang="en-US" sz="2000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/>
          <p:cNvSpPr txBox="1">
            <a:spLocks/>
          </p:cNvSpPr>
          <p:nvPr/>
        </p:nvSpPr>
        <p:spPr>
          <a:xfrm>
            <a:off x="2739540" y="433880"/>
            <a:ext cx="5802790" cy="572644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Perkembangan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Kurikulum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ooper Black" pitchFamily="18" charset="0"/>
                <a:ea typeface="+mn-ea"/>
                <a:cs typeface="+mn-cs"/>
              </a:rPr>
              <a:t> 2013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oper Black" pitchFamily="18" charset="0"/>
              <a:ea typeface="+mn-ea"/>
              <a:cs typeface="+mn-cs"/>
            </a:endParaRPr>
          </a:p>
        </p:txBody>
      </p:sp>
      <p:sp>
        <p:nvSpPr>
          <p:cNvPr id="15" name="Content Placeholder 7"/>
          <p:cNvSpPr>
            <a:spLocks noGrp="1"/>
          </p:cNvSpPr>
          <p:nvPr>
            <p:ph idx="1"/>
          </p:nvPr>
        </p:nvSpPr>
        <p:spPr>
          <a:xfrm>
            <a:off x="228600" y="1198559"/>
            <a:ext cx="8313730" cy="351106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Munculnya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kurikulum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2013 yang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dilandasi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kemajuan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teknologi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informasi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maka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masyarakat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menganggap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pendidikanIndonesia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terlalu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memfokuskan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/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menitikberatkan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aspek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kognitif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.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Artinya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siswa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terlalu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dibebani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banyak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tugas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mata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pelajaran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sehingga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tidak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membentik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siswa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untuk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memiliki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pendidikan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karakter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,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sehingga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inilah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menyebabkan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munculnya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kurikulum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2013.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Revisi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Kurikulum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2013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merupakan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perubahan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kurikulum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yang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disesuaikan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dengan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penataan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Standar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Nasional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Pendidikan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(SNP),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terutama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Standar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Kompetensi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Lulusan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(SKL),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Standar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Isi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(SI),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Standar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Proses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(SP)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dan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Standar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Penilaian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</a:t>
            </a:r>
            <a:r>
              <a:rPr lang="en-US" sz="2000" dirty="0" err="1" smtClean="0">
                <a:solidFill>
                  <a:schemeClr val="bg1"/>
                </a:solidFill>
                <a:latin typeface="Baskerville Old Face" pitchFamily="18" charset="0"/>
              </a:rPr>
              <a:t>Pendidikan</a:t>
            </a:r>
            <a:r>
              <a:rPr lang="en-US" sz="2000" dirty="0" smtClean="0">
                <a:solidFill>
                  <a:schemeClr val="bg1"/>
                </a:solidFill>
                <a:latin typeface="Baskerville Old Face" pitchFamily="18" charset="0"/>
              </a:rPr>
              <a:t> (SPP). </a:t>
            </a:r>
            <a:endParaRPr lang="en-US" sz="2000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5"/>
          <p:cNvSpPr txBox="1">
            <a:spLocks/>
          </p:cNvSpPr>
          <p:nvPr/>
        </p:nvSpPr>
        <p:spPr>
          <a:xfrm>
            <a:off x="1905000" y="133350"/>
            <a:ext cx="6637330" cy="873174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20000"/>
          </a:bodyPr>
          <a:lstStyle/>
          <a:p>
            <a:pPr algn="ctr">
              <a:spcBef>
                <a:spcPct val="0"/>
              </a:spcBef>
            </a:pPr>
            <a:endParaRPr lang="en-US" sz="2400" b="1" dirty="0" smtClean="0">
              <a:latin typeface="Cooper Black" pitchFamily="18" charset="0"/>
            </a:endParaRPr>
          </a:p>
          <a:p>
            <a:pPr algn="ctr">
              <a:spcBef>
                <a:spcPct val="0"/>
              </a:spcBef>
            </a:pPr>
            <a:r>
              <a:rPr lang="id-ID" sz="2400" b="1" dirty="0" smtClean="0">
                <a:latin typeface="Cooper Black" pitchFamily="18" charset="0"/>
              </a:rPr>
              <a:t>Kelebihan dan Kekurangan Kurikulum 2013</a:t>
            </a:r>
            <a:endParaRPr lang="en-US" sz="2400" dirty="0" smtClean="0">
              <a:latin typeface="Cooper Black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oper Black" pitchFamily="18" charset="0"/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76200" y="1272080"/>
            <a:ext cx="4267200" cy="35856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1600" dirty="0" err="1" smtClean="0">
                <a:latin typeface="Cooper Black" pitchFamily="18" charset="0"/>
              </a:rPr>
              <a:t>Kelebihan</a:t>
            </a:r>
            <a:r>
              <a:rPr lang="en-US" sz="1600" dirty="0" smtClean="0">
                <a:latin typeface="Cooper Black" pitchFamily="18" charset="0"/>
              </a:rPr>
              <a:t> </a:t>
            </a:r>
            <a:r>
              <a:rPr lang="en-US" sz="1600" dirty="0" err="1" smtClean="0">
                <a:latin typeface="Cooper Black" pitchFamily="18" charset="0"/>
              </a:rPr>
              <a:t>Kurikulum</a:t>
            </a:r>
            <a:r>
              <a:rPr lang="en-US" sz="1600" dirty="0" smtClean="0">
                <a:latin typeface="Cooper Black" pitchFamily="18" charset="0"/>
              </a:rPr>
              <a:t> 2013:</a:t>
            </a:r>
          </a:p>
          <a:p>
            <a:pPr marL="457200" lvl="0" indent="-457200">
              <a:spcBef>
                <a:spcPct val="20000"/>
              </a:spcBef>
              <a:buAutoNum type="arabicParenR"/>
            </a:pPr>
            <a:r>
              <a:rPr lang="en-US" sz="1400" dirty="0" err="1" smtClean="0">
                <a:latin typeface="Baskerville Old Face" pitchFamily="18" charset="0"/>
              </a:rPr>
              <a:t>Kurikulum</a:t>
            </a:r>
            <a:r>
              <a:rPr lang="en-US" sz="1400" dirty="0" smtClean="0">
                <a:latin typeface="Baskerville Old Face" pitchFamily="18" charset="0"/>
              </a:rPr>
              <a:t> 2013 </a:t>
            </a:r>
            <a:r>
              <a:rPr lang="en-US" sz="1400" dirty="0" err="1" smtClean="0">
                <a:latin typeface="Baskerville Old Face" pitchFamily="18" charset="0"/>
              </a:rPr>
              <a:t>menggunakan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pendekatan</a:t>
            </a:r>
            <a:r>
              <a:rPr lang="en-US" sz="1400" dirty="0" smtClean="0">
                <a:latin typeface="Baskerville Old Face" pitchFamily="18" charset="0"/>
              </a:rPr>
              <a:t> yang </a:t>
            </a:r>
            <a:r>
              <a:rPr lang="en-US" sz="1400" dirty="0" err="1" smtClean="0">
                <a:latin typeface="Baskerville Old Face" pitchFamily="18" charset="0"/>
              </a:rPr>
              <a:t>bersifat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alamiah</a:t>
            </a:r>
            <a:r>
              <a:rPr lang="en-US" sz="1400" dirty="0" smtClean="0">
                <a:latin typeface="Baskerville Old Face" pitchFamily="18" charset="0"/>
              </a:rPr>
              <a:t> (</a:t>
            </a:r>
            <a:r>
              <a:rPr lang="en-US" sz="1400" dirty="0" err="1" smtClean="0">
                <a:latin typeface="Baskerville Old Face" pitchFamily="18" charset="0"/>
              </a:rPr>
              <a:t>kontekstual</a:t>
            </a:r>
            <a:r>
              <a:rPr lang="en-US" sz="1400" dirty="0" smtClean="0">
                <a:latin typeface="Baskerville Old Face" pitchFamily="18" charset="0"/>
              </a:rPr>
              <a:t>) </a:t>
            </a:r>
            <a:r>
              <a:rPr lang="en-US" sz="1400" dirty="0" err="1" smtClean="0">
                <a:latin typeface="Baskerville Old Face" pitchFamily="18" charset="0"/>
              </a:rPr>
              <a:t>karena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berfokus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dan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bermuara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pada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peserta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didik</a:t>
            </a:r>
            <a:endParaRPr lang="en-US" sz="1400" dirty="0" smtClean="0">
              <a:latin typeface="Baskerville Old Face" pitchFamily="18" charset="0"/>
            </a:endParaRPr>
          </a:p>
          <a:p>
            <a:pPr marL="457200" lvl="0" indent="-457200">
              <a:spcBef>
                <a:spcPct val="20000"/>
              </a:spcBef>
              <a:buAutoNum type="arabicParenR"/>
            </a:pPr>
            <a:r>
              <a:rPr lang="en-US" sz="1400" dirty="0" err="1" smtClean="0">
                <a:latin typeface="Baskerville Old Face" pitchFamily="18" charset="0"/>
              </a:rPr>
              <a:t>Kurikulum</a:t>
            </a:r>
            <a:r>
              <a:rPr lang="en-US" sz="1400" dirty="0" smtClean="0">
                <a:latin typeface="Baskerville Old Face" pitchFamily="18" charset="0"/>
              </a:rPr>
              <a:t> 2013 yang </a:t>
            </a:r>
            <a:r>
              <a:rPr lang="en-US" sz="1400" dirty="0" err="1" smtClean="0">
                <a:latin typeface="Baskerville Old Face" pitchFamily="18" charset="0"/>
              </a:rPr>
              <a:t>berbasis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karakter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dan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kompetensi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boleh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jadi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mendasari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pengembangan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kemampuan-kemampuan</a:t>
            </a:r>
            <a:r>
              <a:rPr lang="en-US" sz="1400" dirty="0" smtClean="0">
                <a:latin typeface="Baskerville Old Face" pitchFamily="18" charset="0"/>
              </a:rPr>
              <a:t> lain.</a:t>
            </a:r>
          </a:p>
          <a:p>
            <a:pPr marL="457200" lvl="0" indent="-457200">
              <a:spcBef>
                <a:spcPct val="20000"/>
              </a:spcBef>
              <a:buAutoNum type="arabicParenR"/>
            </a:pPr>
            <a:r>
              <a:rPr lang="en-US" sz="1400" dirty="0" err="1" smtClean="0">
                <a:latin typeface="Baskerville Old Face" pitchFamily="18" charset="0"/>
              </a:rPr>
              <a:t>Ada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bidang-bidang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studi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atau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mata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pelajaran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tertentu</a:t>
            </a:r>
            <a:r>
              <a:rPr lang="en-US" sz="1400" dirty="0" smtClean="0">
                <a:latin typeface="Baskerville Old Face" pitchFamily="18" charset="0"/>
              </a:rPr>
              <a:t> yang </a:t>
            </a:r>
            <a:r>
              <a:rPr lang="en-US" sz="1400" dirty="0" err="1" smtClean="0">
                <a:latin typeface="Baskerville Old Face" pitchFamily="18" charset="0"/>
              </a:rPr>
              <a:t>dalam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pengembangannya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lebih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cepat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menggunakan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pendekatan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kompetensi</a:t>
            </a:r>
            <a:r>
              <a:rPr lang="en-US" sz="1400" dirty="0" smtClean="0">
                <a:latin typeface="Baskerville Old Face" pitchFamily="18" charset="0"/>
              </a:rPr>
              <a:t>.</a:t>
            </a:r>
          </a:p>
          <a:p>
            <a:pPr marL="457200" lvl="0" indent="-457200">
              <a:spcBef>
                <a:spcPct val="20000"/>
              </a:spcBef>
              <a:buAutoNum type="arabicParenR"/>
            </a:pPr>
            <a:r>
              <a:rPr lang="en-US" sz="1400" dirty="0" err="1" smtClean="0">
                <a:latin typeface="Baskerville Old Face" pitchFamily="18" charset="0"/>
              </a:rPr>
              <a:t>Asumsi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dari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kurikulum</a:t>
            </a:r>
            <a:r>
              <a:rPr lang="en-US" sz="1400" dirty="0" smtClean="0">
                <a:latin typeface="Baskerville Old Face" pitchFamily="18" charset="0"/>
              </a:rPr>
              <a:t> 2013 </a:t>
            </a:r>
            <a:r>
              <a:rPr lang="en-US" sz="1400" dirty="0" err="1" smtClean="0">
                <a:latin typeface="Baskerville Old Face" pitchFamily="18" charset="0"/>
              </a:rPr>
              <a:t>adalah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tidak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ada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perbedaan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antara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anak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desa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atau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kota</a:t>
            </a:r>
            <a:r>
              <a:rPr lang="en-US" sz="1400" dirty="0" smtClean="0">
                <a:latin typeface="Baskerville Old Face" pitchFamily="18" charset="0"/>
              </a:rPr>
              <a:t>.</a:t>
            </a:r>
          </a:p>
          <a:p>
            <a:pPr marL="457200" lvl="0" indent="-457200">
              <a:spcBef>
                <a:spcPct val="20000"/>
              </a:spcBef>
              <a:buAutoNum type="arabicParenR"/>
            </a:pPr>
            <a:r>
              <a:rPr lang="en-US" sz="1400" dirty="0" err="1" smtClean="0">
                <a:latin typeface="Baskerville Old Face" pitchFamily="18" charset="0"/>
              </a:rPr>
              <a:t>Kesiapan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terletak</a:t>
            </a:r>
            <a:r>
              <a:rPr lang="en-US" sz="1400" dirty="0" smtClean="0">
                <a:latin typeface="Baskerville Old Face" pitchFamily="18" charset="0"/>
              </a:rPr>
              <a:t> </a:t>
            </a:r>
            <a:r>
              <a:rPr lang="en-US" sz="1400" dirty="0" err="1" smtClean="0">
                <a:latin typeface="Baskerville Old Face" pitchFamily="18" charset="0"/>
              </a:rPr>
              <a:t>pada</a:t>
            </a:r>
            <a:r>
              <a:rPr lang="en-US" sz="1400" dirty="0" smtClean="0">
                <a:latin typeface="Baskerville Old Face" pitchFamily="18" charset="0"/>
              </a:rPr>
              <a:t> guru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askerville Old Face" pitchFamily="18" charset="0"/>
            </a:endParaRPr>
          </a:p>
        </p:txBody>
      </p:sp>
      <p:sp>
        <p:nvSpPr>
          <p:cNvPr id="6" name="Content Placeholder 7"/>
          <p:cNvSpPr txBox="1">
            <a:spLocks/>
          </p:cNvSpPr>
          <p:nvPr/>
        </p:nvSpPr>
        <p:spPr>
          <a:xfrm>
            <a:off x="4572000" y="1276351"/>
            <a:ext cx="4495800" cy="358567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1500" dirty="0" err="1" smtClean="0">
                <a:latin typeface="Cooper Black" pitchFamily="18" charset="0"/>
              </a:rPr>
              <a:t>Kekurangan</a:t>
            </a:r>
            <a:r>
              <a:rPr lang="en-US" sz="1500" dirty="0" smtClean="0">
                <a:latin typeface="Cooper Black" pitchFamily="18" charset="0"/>
              </a:rPr>
              <a:t> </a:t>
            </a:r>
            <a:r>
              <a:rPr lang="en-US" sz="1500" dirty="0" err="1" smtClean="0">
                <a:latin typeface="Cooper Black" pitchFamily="18" charset="0"/>
              </a:rPr>
              <a:t>Kurikulum</a:t>
            </a:r>
            <a:r>
              <a:rPr lang="en-US" sz="1500" dirty="0" smtClean="0">
                <a:latin typeface="Cooper Black" pitchFamily="18" charset="0"/>
              </a:rPr>
              <a:t> 2013:  </a:t>
            </a:r>
          </a:p>
          <a:p>
            <a:pPr marL="342900" indent="-342900">
              <a:spcBef>
                <a:spcPct val="20000"/>
              </a:spcBef>
              <a:buAutoNum type="arabicPeriod"/>
            </a:pPr>
            <a:r>
              <a:rPr lang="en-US" sz="1500" dirty="0" err="1" smtClean="0">
                <a:latin typeface="Baskerville Old Face" pitchFamily="18" charset="0"/>
              </a:rPr>
              <a:t>Pemerintah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seolah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melihat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semua</a:t>
            </a:r>
            <a:r>
              <a:rPr lang="en-US" sz="1500" dirty="0" smtClean="0">
                <a:latin typeface="Baskerville Old Face" pitchFamily="18" charset="0"/>
              </a:rPr>
              <a:t> guru </a:t>
            </a:r>
            <a:r>
              <a:rPr lang="en-US" sz="1500" dirty="0" err="1" smtClean="0">
                <a:latin typeface="Baskerville Old Face" pitchFamily="18" charset="0"/>
              </a:rPr>
              <a:t>dan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siswa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memiliki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kapasitas</a:t>
            </a:r>
            <a:r>
              <a:rPr lang="en-US" sz="1500" dirty="0" smtClean="0">
                <a:latin typeface="Baskerville Old Face" pitchFamily="18" charset="0"/>
              </a:rPr>
              <a:t> yang </a:t>
            </a:r>
            <a:r>
              <a:rPr lang="en-US" sz="1500" dirty="0" err="1" smtClean="0">
                <a:latin typeface="Baskerville Old Face" pitchFamily="18" charset="0"/>
              </a:rPr>
              <a:t>sama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dalam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kurikulum</a:t>
            </a:r>
            <a:r>
              <a:rPr lang="en-US" sz="1500" dirty="0" smtClean="0">
                <a:latin typeface="Baskerville Old Face" pitchFamily="18" charset="0"/>
              </a:rPr>
              <a:t> 2013. Guru </a:t>
            </a:r>
            <a:r>
              <a:rPr lang="en-US" sz="1500" dirty="0" err="1" smtClean="0">
                <a:latin typeface="Baskerville Old Face" pitchFamily="18" charset="0"/>
              </a:rPr>
              <a:t>juga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tidak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pernah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dilibatkan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langsung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dalam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proses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pengembangan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kurikulum</a:t>
            </a:r>
            <a:r>
              <a:rPr lang="en-US" sz="1500" dirty="0" smtClean="0">
                <a:latin typeface="Baskerville Old Face" pitchFamily="18" charset="0"/>
              </a:rPr>
              <a:t> 2013.</a:t>
            </a:r>
          </a:p>
          <a:p>
            <a:pPr marL="342900" indent="-342900">
              <a:spcBef>
                <a:spcPct val="20000"/>
              </a:spcBef>
              <a:buAutoNum type="arabicPeriod"/>
            </a:pPr>
            <a:r>
              <a:rPr lang="en-US" sz="1500" dirty="0" err="1" smtClean="0">
                <a:latin typeface="Baskerville Old Face" pitchFamily="18" charset="0"/>
              </a:rPr>
              <a:t>Tidak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ada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keseimbangan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antara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orientasi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proses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pembelajaran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dan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hasil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dalam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kurikulum</a:t>
            </a:r>
            <a:r>
              <a:rPr lang="en-US" sz="1500" dirty="0" smtClean="0">
                <a:latin typeface="Baskerville Old Face" pitchFamily="18" charset="0"/>
              </a:rPr>
              <a:t> 2013. </a:t>
            </a:r>
            <a:r>
              <a:rPr lang="en-US" sz="1500" dirty="0" err="1" smtClean="0">
                <a:latin typeface="Baskerville Old Face" pitchFamily="18" charset="0"/>
              </a:rPr>
              <a:t>Keseimbangan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sulit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dicapai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karena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kebijakan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ujian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nasional</a:t>
            </a:r>
            <a:r>
              <a:rPr lang="en-US" sz="1500" dirty="0" smtClean="0">
                <a:latin typeface="Baskerville Old Face" pitchFamily="18" charset="0"/>
              </a:rPr>
              <a:t> (UN) </a:t>
            </a:r>
            <a:r>
              <a:rPr lang="en-US" sz="1500" dirty="0" err="1" smtClean="0">
                <a:latin typeface="Baskerville Old Face" pitchFamily="18" charset="0"/>
              </a:rPr>
              <a:t>masih</a:t>
            </a:r>
            <a:r>
              <a:rPr lang="en-US" sz="1500" dirty="0" smtClean="0">
                <a:latin typeface="Baskerville Old Face" pitchFamily="18" charset="0"/>
              </a:rPr>
              <a:t> </a:t>
            </a:r>
            <a:r>
              <a:rPr lang="en-US" sz="1500" dirty="0" err="1" smtClean="0">
                <a:latin typeface="Baskerville Old Face" pitchFamily="18" charset="0"/>
              </a:rPr>
              <a:t>diberlakukan</a:t>
            </a:r>
            <a:r>
              <a:rPr lang="en-US" sz="1500" dirty="0" smtClean="0">
                <a:latin typeface="Baskerville Old Face" pitchFamily="18" charset="0"/>
              </a:rPr>
              <a:t> (</a:t>
            </a:r>
            <a:r>
              <a:rPr lang="en-US" sz="1500" dirty="0" err="1" smtClean="0">
                <a:latin typeface="Baskerville Old Face" pitchFamily="18" charset="0"/>
              </a:rPr>
              <a:t>Fachrudin</a:t>
            </a:r>
            <a:r>
              <a:rPr lang="en-US" sz="1500" dirty="0" smtClean="0">
                <a:latin typeface="Baskerville Old Face" pitchFamily="18" charset="0"/>
              </a:rPr>
              <a:t>, Yusuf</a:t>
            </a:r>
            <a:r>
              <a:rPr lang="id-ID" sz="1500" dirty="0" smtClean="0">
                <a:latin typeface="Baskerville Old Face" pitchFamily="18" charset="0"/>
              </a:rPr>
              <a:t>.</a:t>
            </a:r>
            <a:r>
              <a:rPr lang="en-US" sz="1500" dirty="0" smtClean="0">
                <a:latin typeface="Baskerville Old Face" pitchFamily="18" charset="0"/>
              </a:rPr>
              <a:t> 2018: 275).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00692"/>
      </p:ext>
    </p:extLst>
  </p:cSld>
  <p:clrMapOvr>
    <a:masterClrMapping/>
  </p:clrMapOvr>
  <p:transition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/>
          <p:cNvSpPr txBox="1">
            <a:spLocks/>
          </p:cNvSpPr>
          <p:nvPr/>
        </p:nvSpPr>
        <p:spPr>
          <a:xfrm>
            <a:off x="2209800" y="57150"/>
            <a:ext cx="6705600" cy="796974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>
              <a:spcBef>
                <a:spcPct val="0"/>
              </a:spcBef>
            </a:pPr>
            <a:endParaRPr lang="en-US" sz="2400" b="1" dirty="0" smtClean="0">
              <a:latin typeface="Cooper Black" pitchFamily="18" charset="0"/>
            </a:endParaRPr>
          </a:p>
          <a:p>
            <a:pPr algn="ctr">
              <a:spcBef>
                <a:spcPct val="0"/>
              </a:spcBef>
            </a:pPr>
            <a:r>
              <a:rPr lang="id-ID" sz="2400" b="1" dirty="0" smtClean="0">
                <a:latin typeface="Cooper Black" pitchFamily="18" charset="0"/>
              </a:rPr>
              <a:t>Konten materi Sejarah Peminatan dan Sejarah Indonesia Kurikulum 2013</a:t>
            </a:r>
            <a:r>
              <a:rPr lang="en-US" sz="2400" b="1" dirty="0" smtClean="0">
                <a:latin typeface="Cooper Black" pitchFamily="18" charset="0"/>
              </a:rPr>
              <a:t> </a:t>
            </a:r>
            <a:r>
              <a:rPr lang="en-US" sz="2400" b="1" dirty="0" err="1" smtClean="0">
                <a:latin typeface="Cooper Black" pitchFamily="18" charset="0"/>
              </a:rPr>
              <a:t>Kelas</a:t>
            </a:r>
            <a:r>
              <a:rPr lang="en-US" sz="2400" b="1" dirty="0" smtClean="0">
                <a:latin typeface="Cooper Black" pitchFamily="18" charset="0"/>
              </a:rPr>
              <a:t> X</a:t>
            </a:r>
            <a:endParaRPr lang="en-US" sz="2400" dirty="0" smtClean="0">
              <a:latin typeface="Cooper Black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oper Black" pitchFamily="18" charset="0"/>
              <a:ea typeface="+mn-ea"/>
              <a:cs typeface="+mn-cs"/>
            </a:endParaRPr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76200" y="971550"/>
            <a:ext cx="4267200" cy="4038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342900" lvl="0" indent="-342900">
              <a:spcBef>
                <a:spcPct val="20000"/>
              </a:spcBef>
            </a:pPr>
            <a:endParaRPr lang="en-US" sz="1200" b="1" dirty="0" smtClean="0"/>
          </a:p>
          <a:p>
            <a:pPr marL="342900" lvl="0" indent="-342900">
              <a:spcBef>
                <a:spcPct val="20000"/>
              </a:spcBef>
            </a:pPr>
            <a:endParaRPr lang="en-US" sz="1200" b="1" dirty="0" smtClean="0"/>
          </a:p>
          <a:p>
            <a:pPr marL="342900" lvl="0" indent="-342900">
              <a:spcBef>
                <a:spcPct val="20000"/>
              </a:spcBef>
            </a:pPr>
            <a:r>
              <a:rPr lang="en-US" sz="1600" b="1" dirty="0" err="1" smtClean="0">
                <a:latin typeface="Cooper Black" pitchFamily="18" charset="0"/>
              </a:rPr>
              <a:t>Materi</a:t>
            </a:r>
            <a:r>
              <a:rPr lang="en-US" sz="1600" b="1" dirty="0" smtClean="0">
                <a:latin typeface="Cooper Black" pitchFamily="18" charset="0"/>
              </a:rPr>
              <a:t> </a:t>
            </a:r>
            <a:r>
              <a:rPr lang="en-US" sz="1600" b="1" dirty="0" err="1" smtClean="0">
                <a:latin typeface="Cooper Black" pitchFamily="18" charset="0"/>
              </a:rPr>
              <a:t>Sejarah</a:t>
            </a:r>
            <a:r>
              <a:rPr lang="en-US" sz="1600" b="1" dirty="0" smtClean="0">
                <a:latin typeface="Cooper Black" pitchFamily="18" charset="0"/>
              </a:rPr>
              <a:t> Indonesia </a:t>
            </a:r>
            <a:r>
              <a:rPr lang="en-US" sz="1600" b="1" dirty="0" err="1" smtClean="0">
                <a:latin typeface="Cooper Black" pitchFamily="18" charset="0"/>
              </a:rPr>
              <a:t>Kelas</a:t>
            </a:r>
            <a:r>
              <a:rPr lang="en-US" sz="1600" b="1" dirty="0" smtClean="0">
                <a:latin typeface="Cooper Black" pitchFamily="18" charset="0"/>
              </a:rPr>
              <a:t> X K-13 </a:t>
            </a:r>
            <a:r>
              <a:rPr lang="id-ID" sz="1600" b="1" dirty="0" smtClean="0">
                <a:latin typeface="Cooper Black" pitchFamily="18" charset="0"/>
              </a:rPr>
              <a:t>Revisi</a:t>
            </a:r>
            <a:r>
              <a:rPr lang="en-US" sz="1600" b="1" dirty="0" smtClean="0">
                <a:latin typeface="Cooper Black" pitchFamily="18" charset="0"/>
              </a:rPr>
              <a:t> :</a:t>
            </a:r>
          </a:p>
          <a:p>
            <a:pPr marL="342900" lvl="0" indent="-342900">
              <a:spcBef>
                <a:spcPct val="20000"/>
              </a:spcBef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1. </a:t>
            </a:r>
            <a:r>
              <a:rPr lang="en-US" sz="1400" b="1" dirty="0" err="1" smtClean="0">
                <a:latin typeface="Baskerville Old Face" pitchFamily="18" charset="0"/>
              </a:rPr>
              <a:t>Menelusuri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Peradaban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Awal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di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Kepulauan</a:t>
            </a:r>
            <a:r>
              <a:rPr lang="en-US" sz="1400" b="1" dirty="0" smtClean="0">
                <a:latin typeface="Baskerville Old Face" pitchFamily="18" charset="0"/>
              </a:rPr>
              <a:t> Indonesia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2. </a:t>
            </a:r>
            <a:r>
              <a:rPr lang="en-US" sz="1400" b="1" dirty="0" err="1" smtClean="0">
                <a:latin typeface="Baskerville Old Face" pitchFamily="18" charset="0"/>
              </a:rPr>
              <a:t>Perdagangan</a:t>
            </a:r>
            <a:r>
              <a:rPr lang="en-US" sz="1400" b="1" dirty="0" smtClean="0">
                <a:latin typeface="Baskerville Old Face" pitchFamily="18" charset="0"/>
              </a:rPr>
              <a:t>, </a:t>
            </a:r>
            <a:r>
              <a:rPr lang="en-US" sz="1400" b="1" dirty="0" err="1" smtClean="0">
                <a:latin typeface="Baskerville Old Face" pitchFamily="18" charset="0"/>
              </a:rPr>
              <a:t>Penguasa</a:t>
            </a:r>
            <a:r>
              <a:rPr lang="en-US" sz="1400" b="1" dirty="0" smtClean="0">
                <a:latin typeface="Baskerville Old Face" pitchFamily="18" charset="0"/>
              </a:rPr>
              <a:t>,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Pujangga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pada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Masa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Klasik</a:t>
            </a:r>
            <a:r>
              <a:rPr lang="en-US" sz="1400" b="1" dirty="0" smtClean="0">
                <a:latin typeface="Baskerville Old Face" pitchFamily="18" charset="0"/>
              </a:rPr>
              <a:t> (Hindu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Budhha</a:t>
            </a:r>
            <a:r>
              <a:rPr lang="en-US" sz="1400" b="1" dirty="0" smtClean="0">
                <a:latin typeface="Baskerville Old Face" pitchFamily="18" charset="0"/>
              </a:rPr>
              <a:t>).</a:t>
            </a:r>
          </a:p>
          <a:p>
            <a:pPr marL="342900" lvl="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3. </a:t>
            </a:r>
            <a:r>
              <a:rPr lang="en-US" sz="1400" b="1" dirty="0" err="1" smtClean="0">
                <a:latin typeface="Baskerville Old Face" pitchFamily="18" charset="0"/>
              </a:rPr>
              <a:t>Islamisasi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Silang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Budaya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di</a:t>
            </a:r>
            <a:r>
              <a:rPr lang="en-US" sz="1400" b="1" dirty="0" smtClean="0">
                <a:latin typeface="Baskerville Old Face" pitchFamily="18" charset="0"/>
              </a:rPr>
              <a:t> Indonesia.</a:t>
            </a:r>
          </a:p>
          <a:p>
            <a:pPr marL="342900" lvl="0" indent="-342900">
              <a:spcBef>
                <a:spcPct val="20000"/>
              </a:spcBef>
            </a:pPr>
            <a:endParaRPr lang="en-US" sz="1400" b="1" dirty="0" smtClean="0">
              <a:latin typeface="Baskerville Old Face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askerville Old Face" pitchFamily="18" charset="0"/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0" y="895350"/>
            <a:ext cx="4267200" cy="4038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1600" b="1" dirty="0" err="1" smtClean="0">
                <a:latin typeface="Cooper Black" pitchFamily="18" charset="0"/>
              </a:rPr>
              <a:t>Materi</a:t>
            </a:r>
            <a:r>
              <a:rPr lang="en-US" sz="1600" b="1" dirty="0" smtClean="0">
                <a:latin typeface="Cooper Black" pitchFamily="18" charset="0"/>
              </a:rPr>
              <a:t> </a:t>
            </a:r>
            <a:r>
              <a:rPr lang="en-US" sz="1600" b="1" dirty="0" err="1" smtClean="0">
                <a:latin typeface="Cooper Black" pitchFamily="18" charset="0"/>
              </a:rPr>
              <a:t>Sejarah</a:t>
            </a:r>
            <a:r>
              <a:rPr lang="en-US" sz="1600" b="1" dirty="0" smtClean="0">
                <a:latin typeface="Cooper Black" pitchFamily="18" charset="0"/>
              </a:rPr>
              <a:t> </a:t>
            </a:r>
            <a:r>
              <a:rPr lang="en-US" sz="1600" b="1" dirty="0" err="1" smtClean="0">
                <a:latin typeface="Cooper Black" pitchFamily="18" charset="0"/>
              </a:rPr>
              <a:t>Peminatan</a:t>
            </a:r>
            <a:r>
              <a:rPr lang="en-US" sz="1600" b="1" dirty="0" smtClean="0">
                <a:latin typeface="Cooper Black" pitchFamily="18" charset="0"/>
              </a:rPr>
              <a:t> </a:t>
            </a:r>
            <a:r>
              <a:rPr lang="en-US" sz="1600" b="1" dirty="0" err="1" smtClean="0">
                <a:latin typeface="Cooper Black" pitchFamily="18" charset="0"/>
              </a:rPr>
              <a:t>Kelas</a:t>
            </a:r>
            <a:r>
              <a:rPr lang="en-US" sz="1600" b="1" dirty="0" smtClean="0">
                <a:latin typeface="Cooper Black" pitchFamily="18" charset="0"/>
              </a:rPr>
              <a:t> X K-13 </a:t>
            </a:r>
            <a:r>
              <a:rPr lang="en-US" sz="1600" b="1" dirty="0" err="1" smtClean="0">
                <a:latin typeface="Cooper Black" pitchFamily="18" charset="0"/>
              </a:rPr>
              <a:t>Revisi</a:t>
            </a:r>
            <a:r>
              <a:rPr lang="en-US" sz="1600" b="1" dirty="0" smtClean="0">
                <a:latin typeface="Cooper Black" pitchFamily="18" charset="0"/>
              </a:rPr>
              <a:t> :</a:t>
            </a:r>
          </a:p>
          <a:p>
            <a:pPr marL="342900" indent="-342900">
              <a:spcBef>
                <a:spcPct val="20000"/>
              </a:spcBef>
            </a:pPr>
            <a:endParaRPr lang="en-US" sz="1600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1. </a:t>
            </a: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1 </a:t>
            </a:r>
            <a:r>
              <a:rPr lang="en-US" sz="1400" b="1" dirty="0" err="1" smtClean="0">
                <a:latin typeface="Baskerville Old Face" pitchFamily="18" charset="0"/>
              </a:rPr>
              <a:t>Manusia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Sejarah</a:t>
            </a:r>
            <a:endParaRPr lang="en-US" sz="1400" b="1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2.Bab 2 </a:t>
            </a:r>
            <a:r>
              <a:rPr lang="en-US" sz="1400" b="1" dirty="0" err="1" smtClean="0">
                <a:latin typeface="Baskerville Old Face" pitchFamily="18" charset="0"/>
              </a:rPr>
              <a:t>Sejarah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sebagai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Ilmu</a:t>
            </a:r>
            <a:endParaRPr lang="en-US" sz="1400" b="1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3. </a:t>
            </a: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3 </a:t>
            </a:r>
            <a:r>
              <a:rPr lang="en-US" sz="1400" b="1" dirty="0" err="1" smtClean="0">
                <a:latin typeface="Baskerville Old Face" pitchFamily="18" charset="0"/>
              </a:rPr>
              <a:t>Berpikir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Sejarah</a:t>
            </a:r>
            <a:endParaRPr lang="en-US" sz="1400" b="1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4. </a:t>
            </a: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4 </a:t>
            </a:r>
            <a:r>
              <a:rPr lang="en-US" sz="1400" b="1" dirty="0" err="1" smtClean="0">
                <a:latin typeface="Baskerville Old Face" pitchFamily="18" charset="0"/>
              </a:rPr>
              <a:t>Sumber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Sejarah</a:t>
            </a:r>
            <a:endParaRPr lang="en-US" sz="1400" b="1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5. </a:t>
            </a: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5 </a:t>
            </a:r>
            <a:r>
              <a:rPr lang="en-US" sz="1400" b="1" dirty="0" err="1" smtClean="0">
                <a:latin typeface="Baskerville Old Face" pitchFamily="18" charset="0"/>
              </a:rPr>
              <a:t>Penelitian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Sejarah</a:t>
            </a:r>
            <a:endParaRPr lang="en-US" sz="1400" b="1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6. </a:t>
            </a: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6 </a:t>
            </a:r>
            <a:r>
              <a:rPr lang="en-US" sz="1400" b="1" dirty="0" err="1" smtClean="0">
                <a:latin typeface="Baskerville Old Face" pitchFamily="18" charset="0"/>
              </a:rPr>
              <a:t>Historiografi</a:t>
            </a:r>
            <a:r>
              <a:rPr lang="en-US" sz="1400" b="1" dirty="0" smtClean="0">
                <a:latin typeface="Baskerville Old Face" pitchFamily="18" charset="0"/>
              </a:rPr>
              <a:t> Indonesia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7. </a:t>
            </a: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7 </a:t>
            </a:r>
            <a:r>
              <a:rPr lang="en-US" sz="1400" b="1" dirty="0" err="1" smtClean="0">
                <a:latin typeface="Baskerville Old Face" pitchFamily="18" charset="0"/>
              </a:rPr>
              <a:t>Manusia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Purba</a:t>
            </a:r>
            <a:r>
              <a:rPr lang="en-US" sz="1400" b="1" dirty="0" smtClean="0">
                <a:latin typeface="Baskerville Old Face" pitchFamily="18" charset="0"/>
              </a:rPr>
              <a:t> Indonesia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Dunia</a:t>
            </a:r>
            <a:endParaRPr lang="en-US" sz="1400" b="1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8.  </a:t>
            </a: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8 </a:t>
            </a:r>
            <a:r>
              <a:rPr lang="en-US" sz="1400" b="1" dirty="0" err="1" smtClean="0">
                <a:latin typeface="Baskerville Old Face" pitchFamily="18" charset="0"/>
              </a:rPr>
              <a:t>Kehidupan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Manusia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Praaksara</a:t>
            </a:r>
            <a:r>
              <a:rPr lang="en-US" sz="1400" b="1" dirty="0" smtClean="0">
                <a:latin typeface="Baskerville Old Face" pitchFamily="18" charset="0"/>
              </a:rPr>
              <a:t> Indonesia</a:t>
            </a: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9.  </a:t>
            </a: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9 </a:t>
            </a:r>
            <a:r>
              <a:rPr lang="en-US" sz="1400" b="1" dirty="0" err="1" smtClean="0">
                <a:latin typeface="Baskerville Old Face" pitchFamily="18" charset="0"/>
              </a:rPr>
              <a:t>Peradaban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Awal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Masyarakat</a:t>
            </a:r>
            <a:r>
              <a:rPr lang="en-US" sz="1400" b="1" dirty="0" smtClean="0">
                <a:latin typeface="Baskerville Old Face" pitchFamily="18" charset="0"/>
              </a:rPr>
              <a:t> Indonesia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Dunia</a:t>
            </a:r>
            <a:endParaRPr lang="en-US" sz="1400" b="1" dirty="0" smtClean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/>
          <p:cNvSpPr txBox="1">
            <a:spLocks/>
          </p:cNvSpPr>
          <p:nvPr/>
        </p:nvSpPr>
        <p:spPr>
          <a:xfrm>
            <a:off x="2209800" y="57150"/>
            <a:ext cx="6705600" cy="796974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>
              <a:spcBef>
                <a:spcPct val="0"/>
              </a:spcBef>
            </a:pPr>
            <a:endParaRPr lang="en-US" sz="2400" b="1" dirty="0" smtClean="0">
              <a:latin typeface="Cooper Black" pitchFamily="18" charset="0"/>
            </a:endParaRPr>
          </a:p>
          <a:p>
            <a:pPr algn="ctr">
              <a:spcBef>
                <a:spcPct val="0"/>
              </a:spcBef>
            </a:pPr>
            <a:r>
              <a:rPr lang="id-ID" sz="2400" b="1" dirty="0" smtClean="0">
                <a:latin typeface="Cooper Black" pitchFamily="18" charset="0"/>
              </a:rPr>
              <a:t>Konten materi Sejarah Peminatan dan Sejarah Indonesia Kurikulum 2013</a:t>
            </a:r>
            <a:r>
              <a:rPr lang="en-US" sz="2400" b="1" dirty="0" smtClean="0">
                <a:latin typeface="Cooper Black" pitchFamily="18" charset="0"/>
              </a:rPr>
              <a:t> </a:t>
            </a:r>
            <a:r>
              <a:rPr lang="en-US" sz="2400" b="1" dirty="0" err="1" smtClean="0">
                <a:latin typeface="Cooper Black" pitchFamily="18" charset="0"/>
              </a:rPr>
              <a:t>Kelas</a:t>
            </a:r>
            <a:r>
              <a:rPr lang="en-US" sz="2400" b="1" dirty="0" smtClean="0">
                <a:latin typeface="Cooper Black" pitchFamily="18" charset="0"/>
              </a:rPr>
              <a:t> XI</a:t>
            </a:r>
            <a:endParaRPr lang="en-US" sz="2400" dirty="0" smtClean="0">
              <a:latin typeface="Cooper Black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oper Black" pitchFamily="18" charset="0"/>
              <a:ea typeface="+mn-ea"/>
              <a:cs typeface="+mn-cs"/>
            </a:endParaRPr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76200" y="971550"/>
            <a:ext cx="4267200" cy="4038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1600" b="1" dirty="0" smtClean="0">
                <a:latin typeface="Cooper Black" pitchFamily="18" charset="0"/>
              </a:rPr>
              <a:t>K</a:t>
            </a:r>
            <a:r>
              <a:rPr lang="id-ID" sz="1600" b="1" dirty="0" smtClean="0">
                <a:latin typeface="Cooper Black" pitchFamily="18" charset="0"/>
              </a:rPr>
              <a:t>onten materi Kelas XI Sejarah </a:t>
            </a:r>
            <a:r>
              <a:rPr lang="en-US" sz="1600" b="1" dirty="0" smtClean="0">
                <a:latin typeface="Cooper Black" pitchFamily="18" charset="0"/>
              </a:rPr>
              <a:t>Indonesia </a:t>
            </a:r>
            <a:r>
              <a:rPr lang="id-ID" sz="1600" b="1" dirty="0" smtClean="0">
                <a:latin typeface="Cooper Black" pitchFamily="18" charset="0"/>
              </a:rPr>
              <a:t>Kurikulum 2013 Revisi</a:t>
            </a:r>
            <a:r>
              <a:rPr lang="en-US" sz="1600" b="1" dirty="0" smtClean="0">
                <a:latin typeface="Cooper Black" pitchFamily="18" charset="0"/>
              </a:rPr>
              <a:t> :</a:t>
            </a:r>
          </a:p>
          <a:p>
            <a:pPr marL="342900" indent="-342900">
              <a:spcBef>
                <a:spcPct val="20000"/>
              </a:spcBef>
            </a:pPr>
            <a:endParaRPr lang="en-US" sz="1600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1.  BAB</a:t>
            </a:r>
            <a:r>
              <a:rPr lang="id-ID" sz="1400" b="1" dirty="0" smtClean="0">
                <a:latin typeface="Baskerville Old Face" pitchFamily="18" charset="0"/>
              </a:rPr>
              <a:t> I Antara Kolonialisme dan Imperialisme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2. </a:t>
            </a:r>
            <a:r>
              <a:rPr lang="id-ID" sz="1400" b="1" dirty="0" smtClean="0">
                <a:latin typeface="Baskerville Old Face" pitchFamily="18" charset="0"/>
              </a:rPr>
              <a:t>BAB 2 Perang Melawan Kolonialisme dan Imperialisme</a:t>
            </a:r>
            <a:endParaRPr lang="en-US" sz="1400" b="1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3. </a:t>
            </a:r>
            <a:r>
              <a:rPr lang="id-ID" sz="1400" b="1" dirty="0" smtClean="0">
                <a:latin typeface="Baskerville Old Face" pitchFamily="18" charset="0"/>
              </a:rPr>
              <a:t>BAB 3 Dampak Perkembangan Kolonialisme dan Imperialisme 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4. </a:t>
            </a:r>
            <a:r>
              <a:rPr lang="id-ID" sz="1400" b="1" dirty="0" smtClean="0">
                <a:latin typeface="Baskerville Old Face" pitchFamily="18" charset="0"/>
              </a:rPr>
              <a:t>BAB 4 Sumpah Pemuda dan Jati Diri Keindonesiaan 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5. </a:t>
            </a:r>
            <a:r>
              <a:rPr lang="id-ID" sz="1400" b="1" dirty="0" smtClean="0">
                <a:latin typeface="Baskerville Old Face" pitchFamily="18" charset="0"/>
              </a:rPr>
              <a:t>BAB 5 Tirani Matahari Terbit 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6. </a:t>
            </a:r>
            <a:r>
              <a:rPr lang="id-ID" sz="1400" b="1" dirty="0" smtClean="0">
                <a:latin typeface="Baskerville Old Face" pitchFamily="18" charset="0"/>
              </a:rPr>
              <a:t>BAB 6 Indonesia Merdeka 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400" b="1" dirty="0" smtClean="0">
                <a:latin typeface="Baskerville Old Face" pitchFamily="18" charset="0"/>
              </a:rPr>
              <a:t>7. </a:t>
            </a:r>
            <a:r>
              <a:rPr lang="id-ID" sz="1400" b="1" dirty="0" smtClean="0">
                <a:latin typeface="Baskerville Old Face" pitchFamily="18" charset="0"/>
              </a:rPr>
              <a:t>BAB 7 Revolusi Menegakkan Panji-Panji NKRI </a:t>
            </a:r>
            <a:endParaRPr lang="en-US" sz="1400" dirty="0" smtClean="0">
              <a:latin typeface="Baskerville Old Face" pitchFamily="18" charset="0"/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0" y="971550"/>
            <a:ext cx="4267200" cy="4038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342900" lvl="0" indent="-342900">
              <a:spcBef>
                <a:spcPct val="20000"/>
              </a:spcBef>
            </a:pPr>
            <a:endParaRPr lang="en-US" sz="1200" b="1" dirty="0" smtClean="0"/>
          </a:p>
          <a:p>
            <a:pPr marL="342900" lvl="0" indent="-342900">
              <a:spcBef>
                <a:spcPct val="20000"/>
              </a:spcBef>
            </a:pPr>
            <a:endParaRPr lang="en-US" sz="1200" b="1" dirty="0" smtClean="0"/>
          </a:p>
          <a:p>
            <a:pPr marL="342900" indent="-342900">
              <a:spcBef>
                <a:spcPct val="20000"/>
              </a:spcBef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600" b="1" dirty="0" err="1" smtClean="0">
                <a:latin typeface="Cooper Black" pitchFamily="18" charset="0"/>
              </a:rPr>
              <a:t>Konten</a:t>
            </a:r>
            <a:r>
              <a:rPr lang="id-ID" sz="1600" b="1" dirty="0" smtClean="0">
                <a:latin typeface="Cooper Black" pitchFamily="18" charset="0"/>
              </a:rPr>
              <a:t> materi Kelas XI Sejarah </a:t>
            </a:r>
            <a:r>
              <a:rPr lang="en-US" sz="1600" b="1" dirty="0" err="1" smtClean="0">
                <a:latin typeface="Cooper Black" pitchFamily="18" charset="0"/>
              </a:rPr>
              <a:t>Peminatan</a:t>
            </a:r>
            <a:r>
              <a:rPr lang="id-ID" sz="1600" b="1" dirty="0" smtClean="0">
                <a:latin typeface="Cooper Black" pitchFamily="18" charset="0"/>
              </a:rPr>
              <a:t> Kurikulum 2013 Revisi</a:t>
            </a:r>
            <a:r>
              <a:rPr lang="en-US" sz="1600" b="1" dirty="0" smtClean="0">
                <a:latin typeface="Cooper Black" pitchFamily="18" charset="0"/>
              </a:rPr>
              <a:t> : </a:t>
            </a:r>
          </a:p>
          <a:p>
            <a:pPr marL="342900" indent="-342900">
              <a:spcBef>
                <a:spcPct val="20000"/>
              </a:spcBef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b="1" dirty="0" smtClean="0">
                <a:latin typeface="Baskerville Old Face" pitchFamily="18" charset="0"/>
              </a:rPr>
              <a:t>1. BAB I </a:t>
            </a:r>
            <a:r>
              <a:rPr lang="en-US" sz="1200" b="1" dirty="0" err="1" smtClean="0">
                <a:latin typeface="Baskerville Old Face" pitchFamily="18" charset="0"/>
              </a:rPr>
              <a:t>Kerajaan-Kerajaan</a:t>
            </a:r>
            <a:r>
              <a:rPr lang="en-US" sz="1200" b="1" dirty="0" smtClean="0">
                <a:latin typeface="Baskerville Old Face" pitchFamily="18" charset="0"/>
              </a:rPr>
              <a:t>  Hindu-Buddha </a:t>
            </a:r>
            <a:r>
              <a:rPr lang="en-US" sz="1200" b="1" dirty="0" err="1" smtClean="0">
                <a:latin typeface="Baskerville Old Face" pitchFamily="18" charset="0"/>
              </a:rPr>
              <a:t>di</a:t>
            </a:r>
            <a:r>
              <a:rPr lang="en-US" sz="1200" b="1" dirty="0" smtClean="0">
                <a:latin typeface="Baskerville Old Face" pitchFamily="18" charset="0"/>
              </a:rPr>
              <a:t> Nusantara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b="1" dirty="0" smtClean="0">
                <a:latin typeface="Baskerville Old Face" pitchFamily="18" charset="0"/>
              </a:rPr>
              <a:t>2. BAB </a:t>
            </a:r>
            <a:r>
              <a:rPr lang="id-ID" sz="1200" b="1" dirty="0" smtClean="0">
                <a:latin typeface="Baskerville Old Face" pitchFamily="18" charset="0"/>
              </a:rPr>
              <a:t>2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Kerajaan-Kerajaan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Besar</a:t>
            </a:r>
            <a:r>
              <a:rPr lang="en-US" sz="1200" b="1" dirty="0" smtClean="0">
                <a:latin typeface="Baskerville Old Face" pitchFamily="18" charset="0"/>
              </a:rPr>
              <a:t> Islam </a:t>
            </a:r>
            <a:r>
              <a:rPr lang="en-US" sz="1200" b="1" dirty="0" err="1" smtClean="0">
                <a:latin typeface="Baskerville Old Face" pitchFamily="18" charset="0"/>
              </a:rPr>
              <a:t>di</a:t>
            </a:r>
            <a:r>
              <a:rPr lang="en-US" sz="1200" b="1" dirty="0" smtClean="0">
                <a:latin typeface="Baskerville Old Face" pitchFamily="18" charset="0"/>
              </a:rPr>
              <a:t> Nusantara</a:t>
            </a:r>
            <a:endParaRPr lang="en-US" sz="12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b="1" dirty="0" smtClean="0">
                <a:latin typeface="Baskerville Old Face" pitchFamily="18" charset="0"/>
              </a:rPr>
              <a:t>3. BAB </a:t>
            </a:r>
            <a:r>
              <a:rPr lang="id-ID" sz="1200" b="1" dirty="0" smtClean="0">
                <a:latin typeface="Baskerville Old Face" pitchFamily="18" charset="0"/>
              </a:rPr>
              <a:t>3</a:t>
            </a:r>
            <a:r>
              <a:rPr lang="en-US" sz="1200" b="1" dirty="0" smtClean="0">
                <a:latin typeface="Baskerville Old Face" pitchFamily="18" charset="0"/>
              </a:rPr>
              <a:t> Abad </a:t>
            </a:r>
            <a:r>
              <a:rPr lang="en-US" sz="1200" b="1" dirty="0" err="1" smtClean="0">
                <a:latin typeface="Baskerville Old Face" pitchFamily="18" charset="0"/>
              </a:rPr>
              <a:t>Pertengahan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Renaisans</a:t>
            </a:r>
            <a:r>
              <a:rPr lang="en-US" sz="1200" b="1" dirty="0" smtClean="0">
                <a:latin typeface="Baskerville Old Face" pitchFamily="18" charset="0"/>
              </a:rPr>
              <a:t>, </a:t>
            </a:r>
            <a:r>
              <a:rPr lang="en-US" sz="1200" b="1" dirty="0" err="1" smtClean="0">
                <a:latin typeface="Baskerville Old Face" pitchFamily="18" charset="0"/>
              </a:rPr>
              <a:t>Reformasi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Gereja</a:t>
            </a:r>
            <a:r>
              <a:rPr lang="en-US" sz="1200" b="1" dirty="0" smtClean="0">
                <a:latin typeface="Baskerville Old Face" pitchFamily="18" charset="0"/>
              </a:rPr>
              <a:t>, </a:t>
            </a:r>
            <a:r>
              <a:rPr lang="en-US" sz="1200" b="1" dirty="0" err="1" smtClean="0">
                <a:latin typeface="Baskerville Old Face" pitchFamily="18" charset="0"/>
              </a:rPr>
              <a:t>dan</a:t>
            </a:r>
            <a:r>
              <a:rPr lang="en-US" sz="1200" b="1" dirty="0" smtClean="0">
                <a:latin typeface="Baskerville Old Face" pitchFamily="18" charset="0"/>
              </a:rPr>
              <a:t> Abad </a:t>
            </a:r>
            <a:r>
              <a:rPr lang="en-US" sz="1200" b="1" dirty="0" err="1" smtClean="0">
                <a:latin typeface="Baskerville Old Face" pitchFamily="18" charset="0"/>
              </a:rPr>
              <a:t>Pencerahan</a:t>
            </a:r>
            <a:r>
              <a:rPr lang="en-US" sz="1200" b="1" dirty="0" smtClean="0">
                <a:latin typeface="Baskerville Old Face" pitchFamily="18" charset="0"/>
              </a:rPr>
              <a:t> (</a:t>
            </a:r>
            <a:r>
              <a:rPr lang="en-US" sz="1200" b="1" dirty="0" err="1" smtClean="0">
                <a:latin typeface="Baskerville Old Face" pitchFamily="18" charset="0"/>
              </a:rPr>
              <a:t>Aufklarung</a:t>
            </a:r>
            <a:r>
              <a:rPr lang="en-US" sz="1200" b="1" dirty="0" smtClean="0">
                <a:latin typeface="Baskerville Old Face" pitchFamily="18" charset="0"/>
              </a:rPr>
              <a:t>)</a:t>
            </a:r>
            <a:endParaRPr lang="en-US" sz="12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b="1" dirty="0" smtClean="0">
                <a:latin typeface="Baskerville Old Face" pitchFamily="18" charset="0"/>
              </a:rPr>
              <a:t>4. </a:t>
            </a:r>
            <a:r>
              <a:rPr lang="en-US" sz="1200" b="1" dirty="0" err="1" smtClean="0">
                <a:latin typeface="Baskerville Old Face" pitchFamily="18" charset="0"/>
              </a:rPr>
              <a:t>Bab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id-ID" sz="1200" b="1" dirty="0" smtClean="0">
                <a:latin typeface="Baskerville Old Face" pitchFamily="18" charset="0"/>
              </a:rPr>
              <a:t>4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Pengaruh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Refolusi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Industri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Terhadap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Kehidupan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Bangsa</a:t>
            </a:r>
            <a:r>
              <a:rPr lang="en-US" sz="1200" b="1" dirty="0" smtClean="0">
                <a:latin typeface="Baskerville Old Face" pitchFamily="18" charset="0"/>
              </a:rPr>
              <a:t> Indonesia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b="1" dirty="0" smtClean="0">
                <a:latin typeface="Baskerville Old Face" pitchFamily="18" charset="0"/>
              </a:rPr>
              <a:t>5. BAB </a:t>
            </a:r>
            <a:r>
              <a:rPr lang="id-ID" sz="1200" b="1" dirty="0" smtClean="0">
                <a:latin typeface="Baskerville Old Face" pitchFamily="18" charset="0"/>
              </a:rPr>
              <a:t>5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Revolusi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Besar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Dunia</a:t>
            </a:r>
            <a:r>
              <a:rPr lang="en-US" sz="1200" b="1" dirty="0" smtClean="0">
                <a:latin typeface="Baskerville Old Face" pitchFamily="18" charset="0"/>
              </a:rPr>
              <a:t> Dan </a:t>
            </a:r>
            <a:r>
              <a:rPr lang="en-US" sz="1200" b="1" dirty="0" err="1" smtClean="0">
                <a:latin typeface="Baskerville Old Face" pitchFamily="18" charset="0"/>
              </a:rPr>
              <a:t>Pengaruhnya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Terhadap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Kehidupan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Umat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Manusia</a:t>
            </a:r>
            <a:endParaRPr lang="en-US" sz="1200" b="1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b="1" dirty="0" smtClean="0">
                <a:latin typeface="Baskerville Old Face" pitchFamily="18" charset="0"/>
              </a:rPr>
              <a:t>6. BAB </a:t>
            </a:r>
            <a:r>
              <a:rPr lang="id-ID" sz="1200" b="1" dirty="0" smtClean="0">
                <a:latin typeface="Baskerville Old Face" pitchFamily="18" charset="0"/>
              </a:rPr>
              <a:t>6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Perang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Dunia</a:t>
            </a:r>
            <a:r>
              <a:rPr lang="en-US" sz="1200" b="1" dirty="0" smtClean="0">
                <a:latin typeface="Baskerville Old Face" pitchFamily="18" charset="0"/>
              </a:rPr>
              <a:t> 1 Dan </a:t>
            </a:r>
            <a:r>
              <a:rPr lang="en-US" sz="1200" b="1" dirty="0" err="1" smtClean="0">
                <a:latin typeface="Baskerville Old Face" pitchFamily="18" charset="0"/>
              </a:rPr>
              <a:t>Perang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Dunia</a:t>
            </a:r>
            <a:r>
              <a:rPr lang="en-US" sz="1200" b="1" dirty="0" smtClean="0">
                <a:latin typeface="Baskerville Old Face" pitchFamily="18" charset="0"/>
              </a:rPr>
              <a:t> 2	</a:t>
            </a:r>
          </a:p>
          <a:p>
            <a:pPr marL="342900" indent="-342900">
              <a:spcBef>
                <a:spcPct val="20000"/>
              </a:spcBef>
            </a:pPr>
            <a:r>
              <a:rPr lang="en-US" sz="1200" b="1" dirty="0" smtClean="0">
                <a:latin typeface="Baskerville Old Face" pitchFamily="18" charset="0"/>
              </a:rPr>
              <a:t>7. BAB </a:t>
            </a:r>
            <a:r>
              <a:rPr lang="id-ID" sz="1200" b="1" dirty="0" smtClean="0">
                <a:latin typeface="Baskerville Old Face" pitchFamily="18" charset="0"/>
              </a:rPr>
              <a:t>7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Nasionalisme</a:t>
            </a:r>
            <a:r>
              <a:rPr lang="en-US" sz="1200" b="1" dirty="0" smtClean="0">
                <a:latin typeface="Baskerville Old Face" pitchFamily="18" charset="0"/>
              </a:rPr>
              <a:t> Dan </a:t>
            </a:r>
            <a:r>
              <a:rPr lang="en-US" sz="1200" b="1" dirty="0" err="1" smtClean="0">
                <a:latin typeface="Baskerville Old Face" pitchFamily="18" charset="0"/>
              </a:rPr>
              <a:t>Perkembangan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di</a:t>
            </a:r>
            <a:r>
              <a:rPr lang="en-US" sz="1200" b="1" dirty="0" smtClean="0">
                <a:latin typeface="Baskerville Old Face" pitchFamily="18" charset="0"/>
              </a:rPr>
              <a:t> Asia Dan </a:t>
            </a:r>
            <a:r>
              <a:rPr lang="en-US" sz="1200" b="1" dirty="0" err="1" smtClean="0">
                <a:latin typeface="Baskerville Old Face" pitchFamily="18" charset="0"/>
              </a:rPr>
              <a:t>Afrika</a:t>
            </a:r>
            <a:endParaRPr lang="en-US" sz="12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200" b="1" dirty="0" smtClean="0">
                <a:latin typeface="Baskerville Old Face" pitchFamily="18" charset="0"/>
              </a:rPr>
              <a:t>8. BAB </a:t>
            </a:r>
            <a:r>
              <a:rPr lang="id-ID" sz="1200" b="1" dirty="0" smtClean="0">
                <a:latin typeface="Baskerville Old Face" pitchFamily="18" charset="0"/>
              </a:rPr>
              <a:t>8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Berbangsa</a:t>
            </a:r>
            <a:r>
              <a:rPr lang="en-US" sz="1200" b="1" dirty="0" smtClean="0">
                <a:latin typeface="Baskerville Old Face" pitchFamily="18" charset="0"/>
              </a:rPr>
              <a:t> Dan </a:t>
            </a:r>
            <a:r>
              <a:rPr lang="en-US" sz="1200" b="1" dirty="0" err="1" smtClean="0">
                <a:latin typeface="Baskerville Old Face" pitchFamily="18" charset="0"/>
              </a:rPr>
              <a:t>Bernegara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Proklamasi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Kemerdekaan</a:t>
            </a:r>
            <a:r>
              <a:rPr lang="en-US" sz="1200" b="1" dirty="0" smtClean="0">
                <a:latin typeface="Baskerville Old Face" pitchFamily="18" charset="0"/>
              </a:rPr>
              <a:t> Dan </a:t>
            </a:r>
            <a:r>
              <a:rPr lang="en-US" sz="1200" b="1" dirty="0" err="1" smtClean="0">
                <a:latin typeface="Baskerville Old Face" pitchFamily="18" charset="0"/>
              </a:rPr>
              <a:t>Penegakan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Hak-Hak</a:t>
            </a:r>
            <a:r>
              <a:rPr lang="en-US" sz="1200" b="1" dirty="0" smtClean="0">
                <a:latin typeface="Baskerville Old Face" pitchFamily="18" charset="0"/>
              </a:rPr>
              <a:t> </a:t>
            </a:r>
            <a:r>
              <a:rPr lang="en-US" sz="1200" b="1" dirty="0" err="1" smtClean="0">
                <a:latin typeface="Baskerville Old Face" pitchFamily="18" charset="0"/>
              </a:rPr>
              <a:t>Bangsa</a:t>
            </a:r>
            <a:endParaRPr lang="en-US" sz="12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 dirty="0" smtClean="0"/>
          </a:p>
          <a:p>
            <a:pPr marL="342900" indent="-342900">
              <a:spcBef>
                <a:spcPct val="20000"/>
              </a:spcBef>
            </a:pPr>
            <a:endParaRPr lang="en-US" sz="1200" dirty="0" smtClean="0"/>
          </a:p>
          <a:p>
            <a:pPr marL="342900" indent="-342900">
              <a:spcBef>
                <a:spcPct val="20000"/>
              </a:spcBef>
            </a:pPr>
            <a:endParaRPr lang="en-US" sz="1200" dirty="0" smtClean="0"/>
          </a:p>
          <a:p>
            <a:pPr marL="342900" indent="-342900">
              <a:spcBef>
                <a:spcPct val="20000"/>
              </a:spcBef>
            </a:pPr>
            <a:r>
              <a:rPr lang="id-ID" sz="1200" b="1" dirty="0" smtClean="0"/>
              <a:t> </a:t>
            </a:r>
            <a:endParaRPr lang="en-US" sz="1200" dirty="0" smtClean="0"/>
          </a:p>
          <a:p>
            <a:pPr marL="342900" lvl="0" indent="-342900">
              <a:spcBef>
                <a:spcPct val="20000"/>
              </a:spcBef>
            </a:pPr>
            <a:endParaRPr lang="en-US" sz="1200" b="1" dirty="0" smtClean="0">
              <a:latin typeface="Cooper Black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5"/>
          <p:cNvSpPr txBox="1">
            <a:spLocks/>
          </p:cNvSpPr>
          <p:nvPr/>
        </p:nvSpPr>
        <p:spPr>
          <a:xfrm>
            <a:off x="2209800" y="57150"/>
            <a:ext cx="6705600" cy="796974"/>
          </a:xfrm>
          <a:prstGeom prst="chevron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77500" lnSpcReduction="20000"/>
          </a:bodyPr>
          <a:lstStyle/>
          <a:p>
            <a:pPr algn="ctr">
              <a:spcBef>
                <a:spcPct val="0"/>
              </a:spcBef>
            </a:pPr>
            <a:endParaRPr lang="en-US" sz="2400" b="1" dirty="0" smtClean="0">
              <a:latin typeface="Cooper Black" pitchFamily="18" charset="0"/>
            </a:endParaRPr>
          </a:p>
          <a:p>
            <a:pPr algn="ctr">
              <a:spcBef>
                <a:spcPct val="0"/>
              </a:spcBef>
            </a:pPr>
            <a:r>
              <a:rPr lang="id-ID" sz="2400" b="1" dirty="0" smtClean="0">
                <a:latin typeface="Cooper Black" pitchFamily="18" charset="0"/>
              </a:rPr>
              <a:t>Konten materi Sejarah Peminatan dan Sejarah Indonesia Kurikulum 2013</a:t>
            </a:r>
            <a:r>
              <a:rPr lang="en-US" sz="2400" b="1" dirty="0" smtClean="0">
                <a:latin typeface="Cooper Black" pitchFamily="18" charset="0"/>
              </a:rPr>
              <a:t> </a:t>
            </a:r>
            <a:r>
              <a:rPr lang="en-US" sz="2400" b="1" dirty="0" err="1" smtClean="0">
                <a:latin typeface="Cooper Black" pitchFamily="18" charset="0"/>
              </a:rPr>
              <a:t>Kelas</a:t>
            </a:r>
            <a:r>
              <a:rPr lang="en-US" sz="2400" b="1" dirty="0" smtClean="0">
                <a:latin typeface="Cooper Black" pitchFamily="18" charset="0"/>
              </a:rPr>
              <a:t> XII</a:t>
            </a:r>
            <a:endParaRPr lang="en-US" sz="2400" dirty="0" smtClean="0">
              <a:latin typeface="Cooper Black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ooper Black" pitchFamily="18" charset="0"/>
              <a:ea typeface="+mn-ea"/>
              <a:cs typeface="+mn-cs"/>
            </a:endParaRPr>
          </a:p>
        </p:txBody>
      </p:sp>
      <p:sp>
        <p:nvSpPr>
          <p:cNvPr id="4" name="Content Placeholder 7"/>
          <p:cNvSpPr txBox="1">
            <a:spLocks/>
          </p:cNvSpPr>
          <p:nvPr/>
        </p:nvSpPr>
        <p:spPr>
          <a:xfrm>
            <a:off x="76200" y="971550"/>
            <a:ext cx="4267200" cy="4038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1600" b="1" dirty="0" smtClean="0">
                <a:latin typeface="Cooper Black" pitchFamily="18" charset="0"/>
              </a:rPr>
              <a:t>K</a:t>
            </a:r>
            <a:r>
              <a:rPr lang="id-ID" sz="1600" b="1" dirty="0" smtClean="0">
                <a:latin typeface="Cooper Black" pitchFamily="18" charset="0"/>
              </a:rPr>
              <a:t>onten materi Kelas XI</a:t>
            </a:r>
            <a:r>
              <a:rPr lang="en-US" sz="1600" b="1" dirty="0" smtClean="0">
                <a:latin typeface="Cooper Black" pitchFamily="18" charset="0"/>
              </a:rPr>
              <a:t>I </a:t>
            </a:r>
            <a:r>
              <a:rPr lang="id-ID" sz="1600" b="1" dirty="0" smtClean="0">
                <a:latin typeface="Cooper Black" pitchFamily="18" charset="0"/>
              </a:rPr>
              <a:t>Sejarah</a:t>
            </a:r>
            <a:r>
              <a:rPr lang="en-US" sz="1600" b="1" dirty="0" smtClean="0">
                <a:latin typeface="Cooper Black" pitchFamily="18" charset="0"/>
              </a:rPr>
              <a:t> Indonesia </a:t>
            </a:r>
            <a:r>
              <a:rPr lang="id-ID" sz="1600" b="1" dirty="0" smtClean="0">
                <a:latin typeface="Cooper Black" pitchFamily="18" charset="0"/>
              </a:rPr>
              <a:t>Kurikulum 2013 Revisi</a:t>
            </a:r>
            <a:r>
              <a:rPr lang="en-US" sz="1600" b="1" dirty="0" smtClean="0">
                <a:latin typeface="Cooper Black" pitchFamily="18" charset="0"/>
              </a:rPr>
              <a:t> :</a:t>
            </a:r>
          </a:p>
          <a:p>
            <a:pPr marL="342900" indent="-342900">
              <a:spcBef>
                <a:spcPct val="20000"/>
              </a:spcBef>
              <a:buAutoNum type="arabicPeriod"/>
            </a:pP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1 </a:t>
            </a:r>
            <a:r>
              <a:rPr lang="en-US" sz="1400" b="1" dirty="0" err="1" smtClean="0">
                <a:latin typeface="Baskerville Old Face" pitchFamily="18" charset="0"/>
              </a:rPr>
              <a:t>Perjuangan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Menghadapi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Ancaman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Disintegrasi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Bangsa</a:t>
            </a:r>
            <a:endParaRPr lang="en-US" sz="1400" b="1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II </a:t>
            </a:r>
            <a:r>
              <a:rPr lang="en-US" sz="1400" b="1" dirty="0" err="1" smtClean="0">
                <a:latin typeface="Baskerville Old Face" pitchFamily="18" charset="0"/>
              </a:rPr>
              <a:t>Sistem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Struktur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Politik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Ekonomi</a:t>
            </a:r>
            <a:r>
              <a:rPr lang="en-US" sz="1400" b="1" dirty="0" smtClean="0">
                <a:latin typeface="Baskerville Old Face" pitchFamily="18" charset="0"/>
              </a:rPr>
              <a:t> Indonesia </a:t>
            </a:r>
            <a:r>
              <a:rPr lang="en-US" sz="1400" b="1" dirty="0" err="1" smtClean="0">
                <a:latin typeface="Baskerville Old Face" pitchFamily="18" charset="0"/>
              </a:rPr>
              <a:t>Masa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Demokrasi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Parlementer</a:t>
            </a:r>
            <a:r>
              <a:rPr lang="en-US" sz="1400" b="1" dirty="0" smtClean="0">
                <a:latin typeface="Baskerville Old Face" pitchFamily="18" charset="0"/>
              </a:rPr>
              <a:t> (1950 – 1959)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III </a:t>
            </a:r>
            <a:r>
              <a:rPr lang="en-US" sz="1400" b="1" dirty="0" err="1" smtClean="0">
                <a:latin typeface="Baskerville Old Face" pitchFamily="18" charset="0"/>
              </a:rPr>
              <a:t>Sistem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Struktur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Politik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Ekonomi</a:t>
            </a:r>
            <a:r>
              <a:rPr lang="en-US" sz="1400" b="1" dirty="0" smtClean="0">
                <a:latin typeface="Baskerville Old Face" pitchFamily="18" charset="0"/>
              </a:rPr>
              <a:t> Indonesia </a:t>
            </a:r>
            <a:r>
              <a:rPr lang="en-US" sz="1400" b="1" dirty="0" err="1" smtClean="0">
                <a:latin typeface="Baskerville Old Face" pitchFamily="18" charset="0"/>
              </a:rPr>
              <a:t>Masa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Demokrasi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Terpimpin</a:t>
            </a:r>
            <a:r>
              <a:rPr lang="en-US" sz="1400" b="1" dirty="0" smtClean="0">
                <a:latin typeface="Baskerville Old Face" pitchFamily="18" charset="0"/>
              </a:rPr>
              <a:t> (1959- 1965)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IV </a:t>
            </a:r>
            <a:r>
              <a:rPr lang="en-US" sz="1400" b="1" dirty="0" err="1" smtClean="0">
                <a:latin typeface="Baskerville Old Face" pitchFamily="18" charset="0"/>
              </a:rPr>
              <a:t>Sistem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Struktur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Politik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Ekonomi</a:t>
            </a:r>
            <a:r>
              <a:rPr lang="en-US" sz="1400" b="1" dirty="0" smtClean="0">
                <a:latin typeface="Baskerville Old Face" pitchFamily="18" charset="0"/>
              </a:rPr>
              <a:t> Indonesia </a:t>
            </a:r>
            <a:r>
              <a:rPr lang="en-US" sz="1400" b="1" dirty="0" err="1" smtClean="0">
                <a:latin typeface="Baskerville Old Face" pitchFamily="18" charset="0"/>
              </a:rPr>
              <a:t>Masa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Orde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Baru</a:t>
            </a:r>
            <a:r>
              <a:rPr lang="en-US" sz="1400" b="1" dirty="0" smtClean="0">
                <a:latin typeface="Baskerville Old Face" pitchFamily="18" charset="0"/>
              </a:rPr>
              <a:t> (1965-1998)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V </a:t>
            </a:r>
            <a:r>
              <a:rPr lang="en-US" sz="1400" b="1" dirty="0" err="1" smtClean="0">
                <a:latin typeface="Baskerville Old Face" pitchFamily="18" charset="0"/>
              </a:rPr>
              <a:t>Sistem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dan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Struktur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Politik-Ekonomi</a:t>
            </a:r>
            <a:r>
              <a:rPr lang="en-US" sz="1400" b="1" dirty="0" smtClean="0">
                <a:latin typeface="Baskerville Old Face" pitchFamily="18" charset="0"/>
              </a:rPr>
              <a:t> Indonesia </a:t>
            </a:r>
            <a:r>
              <a:rPr lang="en-US" sz="1400" b="1" dirty="0" err="1" smtClean="0">
                <a:latin typeface="Baskerville Old Face" pitchFamily="18" charset="0"/>
              </a:rPr>
              <a:t>Masa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Reformasi</a:t>
            </a:r>
            <a:r>
              <a:rPr lang="en-US" sz="1400" b="1" dirty="0" smtClean="0">
                <a:latin typeface="Baskerville Old Face" pitchFamily="18" charset="0"/>
              </a:rPr>
              <a:t> (1998-Sekarang)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AutoNum type="arabicPeriod"/>
            </a:pP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VI Indonesia </a:t>
            </a:r>
            <a:r>
              <a:rPr lang="en-US" sz="1400" b="1" dirty="0" err="1" smtClean="0">
                <a:latin typeface="Baskerville Old Face" pitchFamily="18" charset="0"/>
              </a:rPr>
              <a:t>Dalam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Panggung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Dunia</a:t>
            </a:r>
            <a:endParaRPr lang="en-US" sz="1400" dirty="0" smtClean="0">
              <a:latin typeface="Baskerville Old Face" pitchFamily="18" charset="0"/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0" y="971550"/>
            <a:ext cx="4267200" cy="4038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342900" lvl="0" indent="-342900">
              <a:spcBef>
                <a:spcPct val="20000"/>
              </a:spcBef>
            </a:pPr>
            <a:endParaRPr lang="en-US" sz="1200" b="1" dirty="0" smtClean="0"/>
          </a:p>
          <a:p>
            <a:pPr marL="342900" lvl="0" indent="-342900">
              <a:spcBef>
                <a:spcPct val="20000"/>
              </a:spcBef>
            </a:pPr>
            <a:endParaRPr lang="en-US" sz="1200" b="1" dirty="0" smtClean="0"/>
          </a:p>
          <a:p>
            <a:pPr marL="342900" indent="-342900">
              <a:spcBef>
                <a:spcPct val="20000"/>
              </a:spcBef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1600" b="1" dirty="0" err="1" smtClean="0">
                <a:latin typeface="Cooper Black" pitchFamily="18" charset="0"/>
              </a:rPr>
              <a:t>Konten</a:t>
            </a:r>
            <a:r>
              <a:rPr lang="id-ID" sz="1600" b="1" dirty="0" smtClean="0">
                <a:latin typeface="Cooper Black" pitchFamily="18" charset="0"/>
              </a:rPr>
              <a:t> materi Kelas XI</a:t>
            </a:r>
            <a:r>
              <a:rPr lang="en-US" sz="1600" b="1" dirty="0" smtClean="0">
                <a:latin typeface="Cooper Black" pitchFamily="18" charset="0"/>
              </a:rPr>
              <a:t>I </a:t>
            </a:r>
            <a:r>
              <a:rPr lang="id-ID" sz="1600" b="1" dirty="0" smtClean="0">
                <a:latin typeface="Cooper Black" pitchFamily="18" charset="0"/>
              </a:rPr>
              <a:t>Sejarah </a:t>
            </a:r>
            <a:r>
              <a:rPr lang="en-US" sz="1600" b="1" dirty="0" err="1" smtClean="0">
                <a:latin typeface="Cooper Black" pitchFamily="18" charset="0"/>
              </a:rPr>
              <a:t>Peminatan</a:t>
            </a:r>
            <a:r>
              <a:rPr lang="id-ID" sz="1600" b="1" dirty="0" smtClean="0">
                <a:latin typeface="Cooper Black" pitchFamily="18" charset="0"/>
              </a:rPr>
              <a:t> Kurikulum 2013 Revisi</a:t>
            </a:r>
            <a:r>
              <a:rPr lang="en-US" sz="1600" b="1" dirty="0" smtClean="0">
                <a:latin typeface="Cooper Black" pitchFamily="18" charset="0"/>
              </a:rPr>
              <a:t> : </a:t>
            </a:r>
          </a:p>
          <a:p>
            <a:pPr marL="342900" indent="-342900">
              <a:spcBef>
                <a:spcPct val="20000"/>
              </a:spcBef>
              <a:buAutoNum type="arabicPeriod"/>
            </a:pP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en-US" sz="1400" b="1" dirty="0" smtClean="0">
                <a:latin typeface="Baskerville Old Face" pitchFamily="18" charset="0"/>
              </a:rPr>
              <a:t> I </a:t>
            </a:r>
            <a:r>
              <a:rPr lang="en-US" sz="1400" b="1" dirty="0" err="1" smtClean="0">
                <a:latin typeface="Baskerville Old Face" pitchFamily="18" charset="0"/>
              </a:rPr>
              <a:t>Respons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Dunia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Internasional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terhadap</a:t>
            </a:r>
            <a:r>
              <a:rPr lang="en-US" sz="1400" b="1" dirty="0" smtClean="0">
                <a:latin typeface="Baskerville Old Face" pitchFamily="18" charset="0"/>
              </a:rPr>
              <a:t> </a:t>
            </a:r>
            <a:r>
              <a:rPr lang="en-US" sz="1400" b="1" dirty="0" err="1" smtClean="0">
                <a:latin typeface="Baskerville Old Face" pitchFamily="18" charset="0"/>
              </a:rPr>
              <a:t>Kemerdekaan</a:t>
            </a:r>
            <a:r>
              <a:rPr lang="en-US" sz="1400" b="1" dirty="0" smtClean="0">
                <a:latin typeface="Baskerville Old Face" pitchFamily="18" charset="0"/>
              </a:rPr>
              <a:t> Indonesia</a:t>
            </a: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id-ID" sz="1400" b="1" dirty="0" smtClean="0">
                <a:latin typeface="Baskerville Old Face" pitchFamily="18" charset="0"/>
              </a:rPr>
              <a:t>Bab II Perkembangan IPTEK dalam Era Globalisasi dan Dampaknya bagi Kehidupan Manusia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id-ID" sz="1400" b="1" dirty="0" smtClean="0">
                <a:latin typeface="Baskerville Old Face" pitchFamily="18" charset="0"/>
              </a:rPr>
              <a:t> III Peran Aktif Indonesia pada Masa Perang Dingin dan Dampaknya terhadap Politik Ekonomi Global 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id-ID" sz="1400" b="1" dirty="0" smtClean="0">
                <a:latin typeface="Baskerville Old Face" pitchFamily="18" charset="0"/>
              </a:rPr>
              <a:t>Bab IV Organisasi Regional dan Global serta Pengaruhnya bagi Indonesia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id-ID" sz="1400" b="1" dirty="0" smtClean="0">
                <a:latin typeface="Baskerville Old Face" pitchFamily="18" charset="0"/>
              </a:rPr>
              <a:t>Bab V Sejarah Kontemporer Dunia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FontTx/>
              <a:buAutoNum type="arabicPeriod"/>
            </a:pPr>
            <a:r>
              <a:rPr lang="en-US" sz="1400" b="1" dirty="0" err="1" smtClean="0">
                <a:latin typeface="Baskerville Old Face" pitchFamily="18" charset="0"/>
              </a:rPr>
              <a:t>Bab</a:t>
            </a:r>
            <a:r>
              <a:rPr lang="id-ID" sz="1400" b="1" dirty="0" smtClean="0">
                <a:latin typeface="Baskerville Old Face" pitchFamily="18" charset="0"/>
              </a:rPr>
              <a:t> VI Konflik-Konflik di Berbagai Belahan Dunia</a:t>
            </a:r>
            <a:endParaRPr lang="en-US" sz="1400" dirty="0" smtClean="0">
              <a:latin typeface="Baskerville Old Face" pitchFamily="18" charset="0"/>
            </a:endParaRPr>
          </a:p>
          <a:p>
            <a:pPr marL="342900" indent="-342900">
              <a:spcBef>
                <a:spcPct val="20000"/>
              </a:spcBef>
              <a:buAutoNum type="arabicPeriod"/>
            </a:pPr>
            <a:endParaRPr lang="en-US" sz="1600" b="1" dirty="0" smtClean="0">
              <a:latin typeface="Cooper Black" pitchFamily="18" charset="0"/>
            </a:endParaRPr>
          </a:p>
          <a:p>
            <a:pPr marL="342900" indent="-342900">
              <a:spcBef>
                <a:spcPct val="20000"/>
              </a:spcBef>
            </a:pPr>
            <a:endParaRPr lang="en-US" sz="1200" dirty="0" smtClean="0"/>
          </a:p>
          <a:p>
            <a:pPr marL="342900" indent="-342900">
              <a:spcBef>
                <a:spcPct val="20000"/>
              </a:spcBef>
            </a:pPr>
            <a:endParaRPr lang="en-US" sz="1200" dirty="0" smtClean="0"/>
          </a:p>
          <a:p>
            <a:pPr marL="342900" indent="-342900">
              <a:spcBef>
                <a:spcPct val="20000"/>
              </a:spcBef>
            </a:pPr>
            <a:endParaRPr lang="en-US" sz="1200" dirty="0" smtClean="0"/>
          </a:p>
          <a:p>
            <a:pPr marL="342900" indent="-342900">
              <a:spcBef>
                <a:spcPct val="20000"/>
              </a:spcBef>
            </a:pPr>
            <a:r>
              <a:rPr lang="id-ID" sz="1200" b="1" dirty="0" smtClean="0"/>
              <a:t> </a:t>
            </a:r>
            <a:endParaRPr lang="en-US" sz="1200" dirty="0" smtClean="0"/>
          </a:p>
          <a:p>
            <a:pPr marL="342900" lvl="0" indent="-342900">
              <a:spcBef>
                <a:spcPct val="20000"/>
              </a:spcBef>
            </a:pPr>
            <a:endParaRPr lang="en-US" sz="1200" b="1" dirty="0" smtClean="0">
              <a:latin typeface="Cooper Black" pitchFamily="18" charset="0"/>
            </a:endParaRPr>
          </a:p>
          <a:p>
            <a:pPr marL="342900" lvl="0" indent="-342900">
              <a:spcBef>
                <a:spcPct val="20000"/>
              </a:spcBef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ooper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803</Words>
  <Application>Microsoft Office PowerPoint</Application>
  <PresentationFormat>On-screen Show (16:9)</PresentationFormat>
  <Paragraphs>109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Pengertian Kurikulum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User</cp:lastModifiedBy>
  <cp:revision>148</cp:revision>
  <dcterms:created xsi:type="dcterms:W3CDTF">2013-08-21T19:17:07Z</dcterms:created>
  <dcterms:modified xsi:type="dcterms:W3CDTF">2020-11-08T16:08:18Z</dcterms:modified>
</cp:coreProperties>
</file>