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20" r:id="rId4"/>
  </p:sldMasterIdLst>
  <p:notesMasterIdLst>
    <p:notesMasterId r:id="rId30"/>
  </p:notesMasterIdLst>
  <p:handoutMasterIdLst>
    <p:handoutMasterId r:id="rId31"/>
  </p:handoutMasterIdLst>
  <p:sldIdLst>
    <p:sldId id="256" r:id="rId5"/>
    <p:sldId id="257" r:id="rId6"/>
    <p:sldId id="282" r:id="rId7"/>
    <p:sldId id="258" r:id="rId8"/>
    <p:sldId id="259" r:id="rId9"/>
    <p:sldId id="260" r:id="rId10"/>
    <p:sldId id="261" r:id="rId11"/>
    <p:sldId id="277" r:id="rId12"/>
    <p:sldId id="262" r:id="rId13"/>
    <p:sldId id="263" r:id="rId14"/>
    <p:sldId id="264" r:id="rId15"/>
    <p:sldId id="266" r:id="rId16"/>
    <p:sldId id="267" r:id="rId17"/>
    <p:sldId id="265" r:id="rId18"/>
    <p:sldId id="268" r:id="rId19"/>
    <p:sldId id="269" r:id="rId20"/>
    <p:sldId id="270" r:id="rId21"/>
    <p:sldId id="273" r:id="rId22"/>
    <p:sldId id="274" r:id="rId23"/>
    <p:sldId id="275" r:id="rId24"/>
    <p:sldId id="276" r:id="rId25"/>
    <p:sldId id="279" r:id="rId26"/>
    <p:sldId id="283" r:id="rId27"/>
    <p:sldId id="280" r:id="rId28"/>
    <p:sldId id="284" r:id="rId29"/>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98244417-BDAE-4371-882E-BC6C9CEB54BC}" type="datetimeFigureOut">
              <a:rPr lang="en-US" smtClean="0"/>
              <a:pPr/>
              <a:t>11/19/2021</a:t>
            </a:fld>
            <a:endParaRPr lang="en-US"/>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858D7276-6EC9-4B6B-A6AD-09798643CE0A}" type="slidenum">
              <a:rPr lang="en-US" smtClean="0"/>
              <a:pPr/>
              <a:t>‹#›</a:t>
            </a:fld>
            <a:endParaRPr lang="en-US"/>
          </a:p>
        </p:txBody>
      </p:sp>
    </p:spTree>
    <p:extLst>
      <p:ext uri="{BB962C8B-B14F-4D97-AF65-F5344CB8AC3E}">
        <p14:creationId xmlns:p14="http://schemas.microsoft.com/office/powerpoint/2010/main" val="2130700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96610643-3565-435D-BD56-5FC031EE162F}" type="datetimeFigureOut">
              <a:rPr lang="en-US" smtClean="0"/>
              <a:pPr/>
              <a:t>11/19/2021</a:t>
            </a:fld>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A755FB45-D61F-4797-97AF-846B93A5A9F7}" type="slidenum">
              <a:rPr lang="en-US" smtClean="0"/>
              <a:pPr/>
              <a:t>‹#›</a:t>
            </a:fld>
            <a:endParaRPr lang="en-US"/>
          </a:p>
        </p:txBody>
      </p:sp>
    </p:spTree>
    <p:extLst>
      <p:ext uri="{BB962C8B-B14F-4D97-AF65-F5344CB8AC3E}">
        <p14:creationId xmlns:p14="http://schemas.microsoft.com/office/powerpoint/2010/main" val="267171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2803B11-77FE-44B2-8364-57DD51A2A3D5}" type="slidenum">
              <a:rPr lang="en-GB" smtClean="0"/>
              <a:pPr/>
              <a:t>17</a:t>
            </a:fld>
            <a:endParaRPr lang="en-GB"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vmlDrawing" Target="../drawings/vmlDrawing1.v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D3D55C5-81CA-446A-8A2C-E22671208BEF}" type="datetimeFigureOut">
              <a:rPr lang="en-US" smtClean="0"/>
              <a:pPr/>
              <a:t>11/19/2021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B51561-AAF7-4C63-985A-D318E44F89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3D55C5-81CA-446A-8A2C-E22671208BEF}" type="datetimeFigureOut">
              <a:rPr lang="en-US" smtClean="0"/>
              <a:pPr/>
              <a:t>11/19/2021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B51561-AAF7-4C63-985A-D318E44F89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3D55C5-81CA-446A-8A2C-E22671208BEF}" type="datetimeFigureOut">
              <a:rPr lang="en-US" smtClean="0"/>
              <a:pPr/>
              <a:t>11/19/2021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B51561-AAF7-4C63-985A-D318E44F891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EF9B94-048A-413F-ADEA-90DFB1CA231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700E92-7730-4EDD-99C1-D532EDE4EB9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465D65-0455-4851-8DDF-03ACF13FA61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15CA8C-E769-421A-B828-153E97B238E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7FC247A-2EDB-417D-9601-ECC925C72E7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B2F91D8-896D-4FB8-A7FB-FEEDFC96B3A3}"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70BEA28-3D2F-4399-9D9C-9FE199E22930}"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A70244-508A-4347-8860-A7F07560814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3D55C5-81CA-446A-8A2C-E22671208BEF}" type="datetimeFigureOut">
              <a:rPr lang="en-US" smtClean="0"/>
              <a:pPr/>
              <a:t>11/19/2021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B51561-AAF7-4C63-985A-D318E44F891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0FD505-CAE4-49FE-9466-74AA0467169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895E5C-B6DA-45CC-8121-788C74B03E5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EAFF53-3E9A-49E1-9849-A7296C254931}"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EC9DB3-75F9-42B6-8AF5-32C0481ECECD}"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9575FC-71B6-4BAE-BA13-7AC4AF2C26AE}"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C9504-EE9B-4FEB-88C1-61A59D065201}"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98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98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19D829-C41E-4AE6-8BA9-8E9789DDB1BC}"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26AD329-7E59-4F36-9008-F846BEC4CF07}"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1CFF6EC-0E2E-442D-BBAC-61DA9E1BA3A3}"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C36CEAB-BB80-4FB7-A8A3-4D463C2C086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D3D55C5-81CA-446A-8A2C-E22671208BEF}" type="datetimeFigureOut">
              <a:rPr lang="en-US" smtClean="0"/>
              <a:pPr/>
              <a:t>11/19/2021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B51561-AAF7-4C63-985A-D318E44F891C}"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9092A2-1DEE-441F-BB3A-518BBB9B6A15}"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237C01-B2B6-4A42-BF7F-4988F4B38821}"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EF0F44-99FA-470F-BAF5-4BBE3B4E62C7}"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473075"/>
            <a:ext cx="21145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3075"/>
            <a:ext cx="61912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9D8885-48A9-4A59-9D3E-C99262D0B198}"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0" name="Rectangle 28"/>
          <p:cNvSpPr>
            <a:spLocks noChangeArrowheads="1"/>
          </p:cNvSpPr>
          <p:nvPr/>
        </p:nvSpPr>
        <p:spPr bwMode="auto">
          <a:xfrm>
            <a:off x="381000" y="5257800"/>
            <a:ext cx="8763000" cy="1600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3089" name="Object 17"/>
          <p:cNvGraphicFramePr>
            <a:graphicFrameLocks noChangeAspect="1"/>
          </p:cNvGraphicFramePr>
          <p:nvPr/>
        </p:nvGraphicFramePr>
        <p:xfrm>
          <a:off x="395288" y="2349500"/>
          <a:ext cx="8748712" cy="2951163"/>
        </p:xfrm>
        <a:graphic>
          <a:graphicData uri="http://schemas.openxmlformats.org/presentationml/2006/ole">
            <mc:AlternateContent xmlns:mc="http://schemas.openxmlformats.org/markup-compatibility/2006">
              <mc:Choice xmlns:v="urn:schemas-microsoft-com:vml" Requires="v">
                <p:oleObj spid="_x0000_s1028" name="Image" r:id="rId3" imgW="6590476" imgH="2450794" progId="">
                  <p:embed/>
                </p:oleObj>
              </mc:Choice>
              <mc:Fallback>
                <p:oleObj name="Image" r:id="rId3" imgW="6590476" imgH="2450794" progId="">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349500"/>
                        <a:ext cx="8748712" cy="2951163"/>
                      </a:xfrm>
                      <a:prstGeom prst="rect">
                        <a:avLst/>
                      </a:prstGeom>
                      <a:noFill/>
                      <a:ln>
                        <a:noFill/>
                      </a:ln>
                      <a:extLst>
                        <a:ext uri="{909E8E84-426E-40DD-AFC4-6F175D3DCCD1}">
                          <a14:hiddenFill xmlns:a14="http://schemas.microsoft.com/office/drawing/2010/main">
                            <a:gradFill rotWithShape="1">
                              <a:gsLst>
                                <a:gs pos="0">
                                  <a:schemeClr val="accent1">
                                    <a:gamma/>
                                    <a:tint val="72941"/>
                                    <a:invGamma/>
                                    <a:alpha val="39999"/>
                                  </a:schemeClr>
                                </a:gs>
                                <a:gs pos="100000">
                                  <a:schemeClr val="accent1"/>
                                </a:gs>
                              </a:gsLst>
                              <a:lin ang="5400000" scaled="1"/>
                            </a:gradFill>
                          </a14:hiddenFill>
                        </a:ext>
                        <a:ext uri="{91240B29-F687-4F45-9708-019B960494DF}">
                          <a14:hiddenLine xmlns:a14="http://schemas.microsoft.com/office/drawing/2010/main" w="0">
                            <a:solidFill>
                              <a:srgbClr val="000000"/>
                            </a:solidFill>
                            <a:miter lim="800000"/>
                            <a:headEnd/>
                            <a:tailEnd/>
                          </a14:hiddenLine>
                        </a:ext>
                      </a:extLst>
                    </p:spPr>
                  </p:pic>
                </p:oleObj>
              </mc:Fallback>
            </mc:AlternateContent>
          </a:graphicData>
        </a:graphic>
      </p:graphicFrame>
      <p:sp>
        <p:nvSpPr>
          <p:cNvPr id="3091" name="Rectangle 19"/>
          <p:cNvSpPr>
            <a:spLocks noChangeArrowheads="1"/>
          </p:cNvSpPr>
          <p:nvPr/>
        </p:nvSpPr>
        <p:spPr bwMode="gray">
          <a:xfrm>
            <a:off x="-36513" y="5138738"/>
            <a:ext cx="431801" cy="1719262"/>
          </a:xfrm>
          <a:prstGeom prst="rect">
            <a:avLst/>
          </a:prstGeom>
          <a:solidFill>
            <a:schemeClr val="tx1"/>
          </a:solidFill>
          <a:ln w="9525">
            <a:noFill/>
            <a:miter lim="800000"/>
            <a:headEnd/>
            <a:tailEnd/>
          </a:ln>
          <a:effectLst/>
        </p:spPr>
        <p:txBody>
          <a:bodyPr wrap="none" anchor="ctr"/>
          <a:lstStyle/>
          <a:p>
            <a:endParaRPr lang="en-US"/>
          </a:p>
        </p:txBody>
      </p:sp>
      <p:sp>
        <p:nvSpPr>
          <p:cNvPr id="3092" name="Rectangle 20"/>
          <p:cNvSpPr>
            <a:spLocks noChangeArrowheads="1"/>
          </p:cNvSpPr>
          <p:nvPr/>
        </p:nvSpPr>
        <p:spPr bwMode="ltGray">
          <a:xfrm>
            <a:off x="-36513" y="4149725"/>
            <a:ext cx="431801" cy="1006475"/>
          </a:xfrm>
          <a:prstGeom prst="rect">
            <a:avLst/>
          </a:prstGeom>
          <a:solidFill>
            <a:schemeClr val="tx2"/>
          </a:solidFill>
          <a:ln w="0" algn="ctr">
            <a:noFill/>
            <a:miter lim="800000"/>
            <a:headEnd/>
            <a:tailEnd/>
          </a:ln>
          <a:effectLst/>
        </p:spPr>
        <p:txBody>
          <a:bodyPr wrap="none" anchor="ctr"/>
          <a:lstStyle/>
          <a:p>
            <a:endParaRPr lang="en-US"/>
          </a:p>
        </p:txBody>
      </p:sp>
      <p:sp>
        <p:nvSpPr>
          <p:cNvPr id="3093" name="Rectangle 21"/>
          <p:cNvSpPr>
            <a:spLocks noChangeArrowheads="1"/>
          </p:cNvSpPr>
          <p:nvPr/>
        </p:nvSpPr>
        <p:spPr bwMode="ltGray">
          <a:xfrm>
            <a:off x="-36513" y="0"/>
            <a:ext cx="431801" cy="2349500"/>
          </a:xfrm>
          <a:prstGeom prst="rect">
            <a:avLst/>
          </a:prstGeom>
          <a:solidFill>
            <a:schemeClr val="bg2"/>
          </a:solidFill>
          <a:ln w="0" algn="ctr">
            <a:noFill/>
            <a:miter lim="800000"/>
            <a:headEnd/>
            <a:tailEnd/>
          </a:ln>
          <a:effectLst/>
        </p:spPr>
        <p:txBody>
          <a:bodyPr wrap="none" anchor="ctr"/>
          <a:lstStyle/>
          <a:p>
            <a:endParaRPr lang="en-US"/>
          </a:p>
        </p:txBody>
      </p:sp>
      <p:sp>
        <p:nvSpPr>
          <p:cNvPr id="3094" name="Rectangle 22"/>
          <p:cNvSpPr>
            <a:spLocks noChangeArrowheads="1"/>
          </p:cNvSpPr>
          <p:nvPr/>
        </p:nvSpPr>
        <p:spPr bwMode="ltGray">
          <a:xfrm>
            <a:off x="-36513" y="2349500"/>
            <a:ext cx="431801" cy="863600"/>
          </a:xfrm>
          <a:prstGeom prst="rect">
            <a:avLst/>
          </a:prstGeom>
          <a:solidFill>
            <a:schemeClr val="accent2"/>
          </a:solidFill>
          <a:ln w="9525">
            <a:noFill/>
            <a:miter lim="800000"/>
            <a:headEnd/>
            <a:tailEnd/>
          </a:ln>
          <a:effectLst/>
        </p:spPr>
        <p:txBody>
          <a:bodyPr wrap="none" anchor="ctr"/>
          <a:lstStyle/>
          <a:p>
            <a:endParaRPr lang="en-US"/>
          </a:p>
        </p:txBody>
      </p:sp>
      <p:sp>
        <p:nvSpPr>
          <p:cNvPr id="3074" name="Rectangle 2"/>
          <p:cNvSpPr>
            <a:spLocks noGrp="1" noChangeArrowheads="1"/>
          </p:cNvSpPr>
          <p:nvPr>
            <p:ph type="ctrTitle"/>
          </p:nvPr>
        </p:nvSpPr>
        <p:spPr bwMode="gray">
          <a:xfrm>
            <a:off x="990600" y="1219200"/>
            <a:ext cx="7239000" cy="685800"/>
          </a:xfrm>
        </p:spPr>
        <p:txBody>
          <a:bodyPr/>
          <a:lstStyle>
            <a:lvl1pPr>
              <a:defRPr sz="4000" b="1">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gray">
          <a:xfrm>
            <a:off x="1066800" y="1905000"/>
            <a:ext cx="7086600" cy="381000"/>
          </a:xfrm>
        </p:spPr>
        <p:txBody>
          <a:bodyPr/>
          <a:lstStyle>
            <a:lvl1pPr marL="0" indent="0" algn="ctr">
              <a:buFont typeface="Wingdings" pitchFamily="2" charset="2"/>
              <a:buNone/>
              <a:defRPr sz="1800" b="1">
                <a:solidFill>
                  <a:srgbClr val="8FAFE9"/>
                </a:solidFill>
                <a:latin typeface="Verdana" pitchFamily="34" charset="0"/>
              </a:defRPr>
            </a:lvl1pPr>
          </a:lstStyle>
          <a:p>
            <a:r>
              <a:rPr lang="en-US" smtClean="0"/>
              <a:t>Click to edit Master subtitle style</a:t>
            </a:r>
            <a:endParaRPr lang="en-US"/>
          </a:p>
        </p:txBody>
      </p:sp>
      <p:grpSp>
        <p:nvGrpSpPr>
          <p:cNvPr id="2" name="Group 16"/>
          <p:cNvGrpSpPr>
            <a:grpSpLocks/>
          </p:cNvGrpSpPr>
          <p:nvPr/>
        </p:nvGrpSpPr>
        <p:grpSpPr bwMode="auto">
          <a:xfrm>
            <a:off x="4267200" y="5867400"/>
            <a:ext cx="1079500" cy="633413"/>
            <a:chOff x="2680" y="3678"/>
            <a:chExt cx="680" cy="399"/>
          </a:xfrm>
        </p:grpSpPr>
        <p:sp>
          <p:nvSpPr>
            <p:cNvPr id="3086" name="Text Box 14"/>
            <p:cNvSpPr txBox="1">
              <a:spLocks noChangeArrowheads="1"/>
            </p:cNvSpPr>
            <p:nvPr/>
          </p:nvSpPr>
          <p:spPr bwMode="white">
            <a:xfrm>
              <a:off x="2680" y="3789"/>
              <a:ext cx="680" cy="288"/>
            </a:xfrm>
            <a:prstGeom prst="rect">
              <a:avLst/>
            </a:prstGeom>
            <a:noFill/>
            <a:ln w="9525">
              <a:noFill/>
              <a:miter lim="800000"/>
              <a:headEnd/>
              <a:tailEnd/>
            </a:ln>
            <a:effectLst/>
          </p:spPr>
          <p:txBody>
            <a:bodyPr>
              <a:spAutoFit/>
            </a:bodyPr>
            <a:lstStyle/>
            <a:p>
              <a:r>
                <a:rPr lang="en-US" sz="2400" b="1">
                  <a:solidFill>
                    <a:schemeClr val="bg1"/>
                  </a:solidFill>
                </a:rPr>
                <a:t>LOGO</a:t>
              </a:r>
            </a:p>
          </p:txBody>
        </p:sp>
        <p:sp>
          <p:nvSpPr>
            <p:cNvPr id="3087" name="AutoShape 15"/>
            <p:cNvSpPr>
              <a:spLocks noChangeArrowheads="1"/>
            </p:cNvSpPr>
            <p:nvPr/>
          </p:nvSpPr>
          <p:spPr bwMode="white">
            <a:xfrm rot="5400000">
              <a:off x="2928" y="3493"/>
              <a:ext cx="172" cy="542"/>
            </a:xfrm>
            <a:prstGeom prst="moon">
              <a:avLst>
                <a:gd name="adj" fmla="val 21208"/>
              </a:avLst>
            </a:prstGeom>
            <a:solidFill>
              <a:schemeClr val="accent2"/>
            </a:solidFill>
            <a:ln w="9525">
              <a:noFill/>
              <a:miter lim="800000"/>
              <a:headEnd/>
              <a:tailEnd/>
            </a:ln>
            <a:effectLst/>
          </p:spPr>
          <p:txBody>
            <a:bodyPr wrap="none" anchor="ctr"/>
            <a:lstStyle/>
            <a:p>
              <a:endParaRPr lang="en-US"/>
            </a:p>
          </p:txBody>
        </p:sp>
      </p:grpSp>
      <p:sp>
        <p:nvSpPr>
          <p:cNvPr id="3103" name="Rectangle 31"/>
          <p:cNvSpPr>
            <a:spLocks noChangeArrowheads="1"/>
          </p:cNvSpPr>
          <p:nvPr/>
        </p:nvSpPr>
        <p:spPr bwMode="ltGray">
          <a:xfrm>
            <a:off x="-36513" y="3200400"/>
            <a:ext cx="431801" cy="962025"/>
          </a:xfrm>
          <a:prstGeom prst="rect">
            <a:avLst/>
          </a:prstGeom>
          <a:solidFill>
            <a:schemeClr val="accent1"/>
          </a:solidFill>
          <a:ln w="9525">
            <a:noFill/>
            <a:miter lim="800000"/>
            <a:headEnd/>
            <a:tailEnd/>
          </a:ln>
          <a:effectLst/>
        </p:spPr>
        <p:txBody>
          <a:bodyPr wrap="none" anchor="ct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2B51561-AAF7-4C63-985A-D318E44F891C}"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7D3D55C5-81CA-446A-8A2C-E22671208BEF}" type="datetimeFigureOut">
              <a:rPr lang="en-US" smtClean="0"/>
              <a:pPr/>
              <a:t>11/19/2021</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2B51561-AAF7-4C63-985A-D318E44F891C}"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7D3D55C5-81CA-446A-8A2C-E22671208BEF}" type="datetimeFigureOut">
              <a:rPr lang="en-US" smtClean="0"/>
              <a:pPr/>
              <a:t>11/19/2021</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66838"/>
            <a:ext cx="4038600"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66838"/>
            <a:ext cx="4038600"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2B51561-AAF7-4C63-985A-D318E44F891C}"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7D3D55C5-81CA-446A-8A2C-E22671208BEF}" type="datetimeFigureOut">
              <a:rPr lang="en-US" smtClean="0"/>
              <a:pPr/>
              <a:t>11/19/2021</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82B51561-AAF7-4C63-985A-D318E44F891C}"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7D3D55C5-81CA-446A-8A2C-E22671208BEF}" type="datetimeFigureOut">
              <a:rPr lang="en-US" smtClean="0"/>
              <a:pPr/>
              <a:t>11/19/2021</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82B51561-AAF7-4C63-985A-D318E44F891C}"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7D3D55C5-81CA-446A-8A2C-E22671208BEF}" type="datetimeFigureOut">
              <a:rPr lang="en-US" smtClean="0"/>
              <a:pPr/>
              <a:t>11/19/2021</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D3D55C5-81CA-446A-8A2C-E22671208BEF}" type="datetimeFigureOut">
              <a:rPr lang="en-US" smtClean="0"/>
              <a:pPr/>
              <a:t>11/19/2021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B51561-AAF7-4C63-985A-D318E44F891C}"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82B51561-AAF7-4C63-985A-D318E44F891C}"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7D3D55C5-81CA-446A-8A2C-E22671208BEF}" type="datetimeFigureOut">
              <a:rPr lang="en-US" smtClean="0"/>
              <a:pPr/>
              <a:t>11/19/2021</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2B51561-AAF7-4C63-985A-D318E44F891C}"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7D3D55C5-81CA-446A-8A2C-E22671208BEF}" type="datetimeFigureOut">
              <a:rPr lang="en-US" smtClean="0"/>
              <a:pPr/>
              <a:t>11/19/2021</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2B51561-AAF7-4C63-985A-D318E44F891C}"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7D3D55C5-81CA-446A-8A2C-E22671208BEF}" type="datetimeFigureOut">
              <a:rPr lang="en-US" smtClean="0"/>
              <a:pPr/>
              <a:t>11/19/2021</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2B51561-AAF7-4C63-985A-D318E44F891C}"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7D3D55C5-81CA-446A-8A2C-E22671208BEF}" type="datetimeFigureOut">
              <a:rPr lang="en-US" smtClean="0"/>
              <a:pPr/>
              <a:t>11/19/2021</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2B51561-AAF7-4C63-985A-D318E44F891C}"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7D3D55C5-81CA-446A-8A2C-E22671208BEF}" type="datetimeFigureOut">
              <a:rPr lang="en-US" smtClean="0"/>
              <a:pPr/>
              <a:t>11/19/2021</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3914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66838"/>
            <a:ext cx="8229600" cy="4919662"/>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5791200" y="6502400"/>
            <a:ext cx="2895600" cy="228600"/>
          </a:xfrm>
        </p:spPr>
        <p:txBody>
          <a:bodyPr/>
          <a:lstStyle>
            <a:lvl1pPr>
              <a:defRPr/>
            </a:lvl1pPr>
          </a:lstStyle>
          <a:p>
            <a:endParaRPr lang="en-US"/>
          </a:p>
        </p:txBody>
      </p:sp>
      <p:sp>
        <p:nvSpPr>
          <p:cNvPr id="5" name="Slide Number Placeholder 4"/>
          <p:cNvSpPr>
            <a:spLocks noGrp="1"/>
          </p:cNvSpPr>
          <p:nvPr>
            <p:ph type="sldNum" sz="quarter" idx="11"/>
          </p:nvPr>
        </p:nvSpPr>
        <p:spPr>
          <a:xfrm>
            <a:off x="3352800" y="6499225"/>
            <a:ext cx="2133600" cy="320675"/>
          </a:xfrm>
        </p:spPr>
        <p:txBody>
          <a:bodyPr/>
          <a:lstStyle>
            <a:lvl1pPr>
              <a:defRPr/>
            </a:lvl1pPr>
          </a:lstStyle>
          <a:p>
            <a:fld id="{82B51561-AAF7-4C63-985A-D318E44F891C}" type="slidenum">
              <a:rPr lang="en-US" smtClean="0"/>
              <a:pPr/>
              <a:t>‹#›</a:t>
            </a:fld>
            <a:endParaRPr lang="en-US"/>
          </a:p>
        </p:txBody>
      </p:sp>
      <p:sp>
        <p:nvSpPr>
          <p:cNvPr id="6" name="Date Placeholder 5"/>
          <p:cNvSpPr>
            <a:spLocks noGrp="1"/>
          </p:cNvSpPr>
          <p:nvPr>
            <p:ph type="dt" sz="half" idx="12"/>
          </p:nvPr>
        </p:nvSpPr>
        <p:spPr>
          <a:xfrm>
            <a:off x="6096000" y="136525"/>
            <a:ext cx="2133600" cy="244475"/>
          </a:xfrm>
        </p:spPr>
        <p:txBody>
          <a:bodyPr/>
          <a:lstStyle>
            <a:lvl1pPr>
              <a:defRPr/>
            </a:lvl1pPr>
          </a:lstStyle>
          <a:p>
            <a:fld id="{7D3D55C5-81CA-446A-8A2C-E22671208BEF}" type="datetimeFigureOut">
              <a:rPr lang="en-US" smtClean="0"/>
              <a:pPr/>
              <a:t>11/19/2021</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66738" y="1752600"/>
            <a:ext cx="3924300" cy="4267200"/>
          </a:xfrm>
        </p:spPr>
        <p:txBody>
          <a:bodyPr>
            <a:normAutofit/>
          </a:bodyPr>
          <a:lstStyle/>
          <a:p>
            <a:pPr lvl="0"/>
            <a:endParaRPr lang="en-US" noProof="0" smtClean="0"/>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C206B18C-E815-4E88-B488-9CB9C7B15D32}" type="slidenum">
              <a:rPr lang="en-US"/>
              <a:pPr>
                <a:defRPr/>
              </a:pPr>
              <a:t>‹#›</a:t>
            </a:fld>
            <a:endParaRPr lang="en-US"/>
          </a:p>
        </p:txBody>
      </p:sp>
    </p:spTree>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113D7AA2-4EBD-4292-8A2B-044B2B3CB0E1}" type="slidenum">
              <a:rPr lang="en-US"/>
              <a:pPr>
                <a:defRPr/>
              </a:pPr>
              <a:t>‹#›</a:t>
            </a:fld>
            <a:endParaRPr lang="en-US"/>
          </a:p>
        </p:txBody>
      </p:sp>
    </p:spTree>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6E573AEC-29EF-4478-A81E-F4D514D3B95F}" type="slidenum">
              <a:rPr lang="en-US"/>
              <a:pPr>
                <a:defRPr/>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D3D55C5-81CA-446A-8A2C-E22671208BEF}" type="datetimeFigureOut">
              <a:rPr lang="en-US" smtClean="0"/>
              <a:pPr/>
              <a:t>11/19/2021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2B51561-AAF7-4C63-985A-D318E44F89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D3D55C5-81CA-446A-8A2C-E22671208BEF}" type="datetimeFigureOut">
              <a:rPr lang="en-US" smtClean="0"/>
              <a:pPr/>
              <a:t>11/19/2021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2B51561-AAF7-4C63-985A-D318E44F89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3D55C5-81CA-446A-8A2C-E22671208BEF}" type="datetimeFigureOut">
              <a:rPr lang="en-US" smtClean="0"/>
              <a:pPr/>
              <a:t>11/19/2021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2B51561-AAF7-4C63-985A-D318E44F89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3D55C5-81CA-446A-8A2C-E22671208BEF}" type="datetimeFigureOut">
              <a:rPr lang="en-US" smtClean="0"/>
              <a:pPr/>
              <a:t>11/19/2021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B51561-AAF7-4C63-985A-D318E44F89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3D55C5-81CA-446A-8A2C-E22671208BEF}" type="datetimeFigureOut">
              <a:rPr lang="en-US" smtClean="0"/>
              <a:pPr/>
              <a:t>11/19/2021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B51561-AAF7-4C63-985A-D318E44F89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4.gif"/><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7D3D55C5-81CA-446A-8A2C-E22671208BEF}" type="datetimeFigureOut">
              <a:rPr lang="en-US" smtClean="0"/>
              <a:pPr/>
              <a:t>11/19/2021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2B51561-AAF7-4C63-985A-D318E44F891C}"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F4C3983-A5ED-49BB-ABCA-91E39292D20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473075"/>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7986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0AF7BDB-418B-4AB9-913D-2EEDC6E4E56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404813"/>
            <a:ext cx="9144000" cy="720725"/>
          </a:xfrm>
          <a:prstGeom prst="rect">
            <a:avLst/>
          </a:prstGeom>
          <a:solidFill>
            <a:schemeClr val="accent1"/>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1366838"/>
            <a:ext cx="8229600" cy="4919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5791200" y="6502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atin typeface="+mj-lt"/>
              </a:defRPr>
            </a:lvl1pPr>
          </a:lstStyle>
          <a:p>
            <a:endParaRPr lang="en-US"/>
          </a:p>
        </p:txBody>
      </p:sp>
      <p:sp>
        <p:nvSpPr>
          <p:cNvPr id="1030" name="Rectangle 6"/>
          <p:cNvSpPr>
            <a:spLocks noGrp="1" noChangeArrowheads="1"/>
          </p:cNvSpPr>
          <p:nvPr>
            <p:ph type="sldNum" sz="quarter" idx="4"/>
          </p:nvPr>
        </p:nvSpPr>
        <p:spPr bwMode="auto">
          <a:xfrm>
            <a:off x="3352800" y="64992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atin typeface="+mj-lt"/>
              </a:defRPr>
            </a:lvl1pPr>
          </a:lstStyle>
          <a:p>
            <a:fld id="{82B51561-AAF7-4C63-985A-D318E44F891C}" type="slidenum">
              <a:rPr lang="en-US" smtClean="0"/>
              <a:pPr/>
              <a:t>‹#›</a:t>
            </a:fld>
            <a:endParaRPr lang="en-US"/>
          </a:p>
        </p:txBody>
      </p:sp>
      <p:sp>
        <p:nvSpPr>
          <p:cNvPr id="1026" name="Rectangle 2"/>
          <p:cNvSpPr>
            <a:spLocks noGrp="1" noChangeArrowheads="1"/>
          </p:cNvSpPr>
          <p:nvPr>
            <p:ph type="title"/>
          </p:nvPr>
        </p:nvSpPr>
        <p:spPr bwMode="white">
          <a:xfrm>
            <a:off x="533400" y="45720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Rectangle 16"/>
          <p:cNvSpPr>
            <a:spLocks noChangeArrowheads="1"/>
          </p:cNvSpPr>
          <p:nvPr/>
        </p:nvSpPr>
        <p:spPr bwMode="ltGray">
          <a:xfrm>
            <a:off x="-9525" y="0"/>
            <a:ext cx="188913" cy="6858000"/>
          </a:xfrm>
          <a:prstGeom prst="rect">
            <a:avLst/>
          </a:prstGeom>
          <a:solidFill>
            <a:srgbClr val="BABABA"/>
          </a:solidFill>
          <a:ln w="9525">
            <a:noFill/>
            <a:miter lim="800000"/>
            <a:headEnd/>
            <a:tailEnd/>
          </a:ln>
          <a:effectLst/>
        </p:spPr>
        <p:txBody>
          <a:bodyPr wrap="none" anchor="ctr"/>
          <a:lstStyle/>
          <a:p>
            <a:endParaRPr lang="en-US"/>
          </a:p>
        </p:txBody>
      </p:sp>
      <p:sp>
        <p:nvSpPr>
          <p:cNvPr id="1041" name="Rectangle 17"/>
          <p:cNvSpPr>
            <a:spLocks noChangeArrowheads="1"/>
          </p:cNvSpPr>
          <p:nvPr/>
        </p:nvSpPr>
        <p:spPr bwMode="ltGray">
          <a:xfrm>
            <a:off x="0" y="404813"/>
            <a:ext cx="184150" cy="720725"/>
          </a:xfrm>
          <a:prstGeom prst="rect">
            <a:avLst/>
          </a:prstGeom>
          <a:solidFill>
            <a:schemeClr val="bg2"/>
          </a:solidFill>
          <a:ln w="9525">
            <a:noFill/>
            <a:miter lim="800000"/>
            <a:headEnd/>
            <a:tailEnd/>
          </a:ln>
          <a:effectLst/>
        </p:spPr>
        <p:txBody>
          <a:bodyPr wrap="none" anchor="ctr"/>
          <a:lstStyle/>
          <a:p>
            <a:endParaRPr lang="en-US"/>
          </a:p>
        </p:txBody>
      </p:sp>
      <p:sp>
        <p:nvSpPr>
          <p:cNvPr id="1043" name="Rectangle 19"/>
          <p:cNvSpPr>
            <a:spLocks noChangeArrowheads="1"/>
          </p:cNvSpPr>
          <p:nvPr/>
        </p:nvSpPr>
        <p:spPr bwMode="ltGray">
          <a:xfrm>
            <a:off x="-14288" y="1128713"/>
            <a:ext cx="184151" cy="720725"/>
          </a:xfrm>
          <a:prstGeom prst="rect">
            <a:avLst/>
          </a:prstGeom>
          <a:solidFill>
            <a:schemeClr val="accent2"/>
          </a:solidFill>
          <a:ln w="9525">
            <a:noFill/>
            <a:miter lim="800000"/>
            <a:headEnd/>
            <a:tailEnd/>
          </a:ln>
          <a:effectLst/>
        </p:spPr>
        <p:txBody>
          <a:bodyPr wrap="none" anchor="ctr"/>
          <a:lstStyle/>
          <a:p>
            <a:endParaRPr lang="en-US"/>
          </a:p>
        </p:txBody>
      </p:sp>
      <p:sp>
        <p:nvSpPr>
          <p:cNvPr id="1044" name="Rectangle 20"/>
          <p:cNvSpPr>
            <a:spLocks noChangeArrowheads="1"/>
          </p:cNvSpPr>
          <p:nvPr/>
        </p:nvSpPr>
        <p:spPr bwMode="ltGray">
          <a:xfrm>
            <a:off x="-14288" y="1847850"/>
            <a:ext cx="184151" cy="720725"/>
          </a:xfrm>
          <a:prstGeom prst="rect">
            <a:avLst/>
          </a:prstGeom>
          <a:solidFill>
            <a:schemeClr val="accent1"/>
          </a:solidFill>
          <a:ln w="9525">
            <a:noFill/>
            <a:miter lim="800000"/>
            <a:headEnd/>
            <a:tailEnd/>
          </a:ln>
          <a:effectLst/>
        </p:spPr>
        <p:txBody>
          <a:bodyPr wrap="none" anchor="ctr"/>
          <a:lstStyle/>
          <a:p>
            <a:endParaRPr lang="en-US"/>
          </a:p>
        </p:txBody>
      </p:sp>
      <p:sp>
        <p:nvSpPr>
          <p:cNvPr id="1045" name="Rectangle 21"/>
          <p:cNvSpPr>
            <a:spLocks noChangeArrowheads="1"/>
          </p:cNvSpPr>
          <p:nvPr/>
        </p:nvSpPr>
        <p:spPr bwMode="ltGray">
          <a:xfrm>
            <a:off x="-14288" y="2552700"/>
            <a:ext cx="184151" cy="720725"/>
          </a:xfrm>
          <a:prstGeom prst="rect">
            <a:avLst/>
          </a:prstGeom>
          <a:solidFill>
            <a:schemeClr val="tx1"/>
          </a:solidFill>
          <a:ln w="9525">
            <a:noFill/>
            <a:miter lim="800000"/>
            <a:headEnd/>
            <a:tailEnd/>
          </a:ln>
          <a:effectLst/>
        </p:spPr>
        <p:txBody>
          <a:bodyPr wrap="none" anchor="ctr"/>
          <a:lstStyle/>
          <a:p>
            <a:endParaRPr lang="en-US"/>
          </a:p>
        </p:txBody>
      </p:sp>
      <p:sp>
        <p:nvSpPr>
          <p:cNvPr id="1046" name="Oval 22" descr="biz"/>
          <p:cNvSpPr>
            <a:spLocks noChangeArrowheads="1"/>
          </p:cNvSpPr>
          <p:nvPr/>
        </p:nvSpPr>
        <p:spPr bwMode="gray">
          <a:xfrm>
            <a:off x="7740650" y="188913"/>
            <a:ext cx="1223963" cy="1265237"/>
          </a:xfrm>
          <a:prstGeom prst="ellipse">
            <a:avLst/>
          </a:prstGeom>
          <a:blipFill dpi="0" rotWithShape="1">
            <a:blip r:embed="rId17" cstate="print"/>
            <a:srcRect/>
            <a:stretch>
              <a:fillRect/>
            </a:stretch>
          </a:blipFill>
          <a:ln w="38100" algn="ctr">
            <a:solidFill>
              <a:schemeClr val="bg1"/>
            </a:solidFill>
            <a:round/>
            <a:headEnd/>
            <a:tailEnd/>
          </a:ln>
          <a:effectLst/>
        </p:spPr>
        <p:txBody>
          <a:bodyPr wrap="none" anchor="ctr"/>
          <a:lstStyle/>
          <a:p>
            <a:endParaRPr lang="en-US"/>
          </a:p>
        </p:txBody>
      </p:sp>
      <p:sp>
        <p:nvSpPr>
          <p:cNvPr id="1028" name="Rectangle 4"/>
          <p:cNvSpPr>
            <a:spLocks noGrp="1" noChangeArrowheads="1"/>
          </p:cNvSpPr>
          <p:nvPr>
            <p:ph type="dt" sz="half" idx="2"/>
          </p:nvPr>
        </p:nvSpPr>
        <p:spPr bwMode="auto">
          <a:xfrm>
            <a:off x="6096000" y="136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j-lt"/>
              </a:defRPr>
            </a:lvl1pPr>
          </a:lstStyle>
          <a:p>
            <a:fld id="{7D3D55C5-81CA-446A-8A2C-E22671208BEF}" type="datetimeFigureOut">
              <a:rPr lang="en-US" smtClean="0"/>
              <a:pPr/>
              <a:t>11/19/2021</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Verdana" pitchFamily="34" charset="0"/>
        </a:defRPr>
      </a:lvl2pPr>
      <a:lvl3pPr algn="ctr" rtl="0" eaLnBrk="1" fontAlgn="base" hangingPunct="1">
        <a:spcBef>
          <a:spcPct val="0"/>
        </a:spcBef>
        <a:spcAft>
          <a:spcPct val="0"/>
        </a:spcAft>
        <a:defRPr sz="3200">
          <a:solidFill>
            <a:schemeClr val="bg1"/>
          </a:solidFill>
          <a:latin typeface="Verdana" pitchFamily="34" charset="0"/>
        </a:defRPr>
      </a:lvl3pPr>
      <a:lvl4pPr algn="ctr" rtl="0" eaLnBrk="1" fontAlgn="base" hangingPunct="1">
        <a:spcBef>
          <a:spcPct val="0"/>
        </a:spcBef>
        <a:spcAft>
          <a:spcPct val="0"/>
        </a:spcAft>
        <a:defRPr sz="3200">
          <a:solidFill>
            <a:schemeClr val="bg1"/>
          </a:solidFill>
          <a:latin typeface="Verdana" pitchFamily="34" charset="0"/>
        </a:defRPr>
      </a:lvl4pPr>
      <a:lvl5pPr algn="ctr" rtl="0" eaLnBrk="1" fontAlgn="base" hangingPunct="1">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3200">
          <a:solidFill>
            <a:schemeClr val="bg1"/>
          </a:solidFill>
          <a:latin typeface="Verdana" pitchFamily="34" charset="0"/>
        </a:defRPr>
      </a:lvl6pPr>
      <a:lvl7pPr marL="914400" algn="ctr" rtl="0" eaLnBrk="1" fontAlgn="base" hangingPunct="1">
        <a:spcBef>
          <a:spcPct val="0"/>
        </a:spcBef>
        <a:spcAft>
          <a:spcPct val="0"/>
        </a:spcAft>
        <a:defRPr sz="3200">
          <a:solidFill>
            <a:schemeClr val="bg1"/>
          </a:solidFill>
          <a:latin typeface="Verdana" pitchFamily="34" charset="0"/>
        </a:defRPr>
      </a:lvl7pPr>
      <a:lvl8pPr marL="1371600" algn="ctr" rtl="0" eaLnBrk="1" fontAlgn="base" hangingPunct="1">
        <a:spcBef>
          <a:spcPct val="0"/>
        </a:spcBef>
        <a:spcAft>
          <a:spcPct val="0"/>
        </a:spcAft>
        <a:defRPr sz="3200">
          <a:solidFill>
            <a:schemeClr val="bg1"/>
          </a:solidFill>
          <a:latin typeface="Verdana" pitchFamily="34" charset="0"/>
        </a:defRPr>
      </a:lvl8pPr>
      <a:lvl9pPr marL="1828800" algn="ct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5.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35.xml"/><Relationship Id="rId5" Type="http://schemas.openxmlformats.org/officeDocument/2006/relationships/image" Target="../media/image15.wmf"/><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6.wav"/><Relationship Id="rId1" Type="http://schemas.openxmlformats.org/officeDocument/2006/relationships/slideLayout" Target="../slideLayouts/slideLayout35.xml"/><Relationship Id="rId6" Type="http://schemas.openxmlformats.org/officeDocument/2006/relationships/image" Target="../media/image16.wmf"/><Relationship Id="rId5" Type="http://schemas.openxmlformats.org/officeDocument/2006/relationships/audio" Target="../media/audio1.wav"/><Relationship Id="rId4" Type="http://schemas.openxmlformats.org/officeDocument/2006/relationships/audio" Target="../media/audio4.wav"/></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7.wav"/><Relationship Id="rId1" Type="http://schemas.openxmlformats.org/officeDocument/2006/relationships/slideLayout" Target="../slideLayouts/slideLayout35.xml"/><Relationship Id="rId6" Type="http://schemas.openxmlformats.org/officeDocument/2006/relationships/image" Target="../media/image18.wmf"/><Relationship Id="rId5" Type="http://schemas.openxmlformats.org/officeDocument/2006/relationships/image" Target="../media/image17.pn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audio" Target="../media/audio9.wav"/><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9.wmf"/><Relationship Id="rId2" Type="http://schemas.openxmlformats.org/officeDocument/2006/relationships/audio" Target="../media/audio7.wav"/><Relationship Id="rId1" Type="http://schemas.openxmlformats.org/officeDocument/2006/relationships/slideLayout" Target="../slideLayouts/slideLayout35.xml"/><Relationship Id="rId6" Type="http://schemas.openxmlformats.org/officeDocument/2006/relationships/audio" Target="../media/audio6.wav"/><Relationship Id="rId5" Type="http://schemas.openxmlformats.org/officeDocument/2006/relationships/audio" Target="../media/audio10.wav"/><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7.wav"/><Relationship Id="rId1" Type="http://schemas.openxmlformats.org/officeDocument/2006/relationships/slideLayout" Target="../slideLayouts/slideLayout35.xml"/><Relationship Id="rId5" Type="http://schemas.openxmlformats.org/officeDocument/2006/relationships/audio" Target="../media/audio4.wav"/><Relationship Id="rId4" Type="http://schemas.openxmlformats.org/officeDocument/2006/relationships/audio" Target="../media/audio1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1.wav"/><Relationship Id="rId1" Type="http://schemas.openxmlformats.org/officeDocument/2006/relationships/slideLayout" Target="../slideLayouts/slideLayout34.xml"/><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2.wav"/><Relationship Id="rId1" Type="http://schemas.openxmlformats.org/officeDocument/2006/relationships/slideLayout" Target="../slideLayouts/slideLayout35.xml"/><Relationship Id="rId6" Type="http://schemas.openxmlformats.org/officeDocument/2006/relationships/image" Target="../media/image22.wmf"/><Relationship Id="rId5" Type="http://schemas.openxmlformats.org/officeDocument/2006/relationships/image" Target="../media/image21.png"/><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3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285728"/>
            <a:ext cx="7372376" cy="1643074"/>
          </a:xfrm>
        </p:spPr>
        <p:txBody>
          <a:bodyPr/>
          <a:lstStyle/>
          <a:p>
            <a:r>
              <a:rPr lang="en-US" sz="3600" dirty="0" smtClean="0"/>
              <a:t>KONSEP DASAR PELAYANAN PRIMA </a:t>
            </a:r>
            <a:r>
              <a:rPr lang="id-ID" sz="3600" dirty="0" smtClean="0">
                <a:solidFill>
                  <a:schemeClr val="tx1">
                    <a:lumMod val="95000"/>
                    <a:lumOff val="5000"/>
                  </a:schemeClr>
                </a:solidFill>
                <a:ea typeface="Batang" pitchFamily="18" charset="-127"/>
              </a:rPr>
              <a:t>(</a:t>
            </a:r>
            <a:r>
              <a:rPr lang="id-ID" sz="3600" i="1" dirty="0" smtClean="0">
                <a:solidFill>
                  <a:schemeClr val="tx1">
                    <a:lumMod val="95000"/>
                    <a:lumOff val="5000"/>
                  </a:schemeClr>
                </a:solidFill>
                <a:ea typeface="Batang" pitchFamily="18" charset="-127"/>
              </a:rPr>
              <a:t>EXCELLENT SERVICE</a:t>
            </a:r>
            <a:r>
              <a:rPr lang="id-ID" sz="3600" dirty="0" smtClean="0">
                <a:solidFill>
                  <a:schemeClr val="tx1">
                    <a:lumMod val="95000"/>
                    <a:lumOff val="5000"/>
                  </a:schemeClr>
                </a:solidFill>
                <a:ea typeface="Batang" pitchFamily="18" charset="-127"/>
              </a:rPr>
              <a:t>)</a:t>
            </a:r>
            <a:r>
              <a:rPr lang="id-ID" dirty="0" smtClean="0"/>
              <a:t/>
            </a:r>
            <a:br>
              <a:rPr lang="id-ID" dirty="0" smtClean="0"/>
            </a:br>
            <a:endParaRPr lang="en-US" dirty="0"/>
          </a:p>
        </p:txBody>
      </p:sp>
      <p:sp>
        <p:nvSpPr>
          <p:cNvPr id="3" name="Subtitle 2"/>
          <p:cNvSpPr>
            <a:spLocks noGrp="1"/>
          </p:cNvSpPr>
          <p:nvPr>
            <p:ph type="subTitle" idx="1"/>
          </p:nvPr>
        </p:nvSpPr>
        <p:spPr/>
        <p:txBody>
          <a:bodyPr/>
          <a:lstStyle/>
          <a:p>
            <a:r>
              <a:rPr lang="en-US" dirty="0" err="1" smtClean="0"/>
              <a:t>Dewie</a:t>
            </a:r>
            <a:r>
              <a:rPr lang="en-US" dirty="0" smtClean="0"/>
              <a:t> </a:t>
            </a:r>
            <a:r>
              <a:rPr lang="en-US" dirty="0" err="1" smtClean="0"/>
              <a:t>Brima</a:t>
            </a:r>
            <a:r>
              <a:rPr lang="en-US" dirty="0" smtClean="0"/>
              <a:t> </a:t>
            </a:r>
            <a:r>
              <a:rPr lang="en-US" dirty="0" err="1" smtClean="0"/>
              <a:t>Atika</a:t>
            </a:r>
            <a:r>
              <a:rPr lang="en-US" dirty="0" smtClean="0"/>
              <a:t>, S.I.P, M. </a:t>
            </a:r>
            <a:r>
              <a:rPr lang="en-US" dirty="0" err="1" smtClean="0"/>
              <a:t>si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74675" y="0"/>
            <a:ext cx="8001000" cy="1520825"/>
          </a:xfrm>
        </p:spPr>
        <p:txBody>
          <a:bodyPr/>
          <a:lstStyle/>
          <a:p>
            <a:pPr algn="ctr" eaLnBrk="1" hangingPunct="1"/>
            <a:r>
              <a:rPr lang="en-US" sz="2400" b="1" dirty="0" smtClean="0">
                <a:solidFill>
                  <a:srgbClr val="660066"/>
                </a:solidFill>
                <a:latin typeface="Calisto MT" pitchFamily="18" charset="0"/>
              </a:rPr>
              <a:t>PENYEDIA LAYANAN</a:t>
            </a:r>
            <a:br>
              <a:rPr lang="en-US" sz="2400" b="1" dirty="0" smtClean="0">
                <a:solidFill>
                  <a:srgbClr val="660066"/>
                </a:solidFill>
                <a:latin typeface="Calisto MT" pitchFamily="18" charset="0"/>
              </a:rPr>
            </a:br>
            <a:r>
              <a:rPr lang="en-US" sz="2400" b="1" dirty="0" smtClean="0">
                <a:solidFill>
                  <a:srgbClr val="660066"/>
                </a:solidFill>
                <a:latin typeface="Calisto MT" pitchFamily="18" charset="0"/>
              </a:rPr>
              <a:t> (SERVICE PROVIDER)</a:t>
            </a:r>
          </a:p>
        </p:txBody>
      </p:sp>
      <p:sp>
        <p:nvSpPr>
          <p:cNvPr id="36867" name="Rectangle 3"/>
          <p:cNvSpPr>
            <a:spLocks noGrp="1" noChangeArrowheads="1"/>
          </p:cNvSpPr>
          <p:nvPr>
            <p:ph type="body" sz="half" idx="2"/>
          </p:nvPr>
        </p:nvSpPr>
        <p:spPr>
          <a:xfrm>
            <a:off x="0" y="3810000"/>
            <a:ext cx="7315200" cy="2362200"/>
          </a:xfrm>
        </p:spPr>
        <p:txBody>
          <a:bodyPr>
            <a:normAutofit fontScale="92500" lnSpcReduction="10000"/>
          </a:bodyPr>
          <a:lstStyle/>
          <a:p>
            <a:pPr marL="420624" indent="-384048" eaLnBrk="1" fontAlgn="auto" hangingPunct="1">
              <a:spcAft>
                <a:spcPts val="0"/>
              </a:spcAft>
              <a:buFont typeface="Wingdings" pitchFamily="2" charset="2"/>
              <a:buNone/>
              <a:defRPr/>
            </a:pPr>
            <a:r>
              <a:rPr lang="en-US" sz="2200" dirty="0" smtClean="0"/>
              <a:t>	</a:t>
            </a:r>
            <a:r>
              <a:rPr lang="en-US" sz="3600" dirty="0" err="1" smtClean="0">
                <a:latin typeface="Calisto MT" pitchFamily="18" charset="0"/>
              </a:rPr>
              <a:t>Pihak</a:t>
            </a:r>
            <a:r>
              <a:rPr lang="en-US" sz="3600" dirty="0" smtClean="0">
                <a:latin typeface="Calisto MT" pitchFamily="18" charset="0"/>
              </a:rPr>
              <a:t> yang </a:t>
            </a:r>
            <a:r>
              <a:rPr lang="en-US" sz="3600" dirty="0" err="1" smtClean="0">
                <a:latin typeface="Calisto MT" pitchFamily="18" charset="0"/>
              </a:rPr>
              <a:t>dapat</a:t>
            </a:r>
            <a:r>
              <a:rPr lang="en-US" sz="3600" dirty="0" smtClean="0">
                <a:latin typeface="Calisto MT" pitchFamily="18" charset="0"/>
              </a:rPr>
              <a:t> </a:t>
            </a:r>
            <a:r>
              <a:rPr lang="en-US" sz="3600" dirty="0" err="1" smtClean="0">
                <a:latin typeface="Calisto MT" pitchFamily="18" charset="0"/>
              </a:rPr>
              <a:t>memberikan</a:t>
            </a:r>
            <a:r>
              <a:rPr lang="en-US" sz="3600" dirty="0" smtClean="0">
                <a:latin typeface="Calisto MT" pitchFamily="18" charset="0"/>
              </a:rPr>
              <a:t> </a:t>
            </a:r>
            <a:r>
              <a:rPr lang="en-US" sz="3600" dirty="0" err="1" smtClean="0">
                <a:latin typeface="Calisto MT" pitchFamily="18" charset="0"/>
              </a:rPr>
              <a:t>suatu</a:t>
            </a:r>
            <a:r>
              <a:rPr lang="en-US" sz="3600" dirty="0" smtClean="0">
                <a:latin typeface="Calisto MT" pitchFamily="18" charset="0"/>
              </a:rPr>
              <a:t> </a:t>
            </a:r>
            <a:r>
              <a:rPr lang="en-US" sz="3600" dirty="0" err="1" smtClean="0">
                <a:latin typeface="Calisto MT" pitchFamily="18" charset="0"/>
              </a:rPr>
              <a:t>layanan</a:t>
            </a:r>
            <a:r>
              <a:rPr lang="en-US" sz="3600" dirty="0" smtClean="0">
                <a:latin typeface="Calisto MT" pitchFamily="18" charset="0"/>
              </a:rPr>
              <a:t> </a:t>
            </a:r>
            <a:r>
              <a:rPr lang="en-US" sz="3600" dirty="0" err="1" smtClean="0">
                <a:latin typeface="Calisto MT" pitchFamily="18" charset="0"/>
              </a:rPr>
              <a:t>tertentu</a:t>
            </a:r>
            <a:r>
              <a:rPr lang="en-US" sz="3600" dirty="0" smtClean="0">
                <a:latin typeface="Calisto MT" pitchFamily="18" charset="0"/>
              </a:rPr>
              <a:t> </a:t>
            </a:r>
            <a:r>
              <a:rPr lang="en-US" sz="3600" dirty="0" err="1" smtClean="0">
                <a:latin typeface="Calisto MT" pitchFamily="18" charset="0"/>
              </a:rPr>
              <a:t>kepada</a:t>
            </a:r>
            <a:r>
              <a:rPr lang="en-US" sz="3600" dirty="0" smtClean="0">
                <a:latin typeface="Calisto MT" pitchFamily="18" charset="0"/>
              </a:rPr>
              <a:t> </a:t>
            </a:r>
            <a:r>
              <a:rPr lang="en-US" sz="3600" dirty="0" err="1" smtClean="0">
                <a:latin typeface="Calisto MT" pitchFamily="18" charset="0"/>
              </a:rPr>
              <a:t>konsumen</a:t>
            </a:r>
            <a:r>
              <a:rPr lang="en-US" sz="3600" dirty="0" smtClean="0">
                <a:latin typeface="Calisto MT" pitchFamily="18" charset="0"/>
              </a:rPr>
              <a:t> </a:t>
            </a:r>
            <a:r>
              <a:rPr lang="en-US" sz="3600" dirty="0" err="1" smtClean="0">
                <a:latin typeface="Calisto MT" pitchFamily="18" charset="0"/>
              </a:rPr>
              <a:t>dalam</a:t>
            </a:r>
            <a:r>
              <a:rPr lang="en-US" sz="3600" dirty="0" smtClean="0">
                <a:latin typeface="Calisto MT" pitchFamily="18" charset="0"/>
              </a:rPr>
              <a:t> </a:t>
            </a:r>
            <a:r>
              <a:rPr lang="en-US" sz="3600" dirty="0" err="1" smtClean="0">
                <a:latin typeface="Calisto MT" pitchFamily="18" charset="0"/>
              </a:rPr>
              <a:t>bentuk</a:t>
            </a:r>
            <a:r>
              <a:rPr lang="en-US" sz="3600" dirty="0" smtClean="0">
                <a:latin typeface="Calisto MT" pitchFamily="18" charset="0"/>
              </a:rPr>
              <a:t> </a:t>
            </a:r>
            <a:r>
              <a:rPr lang="en-US" sz="3600" dirty="0" err="1" smtClean="0">
                <a:latin typeface="Calisto MT" pitchFamily="18" charset="0"/>
              </a:rPr>
              <a:t>penyediaan</a:t>
            </a:r>
            <a:r>
              <a:rPr lang="en-US" sz="3600" dirty="0" smtClean="0">
                <a:latin typeface="Calisto MT" pitchFamily="18" charset="0"/>
              </a:rPr>
              <a:t> </a:t>
            </a:r>
            <a:r>
              <a:rPr lang="en-US" sz="3600" dirty="0" err="1" smtClean="0">
                <a:latin typeface="Calisto MT" pitchFamily="18" charset="0"/>
              </a:rPr>
              <a:t>dan</a:t>
            </a:r>
            <a:r>
              <a:rPr lang="en-US" sz="3600" dirty="0" smtClean="0">
                <a:latin typeface="Calisto MT" pitchFamily="18" charset="0"/>
              </a:rPr>
              <a:t> </a:t>
            </a:r>
            <a:r>
              <a:rPr lang="en-US" sz="3600" dirty="0" err="1" smtClean="0">
                <a:latin typeface="Calisto MT" pitchFamily="18" charset="0"/>
              </a:rPr>
              <a:t>penyerahan</a:t>
            </a:r>
            <a:r>
              <a:rPr lang="en-US" sz="3600" dirty="0" smtClean="0">
                <a:latin typeface="Calisto MT" pitchFamily="18" charset="0"/>
              </a:rPr>
              <a:t> </a:t>
            </a:r>
            <a:r>
              <a:rPr lang="en-US" sz="3600" dirty="0" err="1" smtClean="0">
                <a:latin typeface="Calisto MT" pitchFamily="18" charset="0"/>
              </a:rPr>
              <a:t>barang</a:t>
            </a:r>
            <a:r>
              <a:rPr lang="en-US" sz="3600" dirty="0" smtClean="0">
                <a:latin typeface="Calisto MT" pitchFamily="18" charset="0"/>
              </a:rPr>
              <a:t> (goods) </a:t>
            </a:r>
            <a:r>
              <a:rPr lang="en-US" sz="3600" dirty="0" err="1" smtClean="0">
                <a:latin typeface="Calisto MT" pitchFamily="18" charset="0"/>
              </a:rPr>
              <a:t>atau</a:t>
            </a:r>
            <a:r>
              <a:rPr lang="en-US" sz="3600" dirty="0" smtClean="0">
                <a:latin typeface="Calisto MT" pitchFamily="18" charset="0"/>
              </a:rPr>
              <a:t> </a:t>
            </a:r>
            <a:r>
              <a:rPr lang="en-US" sz="3600" dirty="0" err="1" smtClean="0">
                <a:latin typeface="Calisto MT" pitchFamily="18" charset="0"/>
              </a:rPr>
              <a:t>jasa</a:t>
            </a:r>
            <a:r>
              <a:rPr lang="en-US" sz="3600" dirty="0" smtClean="0">
                <a:latin typeface="Calisto MT" pitchFamily="18" charset="0"/>
              </a:rPr>
              <a:t> (services)</a:t>
            </a:r>
          </a:p>
        </p:txBody>
      </p:sp>
      <p:pic>
        <p:nvPicPr>
          <p:cNvPr id="21508" name="Picture 3" descr="C:\Users\Lenovo\Documents\TJK.jpg"/>
          <p:cNvPicPr>
            <a:picLocks noChangeAspect="1" noChangeArrowheads="1"/>
          </p:cNvPicPr>
          <p:nvPr/>
        </p:nvPicPr>
        <p:blipFill>
          <a:blip r:embed="rId2" cstate="print"/>
          <a:srcRect/>
          <a:stretch>
            <a:fillRect/>
          </a:stretch>
        </p:blipFill>
        <p:spPr bwMode="auto">
          <a:xfrm>
            <a:off x="0" y="0"/>
            <a:ext cx="762000" cy="457200"/>
          </a:xfrm>
          <a:prstGeom prst="rect">
            <a:avLst/>
          </a:prstGeom>
          <a:noFill/>
          <a:ln w="9525">
            <a:noFill/>
            <a:miter lim="800000"/>
            <a:headEnd/>
            <a:tailEnd/>
          </a:ln>
        </p:spPr>
      </p:pic>
      <p:pic>
        <p:nvPicPr>
          <p:cNvPr id="23558" name="Picture 6" descr="http://gofaztrack.com/wp-content/uploads/2013/02/Corbis-42-41087309.jpg"/>
          <p:cNvPicPr>
            <a:picLocks noChangeAspect="1" noChangeArrowheads="1"/>
          </p:cNvPicPr>
          <p:nvPr/>
        </p:nvPicPr>
        <p:blipFill>
          <a:blip r:embed="rId3" cstate="print"/>
          <a:srcRect/>
          <a:stretch>
            <a:fillRect/>
          </a:stretch>
        </p:blipFill>
        <p:spPr bwMode="auto">
          <a:xfrm>
            <a:off x="2743200" y="1447800"/>
            <a:ext cx="3733800" cy="2286000"/>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6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6867">
                                            <p:txEl>
                                              <p:pRg st="0" end="0"/>
                                            </p:txEl>
                                          </p:spTgt>
                                        </p:tgtEl>
                                        <p:attrNameLst>
                                          <p:attrName>style.visibility</p:attrName>
                                        </p:attrNameLst>
                                      </p:cBhvr>
                                      <p:to>
                                        <p:strVal val="visible"/>
                                      </p:to>
                                    </p:set>
                                    <p:animEffect transition="in" filter="wipe(left)">
                                      <p:cBhvr>
                                        <p:cTn id="11" dur="5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574675" y="0"/>
            <a:ext cx="8001000" cy="1295400"/>
          </a:xfrm>
        </p:spPr>
        <p:txBody>
          <a:bodyPr/>
          <a:lstStyle/>
          <a:p>
            <a:pPr algn="ctr" eaLnBrk="1" hangingPunct="1"/>
            <a:r>
              <a:rPr lang="en-US" sz="3400" b="1" smtClean="0">
                <a:solidFill>
                  <a:srgbClr val="0000FF"/>
                </a:solidFill>
                <a:latin typeface="Calisto MT" pitchFamily="18" charset="0"/>
              </a:rPr>
              <a:t>PENERIMA LAYANAN </a:t>
            </a:r>
            <a:br>
              <a:rPr lang="en-US" sz="3400" b="1" smtClean="0">
                <a:solidFill>
                  <a:srgbClr val="0000FF"/>
                </a:solidFill>
                <a:latin typeface="Calisto MT" pitchFamily="18" charset="0"/>
              </a:rPr>
            </a:br>
            <a:r>
              <a:rPr lang="en-US" sz="3400" b="1" smtClean="0">
                <a:solidFill>
                  <a:srgbClr val="0000FF"/>
                </a:solidFill>
                <a:latin typeface="Calisto MT" pitchFamily="18" charset="0"/>
              </a:rPr>
              <a:t>(SERVICE RECEIVER)</a:t>
            </a:r>
          </a:p>
        </p:txBody>
      </p:sp>
      <p:sp>
        <p:nvSpPr>
          <p:cNvPr id="37893" name="Rectangle 5"/>
          <p:cNvSpPr>
            <a:spLocks noGrp="1" noChangeArrowheads="1"/>
          </p:cNvSpPr>
          <p:nvPr>
            <p:ph type="body" sz="half" idx="1"/>
          </p:nvPr>
        </p:nvSpPr>
        <p:spPr>
          <a:xfrm>
            <a:off x="533400" y="1752600"/>
            <a:ext cx="6781800" cy="2590800"/>
          </a:xfrm>
        </p:spPr>
        <p:txBody>
          <a:bodyPr/>
          <a:lstStyle/>
          <a:p>
            <a:pPr eaLnBrk="1" hangingPunct="1">
              <a:buFont typeface="Wingdings" pitchFamily="2" charset="2"/>
              <a:buNone/>
            </a:pPr>
            <a:r>
              <a:rPr lang="en-US" sz="3200" smtClean="0"/>
              <a:t>	</a:t>
            </a:r>
            <a:r>
              <a:rPr lang="en-US" sz="3200" smtClean="0">
                <a:latin typeface="Calisto MT" pitchFamily="18" charset="0"/>
              </a:rPr>
              <a:t>Disebut sebagai konsumen (consumer) atau pelanggan (customer) yaitu pihak yang menerima layanan dari penyedia layanan (service provider)</a:t>
            </a:r>
          </a:p>
        </p:txBody>
      </p:sp>
      <p:pic>
        <p:nvPicPr>
          <p:cNvPr id="22532" name="Picture 3" descr="C:\Users\Lenovo\Documents\TJK.jpg"/>
          <p:cNvPicPr>
            <a:picLocks noChangeAspect="1" noChangeArrowheads="1"/>
          </p:cNvPicPr>
          <p:nvPr/>
        </p:nvPicPr>
        <p:blipFill>
          <a:blip r:embed="rId2" cstate="print"/>
          <a:srcRect/>
          <a:stretch>
            <a:fillRect/>
          </a:stretch>
        </p:blipFill>
        <p:spPr bwMode="auto">
          <a:xfrm>
            <a:off x="0" y="0"/>
            <a:ext cx="762000" cy="457200"/>
          </a:xfrm>
          <a:prstGeom prst="rect">
            <a:avLst/>
          </a:prstGeom>
          <a:noFill/>
          <a:ln w="9525">
            <a:noFill/>
            <a:miter lim="800000"/>
            <a:headEnd/>
            <a:tailEnd/>
          </a:ln>
        </p:spPr>
      </p:pic>
      <p:pic>
        <p:nvPicPr>
          <p:cNvPr id="24582" name="Picture 6" descr="https://encrypted-tbn0.gstatic.com/images?q=tbn:ANd9GcR7aqCyhNUCkbgEk-gzhOaqUxOa1t7YCcAAbgFV1ISyECaqII74EA"/>
          <p:cNvPicPr>
            <a:picLocks noChangeAspect="1" noChangeArrowheads="1"/>
          </p:cNvPicPr>
          <p:nvPr/>
        </p:nvPicPr>
        <p:blipFill>
          <a:blip r:embed="rId3" cstate="print"/>
          <a:srcRect/>
          <a:stretch>
            <a:fillRect/>
          </a:stretch>
        </p:blipFill>
        <p:spPr bwMode="auto">
          <a:xfrm>
            <a:off x="2514600" y="4038600"/>
            <a:ext cx="3009900" cy="1743076"/>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7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utoUpdateAnimBg="0"/>
      <p:bldP spid="3789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20E0BFF0-28A5-4309-A277-62B12DF05E0C}" type="slidenum">
              <a:rPr lang="en-GB" smtClean="0"/>
              <a:pPr/>
              <a:t>12</a:t>
            </a:fld>
            <a:endParaRPr lang="en-GB" smtClean="0"/>
          </a:p>
        </p:txBody>
      </p:sp>
      <p:sp>
        <p:nvSpPr>
          <p:cNvPr id="21507" name="Rectangle 3"/>
          <p:cNvSpPr>
            <a:spLocks noGrp="1" noChangeArrowheads="1"/>
          </p:cNvSpPr>
          <p:nvPr>
            <p:ph type="body" idx="1"/>
          </p:nvPr>
        </p:nvSpPr>
        <p:spPr>
          <a:xfrm>
            <a:off x="-228600" y="457200"/>
            <a:ext cx="5181600" cy="4114800"/>
          </a:xfrm>
        </p:spPr>
        <p:txBody>
          <a:bodyPr/>
          <a:lstStyle/>
          <a:p>
            <a:pPr marL="762000" indent="-419100" eaLnBrk="1" hangingPunct="1">
              <a:buFontTx/>
              <a:buAutoNum type="alphaLcParenR"/>
            </a:pPr>
            <a:r>
              <a:rPr lang="en-US" sz="2000" b="1" dirty="0" err="1" smtClean="0">
                <a:latin typeface="Arial" charset="0"/>
              </a:rPr>
              <a:t>Menciptakan</a:t>
            </a:r>
            <a:r>
              <a:rPr lang="en-US" sz="2000" b="1" dirty="0" smtClean="0">
                <a:latin typeface="Arial" charset="0"/>
              </a:rPr>
              <a:t> Citra </a:t>
            </a:r>
            <a:r>
              <a:rPr lang="en-US" sz="2000" b="1" dirty="0" err="1" smtClean="0">
                <a:latin typeface="Arial" charset="0"/>
              </a:rPr>
              <a:t>Positif</a:t>
            </a:r>
            <a:r>
              <a:rPr lang="en-US" sz="2000" b="1" dirty="0" smtClean="0">
                <a:latin typeface="Arial" charset="0"/>
              </a:rPr>
              <a:t> </a:t>
            </a:r>
            <a:r>
              <a:rPr lang="en-US" sz="2000" b="1" dirty="0" err="1" smtClean="0">
                <a:latin typeface="Arial" charset="0"/>
              </a:rPr>
              <a:t>dimata</a:t>
            </a:r>
            <a:r>
              <a:rPr lang="en-US" sz="2000" b="1" dirty="0" smtClean="0">
                <a:latin typeface="Arial" charset="0"/>
              </a:rPr>
              <a:t> </a:t>
            </a:r>
            <a:r>
              <a:rPr lang="en-US" sz="2000" b="1" dirty="0" err="1" smtClean="0">
                <a:latin typeface="Arial" charset="0"/>
              </a:rPr>
              <a:t>pelanggan</a:t>
            </a:r>
            <a:endParaRPr lang="en-US" sz="2000" b="1" dirty="0" smtClean="0">
              <a:latin typeface="Arial" charset="0"/>
            </a:endParaRPr>
          </a:p>
          <a:p>
            <a:pPr marL="762000" indent="-419100" eaLnBrk="1" hangingPunct="1">
              <a:buFontTx/>
              <a:buAutoNum type="alphaLcParenR"/>
            </a:pPr>
            <a:r>
              <a:rPr lang="en-US" sz="2000" b="1" dirty="0" err="1" smtClean="0">
                <a:latin typeface="Arial" charset="0"/>
              </a:rPr>
              <a:t>Berusaha</a:t>
            </a:r>
            <a:r>
              <a:rPr lang="en-US" sz="2000" b="1" dirty="0" smtClean="0">
                <a:latin typeface="Arial" charset="0"/>
              </a:rPr>
              <a:t> </a:t>
            </a:r>
            <a:r>
              <a:rPr lang="en-US" sz="2000" b="1" dirty="0" err="1" smtClean="0">
                <a:latin typeface="Arial" charset="0"/>
              </a:rPr>
              <a:t>mengerti</a:t>
            </a:r>
            <a:r>
              <a:rPr lang="en-US" sz="2000" b="1" dirty="0" smtClean="0">
                <a:latin typeface="Arial" charset="0"/>
              </a:rPr>
              <a:t> </a:t>
            </a:r>
            <a:r>
              <a:rPr lang="en-US" sz="2000" b="1" dirty="0" err="1" smtClean="0">
                <a:latin typeface="Arial" charset="0"/>
              </a:rPr>
              <a:t>terlebih</a:t>
            </a:r>
            <a:r>
              <a:rPr lang="en-US" sz="2000" b="1" dirty="0" smtClean="0">
                <a:latin typeface="Arial" charset="0"/>
              </a:rPr>
              <a:t> </a:t>
            </a:r>
            <a:r>
              <a:rPr lang="en-US" sz="2000" b="1" dirty="0" err="1" smtClean="0">
                <a:latin typeface="Arial" charset="0"/>
              </a:rPr>
              <a:t>dahulu</a:t>
            </a:r>
            <a:r>
              <a:rPr lang="en-US" sz="2000" b="1" dirty="0" smtClean="0">
                <a:latin typeface="Arial" charset="0"/>
              </a:rPr>
              <a:t>, </a:t>
            </a:r>
            <a:r>
              <a:rPr lang="en-US" sz="2000" b="1" dirty="0" err="1" smtClean="0">
                <a:latin typeface="Arial" charset="0"/>
              </a:rPr>
              <a:t>baru</a:t>
            </a:r>
            <a:r>
              <a:rPr lang="en-US" sz="2000" b="1" dirty="0" smtClean="0">
                <a:latin typeface="Arial" charset="0"/>
              </a:rPr>
              <a:t> </a:t>
            </a:r>
            <a:r>
              <a:rPr lang="en-US" sz="2000" b="1" dirty="0" err="1" smtClean="0">
                <a:latin typeface="Arial" charset="0"/>
              </a:rPr>
              <a:t>dimengerti</a:t>
            </a:r>
            <a:endParaRPr lang="en-US" sz="2000" b="1" dirty="0" smtClean="0">
              <a:latin typeface="Arial" charset="0"/>
            </a:endParaRPr>
          </a:p>
          <a:p>
            <a:pPr marL="762000" indent="-419100" eaLnBrk="1" hangingPunct="1">
              <a:buFontTx/>
              <a:buAutoNum type="alphaLcParenR"/>
            </a:pPr>
            <a:r>
              <a:rPr lang="en-US" sz="2000" b="1" dirty="0" err="1" smtClean="0">
                <a:latin typeface="Arial" charset="0"/>
              </a:rPr>
              <a:t>Mengenal</a:t>
            </a:r>
            <a:r>
              <a:rPr lang="en-US" sz="2000" b="1" dirty="0" smtClean="0">
                <a:latin typeface="Arial" charset="0"/>
              </a:rPr>
              <a:t> </a:t>
            </a:r>
            <a:r>
              <a:rPr lang="en-US" sz="2000" b="1" dirty="0" err="1" smtClean="0">
                <a:latin typeface="Arial" charset="0"/>
              </a:rPr>
              <a:t>Karakter</a:t>
            </a:r>
            <a:r>
              <a:rPr lang="en-US" sz="2000" b="1" dirty="0" smtClean="0">
                <a:latin typeface="Arial" charset="0"/>
              </a:rPr>
              <a:t> </a:t>
            </a:r>
            <a:r>
              <a:rPr lang="en-US" sz="2000" b="1" dirty="0" err="1" smtClean="0">
                <a:latin typeface="Arial" charset="0"/>
              </a:rPr>
              <a:t>Pelanggan</a:t>
            </a:r>
            <a:endParaRPr lang="en-US" sz="2000" b="1" dirty="0" smtClean="0">
              <a:latin typeface="Arial" charset="0"/>
            </a:endParaRPr>
          </a:p>
          <a:p>
            <a:pPr marL="762000" indent="-419100" eaLnBrk="1" hangingPunct="1">
              <a:buFontTx/>
              <a:buAutoNum type="alphaLcParenR"/>
            </a:pPr>
            <a:r>
              <a:rPr lang="en-US" sz="2000" b="1" dirty="0" err="1" smtClean="0">
                <a:latin typeface="Arial" charset="0"/>
              </a:rPr>
              <a:t>Membina</a:t>
            </a:r>
            <a:r>
              <a:rPr lang="en-US" sz="2000" b="1" dirty="0" smtClean="0">
                <a:latin typeface="Arial" charset="0"/>
              </a:rPr>
              <a:t> </a:t>
            </a:r>
            <a:r>
              <a:rPr lang="en-US" sz="2000" b="1" dirty="0" err="1" smtClean="0">
                <a:latin typeface="Arial" charset="0"/>
              </a:rPr>
              <a:t>Hubungan</a:t>
            </a:r>
            <a:r>
              <a:rPr lang="en-US" sz="2000" b="1" dirty="0" smtClean="0">
                <a:latin typeface="Arial" charset="0"/>
              </a:rPr>
              <a:t> </a:t>
            </a:r>
            <a:r>
              <a:rPr lang="en-US" sz="2000" b="1" dirty="0" err="1" smtClean="0">
                <a:latin typeface="Arial" charset="0"/>
              </a:rPr>
              <a:t>baik</a:t>
            </a:r>
            <a:r>
              <a:rPr lang="en-US" sz="2000" b="1" dirty="0" smtClean="0">
                <a:latin typeface="Arial" charset="0"/>
              </a:rPr>
              <a:t> </a:t>
            </a:r>
            <a:r>
              <a:rPr lang="en-US" sz="2000" b="1" dirty="0" err="1" smtClean="0">
                <a:latin typeface="Arial" charset="0"/>
              </a:rPr>
              <a:t>dengan</a:t>
            </a:r>
            <a:r>
              <a:rPr lang="en-US" sz="2000" b="1" dirty="0" smtClean="0">
                <a:latin typeface="Arial" charset="0"/>
              </a:rPr>
              <a:t> </a:t>
            </a:r>
            <a:r>
              <a:rPr lang="en-US" sz="2000" b="1" dirty="0" err="1" smtClean="0">
                <a:latin typeface="Arial" charset="0"/>
              </a:rPr>
              <a:t>Pelanggan</a:t>
            </a:r>
            <a:endParaRPr lang="en-US" sz="2000" b="1" dirty="0" smtClean="0">
              <a:latin typeface="Arial" charset="0"/>
            </a:endParaRPr>
          </a:p>
          <a:p>
            <a:pPr marL="762000" indent="-419100" eaLnBrk="1" hangingPunct="1">
              <a:buFontTx/>
              <a:buAutoNum type="alphaLcParenR"/>
            </a:pPr>
            <a:r>
              <a:rPr lang="en-US" sz="2000" b="1" dirty="0" err="1" smtClean="0">
                <a:latin typeface="Arial" charset="0"/>
              </a:rPr>
              <a:t>Dapat</a:t>
            </a:r>
            <a:r>
              <a:rPr lang="en-US" sz="2000" b="1" dirty="0" smtClean="0">
                <a:latin typeface="Arial" charset="0"/>
              </a:rPr>
              <a:t> </a:t>
            </a:r>
            <a:r>
              <a:rPr lang="en-US" sz="2000" b="1" dirty="0" err="1" smtClean="0">
                <a:latin typeface="Arial" charset="0"/>
              </a:rPr>
              <a:t>menentukan</a:t>
            </a:r>
            <a:r>
              <a:rPr lang="en-US" sz="2000" b="1" dirty="0" smtClean="0">
                <a:latin typeface="Arial" charset="0"/>
              </a:rPr>
              <a:t> </a:t>
            </a:r>
            <a:r>
              <a:rPr lang="en-US" sz="2000" b="1" dirty="0" err="1" smtClean="0">
                <a:latin typeface="Arial" charset="0"/>
              </a:rPr>
              <a:t>apa</a:t>
            </a:r>
            <a:r>
              <a:rPr lang="en-US" sz="2000" b="1" dirty="0" smtClean="0">
                <a:latin typeface="Arial" charset="0"/>
              </a:rPr>
              <a:t> </a:t>
            </a:r>
            <a:r>
              <a:rPr lang="en-US" sz="2000" b="1" dirty="0" err="1" smtClean="0">
                <a:latin typeface="Arial" charset="0"/>
              </a:rPr>
              <a:t>keinginan</a:t>
            </a:r>
            <a:r>
              <a:rPr lang="en-US" sz="2000" b="1" dirty="0" smtClean="0">
                <a:latin typeface="Arial" charset="0"/>
              </a:rPr>
              <a:t> </a:t>
            </a:r>
            <a:r>
              <a:rPr lang="en-US" sz="2000" b="1" dirty="0" err="1" smtClean="0">
                <a:latin typeface="Arial" charset="0"/>
              </a:rPr>
              <a:t>Pelanggan</a:t>
            </a:r>
            <a:endParaRPr lang="en-GB" sz="2000" b="1" dirty="0" smtClean="0">
              <a:latin typeface="Arial" charset="0"/>
            </a:endParaRPr>
          </a:p>
        </p:txBody>
      </p:sp>
      <p:grpSp>
        <p:nvGrpSpPr>
          <p:cNvPr id="2" name="Group 7"/>
          <p:cNvGrpSpPr>
            <a:grpSpLocks/>
          </p:cNvGrpSpPr>
          <p:nvPr/>
        </p:nvGrpSpPr>
        <p:grpSpPr bwMode="auto">
          <a:xfrm>
            <a:off x="3200400" y="2895600"/>
            <a:ext cx="5943600" cy="3962400"/>
            <a:chOff x="2016" y="1824"/>
            <a:chExt cx="3744" cy="2496"/>
          </a:xfrm>
        </p:grpSpPr>
        <p:pic>
          <p:nvPicPr>
            <p:cNvPr id="26630" name="Picture 4" descr="AIRPL019"/>
            <p:cNvPicPr>
              <a:picLocks noChangeAspect="1" noChangeArrowheads="1"/>
            </p:cNvPicPr>
            <p:nvPr/>
          </p:nvPicPr>
          <p:blipFill>
            <a:blip r:embed="rId5" cstate="print"/>
            <a:srcRect/>
            <a:stretch>
              <a:fillRect/>
            </a:stretch>
          </p:blipFill>
          <p:spPr bwMode="auto">
            <a:xfrm>
              <a:off x="4206" y="1968"/>
              <a:ext cx="1554" cy="2352"/>
            </a:xfrm>
            <a:prstGeom prst="rect">
              <a:avLst/>
            </a:prstGeom>
            <a:noFill/>
            <a:ln w="9525">
              <a:noFill/>
              <a:miter lim="800000"/>
              <a:headEnd/>
              <a:tailEnd/>
            </a:ln>
          </p:spPr>
        </p:pic>
        <p:pic>
          <p:nvPicPr>
            <p:cNvPr id="26631" name="Picture 5" descr="AIRPL033"/>
            <p:cNvPicPr>
              <a:picLocks noChangeAspect="1" noChangeArrowheads="1"/>
            </p:cNvPicPr>
            <p:nvPr/>
          </p:nvPicPr>
          <p:blipFill>
            <a:blip r:embed="rId6" cstate="print"/>
            <a:srcRect/>
            <a:stretch>
              <a:fillRect/>
            </a:stretch>
          </p:blipFill>
          <p:spPr bwMode="auto">
            <a:xfrm>
              <a:off x="2016" y="1824"/>
              <a:ext cx="2315" cy="2496"/>
            </a:xfrm>
            <a:prstGeom prst="rect">
              <a:avLst/>
            </a:prstGeom>
            <a:noFill/>
            <a:ln w="9525">
              <a:noFill/>
              <a:miter lim="800000"/>
              <a:headEnd/>
              <a:tailEnd/>
            </a:ln>
          </p:spPr>
        </p:pic>
      </p:grpSp>
      <p:sp>
        <p:nvSpPr>
          <p:cNvPr id="21510" name="AutoShape 6"/>
          <p:cNvSpPr>
            <a:spLocks noChangeArrowheads="1"/>
          </p:cNvSpPr>
          <p:nvPr/>
        </p:nvSpPr>
        <p:spPr bwMode="auto">
          <a:xfrm>
            <a:off x="4343400" y="609600"/>
            <a:ext cx="4572000" cy="1447800"/>
          </a:xfrm>
          <a:prstGeom prst="leftArrowCallout">
            <a:avLst>
              <a:gd name="adj1" fmla="val 40787"/>
              <a:gd name="adj2" fmla="val 24343"/>
              <a:gd name="adj3" fmla="val 30599"/>
              <a:gd name="adj4" fmla="val 85088"/>
            </a:avLst>
          </a:prstGeom>
          <a:solidFill>
            <a:srgbClr val="FF00FF"/>
          </a:solidFill>
          <a:ln w="9525">
            <a:miter lim="800000"/>
            <a:headEnd/>
            <a:tailEnd/>
          </a:ln>
          <a:scene3d>
            <a:camera prst="legacyObliqueBottomRight"/>
            <a:lightRig rig="legacyFlat3" dir="b"/>
          </a:scene3d>
          <a:sp3d extrusionH="176200" prstMaterial="legacyMatte">
            <a:bevelT w="13500" h="13500" prst="angle"/>
            <a:bevelB w="13500" h="13500" prst="angle"/>
            <a:extrusionClr>
              <a:srgbClr val="FF66CC"/>
            </a:extrusionClr>
          </a:sp3d>
        </p:spPr>
        <p:txBody>
          <a:bodyPr wrap="none" anchor="ctr">
            <a:flatTx/>
          </a:bodyPr>
          <a:lstStyle/>
          <a:p>
            <a:pPr algn="r"/>
            <a:r>
              <a:rPr lang="en-US" sz="2800">
                <a:solidFill>
                  <a:schemeClr val="bg1"/>
                </a:solidFill>
                <a:latin typeface="Monotype Corsiva" pitchFamily="66" charset="0"/>
              </a:rPr>
              <a:t>Prinsip-Prinsip</a:t>
            </a:r>
            <a:r>
              <a:rPr lang="en-US" sz="4400">
                <a:solidFill>
                  <a:schemeClr val="tx2"/>
                </a:solidFill>
              </a:rPr>
              <a:t> </a:t>
            </a:r>
            <a:br>
              <a:rPr lang="en-US" sz="4400">
                <a:solidFill>
                  <a:schemeClr val="tx2"/>
                </a:solidFill>
              </a:rPr>
            </a:br>
            <a:r>
              <a:rPr lang="en-US" sz="3600" b="1">
                <a:solidFill>
                  <a:srgbClr val="FFFFCC"/>
                </a:solidFill>
                <a:latin typeface="Arial" charset="0"/>
              </a:rPr>
              <a:t>Pelayanan Prima</a:t>
            </a:r>
            <a:endParaRPr lang="en-GB" sz="3600" b="1">
              <a:solidFill>
                <a:srgbClr val="FFFFCC"/>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iterate type="lt">
                                    <p:tmPct val="100000"/>
                                  </p:iterate>
                                  <p:childTnLst>
                                    <p:set>
                                      <p:cBhvr>
                                        <p:cTn id="6" dur="1" fill="hold">
                                          <p:stCondLst>
                                            <p:cond delay="0"/>
                                          </p:stCondLst>
                                        </p:cTn>
                                        <p:tgtEl>
                                          <p:spTgt spid="21510"/>
                                        </p:tgtEl>
                                        <p:attrNameLst>
                                          <p:attrName>style.visibility</p:attrName>
                                        </p:attrNameLst>
                                      </p:cBhvr>
                                      <p:to>
                                        <p:strVal val="visible"/>
                                      </p:to>
                                    </p:set>
                                    <p:anim calcmode="lin" valueType="num">
                                      <p:cBhvr additive="base">
                                        <p:cTn id="7" dur="75" fill="hold"/>
                                        <p:tgtEl>
                                          <p:spTgt spid="21510"/>
                                        </p:tgtEl>
                                        <p:attrNameLst>
                                          <p:attrName>ppt_x</p:attrName>
                                        </p:attrNameLst>
                                      </p:cBhvr>
                                      <p:tavLst>
                                        <p:tav tm="0">
                                          <p:val>
                                            <p:strVal val="0-#ppt_w/2"/>
                                          </p:val>
                                        </p:tav>
                                        <p:tav tm="100000">
                                          <p:val>
                                            <p:strVal val="#ppt_x"/>
                                          </p:val>
                                        </p:tav>
                                      </p:tavLst>
                                    </p:anim>
                                    <p:anim calcmode="lin" valueType="num">
                                      <p:cBhvr additive="base">
                                        <p:cTn id="8" dur="75" fill="hold"/>
                                        <p:tgtEl>
                                          <p:spTgt spid="215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0" fill="hold"/>
                                        <p:tgtEl>
                                          <p:spTgt spid="2"/>
                                        </p:tgtEl>
                                        <p:attrNameLst>
                                          <p:attrName>ppt_w</p:attrName>
                                        </p:attrNameLst>
                                      </p:cBhvr>
                                      <p:tavLst>
                                        <p:tav tm="0" fmla="#ppt_w*sin(2.5*pi*$)">
                                          <p:val>
                                            <p:fltVal val="0"/>
                                          </p:val>
                                        </p:tav>
                                        <p:tav tm="100000">
                                          <p:val>
                                            <p:fltVal val="1"/>
                                          </p:val>
                                        </p:tav>
                                      </p:tavLst>
                                    </p:anim>
                                    <p:anim calcmode="lin" valueType="num">
                                      <p:cBhvr>
                                        <p:cTn id="14" dur="50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19" dur="500"/>
                                        <p:tgtEl>
                                          <p:spTgt spid="21507">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24" dur="500"/>
                                        <p:tgtEl>
                                          <p:spTgt spid="21507">
                                            <p:txEl>
                                              <p:pRg st="1" end="1"/>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29" dur="500"/>
                                        <p:tgtEl>
                                          <p:spTgt spid="21507">
                                            <p:txEl>
                                              <p:pRg st="2" end="2"/>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4" name="chimes.wav"/>
                                        </p:tgtEl>
                                      </p:cMediaNode>
                                    </p:audio>
                                  </p:sub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1507">
                                            <p:txEl>
                                              <p:pRg st="3" end="3"/>
                                            </p:txEl>
                                          </p:spTgt>
                                        </p:tgtEl>
                                        <p:attrNameLst>
                                          <p:attrName>style.visibility</p:attrName>
                                        </p:attrNameLst>
                                      </p:cBhvr>
                                      <p:to>
                                        <p:strVal val="visible"/>
                                      </p:to>
                                    </p:set>
                                    <p:animEffect transition="in" filter="checkerboard(across)">
                                      <p:cBhvr>
                                        <p:cTn id="34" dur="500"/>
                                        <p:tgtEl>
                                          <p:spTgt spid="21507">
                                            <p:txEl>
                                              <p:pRg st="3" end="3"/>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1507">
                                            <p:txEl>
                                              <p:pRg st="4" end="4"/>
                                            </p:txEl>
                                          </p:spTgt>
                                        </p:tgtEl>
                                        <p:attrNameLst>
                                          <p:attrName>style.visibility</p:attrName>
                                        </p:attrNameLst>
                                      </p:cBhvr>
                                      <p:to>
                                        <p:strVal val="visible"/>
                                      </p:to>
                                    </p:set>
                                    <p:animEffect transition="in" filter="checkerboard(across)">
                                      <p:cBhvr>
                                        <p:cTn id="39" dur="500"/>
                                        <p:tgtEl>
                                          <p:spTgt spid="21507">
                                            <p:txEl>
                                              <p:pRg st="4" end="4"/>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2151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AB8883F5-79B3-40BD-B515-9E53417133D2}" type="slidenum">
              <a:rPr lang="en-GB" smtClean="0"/>
              <a:pPr/>
              <a:t>13</a:t>
            </a:fld>
            <a:endParaRPr lang="en-GB" smtClean="0"/>
          </a:p>
        </p:txBody>
      </p:sp>
      <p:sp>
        <p:nvSpPr>
          <p:cNvPr id="8195" name="Rectangle 3"/>
          <p:cNvSpPr>
            <a:spLocks noGrp="1" noChangeArrowheads="1"/>
          </p:cNvSpPr>
          <p:nvPr>
            <p:ph type="body" idx="1"/>
          </p:nvPr>
        </p:nvSpPr>
        <p:spPr>
          <a:xfrm>
            <a:off x="4419600" y="1905000"/>
            <a:ext cx="4648200" cy="4114800"/>
          </a:xfrm>
        </p:spPr>
        <p:txBody>
          <a:bodyPr/>
          <a:lstStyle/>
          <a:p>
            <a:pPr marL="0" indent="0" algn="ctr" eaLnBrk="1" hangingPunct="1">
              <a:buFontTx/>
              <a:buNone/>
            </a:pPr>
            <a:r>
              <a:rPr lang="en-US" sz="2400" b="1" smtClean="0">
                <a:solidFill>
                  <a:srgbClr val="993366"/>
                </a:solidFill>
                <a:latin typeface="Arial" charset="0"/>
              </a:rPr>
              <a:t>Mutu merupakan suatu Kondisi Dinamis yg berhubungan dengan produk, jasa manusia, proses, dan lingkungan yang memenuhi atau melebihi harapan pihak yang menginginkannya</a:t>
            </a:r>
            <a:r>
              <a:rPr lang="en-US" sz="2400" b="1" smtClean="0">
                <a:latin typeface="Arial" charset="0"/>
              </a:rPr>
              <a:t>  </a:t>
            </a:r>
            <a:r>
              <a:rPr lang="en-US" sz="2400" b="1" smtClean="0">
                <a:solidFill>
                  <a:schemeClr val="bg1"/>
                </a:solidFill>
                <a:latin typeface="Arial" charset="0"/>
              </a:rPr>
              <a:t>(Goetsch dan Davis, 1994</a:t>
            </a:r>
            <a:r>
              <a:rPr lang="en-US" sz="2400" smtClean="0">
                <a:solidFill>
                  <a:schemeClr val="bg1"/>
                </a:solidFill>
                <a:latin typeface="Arial" charset="0"/>
              </a:rPr>
              <a:t>)</a:t>
            </a:r>
            <a:endParaRPr lang="en-GB" sz="2400" smtClean="0">
              <a:solidFill>
                <a:schemeClr val="bg1"/>
              </a:solidFill>
              <a:latin typeface="Arial" charset="0"/>
            </a:endParaRPr>
          </a:p>
        </p:txBody>
      </p:sp>
      <p:grpSp>
        <p:nvGrpSpPr>
          <p:cNvPr id="2" name="Group 13"/>
          <p:cNvGrpSpPr>
            <a:grpSpLocks/>
          </p:cNvGrpSpPr>
          <p:nvPr/>
        </p:nvGrpSpPr>
        <p:grpSpPr bwMode="auto">
          <a:xfrm>
            <a:off x="152400" y="228600"/>
            <a:ext cx="3352800" cy="6629400"/>
            <a:chOff x="96" y="144"/>
            <a:chExt cx="2112" cy="4176"/>
          </a:xfrm>
        </p:grpSpPr>
        <p:sp>
          <p:nvSpPr>
            <p:cNvPr id="27654" name="Line 10"/>
            <p:cNvSpPr>
              <a:spLocks noChangeShapeType="1"/>
            </p:cNvSpPr>
            <p:nvPr/>
          </p:nvSpPr>
          <p:spPr bwMode="auto">
            <a:xfrm flipV="1">
              <a:off x="1152" y="1008"/>
              <a:ext cx="0" cy="3312"/>
            </a:xfrm>
            <a:prstGeom prst="line">
              <a:avLst/>
            </a:prstGeom>
            <a:noFill/>
            <a:ln w="165100">
              <a:solidFill>
                <a:srgbClr val="5F5F5F"/>
              </a:solidFill>
              <a:round/>
              <a:headEnd/>
              <a:tailEnd/>
            </a:ln>
          </p:spPr>
          <p:txBody>
            <a:bodyPr/>
            <a:lstStyle/>
            <a:p>
              <a:endParaRPr lang="en-US"/>
            </a:p>
          </p:txBody>
        </p:sp>
        <p:sp>
          <p:nvSpPr>
            <p:cNvPr id="27655" name="AutoShape 11"/>
            <p:cNvSpPr>
              <a:spLocks noChangeArrowheads="1"/>
            </p:cNvSpPr>
            <p:nvPr/>
          </p:nvSpPr>
          <p:spPr bwMode="auto">
            <a:xfrm>
              <a:off x="96" y="144"/>
              <a:ext cx="2112" cy="1536"/>
            </a:xfrm>
            <a:prstGeom prst="octagon">
              <a:avLst>
                <a:gd name="adj" fmla="val 29287"/>
              </a:avLst>
            </a:prstGeom>
            <a:solidFill>
              <a:srgbClr val="FF0000"/>
            </a:solidFill>
            <a:ln w="9525">
              <a:solidFill>
                <a:schemeClr val="tx1"/>
              </a:solidFill>
              <a:miter lim="800000"/>
              <a:headEnd/>
              <a:tailEnd/>
            </a:ln>
          </p:spPr>
          <p:txBody>
            <a:bodyPr wrap="none" anchor="ctr"/>
            <a:lstStyle/>
            <a:p>
              <a:pPr algn="ctr"/>
              <a:r>
                <a:rPr lang="en-US" sz="4000" b="1">
                  <a:solidFill>
                    <a:schemeClr val="bg1"/>
                  </a:solidFill>
                </a:rPr>
                <a:t>Definisi Mutu</a:t>
              </a:r>
              <a:endParaRPr lang="en-GB" sz="4000" b="1">
                <a:solidFill>
                  <a:schemeClr val="bg1"/>
                </a:solidFill>
              </a:endParaRPr>
            </a:p>
          </p:txBody>
        </p:sp>
      </p:grpSp>
      <p:pic>
        <p:nvPicPr>
          <p:cNvPr id="8204" name="Picture 12" descr="AIRPL029"/>
          <p:cNvPicPr>
            <a:picLocks noChangeAspect="1" noChangeArrowheads="1"/>
          </p:cNvPicPr>
          <p:nvPr/>
        </p:nvPicPr>
        <p:blipFill>
          <a:blip r:embed="rId5" cstate="print"/>
          <a:srcRect/>
          <a:stretch>
            <a:fillRect/>
          </a:stretch>
        </p:blipFill>
        <p:spPr bwMode="auto">
          <a:xfrm>
            <a:off x="76200" y="3705225"/>
            <a:ext cx="4672013" cy="3152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7" presetClass="entr" presetSubtype="2" fill="hold" nodeType="clickEffect">
                                  <p:stCondLst>
                                    <p:cond delay="0"/>
                                  </p:stCondLst>
                                  <p:childTnLst>
                                    <p:set>
                                      <p:cBhvr>
                                        <p:cTn id="11" dur="1" fill="hold">
                                          <p:stCondLst>
                                            <p:cond delay="0"/>
                                          </p:stCondLst>
                                        </p:cTn>
                                        <p:tgtEl>
                                          <p:spTgt spid="8204"/>
                                        </p:tgtEl>
                                        <p:attrNameLst>
                                          <p:attrName>style.visibility</p:attrName>
                                        </p:attrNameLst>
                                      </p:cBhvr>
                                      <p:to>
                                        <p:strVal val="visible"/>
                                      </p:to>
                                    </p:set>
                                    <p:anim calcmode="lin" valueType="num">
                                      <p:cBhvr additive="base">
                                        <p:cTn id="12" dur="5000" fill="hold"/>
                                        <p:tgtEl>
                                          <p:spTgt spid="8204"/>
                                        </p:tgtEl>
                                        <p:attrNameLst>
                                          <p:attrName>ppt_x</p:attrName>
                                        </p:attrNameLst>
                                      </p:cBhvr>
                                      <p:tavLst>
                                        <p:tav tm="0">
                                          <p:val>
                                            <p:strVal val="1+#ppt_w/2"/>
                                          </p:val>
                                        </p:tav>
                                        <p:tav tm="100000">
                                          <p:val>
                                            <p:strVal val="#ppt_x"/>
                                          </p:val>
                                        </p:tav>
                                      </p:tavLst>
                                    </p:anim>
                                    <p:anim calcmode="lin" valueType="num">
                                      <p:cBhvr additive="base">
                                        <p:cTn id="13" dur="5000" fill="hold"/>
                                        <p:tgtEl>
                                          <p:spTgt spid="82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driveby.wav"/>
                                        </p:tgtEl>
                                      </p:cMediaNode>
                                    </p:audio>
                                  </p:sub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18" dur="500"/>
                                        <p:tgtEl>
                                          <p:spTgt spid="8195">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2758D9C2-6DC9-4C50-BB6B-7950784CB274}" type="slidenum">
              <a:rPr lang="en-GB" smtClean="0"/>
              <a:pPr/>
              <a:t>14</a:t>
            </a:fld>
            <a:endParaRPr lang="en-GB" smtClean="0"/>
          </a:p>
        </p:txBody>
      </p:sp>
      <p:sp>
        <p:nvSpPr>
          <p:cNvPr id="111618" name="Rectangle 2"/>
          <p:cNvSpPr>
            <a:spLocks noGrp="1" noChangeArrowheads="1"/>
          </p:cNvSpPr>
          <p:nvPr>
            <p:ph type="title"/>
          </p:nvPr>
        </p:nvSpPr>
        <p:spPr/>
        <p:txBody>
          <a:bodyPr/>
          <a:lstStyle/>
          <a:p>
            <a:pPr eaLnBrk="1" hangingPunct="1"/>
            <a:r>
              <a:rPr lang="en-US" dirty="0" smtClean="0">
                <a:solidFill>
                  <a:schemeClr val="accent5">
                    <a:lumMod val="25000"/>
                  </a:schemeClr>
                </a:solidFill>
                <a:latin typeface="Stencil" pitchFamily="82" charset="0"/>
              </a:rPr>
              <a:t>ADA 7 UKURAN MUTU PELAYANAN</a:t>
            </a:r>
          </a:p>
        </p:txBody>
      </p:sp>
      <p:sp>
        <p:nvSpPr>
          <p:cNvPr id="111619" name="Rectangle 3"/>
          <p:cNvSpPr>
            <a:spLocks noGrp="1" noChangeArrowheads="1"/>
          </p:cNvSpPr>
          <p:nvPr>
            <p:ph type="body" idx="1"/>
          </p:nvPr>
        </p:nvSpPr>
        <p:spPr>
          <a:xfrm>
            <a:off x="685800" y="1600200"/>
            <a:ext cx="7772400" cy="4495800"/>
          </a:xfrm>
        </p:spPr>
        <p:txBody>
          <a:bodyPr/>
          <a:lstStyle/>
          <a:p>
            <a:pPr eaLnBrk="1" hangingPunct="1"/>
            <a:r>
              <a:rPr lang="en-US" sz="2800" dirty="0" err="1" smtClean="0">
                <a:solidFill>
                  <a:srgbClr val="0180FF"/>
                </a:solidFill>
              </a:rPr>
              <a:t>Sesuai</a:t>
            </a:r>
            <a:r>
              <a:rPr lang="en-US" sz="2800" dirty="0" smtClean="0">
                <a:solidFill>
                  <a:srgbClr val="0180FF"/>
                </a:solidFill>
              </a:rPr>
              <a:t> </a:t>
            </a:r>
            <a:r>
              <a:rPr lang="en-US" sz="2800" dirty="0" err="1" smtClean="0">
                <a:solidFill>
                  <a:srgbClr val="0180FF"/>
                </a:solidFill>
              </a:rPr>
              <a:t>prosedur</a:t>
            </a:r>
            <a:r>
              <a:rPr lang="en-US" sz="2800" dirty="0" smtClean="0">
                <a:solidFill>
                  <a:srgbClr val="0180FF"/>
                </a:solidFill>
              </a:rPr>
              <a:t> </a:t>
            </a:r>
            <a:r>
              <a:rPr lang="en-US" sz="2800" dirty="0" err="1" smtClean="0">
                <a:solidFill>
                  <a:srgbClr val="0180FF"/>
                </a:solidFill>
              </a:rPr>
              <a:t>standar</a:t>
            </a:r>
            <a:r>
              <a:rPr lang="en-US" sz="2800" dirty="0" smtClean="0">
                <a:solidFill>
                  <a:srgbClr val="0180FF"/>
                </a:solidFill>
              </a:rPr>
              <a:t> </a:t>
            </a:r>
            <a:r>
              <a:rPr lang="en-US" sz="2800" dirty="0" err="1" smtClean="0">
                <a:solidFill>
                  <a:srgbClr val="0180FF"/>
                </a:solidFill>
              </a:rPr>
              <a:t>pelayanan</a:t>
            </a:r>
            <a:endParaRPr lang="en-US" sz="2800" dirty="0" smtClean="0">
              <a:solidFill>
                <a:srgbClr val="0180FF"/>
              </a:solidFill>
            </a:endParaRPr>
          </a:p>
          <a:p>
            <a:pPr eaLnBrk="1" hangingPunct="1"/>
            <a:r>
              <a:rPr lang="en-US" sz="2800" dirty="0" err="1" smtClean="0">
                <a:solidFill>
                  <a:srgbClr val="0180FF"/>
                </a:solidFill>
              </a:rPr>
              <a:t>Petugas</a:t>
            </a:r>
            <a:r>
              <a:rPr lang="en-US" sz="2800" dirty="0" smtClean="0">
                <a:solidFill>
                  <a:srgbClr val="0180FF"/>
                </a:solidFill>
              </a:rPr>
              <a:t> </a:t>
            </a:r>
            <a:r>
              <a:rPr lang="en-US" sz="2800" dirty="0" err="1" smtClean="0">
                <a:solidFill>
                  <a:srgbClr val="0180FF"/>
                </a:solidFill>
              </a:rPr>
              <a:t>memiliki</a:t>
            </a:r>
            <a:r>
              <a:rPr lang="en-US" sz="2800" dirty="0" smtClean="0">
                <a:solidFill>
                  <a:srgbClr val="0180FF"/>
                </a:solidFill>
              </a:rPr>
              <a:t> </a:t>
            </a:r>
            <a:r>
              <a:rPr lang="en-US" sz="2800" dirty="0" err="1" smtClean="0">
                <a:solidFill>
                  <a:srgbClr val="0180FF"/>
                </a:solidFill>
              </a:rPr>
              <a:t>kompetensi</a:t>
            </a:r>
            <a:endParaRPr lang="en-US" sz="2800" dirty="0" smtClean="0">
              <a:solidFill>
                <a:srgbClr val="0180FF"/>
              </a:solidFill>
            </a:endParaRPr>
          </a:p>
          <a:p>
            <a:pPr eaLnBrk="1" hangingPunct="1"/>
            <a:r>
              <a:rPr lang="en-US" sz="2800" dirty="0" err="1" smtClean="0">
                <a:solidFill>
                  <a:srgbClr val="0180FF"/>
                </a:solidFill>
              </a:rPr>
              <a:t>Memiliki</a:t>
            </a:r>
            <a:r>
              <a:rPr lang="en-US" sz="2800" dirty="0" smtClean="0">
                <a:solidFill>
                  <a:srgbClr val="0180FF"/>
                </a:solidFill>
              </a:rPr>
              <a:t> </a:t>
            </a:r>
            <a:r>
              <a:rPr lang="en-US" sz="2800" dirty="0" err="1" smtClean="0">
                <a:solidFill>
                  <a:srgbClr val="0180FF"/>
                </a:solidFill>
              </a:rPr>
              <a:t>sarana</a:t>
            </a:r>
            <a:r>
              <a:rPr lang="en-US" sz="2800" dirty="0" smtClean="0">
                <a:solidFill>
                  <a:srgbClr val="0180FF"/>
                </a:solidFill>
              </a:rPr>
              <a:t> </a:t>
            </a:r>
            <a:r>
              <a:rPr lang="en-US" sz="2800" dirty="0" err="1" smtClean="0">
                <a:solidFill>
                  <a:srgbClr val="0180FF"/>
                </a:solidFill>
              </a:rPr>
              <a:t>pendukung</a:t>
            </a:r>
            <a:r>
              <a:rPr lang="en-US" sz="2800" dirty="0" smtClean="0">
                <a:solidFill>
                  <a:srgbClr val="0180FF"/>
                </a:solidFill>
              </a:rPr>
              <a:t> yang </a:t>
            </a:r>
            <a:r>
              <a:rPr lang="en-US" sz="2800" dirty="0" err="1" smtClean="0">
                <a:solidFill>
                  <a:srgbClr val="0180FF"/>
                </a:solidFill>
              </a:rPr>
              <a:t>memadai</a:t>
            </a:r>
            <a:endParaRPr lang="en-US" sz="2800" dirty="0" smtClean="0">
              <a:solidFill>
                <a:srgbClr val="0180FF"/>
              </a:solidFill>
            </a:endParaRPr>
          </a:p>
          <a:p>
            <a:pPr eaLnBrk="1" hangingPunct="1"/>
            <a:r>
              <a:rPr lang="en-US" sz="2800" dirty="0" smtClean="0">
                <a:solidFill>
                  <a:srgbClr val="0180FF"/>
                </a:solidFill>
              </a:rPr>
              <a:t>Cara-</a:t>
            </a:r>
            <a:r>
              <a:rPr lang="en-US" sz="2800" dirty="0" err="1" smtClean="0">
                <a:solidFill>
                  <a:srgbClr val="0180FF"/>
                </a:solidFill>
              </a:rPr>
              <a:t>cara</a:t>
            </a:r>
            <a:r>
              <a:rPr lang="en-US" sz="2800" dirty="0" smtClean="0">
                <a:solidFill>
                  <a:srgbClr val="0180FF"/>
                </a:solidFill>
              </a:rPr>
              <a:t> </a:t>
            </a:r>
            <a:r>
              <a:rPr lang="en-US" sz="2800" dirty="0" err="1" smtClean="0">
                <a:solidFill>
                  <a:srgbClr val="0180FF"/>
                </a:solidFill>
              </a:rPr>
              <a:t>tidak</a:t>
            </a:r>
            <a:r>
              <a:rPr lang="en-US" sz="2800" dirty="0" smtClean="0">
                <a:solidFill>
                  <a:srgbClr val="0180FF"/>
                </a:solidFill>
              </a:rPr>
              <a:t> </a:t>
            </a:r>
            <a:r>
              <a:rPr lang="en-US" sz="2800" dirty="0" err="1" smtClean="0">
                <a:solidFill>
                  <a:srgbClr val="0180FF"/>
                </a:solidFill>
              </a:rPr>
              <a:t>bertentangan</a:t>
            </a:r>
            <a:r>
              <a:rPr lang="en-US" sz="2800" dirty="0" smtClean="0">
                <a:solidFill>
                  <a:srgbClr val="0180FF"/>
                </a:solidFill>
              </a:rPr>
              <a:t> </a:t>
            </a:r>
            <a:r>
              <a:rPr lang="en-US" sz="2800" dirty="0" err="1" smtClean="0">
                <a:solidFill>
                  <a:srgbClr val="0180FF"/>
                </a:solidFill>
              </a:rPr>
              <a:t>dengan</a:t>
            </a:r>
            <a:r>
              <a:rPr lang="en-US" sz="2800" dirty="0" smtClean="0">
                <a:solidFill>
                  <a:srgbClr val="0180FF"/>
                </a:solidFill>
              </a:rPr>
              <a:t> </a:t>
            </a:r>
            <a:r>
              <a:rPr lang="en-US" sz="2800" dirty="0" err="1" smtClean="0">
                <a:solidFill>
                  <a:srgbClr val="0180FF"/>
                </a:solidFill>
              </a:rPr>
              <a:t>kode</a:t>
            </a:r>
            <a:r>
              <a:rPr lang="en-US" sz="2800" dirty="0" smtClean="0">
                <a:solidFill>
                  <a:srgbClr val="0180FF"/>
                </a:solidFill>
              </a:rPr>
              <a:t> </a:t>
            </a:r>
            <a:r>
              <a:rPr lang="en-US" sz="2800" dirty="0" err="1" smtClean="0">
                <a:solidFill>
                  <a:srgbClr val="0180FF"/>
                </a:solidFill>
              </a:rPr>
              <a:t>etik</a:t>
            </a:r>
            <a:endParaRPr lang="en-US" sz="2800" dirty="0" smtClean="0">
              <a:solidFill>
                <a:srgbClr val="0180FF"/>
              </a:solidFill>
            </a:endParaRPr>
          </a:p>
          <a:p>
            <a:pPr eaLnBrk="1" hangingPunct="1"/>
            <a:r>
              <a:rPr lang="en-US" sz="2800" dirty="0" smtClean="0">
                <a:solidFill>
                  <a:srgbClr val="0180FF"/>
                </a:solidFill>
              </a:rPr>
              <a:t> </a:t>
            </a:r>
            <a:r>
              <a:rPr lang="en-US" sz="2800" dirty="0" err="1" smtClean="0">
                <a:solidFill>
                  <a:srgbClr val="0180FF"/>
                </a:solidFill>
              </a:rPr>
              <a:t>Memuaskan</a:t>
            </a:r>
            <a:r>
              <a:rPr lang="en-US" sz="2800" dirty="0" smtClean="0">
                <a:solidFill>
                  <a:srgbClr val="0180FF"/>
                </a:solidFill>
              </a:rPr>
              <a:t> </a:t>
            </a:r>
            <a:r>
              <a:rPr lang="en-US" sz="2800" dirty="0" err="1" smtClean="0">
                <a:solidFill>
                  <a:srgbClr val="0180FF"/>
                </a:solidFill>
              </a:rPr>
              <a:t>pelanggan</a:t>
            </a:r>
            <a:endParaRPr lang="en-US" sz="2800" dirty="0" smtClean="0">
              <a:solidFill>
                <a:srgbClr val="0180FF"/>
              </a:solidFill>
            </a:endParaRPr>
          </a:p>
          <a:p>
            <a:pPr eaLnBrk="1" hangingPunct="1"/>
            <a:r>
              <a:rPr lang="en-US" sz="2800" dirty="0" err="1" smtClean="0">
                <a:solidFill>
                  <a:srgbClr val="0180FF"/>
                </a:solidFill>
              </a:rPr>
              <a:t>Dapat</a:t>
            </a:r>
            <a:r>
              <a:rPr lang="en-US" sz="2800" dirty="0" smtClean="0">
                <a:solidFill>
                  <a:srgbClr val="0180FF"/>
                </a:solidFill>
              </a:rPr>
              <a:t> </a:t>
            </a:r>
            <a:r>
              <a:rPr lang="en-US" sz="2800" dirty="0" err="1" smtClean="0">
                <a:solidFill>
                  <a:srgbClr val="0180FF"/>
                </a:solidFill>
              </a:rPr>
              <a:t>memuaskan</a:t>
            </a:r>
            <a:r>
              <a:rPr lang="en-US" sz="2800" dirty="0" smtClean="0">
                <a:solidFill>
                  <a:srgbClr val="0180FF"/>
                </a:solidFill>
              </a:rPr>
              <a:t> </a:t>
            </a:r>
            <a:r>
              <a:rPr lang="en-US" sz="2800" dirty="0" err="1" smtClean="0">
                <a:solidFill>
                  <a:srgbClr val="0180FF"/>
                </a:solidFill>
              </a:rPr>
              <a:t>pelayanan</a:t>
            </a:r>
            <a:endParaRPr lang="en-US" sz="2800" dirty="0" smtClean="0">
              <a:solidFill>
                <a:srgbClr val="0180FF"/>
              </a:solidFill>
            </a:endParaRPr>
          </a:p>
          <a:p>
            <a:pPr eaLnBrk="1" hangingPunct="1"/>
            <a:r>
              <a:rPr lang="en-US" sz="2800" dirty="0" err="1" smtClean="0">
                <a:solidFill>
                  <a:srgbClr val="0180FF"/>
                </a:solidFill>
              </a:rPr>
              <a:t>Mendatangkan</a:t>
            </a:r>
            <a:r>
              <a:rPr lang="en-US" sz="2800" dirty="0" smtClean="0">
                <a:solidFill>
                  <a:srgbClr val="0180FF"/>
                </a:solidFill>
              </a:rPr>
              <a:t> </a:t>
            </a:r>
            <a:r>
              <a:rPr lang="en-US" sz="2800" dirty="0" err="1" smtClean="0">
                <a:solidFill>
                  <a:srgbClr val="0180FF"/>
                </a:solidFill>
              </a:rPr>
              <a:t>keuntungan</a:t>
            </a:r>
            <a:r>
              <a:rPr lang="en-US" sz="2800" dirty="0" smtClean="0">
                <a:solidFill>
                  <a:srgbClr val="0180FF"/>
                </a:solidFill>
              </a:rPr>
              <a:t> </a:t>
            </a:r>
            <a:r>
              <a:rPr lang="en-US" sz="2800" dirty="0" err="1" smtClean="0">
                <a:solidFill>
                  <a:srgbClr val="0180FF"/>
                </a:solidFill>
              </a:rPr>
              <a:t>bagi</a:t>
            </a:r>
            <a:r>
              <a:rPr lang="en-US" sz="2800" dirty="0" smtClean="0">
                <a:solidFill>
                  <a:srgbClr val="0180FF"/>
                </a:solidFill>
              </a:rPr>
              <a:t> </a:t>
            </a:r>
            <a:r>
              <a:rPr lang="en-US" sz="2800" dirty="0" err="1" smtClean="0">
                <a:solidFill>
                  <a:srgbClr val="0180FF"/>
                </a:solidFill>
              </a:rPr>
              <a:t>lembaga</a:t>
            </a:r>
            <a:r>
              <a:rPr lang="en-US" sz="2800" dirty="0" smtClean="0">
                <a:solidFill>
                  <a:srgbClr val="0180FF"/>
                </a:solidFill>
              </a:rPr>
              <a:t> </a:t>
            </a:r>
            <a:r>
              <a:rPr lang="en-US" sz="2800" dirty="0" err="1" smtClean="0">
                <a:solidFill>
                  <a:srgbClr val="0180FF"/>
                </a:solidFill>
              </a:rPr>
              <a:t>penyedia</a:t>
            </a:r>
            <a:r>
              <a:rPr lang="en-US" sz="2800" dirty="0" smtClean="0">
                <a:solidFill>
                  <a:srgbClr val="0180FF"/>
                </a:solidFill>
              </a:rPr>
              <a:t> </a:t>
            </a:r>
            <a:r>
              <a:rPr lang="en-US" sz="2800" dirty="0" err="1" smtClean="0">
                <a:solidFill>
                  <a:srgbClr val="0180FF"/>
                </a:solidFill>
              </a:rPr>
              <a:t>pelayanan</a:t>
            </a:r>
            <a:endParaRPr lang="en-US" sz="2800" dirty="0" smtClean="0">
              <a:solidFill>
                <a:srgbClr val="018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additive="base">
                                        <p:cTn id="7" dur="500" fill="hold"/>
                                        <p:tgtEl>
                                          <p:spTgt spid="111618"/>
                                        </p:tgtEl>
                                        <p:attrNameLst>
                                          <p:attrName>ppt_x</p:attrName>
                                        </p:attrNameLst>
                                      </p:cBhvr>
                                      <p:tavLst>
                                        <p:tav tm="0">
                                          <p:val>
                                            <p:strVal val="#ppt_x"/>
                                          </p:val>
                                        </p:tav>
                                        <p:tav tm="100000">
                                          <p:val>
                                            <p:strVal val="#ppt_x"/>
                                          </p:val>
                                        </p:tav>
                                      </p:tavLst>
                                    </p:anim>
                                    <p:anim calcmode="lin" valueType="num">
                                      <p:cBhvr additive="base">
                                        <p:cTn id="8" dur="500" fill="hold"/>
                                        <p:tgtEl>
                                          <p:spTgt spid="1116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11619">
                                            <p:txEl>
                                              <p:pRg st="0" end="0"/>
                                            </p:txEl>
                                          </p:spTgt>
                                        </p:tgtEl>
                                        <p:attrNameLst>
                                          <p:attrName>style.visibility</p:attrName>
                                        </p:attrNameLst>
                                      </p:cBhvr>
                                      <p:to>
                                        <p:strVal val="visible"/>
                                      </p:to>
                                    </p:set>
                                    <p:animEffect transition="in" filter="blinds(horizontal)">
                                      <p:cBhvr>
                                        <p:cTn id="13" dur="500"/>
                                        <p:tgtEl>
                                          <p:spTgt spid="1116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1619">
                                            <p:txEl>
                                              <p:pRg st="1" end="1"/>
                                            </p:txEl>
                                          </p:spTgt>
                                        </p:tgtEl>
                                        <p:attrNameLst>
                                          <p:attrName>style.visibility</p:attrName>
                                        </p:attrNameLst>
                                      </p:cBhvr>
                                      <p:to>
                                        <p:strVal val="visible"/>
                                      </p:to>
                                    </p:set>
                                    <p:animEffect transition="in" filter="blinds(horizontal)">
                                      <p:cBhvr>
                                        <p:cTn id="18" dur="500"/>
                                        <p:tgtEl>
                                          <p:spTgt spid="1116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11619">
                                            <p:txEl>
                                              <p:pRg st="2" end="2"/>
                                            </p:txEl>
                                          </p:spTgt>
                                        </p:tgtEl>
                                        <p:attrNameLst>
                                          <p:attrName>style.visibility</p:attrName>
                                        </p:attrNameLst>
                                      </p:cBhvr>
                                      <p:to>
                                        <p:strVal val="visible"/>
                                      </p:to>
                                    </p:set>
                                    <p:animEffect transition="in" filter="box(in)">
                                      <p:cBhvr>
                                        <p:cTn id="23" dur="500"/>
                                        <p:tgtEl>
                                          <p:spTgt spid="1116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11619">
                                            <p:txEl>
                                              <p:pRg st="3" end="3"/>
                                            </p:txEl>
                                          </p:spTgt>
                                        </p:tgtEl>
                                        <p:attrNameLst>
                                          <p:attrName>style.visibility</p:attrName>
                                        </p:attrNameLst>
                                      </p:cBhvr>
                                      <p:to>
                                        <p:strVal val="visible"/>
                                      </p:to>
                                    </p:set>
                                    <p:animEffect transition="in" filter="box(in)">
                                      <p:cBhvr>
                                        <p:cTn id="28" dur="500"/>
                                        <p:tgtEl>
                                          <p:spTgt spid="11161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1619">
                                            <p:txEl>
                                              <p:pRg st="4" end="4"/>
                                            </p:txEl>
                                          </p:spTgt>
                                        </p:tgtEl>
                                        <p:attrNameLst>
                                          <p:attrName>style.visibility</p:attrName>
                                        </p:attrNameLst>
                                      </p:cBhvr>
                                      <p:to>
                                        <p:strVal val="visible"/>
                                      </p:to>
                                    </p:set>
                                    <p:anim calcmode="lin" valueType="num">
                                      <p:cBhvr additive="base">
                                        <p:cTn id="33" dur="5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16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1619">
                                            <p:txEl>
                                              <p:pRg st="5" end="5"/>
                                            </p:txEl>
                                          </p:spTgt>
                                        </p:tgtEl>
                                        <p:attrNameLst>
                                          <p:attrName>style.visibility</p:attrName>
                                        </p:attrNameLst>
                                      </p:cBhvr>
                                      <p:to>
                                        <p:strVal val="visible"/>
                                      </p:to>
                                    </p:set>
                                    <p:anim calcmode="lin" valueType="num">
                                      <p:cBhvr additive="base">
                                        <p:cTn id="39" dur="500" fill="hold"/>
                                        <p:tgtEl>
                                          <p:spTgt spid="111619">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16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1619">
                                            <p:txEl>
                                              <p:pRg st="6" end="6"/>
                                            </p:txEl>
                                          </p:spTgt>
                                        </p:tgtEl>
                                        <p:attrNameLst>
                                          <p:attrName>style.visibility</p:attrName>
                                        </p:attrNameLst>
                                      </p:cBhvr>
                                      <p:to>
                                        <p:strVal val="visible"/>
                                      </p:to>
                                    </p:set>
                                    <p:anim calcmode="lin" valueType="num">
                                      <p:cBhvr additive="base">
                                        <p:cTn id="45" dur="500" fill="hold"/>
                                        <p:tgtEl>
                                          <p:spTgt spid="111619">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16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201ACD78-61DC-4EB5-8C4E-027C02FB99EB}" type="slidenum">
              <a:rPr lang="en-GB" smtClean="0"/>
              <a:pPr/>
              <a:t>15</a:t>
            </a:fld>
            <a:endParaRPr lang="en-GB" smtClean="0"/>
          </a:p>
        </p:txBody>
      </p:sp>
      <p:sp>
        <p:nvSpPr>
          <p:cNvPr id="9219" name="Rectangle 3"/>
          <p:cNvSpPr>
            <a:spLocks noGrp="1" noChangeArrowheads="1"/>
          </p:cNvSpPr>
          <p:nvPr>
            <p:ph type="body" idx="1"/>
          </p:nvPr>
        </p:nvSpPr>
        <p:spPr>
          <a:xfrm>
            <a:off x="457200" y="1600200"/>
            <a:ext cx="7772400" cy="1600200"/>
          </a:xfrm>
        </p:spPr>
        <p:txBody>
          <a:bodyPr/>
          <a:lstStyle/>
          <a:p>
            <a:pPr marL="0" indent="0" eaLnBrk="1" hangingPunct="1">
              <a:buFontTx/>
              <a:buNone/>
            </a:pPr>
            <a:r>
              <a:rPr lang="en-US" smtClean="0"/>
              <a:t>Standar Pelayanan adalah ukuran yang telah ditentukan sebagai suatu pembakuan Pelayanan yang baik</a:t>
            </a:r>
          </a:p>
          <a:p>
            <a:pPr marL="0" indent="0" eaLnBrk="1" hangingPunct="1">
              <a:buFontTx/>
              <a:buNone/>
            </a:pPr>
            <a:endParaRPr lang="en-GB" smtClean="0"/>
          </a:p>
        </p:txBody>
      </p:sp>
      <p:sp>
        <p:nvSpPr>
          <p:cNvPr id="9220" name="AutoShape 4"/>
          <p:cNvSpPr>
            <a:spLocks noChangeArrowheads="1"/>
          </p:cNvSpPr>
          <p:nvPr/>
        </p:nvSpPr>
        <p:spPr bwMode="auto">
          <a:xfrm>
            <a:off x="762000" y="3429000"/>
            <a:ext cx="5638800" cy="914400"/>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en-US">
                <a:latin typeface="Lucida Sans Unicode" pitchFamily="34" charset="0"/>
              </a:rPr>
              <a:t>PP adalah Pelayanan Standar</a:t>
            </a:r>
            <a:endParaRPr lang="en-GB">
              <a:latin typeface="Lucida Sans Unicode" pitchFamily="34" charset="0"/>
            </a:endParaRPr>
          </a:p>
        </p:txBody>
      </p:sp>
      <p:sp>
        <p:nvSpPr>
          <p:cNvPr id="9221" name="AutoShape 5"/>
          <p:cNvSpPr>
            <a:spLocks noChangeArrowheads="1"/>
          </p:cNvSpPr>
          <p:nvPr/>
        </p:nvSpPr>
        <p:spPr bwMode="auto">
          <a:xfrm>
            <a:off x="76200" y="4191000"/>
            <a:ext cx="7772400" cy="914400"/>
          </a:xfrm>
          <a:prstGeom prst="roundRect">
            <a:avLst>
              <a:gd name="adj" fmla="val 16667"/>
            </a:avLst>
          </a:prstGeom>
          <a:noFill/>
          <a:ln w="9525">
            <a:noFill/>
            <a:round/>
            <a:headEnd/>
            <a:tailEnd/>
          </a:ln>
        </p:spPr>
        <p:txBody>
          <a:bodyPr wrap="none" anchor="ctr"/>
          <a:lstStyle/>
          <a:p>
            <a:pPr algn="ctr"/>
            <a:r>
              <a:rPr lang="en-US">
                <a:solidFill>
                  <a:schemeClr val="bg1"/>
                </a:solidFill>
                <a:latin typeface="Lucida Sans Unicode" pitchFamily="34" charset="0"/>
              </a:rPr>
              <a:t>Yang belum ada Standar</a:t>
            </a:r>
            <a:endParaRPr lang="en-GB">
              <a:solidFill>
                <a:schemeClr val="bg1"/>
              </a:solidFill>
              <a:latin typeface="Lucida Sans Unicode" pitchFamily="34" charset="0"/>
            </a:endParaRPr>
          </a:p>
        </p:txBody>
      </p:sp>
      <p:sp>
        <p:nvSpPr>
          <p:cNvPr id="9222" name="AutoShape 6"/>
          <p:cNvSpPr>
            <a:spLocks noChangeArrowheads="1"/>
          </p:cNvSpPr>
          <p:nvPr/>
        </p:nvSpPr>
        <p:spPr bwMode="auto">
          <a:xfrm>
            <a:off x="685800" y="4953000"/>
            <a:ext cx="5791200" cy="914400"/>
          </a:xfrm>
          <a:prstGeom prst="roundRect">
            <a:avLst>
              <a:gd name="adj" fmla="val 16667"/>
            </a:avLst>
          </a:prstGeom>
          <a:solidFill>
            <a:srgbClr val="FF99CC"/>
          </a:solidFill>
          <a:ln w="9525">
            <a:solidFill>
              <a:schemeClr val="tx1"/>
            </a:solidFill>
            <a:round/>
            <a:headEnd/>
            <a:tailEnd/>
          </a:ln>
        </p:spPr>
        <p:txBody>
          <a:bodyPr wrap="none" anchor="ctr"/>
          <a:lstStyle/>
          <a:p>
            <a:pPr algn="ctr"/>
            <a:r>
              <a:rPr lang="en-US">
                <a:latin typeface="Lucida Sans Unicode" pitchFamily="34" charset="0"/>
              </a:rPr>
              <a:t>PP adalah Pelayanan Optimal</a:t>
            </a:r>
            <a:endParaRPr lang="en-GB">
              <a:latin typeface="Lucida Sans Unicode" pitchFamily="34" charset="0"/>
            </a:endParaRPr>
          </a:p>
        </p:txBody>
      </p:sp>
      <p:pic>
        <p:nvPicPr>
          <p:cNvPr id="9223" name="Picture 7" descr="AIRPL045"/>
          <p:cNvPicPr>
            <a:picLocks noChangeAspect="1" noChangeArrowheads="1"/>
          </p:cNvPicPr>
          <p:nvPr/>
        </p:nvPicPr>
        <p:blipFill>
          <a:blip r:embed="rId6" cstate="print"/>
          <a:srcRect/>
          <a:stretch>
            <a:fillRect/>
          </a:stretch>
        </p:blipFill>
        <p:spPr bwMode="auto">
          <a:xfrm>
            <a:off x="5805488" y="2044700"/>
            <a:ext cx="3109912" cy="3365500"/>
          </a:xfrm>
          <a:prstGeom prst="rect">
            <a:avLst/>
          </a:prstGeom>
          <a:noFill/>
          <a:ln w="9525">
            <a:noFill/>
            <a:miter lim="800000"/>
            <a:headEnd/>
            <a:tailEnd/>
          </a:ln>
        </p:spPr>
      </p:pic>
      <p:sp>
        <p:nvSpPr>
          <p:cNvPr id="9224" name="AutoShape 8"/>
          <p:cNvSpPr>
            <a:spLocks noChangeArrowheads="1"/>
          </p:cNvSpPr>
          <p:nvPr/>
        </p:nvSpPr>
        <p:spPr bwMode="auto">
          <a:xfrm>
            <a:off x="1600200" y="228600"/>
            <a:ext cx="5486400" cy="1219200"/>
          </a:xfrm>
          <a:prstGeom prst="downArrowCallout">
            <a:avLst>
              <a:gd name="adj1" fmla="val 112500"/>
              <a:gd name="adj2" fmla="val 112500"/>
              <a:gd name="adj3" fmla="val 16667"/>
              <a:gd name="adj4" fmla="val 66667"/>
            </a:avLst>
          </a:prstGeom>
          <a:solidFill>
            <a:srgbClr val="00FF00"/>
          </a:solidFill>
          <a:ln w="9525">
            <a:miter lim="800000"/>
            <a:headEnd/>
            <a:tailEnd/>
          </a:ln>
          <a:scene3d>
            <a:camera prst="legacyObliqueBottomRight"/>
            <a:lightRig rig="legacyFlat3" dir="b"/>
          </a:scene3d>
          <a:sp3d extrusionH="430200" prstMaterial="legacyMatte">
            <a:bevelT w="13500" h="13500" prst="angle"/>
            <a:bevelB w="13500" h="13500" prst="angle"/>
            <a:extrusionClr>
              <a:srgbClr val="66FFFF"/>
            </a:extrusionClr>
          </a:sp3d>
        </p:spPr>
        <p:txBody>
          <a:bodyPr wrap="none" anchor="ctr">
            <a:flatTx/>
          </a:bodyPr>
          <a:lstStyle/>
          <a:p>
            <a:pPr algn="ctr"/>
            <a:r>
              <a:rPr lang="en-US" sz="4400" b="1" i="1" dirty="0" err="1">
                <a:solidFill>
                  <a:schemeClr val="accent5">
                    <a:lumMod val="25000"/>
                  </a:schemeClr>
                </a:solidFill>
              </a:rPr>
              <a:t>Standar</a:t>
            </a:r>
            <a:r>
              <a:rPr lang="en-US" sz="4400" b="1" i="1" dirty="0">
                <a:solidFill>
                  <a:schemeClr val="accent5">
                    <a:lumMod val="25000"/>
                  </a:schemeClr>
                </a:solidFill>
              </a:rPr>
              <a:t> </a:t>
            </a:r>
            <a:r>
              <a:rPr lang="en-US" sz="4400" b="1" i="1" dirty="0" err="1">
                <a:solidFill>
                  <a:schemeClr val="accent5">
                    <a:lumMod val="25000"/>
                  </a:schemeClr>
                </a:solidFill>
              </a:rPr>
              <a:t>Pelayanan</a:t>
            </a:r>
            <a:endParaRPr lang="en-GB" sz="4400" b="1" i="1" dirty="0">
              <a:solidFill>
                <a:schemeClr val="accent5">
                  <a:lumMod val="2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5000" fill="hold"/>
                                        <p:tgtEl>
                                          <p:spTgt spid="9224"/>
                                        </p:tgtEl>
                                        <p:attrNameLst>
                                          <p:attrName>ppt_x</p:attrName>
                                        </p:attrNameLst>
                                      </p:cBhvr>
                                      <p:tavLst>
                                        <p:tav tm="0">
                                          <p:val>
                                            <p:strVal val="#ppt_x"/>
                                          </p:val>
                                        </p:tav>
                                        <p:tav tm="100000">
                                          <p:val>
                                            <p:strVal val="#ppt_x"/>
                                          </p:val>
                                        </p:tav>
                                      </p:tavLst>
                                    </p:anim>
                                    <p:anim calcmode="lin" valueType="num">
                                      <p:cBhvr additive="base">
                                        <p:cTn id="8" dur="5000" fill="hold"/>
                                        <p:tgtEl>
                                          <p:spTgt spid="922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ap.wav"/>
                                        </p:tgtEl>
                                      </p:cMediaNode>
                                    </p:audio>
                                  </p:sub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13" dur="500"/>
                                        <p:tgtEl>
                                          <p:spTgt spid="9219">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9223"/>
                                        </p:tgtEl>
                                        <p:attrNameLst>
                                          <p:attrName>style.visibility</p:attrName>
                                        </p:attrNameLst>
                                      </p:cBhvr>
                                      <p:to>
                                        <p:strVal val="visible"/>
                                      </p:to>
                                    </p:set>
                                    <p:animEffect transition="in" filter="checkerboard(across)">
                                      <p:cBhvr>
                                        <p:cTn id="18" dur="500"/>
                                        <p:tgtEl>
                                          <p:spTgt spid="9223"/>
                                        </p:tgtEl>
                                      </p:cBhvr>
                                    </p:animEffect>
                                  </p:childTnLst>
                                  <p:subTnLst>
                                    <p:audio>
                                      <p:cMediaNode>
                                        <p:cTn display="0" masterRel="sameClick">
                                          <p:stCondLst>
                                            <p:cond evt="begin" delay="0">
                                              <p:tn val="16"/>
                                            </p:cond>
                                          </p:stCondLst>
                                          <p:endCondLst>
                                            <p:cond evt="onStopAudio" delay="0">
                                              <p:tgtEl>
                                                <p:sldTgt/>
                                              </p:tgtEl>
                                            </p:cond>
                                          </p:endCondLst>
                                        </p:cTn>
                                        <p:tgtEl>
                                          <p:sndTgt r:embed="rId4" name="camera.wav"/>
                                        </p:tgtEl>
                                      </p:cMediaNode>
                                    </p:audio>
                                  </p:sub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9220"/>
                                        </p:tgtEl>
                                        <p:attrNameLst>
                                          <p:attrName>style.visibility</p:attrName>
                                        </p:attrNameLst>
                                      </p:cBhvr>
                                      <p:to>
                                        <p:strVal val="visible"/>
                                      </p:to>
                                    </p:set>
                                    <p:animEffect transition="in" filter="checkerboard(across)">
                                      <p:cBhvr>
                                        <p:cTn id="23" dur="500"/>
                                        <p:tgtEl>
                                          <p:spTgt spid="9220"/>
                                        </p:tgtEl>
                                      </p:cBhvr>
                                    </p:animEffect>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par>
                          <p:cTn id="24" fill="hold">
                            <p:stCondLst>
                              <p:cond delay="500"/>
                            </p:stCondLst>
                            <p:childTnLst>
                              <p:par>
                                <p:cTn id="25" presetID="5" presetClass="entr" presetSubtype="10" fill="hold" grpId="0" nodeType="afterEffect">
                                  <p:stCondLst>
                                    <p:cond delay="1000"/>
                                  </p:stCondLst>
                                  <p:childTnLst>
                                    <p:set>
                                      <p:cBhvr>
                                        <p:cTn id="26" dur="1" fill="hold">
                                          <p:stCondLst>
                                            <p:cond delay="0"/>
                                          </p:stCondLst>
                                        </p:cTn>
                                        <p:tgtEl>
                                          <p:spTgt spid="9221"/>
                                        </p:tgtEl>
                                        <p:attrNameLst>
                                          <p:attrName>style.visibility</p:attrName>
                                        </p:attrNameLst>
                                      </p:cBhvr>
                                      <p:to>
                                        <p:strVal val="visible"/>
                                      </p:to>
                                    </p:set>
                                    <p:animEffect transition="in" filter="checkerboard(across)">
                                      <p:cBhvr>
                                        <p:cTn id="27" dur="500"/>
                                        <p:tgtEl>
                                          <p:spTgt spid="9221"/>
                                        </p:tgtEl>
                                      </p:cBhvr>
                                    </p:animEffect>
                                  </p:childTnLst>
                                  <p:subTnLst>
                                    <p:audio>
                                      <p:cMediaNode>
                                        <p:cTn display="0" masterRel="sameClick">
                                          <p:stCondLst>
                                            <p:cond evt="begin" delay="0">
                                              <p:tn val="25"/>
                                            </p:cond>
                                          </p:stCondLst>
                                          <p:endCondLst>
                                            <p:cond evt="onStopAudio" delay="0">
                                              <p:tgtEl>
                                                <p:sldTgt/>
                                              </p:tgtEl>
                                            </p:cond>
                                          </p:endCondLst>
                                        </p:cTn>
                                        <p:tgtEl>
                                          <p:sndTgt r:embed="rId5" name="cashreg.wav"/>
                                        </p:tgtEl>
                                      </p:cMediaNode>
                                    </p:audio>
                                  </p:subTnLst>
                                </p:cTn>
                              </p:par>
                            </p:childTnLst>
                          </p:cTn>
                        </p:par>
                        <p:par>
                          <p:cTn id="28" fill="hold">
                            <p:stCondLst>
                              <p:cond delay="2000"/>
                            </p:stCondLst>
                            <p:childTnLst>
                              <p:par>
                                <p:cTn id="29" presetID="5" presetClass="entr" presetSubtype="10" fill="hold" grpId="0" nodeType="afterEffect">
                                  <p:stCondLst>
                                    <p:cond delay="1000"/>
                                  </p:stCondLst>
                                  <p:childTnLst>
                                    <p:set>
                                      <p:cBhvr>
                                        <p:cTn id="30" dur="1" fill="hold">
                                          <p:stCondLst>
                                            <p:cond delay="0"/>
                                          </p:stCondLst>
                                        </p:cTn>
                                        <p:tgtEl>
                                          <p:spTgt spid="9222"/>
                                        </p:tgtEl>
                                        <p:attrNameLst>
                                          <p:attrName>style.visibility</p:attrName>
                                        </p:attrNameLst>
                                      </p:cBhvr>
                                      <p:to>
                                        <p:strVal val="visible"/>
                                      </p:to>
                                    </p:set>
                                    <p:animEffect transition="in" filter="checkerboard(across)">
                                      <p:cBhvr>
                                        <p:cTn id="31" dur="500"/>
                                        <p:tgtEl>
                                          <p:spTgt spid="9222"/>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0" grpId="0" animBg="1" autoUpdateAnimBg="0"/>
      <p:bldP spid="9221" grpId="0" autoUpdateAnimBg="0"/>
      <p:bldP spid="9222" grpId="0" animBg="1" autoUpdateAnimBg="0"/>
      <p:bldP spid="9224"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270F9FC7-AFCA-4742-BB28-E834C8F823AE}" type="slidenum">
              <a:rPr lang="en-GB" smtClean="0"/>
              <a:pPr/>
              <a:t>16</a:t>
            </a:fld>
            <a:endParaRPr lang="en-GB" smtClean="0"/>
          </a:p>
        </p:txBody>
      </p:sp>
      <p:sp>
        <p:nvSpPr>
          <p:cNvPr id="13314" name="Rectangle 2"/>
          <p:cNvSpPr>
            <a:spLocks noGrp="1" noChangeArrowheads="1"/>
          </p:cNvSpPr>
          <p:nvPr>
            <p:ph type="title"/>
          </p:nvPr>
        </p:nvSpPr>
        <p:spPr>
          <a:xfrm>
            <a:off x="571472" y="642918"/>
            <a:ext cx="7391400" cy="849315"/>
          </a:xfrm>
        </p:spPr>
        <p:txBody>
          <a:bodyPr/>
          <a:lstStyle/>
          <a:p>
            <a:pPr eaLnBrk="1" hangingPunct="1"/>
            <a:r>
              <a:rPr lang="en-US" sz="4800" dirty="0" err="1" smtClean="0">
                <a:latin typeface="Monotype Corsiva" pitchFamily="66" charset="0"/>
              </a:rPr>
              <a:t>Dimensi</a:t>
            </a:r>
            <a:r>
              <a:rPr lang="en-US" sz="4800" dirty="0" smtClean="0">
                <a:latin typeface="Monotype Corsiva" pitchFamily="66" charset="0"/>
              </a:rPr>
              <a:t> </a:t>
            </a:r>
            <a:r>
              <a:rPr lang="en-US" sz="4800" dirty="0" smtClean="0"/>
              <a:t/>
            </a:r>
            <a:br>
              <a:rPr lang="en-US" sz="4800" dirty="0" smtClean="0"/>
            </a:br>
            <a:r>
              <a:rPr lang="en-US" sz="4800" b="1" dirty="0" err="1" smtClean="0">
                <a:solidFill>
                  <a:schemeClr val="accent2"/>
                </a:solidFill>
                <a:latin typeface="Arial" charset="0"/>
              </a:rPr>
              <a:t>Pelayanan</a:t>
            </a:r>
            <a:r>
              <a:rPr lang="en-US" sz="4800" b="1" dirty="0" smtClean="0">
                <a:solidFill>
                  <a:schemeClr val="accent2"/>
                </a:solidFill>
                <a:latin typeface="Arial" charset="0"/>
              </a:rPr>
              <a:t> Prima</a:t>
            </a:r>
            <a:endParaRPr lang="en-GB" sz="4800" b="1" dirty="0" smtClean="0">
              <a:solidFill>
                <a:schemeClr val="accent2"/>
              </a:solidFill>
              <a:latin typeface="Arial" charset="0"/>
            </a:endParaRPr>
          </a:p>
        </p:txBody>
      </p:sp>
      <p:sp>
        <p:nvSpPr>
          <p:cNvPr id="13315" name="Rectangle 3"/>
          <p:cNvSpPr>
            <a:spLocks noGrp="1" noChangeArrowheads="1"/>
          </p:cNvSpPr>
          <p:nvPr>
            <p:ph type="body" idx="1"/>
          </p:nvPr>
        </p:nvSpPr>
        <p:spPr>
          <a:xfrm>
            <a:off x="228600" y="2133600"/>
            <a:ext cx="7772400" cy="4114800"/>
          </a:xfrm>
        </p:spPr>
        <p:txBody>
          <a:bodyPr/>
          <a:lstStyle/>
          <a:p>
            <a:pPr marL="742950" indent="-742950" eaLnBrk="1" hangingPunct="1">
              <a:buFontTx/>
              <a:buBlip>
                <a:blip r:embed="rId5"/>
              </a:buBlip>
            </a:pPr>
            <a:r>
              <a:rPr lang="en-US" sz="4400" smtClean="0">
                <a:solidFill>
                  <a:srgbClr val="FF0000"/>
                </a:solidFill>
              </a:rPr>
              <a:t>Dimensi Waktu</a:t>
            </a:r>
          </a:p>
          <a:p>
            <a:pPr marL="742950" indent="-742950" eaLnBrk="1" hangingPunct="1">
              <a:buFontTx/>
              <a:buBlip>
                <a:blip r:embed="rId5"/>
              </a:buBlip>
            </a:pPr>
            <a:r>
              <a:rPr lang="en-US" sz="4400" smtClean="0">
                <a:solidFill>
                  <a:srgbClr val="FF0000"/>
                </a:solidFill>
              </a:rPr>
              <a:t>Dimensi Biaya</a:t>
            </a:r>
          </a:p>
          <a:p>
            <a:pPr marL="742950" indent="-742950" eaLnBrk="1" hangingPunct="1">
              <a:buFontTx/>
              <a:buBlip>
                <a:blip r:embed="rId5"/>
              </a:buBlip>
            </a:pPr>
            <a:r>
              <a:rPr lang="en-US" sz="4400" smtClean="0">
                <a:solidFill>
                  <a:srgbClr val="FF0000"/>
                </a:solidFill>
              </a:rPr>
              <a:t>Dimensi Kualitas </a:t>
            </a:r>
          </a:p>
          <a:p>
            <a:pPr marL="742950" indent="-742950" eaLnBrk="1" hangingPunct="1">
              <a:buFontTx/>
              <a:buBlip>
                <a:blip r:embed="rId5"/>
              </a:buBlip>
            </a:pPr>
            <a:r>
              <a:rPr lang="en-US" sz="4400" smtClean="0">
                <a:solidFill>
                  <a:srgbClr val="FF0000"/>
                </a:solidFill>
              </a:rPr>
              <a:t>Dimensi Moral</a:t>
            </a:r>
            <a:endParaRPr lang="en-GB" sz="4400" smtClean="0">
              <a:solidFill>
                <a:srgbClr val="FF0000"/>
              </a:solidFill>
            </a:endParaRPr>
          </a:p>
        </p:txBody>
      </p:sp>
      <p:pic>
        <p:nvPicPr>
          <p:cNvPr id="13316" name="Picture 4" descr="MISC_08"/>
          <p:cNvPicPr>
            <a:picLocks noChangeAspect="1" noChangeArrowheads="1"/>
          </p:cNvPicPr>
          <p:nvPr/>
        </p:nvPicPr>
        <p:blipFill>
          <a:blip r:embed="rId6" cstate="print"/>
          <a:srcRect/>
          <a:stretch>
            <a:fillRect/>
          </a:stretch>
        </p:blipFill>
        <p:spPr bwMode="auto">
          <a:xfrm>
            <a:off x="5233988" y="1879600"/>
            <a:ext cx="3757612" cy="3759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iterate type="lt">
                                    <p:tmPct val="100000"/>
                                  </p:iterate>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75" fill="hold"/>
                                        <p:tgtEl>
                                          <p:spTgt spid="13314"/>
                                        </p:tgtEl>
                                        <p:attrNameLst>
                                          <p:attrName>ppt_x</p:attrName>
                                        </p:attrNameLst>
                                      </p:cBhvr>
                                      <p:tavLst>
                                        <p:tav tm="0">
                                          <p:val>
                                            <p:strVal val="0-#ppt_w/2"/>
                                          </p:val>
                                        </p:tav>
                                        <p:tav tm="100000">
                                          <p:val>
                                            <p:strVal val="#ppt_x"/>
                                          </p:val>
                                        </p:tav>
                                      </p:tavLst>
                                    </p:anim>
                                    <p:anim calcmode="lin" valueType="num">
                                      <p:cBhvr additive="base">
                                        <p:cTn id="8" dur="75" fill="hold"/>
                                        <p:tgtEl>
                                          <p:spTgt spid="133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icochet.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3316"/>
                                        </p:tgtEl>
                                        <p:attrNameLst>
                                          <p:attrName>style.visibility</p:attrName>
                                        </p:attrNameLst>
                                      </p:cBhvr>
                                      <p:to>
                                        <p:strVal val="visible"/>
                                      </p:to>
                                    </p:set>
                                    <p:animEffect transition="in" filter="dissolve">
                                      <p:cBhvr>
                                        <p:cTn id="13" dur="500"/>
                                        <p:tgtEl>
                                          <p:spTgt spid="13316"/>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18" dur="500"/>
                                        <p:tgtEl>
                                          <p:spTgt spid="13315">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23" dur="500"/>
                                        <p:tgtEl>
                                          <p:spTgt spid="13315">
                                            <p:txEl>
                                              <p:pRg st="1" end="1"/>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28" dur="500"/>
                                        <p:tgtEl>
                                          <p:spTgt spid="13315">
                                            <p:txEl>
                                              <p:pRg st="2" end="2"/>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4"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3315">
                                            <p:txEl>
                                              <p:pRg st="3" end="3"/>
                                            </p:txEl>
                                          </p:spTgt>
                                        </p:tgtEl>
                                        <p:attrNameLst>
                                          <p:attrName>style.visibility</p:attrName>
                                        </p:attrNameLst>
                                      </p:cBhvr>
                                      <p:to>
                                        <p:strVal val="visible"/>
                                      </p:to>
                                    </p:set>
                                    <p:animEffect transition="in" filter="checkerboard(across)">
                                      <p:cBhvr>
                                        <p:cTn id="33" dur="500"/>
                                        <p:tgtEl>
                                          <p:spTgt spid="13315">
                                            <p:txEl>
                                              <p:pRg st="3" end="3"/>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D5EB9E46-A154-4CCB-8DBE-8A5F7FCB304B}" type="slidenum">
              <a:rPr lang="en-GB" smtClean="0"/>
              <a:pPr/>
              <a:t>17</a:t>
            </a:fld>
            <a:endParaRPr lang="en-GB" smtClean="0"/>
          </a:p>
        </p:txBody>
      </p:sp>
      <p:sp>
        <p:nvSpPr>
          <p:cNvPr id="47106" name="Rectangle 2"/>
          <p:cNvSpPr>
            <a:spLocks noGrp="1" noChangeArrowheads="1"/>
          </p:cNvSpPr>
          <p:nvPr>
            <p:ph type="title"/>
          </p:nvPr>
        </p:nvSpPr>
        <p:spPr>
          <a:xfrm>
            <a:off x="533400" y="457200"/>
            <a:ext cx="7391400" cy="900098"/>
          </a:xfrm>
          <a:effectLst>
            <a:outerShdw dist="35921" dir="2700000" algn="ctr" rotWithShape="0">
              <a:schemeClr val="bg2"/>
            </a:outerShdw>
          </a:effectLst>
        </p:spPr>
        <p:txBody>
          <a:bodyPr/>
          <a:lstStyle/>
          <a:p>
            <a:pPr eaLnBrk="1" hangingPunct="1">
              <a:defRPr/>
            </a:pPr>
            <a:r>
              <a:rPr lang="en-GB" sz="3600" b="1" dirty="0" smtClean="0">
                <a:solidFill>
                  <a:schemeClr val="accent5">
                    <a:lumMod val="25000"/>
                  </a:schemeClr>
                </a:solidFill>
                <a:effectLst>
                  <a:outerShdw blurRad="38100" dist="38100" dir="2700000" algn="tl">
                    <a:srgbClr val="C0C0C0"/>
                  </a:outerShdw>
                </a:effectLst>
                <a:latin typeface="20th Century Font" pitchFamily="2" charset="0"/>
              </a:rPr>
              <a:t>LIMA</a:t>
            </a:r>
            <a:r>
              <a:rPr lang="en-US" sz="3600" b="1" dirty="0" smtClean="0">
                <a:solidFill>
                  <a:schemeClr val="accent5">
                    <a:lumMod val="25000"/>
                  </a:schemeClr>
                </a:solidFill>
                <a:effectLst>
                  <a:outerShdw blurRad="38100" dist="38100" dir="2700000" algn="tl">
                    <a:srgbClr val="C0C0C0"/>
                  </a:outerShdw>
                </a:effectLst>
                <a:latin typeface="20th Century Font" pitchFamily="2" charset="0"/>
              </a:rPr>
              <a:t> PRINSIP ADILAYANAN</a:t>
            </a:r>
            <a:r>
              <a:rPr lang="en-US" dirty="0" smtClean="0">
                <a:solidFill>
                  <a:schemeClr val="accent5">
                    <a:lumMod val="25000"/>
                  </a:schemeClr>
                </a:solidFill>
              </a:rPr>
              <a:t/>
            </a:r>
            <a:br>
              <a:rPr lang="en-US" dirty="0" smtClean="0">
                <a:solidFill>
                  <a:schemeClr val="accent5">
                    <a:lumMod val="25000"/>
                  </a:schemeClr>
                </a:solidFill>
              </a:rPr>
            </a:br>
            <a:r>
              <a:rPr lang="en-US" sz="4000" dirty="0" smtClean="0">
                <a:solidFill>
                  <a:schemeClr val="accent5">
                    <a:lumMod val="25000"/>
                  </a:schemeClr>
                </a:solidFill>
              </a:rPr>
              <a:t>(</a:t>
            </a:r>
            <a:r>
              <a:rPr lang="en-US" sz="4000" dirty="0" smtClean="0">
                <a:solidFill>
                  <a:schemeClr val="accent5">
                    <a:lumMod val="25000"/>
                  </a:schemeClr>
                </a:solidFill>
                <a:effectLst>
                  <a:outerShdw blurRad="38100" dist="38100" dir="2700000" algn="tl">
                    <a:srgbClr val="C0C0C0"/>
                  </a:outerShdw>
                </a:effectLst>
              </a:rPr>
              <a:t>Service Excellent)</a:t>
            </a:r>
          </a:p>
        </p:txBody>
      </p:sp>
      <p:sp>
        <p:nvSpPr>
          <p:cNvPr id="47107" name="Rectangle 3"/>
          <p:cNvSpPr>
            <a:spLocks noGrp="1" noChangeArrowheads="1"/>
          </p:cNvSpPr>
          <p:nvPr>
            <p:ph type="body" idx="1"/>
          </p:nvPr>
        </p:nvSpPr>
        <p:spPr>
          <a:xfrm>
            <a:off x="661988" y="1905000"/>
            <a:ext cx="7772400" cy="4267200"/>
          </a:xfrm>
          <a:effectLst>
            <a:outerShdw dist="35921" dir="2700000" algn="ctr" rotWithShape="0">
              <a:schemeClr val="bg2"/>
            </a:outerShdw>
          </a:effectLst>
        </p:spPr>
        <p:txBody>
          <a:bodyPr/>
          <a:lstStyle/>
          <a:p>
            <a:pPr algn="ctr" eaLnBrk="1" hangingPunct="1">
              <a:lnSpc>
                <a:spcPct val="90000"/>
              </a:lnSpc>
              <a:buFont typeface="Wingdings" pitchFamily="2" charset="2"/>
              <a:buChar char="µ"/>
              <a:defRPr/>
            </a:pPr>
            <a:r>
              <a:rPr lang="en-US" sz="2800" b="1" dirty="0" smtClean="0">
                <a:solidFill>
                  <a:schemeClr val="accent5">
                    <a:lumMod val="25000"/>
                  </a:schemeClr>
                </a:solidFill>
                <a:latin typeface="+mj-lt"/>
              </a:rPr>
              <a:t>LEBIH BAIK ( BETTER )</a:t>
            </a:r>
          </a:p>
          <a:p>
            <a:pPr algn="ctr" eaLnBrk="1" hangingPunct="1">
              <a:lnSpc>
                <a:spcPct val="90000"/>
              </a:lnSpc>
              <a:buFont typeface="Wingdings" pitchFamily="2" charset="2"/>
              <a:buChar char="µ"/>
              <a:defRPr/>
            </a:pPr>
            <a:r>
              <a:rPr lang="en-US" sz="2800" b="1" dirty="0" smtClean="0">
                <a:solidFill>
                  <a:schemeClr val="accent5">
                    <a:lumMod val="25000"/>
                  </a:schemeClr>
                </a:solidFill>
                <a:latin typeface="+mj-lt"/>
              </a:rPr>
              <a:t> LEBIH CEPAT ( FASTER )</a:t>
            </a:r>
          </a:p>
          <a:p>
            <a:pPr algn="ctr" eaLnBrk="1" hangingPunct="1">
              <a:lnSpc>
                <a:spcPct val="90000"/>
              </a:lnSpc>
              <a:buFont typeface="Wingdings" pitchFamily="2" charset="2"/>
              <a:buChar char="µ"/>
              <a:defRPr/>
            </a:pPr>
            <a:r>
              <a:rPr lang="en-US" sz="2800" b="1" dirty="0" smtClean="0">
                <a:solidFill>
                  <a:schemeClr val="accent5">
                    <a:lumMod val="25000"/>
                  </a:schemeClr>
                </a:solidFill>
                <a:latin typeface="+mj-lt"/>
              </a:rPr>
              <a:t> LEBIH BARU ( NEWER )</a:t>
            </a:r>
          </a:p>
          <a:p>
            <a:pPr algn="ctr" eaLnBrk="1" hangingPunct="1">
              <a:lnSpc>
                <a:spcPct val="90000"/>
              </a:lnSpc>
              <a:buFont typeface="Wingdings" pitchFamily="2" charset="2"/>
              <a:buChar char="µ"/>
              <a:defRPr/>
            </a:pPr>
            <a:r>
              <a:rPr lang="en-US" sz="2800" b="1" dirty="0" smtClean="0">
                <a:solidFill>
                  <a:schemeClr val="accent5">
                    <a:lumMod val="25000"/>
                  </a:schemeClr>
                </a:solidFill>
                <a:latin typeface="+mj-lt"/>
              </a:rPr>
              <a:t>LEBIH MURAH ( CHEAPPER )</a:t>
            </a:r>
          </a:p>
          <a:p>
            <a:pPr algn="ctr" eaLnBrk="1" hangingPunct="1">
              <a:lnSpc>
                <a:spcPct val="90000"/>
              </a:lnSpc>
              <a:buFont typeface="Wingdings" pitchFamily="2" charset="2"/>
              <a:buChar char="µ"/>
              <a:defRPr/>
            </a:pPr>
            <a:r>
              <a:rPr lang="en-US" sz="2800" b="1" dirty="0" smtClean="0">
                <a:solidFill>
                  <a:schemeClr val="accent5">
                    <a:lumMod val="25000"/>
                  </a:schemeClr>
                </a:solidFill>
                <a:latin typeface="+mj-lt"/>
              </a:rPr>
              <a:t>LEBIH SEDERHANA ( SIMPLER )</a:t>
            </a:r>
          </a:p>
          <a:p>
            <a:pPr algn="ctr" eaLnBrk="1" hangingPunct="1">
              <a:lnSpc>
                <a:spcPct val="90000"/>
              </a:lnSpc>
              <a:buFontTx/>
              <a:buNone/>
              <a:defRPr/>
            </a:pPr>
            <a:endParaRPr lang="en-US" sz="2800" b="1" dirty="0" smtClean="0">
              <a:solidFill>
                <a:schemeClr val="accent5">
                  <a:lumMod val="25000"/>
                </a:schemeClr>
              </a:solidFill>
              <a:latin typeface="+mj-lt"/>
            </a:endParaRPr>
          </a:p>
          <a:p>
            <a:pPr algn="ctr" eaLnBrk="1" hangingPunct="1">
              <a:lnSpc>
                <a:spcPct val="90000"/>
              </a:lnSpc>
              <a:buFontTx/>
              <a:buNone/>
              <a:defRPr/>
            </a:pPr>
            <a:endParaRPr lang="en-US" sz="2800" b="1" dirty="0" smtClean="0">
              <a:solidFill>
                <a:schemeClr val="accent5">
                  <a:lumMod val="25000"/>
                </a:schemeClr>
              </a:solidFill>
              <a:latin typeface="+mj-lt"/>
            </a:endParaRPr>
          </a:p>
          <a:p>
            <a:pPr algn="ctr" eaLnBrk="1" hangingPunct="1">
              <a:lnSpc>
                <a:spcPct val="90000"/>
              </a:lnSpc>
              <a:defRPr/>
            </a:pPr>
            <a:r>
              <a:rPr lang="en-US" sz="2800" b="1" dirty="0" smtClean="0">
                <a:solidFill>
                  <a:schemeClr val="accent5">
                    <a:lumMod val="25000"/>
                  </a:schemeClr>
                </a:solidFill>
                <a:latin typeface="+mj-lt"/>
              </a:rPr>
              <a:t>KEPUASAN PELANGGAN</a:t>
            </a:r>
          </a:p>
          <a:p>
            <a:pPr algn="ctr" eaLnBrk="1" hangingPunct="1">
              <a:lnSpc>
                <a:spcPct val="90000"/>
              </a:lnSpc>
              <a:buFontTx/>
              <a:buNone/>
              <a:defRPr/>
            </a:pPr>
            <a:r>
              <a:rPr lang="en-US" sz="2800" b="1" dirty="0" smtClean="0">
                <a:solidFill>
                  <a:schemeClr val="accent5">
                    <a:lumMod val="25000"/>
                  </a:schemeClr>
                </a:solidFill>
                <a:latin typeface="+mj-lt"/>
              </a:rPr>
              <a:t>(CUSTOMER SATISFACTION)</a:t>
            </a:r>
          </a:p>
        </p:txBody>
      </p:sp>
      <p:sp>
        <p:nvSpPr>
          <p:cNvPr id="47108" name="AutoShape 4"/>
          <p:cNvSpPr>
            <a:spLocks noChangeArrowheads="1"/>
          </p:cNvSpPr>
          <p:nvPr/>
        </p:nvSpPr>
        <p:spPr bwMode="auto">
          <a:xfrm rot="5400000">
            <a:off x="4000500" y="4381500"/>
            <a:ext cx="762000" cy="685800"/>
          </a:xfrm>
          <a:custGeom>
            <a:avLst/>
            <a:gdLst>
              <a:gd name="T0" fmla="*/ 12824813 w 21600"/>
              <a:gd name="T1" fmla="*/ 0 h 21600"/>
              <a:gd name="T2" fmla="*/ 0 w 21600"/>
              <a:gd name="T3" fmla="*/ 10887075 h 21600"/>
              <a:gd name="T4" fmla="*/ 12824813 w 21600"/>
              <a:gd name="T5" fmla="*/ 21774150 h 21600"/>
              <a:gd name="T6" fmla="*/ 26881666 w 21600"/>
              <a:gd name="T7" fmla="*/ 10887075 h 21600"/>
              <a:gd name="T8" fmla="*/ 17694720 60000 65536"/>
              <a:gd name="T9" fmla="*/ 11796480 60000 65536"/>
              <a:gd name="T10" fmla="*/ 5898240 60000 65536"/>
              <a:gd name="T11" fmla="*/ 0 60000 65536"/>
              <a:gd name="T12" fmla="*/ 3375 w 21600"/>
              <a:gd name="T13" fmla="*/ 4325 h 21600"/>
              <a:gd name="T14" fmla="*/ 14828 w 21600"/>
              <a:gd name="T15" fmla="*/ 17275 h 21600"/>
            </a:gdLst>
            <a:ahLst/>
            <a:cxnLst>
              <a:cxn ang="T8">
                <a:pos x="T0" y="T1"/>
              </a:cxn>
              <a:cxn ang="T9">
                <a:pos x="T2" y="T3"/>
              </a:cxn>
              <a:cxn ang="T10">
                <a:pos x="T4" y="T5"/>
              </a:cxn>
              <a:cxn ang="T11">
                <a:pos x="T6" y="T7"/>
              </a:cxn>
            </a:cxnLst>
            <a:rect l="T12" t="T13" r="T14" b="T15"/>
            <a:pathLst>
              <a:path w="21600" h="21600">
                <a:moveTo>
                  <a:pt x="10305" y="0"/>
                </a:moveTo>
                <a:lnTo>
                  <a:pt x="10305" y="4325"/>
                </a:lnTo>
                <a:lnTo>
                  <a:pt x="3375" y="4325"/>
                </a:lnTo>
                <a:lnTo>
                  <a:pt x="3375" y="17275"/>
                </a:lnTo>
                <a:lnTo>
                  <a:pt x="10305" y="17275"/>
                </a:lnTo>
                <a:lnTo>
                  <a:pt x="10305" y="21600"/>
                </a:lnTo>
                <a:lnTo>
                  <a:pt x="21600" y="10800"/>
                </a:lnTo>
                <a:close/>
              </a:path>
              <a:path w="21600" h="21600">
                <a:moveTo>
                  <a:pt x="1350" y="4325"/>
                </a:moveTo>
                <a:lnTo>
                  <a:pt x="1350" y="17275"/>
                </a:lnTo>
                <a:lnTo>
                  <a:pt x="2700" y="17275"/>
                </a:lnTo>
                <a:lnTo>
                  <a:pt x="2700" y="4325"/>
                </a:lnTo>
                <a:close/>
              </a:path>
              <a:path w="21600" h="21600">
                <a:moveTo>
                  <a:pt x="0" y="4325"/>
                </a:moveTo>
                <a:lnTo>
                  <a:pt x="0" y="17275"/>
                </a:lnTo>
                <a:lnTo>
                  <a:pt x="675" y="17275"/>
                </a:lnTo>
                <a:lnTo>
                  <a:pt x="675" y="4325"/>
                </a:lnTo>
                <a:close/>
              </a:path>
            </a:pathLst>
          </a:custGeom>
          <a:solidFill>
            <a:srgbClr val="71BB96"/>
          </a:solidFill>
          <a:ln w="12700" cap="sq">
            <a:noFill/>
            <a:miter lim="800000"/>
            <a:headEnd type="none" w="sm" len="sm"/>
            <a:tailEnd type="none" w="sm" len="sm"/>
          </a:ln>
          <a:effectLst>
            <a:prstShdw prst="shdw17" dist="17961" dir="2700000">
              <a:srgbClr val="44705A"/>
            </a:prstShdw>
          </a:effectLst>
        </p:spPr>
        <p:txBody>
          <a:bodyPr wrap="none" anchor="ctr"/>
          <a:lstStyle/>
          <a:p>
            <a:endParaRPr lang="en-US"/>
          </a:p>
        </p:txBody>
      </p:sp>
    </p:spTree>
  </p:cSld>
  <p:clrMapOvr>
    <a:masterClrMapping/>
  </p:clrMapOvr>
  <p:transition>
    <p:split orient="vert"/>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7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0" end="0"/>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camera.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1" end="1"/>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camera.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7">
                                            <p:txEl>
                                              <p:pRg st="2" end="2"/>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camera.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7">
                                            <p:txEl>
                                              <p:pRg st="3" end="3"/>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camera.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7107">
                                            <p:txEl>
                                              <p:pRg st="4" end="4"/>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camera.wav"/>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7107">
                                            <p:txEl>
                                              <p:pRg st="7" end="7"/>
                                            </p:txEl>
                                          </p:spTgt>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camera.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7107">
                                            <p:txEl>
                                              <p:pRg st="8" end="8"/>
                                            </p:txEl>
                                          </p:spTgt>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amera.wav"/>
                                        </p:tgtEl>
                                      </p:cMediaNode>
                                    </p:audio>
                                  </p:subTnLst>
                                </p:cTn>
                              </p:par>
                            </p:childTnLst>
                          </p:cTn>
                        </p:par>
                        <p:par>
                          <p:cTn id="35" fill="hold">
                            <p:stCondLst>
                              <p:cond delay="500"/>
                            </p:stCondLst>
                            <p:childTnLst>
                              <p:par>
                                <p:cTn id="36" presetID="4" presetClass="entr" presetSubtype="16" fill="hold" grpId="0" nodeType="afterEffect">
                                  <p:stCondLst>
                                    <p:cond delay="0"/>
                                  </p:stCondLst>
                                  <p:childTnLst>
                                    <p:set>
                                      <p:cBhvr>
                                        <p:cTn id="37" dur="1" fill="hold">
                                          <p:stCondLst>
                                            <p:cond delay="0"/>
                                          </p:stCondLst>
                                        </p:cTn>
                                        <p:tgtEl>
                                          <p:spTgt spid="47108"/>
                                        </p:tgtEl>
                                        <p:attrNameLst>
                                          <p:attrName>style.visibility</p:attrName>
                                        </p:attrNameLst>
                                      </p:cBhvr>
                                      <p:to>
                                        <p:strVal val="visible"/>
                                      </p:to>
                                    </p:set>
                                    <p:animEffect transition="in" filter="box(in)">
                                      <p:cBhvr>
                                        <p:cTn id="38" dur="500"/>
                                        <p:tgtEl>
                                          <p:spTgt spid="47108"/>
                                        </p:tgtEl>
                                      </p:cBhvr>
                                    </p:animEffect>
                                  </p:childTnLst>
                                  <p:subTnLst>
                                    <p:audio>
                                      <p:cMediaNode>
                                        <p:cTn display="0" masterRel="sameClick">
                                          <p:stCondLst>
                                            <p:cond evt="begin" delay="0">
                                              <p:tn val="36"/>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7" grpId="0" build="p" autoUpdateAnimBg="0"/>
      <p:bldP spid="4710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84C7C4DB-D4AB-405E-B8DC-5F7C83ECB7C4}" type="slidenum">
              <a:rPr lang="en-GB" smtClean="0"/>
              <a:pPr/>
              <a:t>18</a:t>
            </a:fld>
            <a:endParaRPr lang="en-GB" smtClean="0"/>
          </a:p>
        </p:txBody>
      </p:sp>
      <p:sp>
        <p:nvSpPr>
          <p:cNvPr id="22530" name="Rectangle 2"/>
          <p:cNvSpPr>
            <a:spLocks noGrp="1" noChangeArrowheads="1"/>
          </p:cNvSpPr>
          <p:nvPr>
            <p:ph type="title"/>
          </p:nvPr>
        </p:nvSpPr>
        <p:spPr>
          <a:xfrm>
            <a:off x="2819400" y="457200"/>
            <a:ext cx="4343400" cy="762000"/>
          </a:xfrm>
        </p:spPr>
        <p:txBody>
          <a:bodyPr/>
          <a:lstStyle/>
          <a:p>
            <a:pPr algn="l" eaLnBrk="1" hangingPunct="1"/>
            <a:r>
              <a:rPr lang="en-US" sz="4000" b="1" i="1" smtClean="0">
                <a:solidFill>
                  <a:srgbClr val="FF0000"/>
                </a:solidFill>
              </a:rPr>
              <a:t>Pelayanan Prima</a:t>
            </a:r>
            <a:endParaRPr lang="en-GB" sz="4000" b="1" i="1" smtClean="0">
              <a:solidFill>
                <a:srgbClr val="FF0000"/>
              </a:solidFill>
            </a:endParaRPr>
          </a:p>
        </p:txBody>
      </p:sp>
      <p:sp>
        <p:nvSpPr>
          <p:cNvPr id="22532" name="Oval 4"/>
          <p:cNvSpPr>
            <a:spLocks noChangeArrowheads="1"/>
          </p:cNvSpPr>
          <p:nvPr/>
        </p:nvSpPr>
        <p:spPr bwMode="auto">
          <a:xfrm>
            <a:off x="152400" y="3200400"/>
            <a:ext cx="2514600" cy="914400"/>
          </a:xfrm>
          <a:prstGeom prst="ellipse">
            <a:avLst/>
          </a:prstGeom>
          <a:solidFill>
            <a:srgbClr val="FFFF99"/>
          </a:solidFill>
          <a:ln w="9525">
            <a:round/>
            <a:headEnd/>
            <a:tailEnd/>
          </a:ln>
          <a:scene3d>
            <a:camera prst="legacyObliqueBottomLef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a:r>
              <a:rPr lang="en-US" sz="2200" b="1">
                <a:solidFill>
                  <a:srgbClr val="FF3300"/>
                </a:solidFill>
                <a:latin typeface="Arial" charset="0"/>
              </a:rPr>
              <a:t>Excellent Service</a:t>
            </a:r>
            <a:endParaRPr lang="en-GB" sz="2200" b="1">
              <a:solidFill>
                <a:srgbClr val="FF3300"/>
              </a:solidFill>
              <a:latin typeface="Arial" charset="0"/>
            </a:endParaRPr>
          </a:p>
        </p:txBody>
      </p:sp>
      <p:grpSp>
        <p:nvGrpSpPr>
          <p:cNvPr id="2" name="Group 29"/>
          <p:cNvGrpSpPr>
            <a:grpSpLocks/>
          </p:cNvGrpSpPr>
          <p:nvPr/>
        </p:nvGrpSpPr>
        <p:grpSpPr bwMode="auto">
          <a:xfrm>
            <a:off x="762000" y="1676400"/>
            <a:ext cx="1600200" cy="3581400"/>
            <a:chOff x="480" y="1104"/>
            <a:chExt cx="1008" cy="2256"/>
          </a:xfrm>
        </p:grpSpPr>
        <p:sp>
          <p:nvSpPr>
            <p:cNvPr id="46111" name="Oval 5"/>
            <p:cNvSpPr>
              <a:spLocks noChangeArrowheads="1"/>
            </p:cNvSpPr>
            <p:nvPr/>
          </p:nvSpPr>
          <p:spPr bwMode="auto">
            <a:xfrm>
              <a:off x="576" y="1104"/>
              <a:ext cx="912" cy="960"/>
            </a:xfrm>
            <a:prstGeom prst="ellipse">
              <a:avLst/>
            </a:prstGeom>
            <a:solidFill>
              <a:schemeClr val="accent1"/>
            </a:solidFill>
            <a:ln w="9525">
              <a:round/>
              <a:headEnd/>
              <a:tailEnd/>
            </a:ln>
            <a:scene3d>
              <a:camera prst="legacyObliqueBottomLeft"/>
              <a:lightRig rig="legacyFlat3" dir="b"/>
            </a:scene3d>
            <a:sp3d extrusionH="430200" prstMaterial="legacyMatte">
              <a:bevelT w="13500" h="13500" prst="angle"/>
              <a:bevelB w="13500" h="13500" prst="angle"/>
              <a:extrusionClr>
                <a:srgbClr val="3399FF"/>
              </a:extrusionClr>
            </a:sp3d>
          </p:spPr>
          <p:txBody>
            <a:bodyPr wrap="none" anchor="ctr">
              <a:flatTx/>
            </a:bodyPr>
            <a:lstStyle/>
            <a:p>
              <a:pPr algn="ctr"/>
              <a:r>
                <a:rPr lang="en-US" sz="2000" b="1">
                  <a:solidFill>
                    <a:schemeClr val="bg1"/>
                  </a:solidFill>
                  <a:latin typeface="Arial" charset="0"/>
                </a:rPr>
                <a:t>Sektor</a:t>
              </a:r>
            </a:p>
            <a:p>
              <a:pPr algn="ctr"/>
              <a:r>
                <a:rPr lang="en-US" sz="2000" b="1">
                  <a:solidFill>
                    <a:schemeClr val="bg1"/>
                  </a:solidFill>
                  <a:latin typeface="Arial" charset="0"/>
                </a:rPr>
                <a:t>Private</a:t>
              </a:r>
            </a:p>
            <a:p>
              <a:pPr algn="ctr"/>
              <a:r>
                <a:rPr lang="en-US" sz="2000" b="1">
                  <a:solidFill>
                    <a:schemeClr val="bg1"/>
                  </a:solidFill>
                  <a:latin typeface="Arial" charset="0"/>
                </a:rPr>
                <a:t>Swasta</a:t>
              </a:r>
              <a:endParaRPr lang="en-GB" sz="2000" b="1">
                <a:solidFill>
                  <a:schemeClr val="bg1"/>
                </a:solidFill>
                <a:latin typeface="Arial" charset="0"/>
              </a:endParaRPr>
            </a:p>
          </p:txBody>
        </p:sp>
        <p:sp>
          <p:nvSpPr>
            <p:cNvPr id="46112" name="Oval 6"/>
            <p:cNvSpPr>
              <a:spLocks noChangeArrowheads="1"/>
            </p:cNvSpPr>
            <p:nvPr/>
          </p:nvSpPr>
          <p:spPr bwMode="auto">
            <a:xfrm>
              <a:off x="480" y="2496"/>
              <a:ext cx="960" cy="864"/>
            </a:xfrm>
            <a:prstGeom prst="ellipse">
              <a:avLst/>
            </a:prstGeom>
            <a:solidFill>
              <a:schemeClr val="accent1"/>
            </a:solidFill>
            <a:ln w="9525">
              <a:round/>
              <a:headEnd/>
              <a:tailEnd/>
            </a:ln>
            <a:scene3d>
              <a:camera prst="legacyObliqueBottomLeft"/>
              <a:lightRig rig="legacyFlat3" dir="b"/>
            </a:scene3d>
            <a:sp3d extrusionH="430200" prstMaterial="legacyMatte">
              <a:bevelT w="13500" h="13500" prst="angle"/>
              <a:bevelB w="13500" h="13500" prst="angle"/>
              <a:extrusionClr>
                <a:srgbClr val="3399FF"/>
              </a:extrusionClr>
            </a:sp3d>
          </p:spPr>
          <p:txBody>
            <a:bodyPr wrap="none" anchor="ctr">
              <a:flatTx/>
            </a:bodyPr>
            <a:lstStyle/>
            <a:p>
              <a:pPr algn="ctr"/>
              <a:r>
                <a:rPr lang="en-US" sz="2000" b="1">
                  <a:solidFill>
                    <a:schemeClr val="bg1"/>
                  </a:solidFill>
                  <a:latin typeface="Arial" charset="0"/>
                </a:rPr>
                <a:t>Sektor</a:t>
              </a:r>
            </a:p>
            <a:p>
              <a:pPr algn="ctr"/>
              <a:r>
                <a:rPr lang="en-US" sz="2000" b="1">
                  <a:solidFill>
                    <a:schemeClr val="bg1"/>
                  </a:solidFill>
                  <a:latin typeface="Arial" charset="0"/>
                </a:rPr>
                <a:t>Publik</a:t>
              </a:r>
            </a:p>
            <a:p>
              <a:pPr algn="ctr"/>
              <a:r>
                <a:rPr lang="en-US" sz="2000" b="1">
                  <a:solidFill>
                    <a:schemeClr val="bg1"/>
                  </a:solidFill>
                  <a:latin typeface="Arial" charset="0"/>
                </a:rPr>
                <a:t>Pemerintah</a:t>
              </a:r>
              <a:endParaRPr lang="en-GB" sz="2000" b="1">
                <a:solidFill>
                  <a:schemeClr val="bg1"/>
                </a:solidFill>
                <a:latin typeface="Arial" charset="0"/>
              </a:endParaRPr>
            </a:p>
          </p:txBody>
        </p:sp>
      </p:grpSp>
      <p:grpSp>
        <p:nvGrpSpPr>
          <p:cNvPr id="3" name="Group 32"/>
          <p:cNvGrpSpPr>
            <a:grpSpLocks/>
          </p:cNvGrpSpPr>
          <p:nvPr/>
        </p:nvGrpSpPr>
        <p:grpSpPr bwMode="auto">
          <a:xfrm>
            <a:off x="3733800" y="1600200"/>
            <a:ext cx="1600200" cy="4724400"/>
            <a:chOff x="2352" y="1008"/>
            <a:chExt cx="1008" cy="2976"/>
          </a:xfrm>
        </p:grpSpPr>
        <p:sp>
          <p:nvSpPr>
            <p:cNvPr id="46107" name="Rectangle 8"/>
            <p:cNvSpPr>
              <a:spLocks noChangeArrowheads="1"/>
            </p:cNvSpPr>
            <p:nvPr/>
          </p:nvSpPr>
          <p:spPr bwMode="auto">
            <a:xfrm>
              <a:off x="2352" y="1008"/>
              <a:ext cx="960" cy="480"/>
            </a:xfrm>
            <a:prstGeom prst="rect">
              <a:avLst/>
            </a:prstGeom>
            <a:solidFill>
              <a:schemeClr val="accent1"/>
            </a:solidFill>
            <a:ln w="9525">
              <a:miter lim="800000"/>
              <a:headEnd/>
              <a:tailEnd/>
            </a:ln>
            <a:scene3d>
              <a:camera prst="legacyObliqueBottomLeft"/>
              <a:lightRig rig="legacyFlat3" dir="b"/>
            </a:scene3d>
            <a:sp3d extrusionH="430200" prstMaterial="legacyMatte">
              <a:bevelT w="13500" h="13500" prst="angle"/>
              <a:bevelB w="13500" h="13500" prst="angle"/>
              <a:extrusionClr>
                <a:srgbClr val="3399FF"/>
              </a:extrusionClr>
            </a:sp3d>
          </p:spPr>
          <p:txBody>
            <a:bodyPr wrap="none" anchor="ctr">
              <a:flatTx/>
            </a:bodyPr>
            <a:lstStyle/>
            <a:p>
              <a:pPr algn="ctr"/>
              <a:r>
                <a:rPr lang="en-US" sz="2200">
                  <a:solidFill>
                    <a:schemeClr val="bg1"/>
                  </a:solidFill>
                  <a:latin typeface="Arial Narrow" pitchFamily="34" charset="0"/>
                </a:rPr>
                <a:t>Restrukturisasi</a:t>
              </a:r>
            </a:p>
            <a:p>
              <a:pPr algn="ctr"/>
              <a:r>
                <a:rPr lang="en-US" sz="2200">
                  <a:solidFill>
                    <a:schemeClr val="bg1"/>
                  </a:solidFill>
                  <a:latin typeface="Arial Narrow" pitchFamily="34" charset="0"/>
                </a:rPr>
                <a:t>Organisasi</a:t>
              </a:r>
              <a:endParaRPr lang="en-GB" sz="2200">
                <a:solidFill>
                  <a:schemeClr val="bg1"/>
                </a:solidFill>
                <a:latin typeface="Arial Narrow" pitchFamily="34" charset="0"/>
              </a:endParaRPr>
            </a:p>
          </p:txBody>
        </p:sp>
        <p:sp>
          <p:nvSpPr>
            <p:cNvPr id="46108" name="Rectangle 9"/>
            <p:cNvSpPr>
              <a:spLocks noChangeArrowheads="1"/>
            </p:cNvSpPr>
            <p:nvPr/>
          </p:nvSpPr>
          <p:spPr bwMode="auto">
            <a:xfrm>
              <a:off x="2352" y="1728"/>
              <a:ext cx="1008" cy="720"/>
            </a:xfrm>
            <a:prstGeom prst="rect">
              <a:avLst/>
            </a:prstGeom>
            <a:solidFill>
              <a:schemeClr val="accent1"/>
            </a:solidFill>
            <a:ln w="9525">
              <a:miter lim="800000"/>
              <a:headEnd/>
              <a:tailEnd/>
            </a:ln>
            <a:scene3d>
              <a:camera prst="legacyObliqueBottomLeft"/>
              <a:lightRig rig="legacyFlat3" dir="b"/>
            </a:scene3d>
            <a:sp3d extrusionH="430200" prstMaterial="legacyMatte">
              <a:bevelT w="13500" h="13500" prst="angle"/>
              <a:bevelB w="13500" h="13500" prst="angle"/>
              <a:extrusionClr>
                <a:srgbClr val="3399FF"/>
              </a:extrusionClr>
            </a:sp3d>
          </p:spPr>
          <p:txBody>
            <a:bodyPr wrap="none" anchor="ctr">
              <a:flatTx/>
            </a:bodyPr>
            <a:lstStyle/>
            <a:p>
              <a:pPr algn="ctr"/>
              <a:r>
                <a:rPr lang="en-US" sz="2200">
                  <a:solidFill>
                    <a:schemeClr val="bg1"/>
                  </a:solidFill>
                  <a:latin typeface="Arial Narrow" pitchFamily="34" charset="0"/>
                </a:rPr>
                <a:t>Peningkatan</a:t>
              </a:r>
            </a:p>
            <a:p>
              <a:pPr algn="ctr"/>
              <a:r>
                <a:rPr lang="en-US" sz="2200">
                  <a:solidFill>
                    <a:schemeClr val="bg1"/>
                  </a:solidFill>
                  <a:latin typeface="Arial Narrow" pitchFamily="34" charset="0"/>
                </a:rPr>
                <a:t>Kemampuan</a:t>
              </a:r>
            </a:p>
            <a:p>
              <a:pPr algn="ctr"/>
              <a:r>
                <a:rPr lang="en-US" sz="2200">
                  <a:solidFill>
                    <a:schemeClr val="bg1"/>
                  </a:solidFill>
                  <a:latin typeface="Arial Narrow" pitchFamily="34" charset="0"/>
                </a:rPr>
                <a:t>Manajerial</a:t>
              </a:r>
              <a:endParaRPr lang="en-GB" sz="2200">
                <a:solidFill>
                  <a:schemeClr val="bg1"/>
                </a:solidFill>
                <a:latin typeface="Arial Narrow" pitchFamily="34" charset="0"/>
              </a:endParaRPr>
            </a:p>
          </p:txBody>
        </p:sp>
        <p:sp>
          <p:nvSpPr>
            <p:cNvPr id="46109" name="Rectangle 10"/>
            <p:cNvSpPr>
              <a:spLocks noChangeArrowheads="1"/>
            </p:cNvSpPr>
            <p:nvPr/>
          </p:nvSpPr>
          <p:spPr bwMode="auto">
            <a:xfrm>
              <a:off x="2352" y="2592"/>
              <a:ext cx="960" cy="480"/>
            </a:xfrm>
            <a:prstGeom prst="rect">
              <a:avLst/>
            </a:prstGeom>
            <a:solidFill>
              <a:schemeClr val="accent1"/>
            </a:solidFill>
            <a:ln w="9525">
              <a:miter lim="800000"/>
              <a:headEnd/>
              <a:tailEnd/>
            </a:ln>
            <a:scene3d>
              <a:camera prst="legacyObliqueBottomLeft"/>
              <a:lightRig rig="legacyFlat3" dir="b"/>
            </a:scene3d>
            <a:sp3d extrusionH="430200" prstMaterial="legacyMatte">
              <a:bevelT w="13500" h="13500" prst="angle"/>
              <a:bevelB w="13500" h="13500" prst="angle"/>
              <a:extrusionClr>
                <a:srgbClr val="3399FF"/>
              </a:extrusionClr>
            </a:sp3d>
          </p:spPr>
          <p:txBody>
            <a:bodyPr wrap="none" anchor="ctr">
              <a:flatTx/>
            </a:bodyPr>
            <a:lstStyle/>
            <a:p>
              <a:pPr algn="ctr"/>
              <a:r>
                <a:rPr lang="en-US" sz="2200">
                  <a:solidFill>
                    <a:schemeClr val="bg1"/>
                  </a:solidFill>
                  <a:latin typeface="Arial Narrow" pitchFamily="34" charset="0"/>
                </a:rPr>
                <a:t>Meningkatkan</a:t>
              </a:r>
            </a:p>
            <a:p>
              <a:pPr algn="ctr"/>
              <a:r>
                <a:rPr lang="en-US" sz="2200">
                  <a:solidFill>
                    <a:schemeClr val="bg1"/>
                  </a:solidFill>
                  <a:latin typeface="Arial Narrow" pitchFamily="34" charset="0"/>
                </a:rPr>
                <a:t>Kualitas SDM</a:t>
              </a:r>
              <a:endParaRPr lang="en-GB" sz="2200">
                <a:solidFill>
                  <a:schemeClr val="bg1"/>
                </a:solidFill>
                <a:latin typeface="Arial Narrow" pitchFamily="34" charset="0"/>
              </a:endParaRPr>
            </a:p>
          </p:txBody>
        </p:sp>
        <p:sp>
          <p:nvSpPr>
            <p:cNvPr id="46110" name="Rectangle 11"/>
            <p:cNvSpPr>
              <a:spLocks noChangeArrowheads="1"/>
            </p:cNvSpPr>
            <p:nvPr/>
          </p:nvSpPr>
          <p:spPr bwMode="auto">
            <a:xfrm>
              <a:off x="2352" y="3312"/>
              <a:ext cx="1008" cy="672"/>
            </a:xfrm>
            <a:prstGeom prst="rect">
              <a:avLst/>
            </a:prstGeom>
            <a:solidFill>
              <a:schemeClr val="accent1"/>
            </a:solidFill>
            <a:ln w="9525">
              <a:miter lim="800000"/>
              <a:headEnd/>
              <a:tailEnd/>
            </a:ln>
            <a:scene3d>
              <a:camera prst="legacyObliqueBottomLeft"/>
              <a:lightRig rig="legacyFlat3" dir="b"/>
            </a:scene3d>
            <a:sp3d extrusionH="430200" prstMaterial="legacyMatte">
              <a:bevelT w="13500" h="13500" prst="angle"/>
              <a:bevelB w="13500" h="13500" prst="angle"/>
              <a:extrusionClr>
                <a:srgbClr val="3399FF"/>
              </a:extrusionClr>
            </a:sp3d>
          </p:spPr>
          <p:txBody>
            <a:bodyPr wrap="none" anchor="ctr">
              <a:flatTx/>
            </a:bodyPr>
            <a:lstStyle/>
            <a:p>
              <a:pPr algn="ctr"/>
              <a:r>
                <a:rPr lang="en-US" sz="2000">
                  <a:solidFill>
                    <a:schemeClr val="bg1"/>
                  </a:solidFill>
                  <a:latin typeface="Arial Narrow" pitchFamily="34" charset="0"/>
                </a:rPr>
                <a:t>Peningkatan</a:t>
              </a:r>
            </a:p>
            <a:p>
              <a:pPr algn="ctr"/>
              <a:r>
                <a:rPr lang="en-US" sz="2000">
                  <a:solidFill>
                    <a:schemeClr val="bg1"/>
                  </a:solidFill>
                  <a:latin typeface="Arial Narrow" pitchFamily="34" charset="0"/>
                </a:rPr>
                <a:t>Saran &amp;</a:t>
              </a:r>
            </a:p>
            <a:p>
              <a:pPr algn="ctr"/>
              <a:r>
                <a:rPr lang="en-US" sz="2000">
                  <a:solidFill>
                    <a:schemeClr val="bg1"/>
                  </a:solidFill>
                  <a:latin typeface="Arial Narrow" pitchFamily="34" charset="0"/>
                </a:rPr>
                <a:t> Prasarana</a:t>
              </a:r>
              <a:endParaRPr lang="en-GB" sz="2000">
                <a:solidFill>
                  <a:schemeClr val="bg1"/>
                </a:solidFill>
                <a:latin typeface="Arial Narrow" pitchFamily="34" charset="0"/>
              </a:endParaRPr>
            </a:p>
          </p:txBody>
        </p:sp>
      </p:grpSp>
      <p:sp>
        <p:nvSpPr>
          <p:cNvPr id="22540" name="Oval 12"/>
          <p:cNvSpPr>
            <a:spLocks noChangeArrowheads="1"/>
          </p:cNvSpPr>
          <p:nvPr/>
        </p:nvSpPr>
        <p:spPr bwMode="auto">
          <a:xfrm>
            <a:off x="6400800" y="3124200"/>
            <a:ext cx="1905000" cy="990600"/>
          </a:xfrm>
          <a:prstGeom prst="ellipse">
            <a:avLst/>
          </a:prstGeom>
          <a:solidFill>
            <a:schemeClr val="accent1"/>
          </a:solidFill>
          <a:ln w="9525">
            <a:round/>
            <a:headEnd/>
            <a:tailEnd/>
          </a:ln>
          <a:scene3d>
            <a:camera prst="legacyObliqueBottomLeft"/>
            <a:lightRig rig="legacyFlat3" dir="b"/>
          </a:scene3d>
          <a:sp3d extrusionH="430200" prstMaterial="legacyMatte">
            <a:bevelT w="13500" h="13500" prst="angle"/>
            <a:bevelB w="13500" h="13500" prst="angle"/>
            <a:extrusionClr>
              <a:srgbClr val="3399FF"/>
            </a:extrusionClr>
          </a:sp3d>
        </p:spPr>
        <p:txBody>
          <a:bodyPr wrap="none" anchor="ctr">
            <a:flatTx/>
          </a:bodyPr>
          <a:lstStyle/>
          <a:p>
            <a:pPr algn="ctr"/>
            <a:r>
              <a:rPr lang="en-US" sz="2000">
                <a:solidFill>
                  <a:schemeClr val="bg1"/>
                </a:solidFill>
                <a:latin typeface="Arial Narrow" pitchFamily="34" charset="0"/>
              </a:rPr>
              <a:t>Peningkatan</a:t>
            </a:r>
          </a:p>
          <a:p>
            <a:pPr algn="ctr"/>
            <a:r>
              <a:rPr lang="en-US" sz="2000">
                <a:solidFill>
                  <a:schemeClr val="bg1"/>
                </a:solidFill>
                <a:latin typeface="Arial Narrow" pitchFamily="34" charset="0"/>
              </a:rPr>
              <a:t>Pelayanan</a:t>
            </a:r>
          </a:p>
          <a:p>
            <a:pPr algn="ctr"/>
            <a:r>
              <a:rPr lang="en-US" sz="2000">
                <a:solidFill>
                  <a:schemeClr val="bg1"/>
                </a:solidFill>
                <a:latin typeface="Arial Narrow" pitchFamily="34" charset="0"/>
              </a:rPr>
              <a:t>Umum</a:t>
            </a:r>
            <a:endParaRPr lang="en-GB" sz="2000">
              <a:solidFill>
                <a:schemeClr val="bg1"/>
              </a:solidFill>
              <a:latin typeface="Arial Narrow" pitchFamily="34" charset="0"/>
            </a:endParaRPr>
          </a:p>
        </p:txBody>
      </p:sp>
      <p:sp>
        <p:nvSpPr>
          <p:cNvPr id="22541" name="Oval 13"/>
          <p:cNvSpPr>
            <a:spLocks noChangeArrowheads="1"/>
          </p:cNvSpPr>
          <p:nvPr/>
        </p:nvSpPr>
        <p:spPr bwMode="auto">
          <a:xfrm>
            <a:off x="6705600" y="4572000"/>
            <a:ext cx="1524000" cy="1371600"/>
          </a:xfrm>
          <a:prstGeom prst="ellipse">
            <a:avLst/>
          </a:prstGeom>
          <a:solidFill>
            <a:schemeClr val="accent2"/>
          </a:solidFill>
          <a:ln w="9525">
            <a:round/>
            <a:headEnd/>
            <a:tailEnd/>
          </a:ln>
          <a:scene3d>
            <a:camera prst="legacyObliqueBottomLeft"/>
            <a:lightRig rig="legacyFlat3" dir="b"/>
          </a:scene3d>
          <a:sp3d extrusionH="430200" prstMaterial="legacyMatte">
            <a:bevelT w="13500" h="13500" prst="angle"/>
            <a:bevelB w="13500" h="13500" prst="angle"/>
            <a:extrusionClr>
              <a:srgbClr val="3399FF"/>
            </a:extrusionClr>
          </a:sp3d>
        </p:spPr>
        <p:txBody>
          <a:bodyPr wrap="none" anchor="ctr">
            <a:flatTx/>
          </a:bodyPr>
          <a:lstStyle/>
          <a:p>
            <a:pPr algn="ctr"/>
            <a:r>
              <a:rPr lang="en-US" sz="1800" b="1">
                <a:solidFill>
                  <a:schemeClr val="bg1"/>
                </a:solidFill>
                <a:latin typeface="Arial" charset="0"/>
              </a:rPr>
              <a:t>Memuaskan</a:t>
            </a:r>
          </a:p>
          <a:p>
            <a:pPr algn="ctr"/>
            <a:r>
              <a:rPr lang="en-US" sz="1800" b="1">
                <a:solidFill>
                  <a:schemeClr val="bg1"/>
                </a:solidFill>
                <a:latin typeface="Arial" charset="0"/>
              </a:rPr>
              <a:t>Customer</a:t>
            </a:r>
            <a:endParaRPr lang="en-GB" sz="1800" b="1">
              <a:solidFill>
                <a:schemeClr val="bg1"/>
              </a:solidFill>
              <a:latin typeface="Arial" charset="0"/>
            </a:endParaRPr>
          </a:p>
        </p:txBody>
      </p:sp>
      <p:pic>
        <p:nvPicPr>
          <p:cNvPr id="22542" name="Picture 14" descr="AIRPL052"/>
          <p:cNvPicPr>
            <a:picLocks noChangeAspect="1" noChangeArrowheads="1"/>
          </p:cNvPicPr>
          <p:nvPr/>
        </p:nvPicPr>
        <p:blipFill>
          <a:blip r:embed="rId7" cstate="print"/>
          <a:srcRect/>
          <a:stretch>
            <a:fillRect/>
          </a:stretch>
        </p:blipFill>
        <p:spPr bwMode="auto">
          <a:xfrm>
            <a:off x="6611938" y="76200"/>
            <a:ext cx="1922462" cy="2971800"/>
          </a:xfrm>
          <a:prstGeom prst="rect">
            <a:avLst/>
          </a:prstGeom>
          <a:noFill/>
          <a:ln w="9525">
            <a:noFill/>
            <a:miter lim="800000"/>
            <a:headEnd/>
            <a:tailEnd/>
          </a:ln>
        </p:spPr>
      </p:pic>
      <p:grpSp>
        <p:nvGrpSpPr>
          <p:cNvPr id="4" name="Group 30"/>
          <p:cNvGrpSpPr>
            <a:grpSpLocks/>
          </p:cNvGrpSpPr>
          <p:nvPr/>
        </p:nvGrpSpPr>
        <p:grpSpPr bwMode="auto">
          <a:xfrm>
            <a:off x="2819400" y="2057400"/>
            <a:ext cx="838200" cy="4038600"/>
            <a:chOff x="1824" y="1296"/>
            <a:chExt cx="528" cy="2544"/>
          </a:xfrm>
        </p:grpSpPr>
        <p:sp>
          <p:nvSpPr>
            <p:cNvPr id="46100" name="AutoShape 7"/>
            <p:cNvSpPr>
              <a:spLocks noChangeArrowheads="1"/>
            </p:cNvSpPr>
            <p:nvPr/>
          </p:nvSpPr>
          <p:spPr bwMode="auto">
            <a:xfrm>
              <a:off x="1824" y="2160"/>
              <a:ext cx="288" cy="240"/>
            </a:xfrm>
            <a:prstGeom prst="rightArrow">
              <a:avLst>
                <a:gd name="adj1" fmla="val 50000"/>
                <a:gd name="adj2" fmla="val 30000"/>
              </a:avLst>
            </a:prstGeom>
            <a:solidFill>
              <a:schemeClr val="accent1"/>
            </a:solidFill>
            <a:ln w="9525">
              <a:miter lim="800000"/>
              <a:headEnd/>
              <a:tailEnd/>
            </a:ln>
            <a:scene3d>
              <a:camera prst="legacyObliqueBottomLeft"/>
              <a:lightRig rig="legacyFlat3" dir="b"/>
            </a:scene3d>
            <a:sp3d extrusionH="430200" prstMaterial="legacyMatte">
              <a:bevelT w="13500" h="13500" prst="angle"/>
              <a:bevelB w="13500" h="13500" prst="angle"/>
              <a:extrusionClr>
                <a:srgbClr val="FF0000"/>
              </a:extrusionClr>
            </a:sp3d>
          </p:spPr>
          <p:txBody>
            <a:bodyPr wrap="none" anchor="ctr">
              <a:flatTx/>
            </a:bodyPr>
            <a:lstStyle/>
            <a:p>
              <a:endParaRPr lang="en-US"/>
            </a:p>
          </p:txBody>
        </p:sp>
        <p:grpSp>
          <p:nvGrpSpPr>
            <p:cNvPr id="5" name="Group 26"/>
            <p:cNvGrpSpPr>
              <a:grpSpLocks/>
            </p:cNvGrpSpPr>
            <p:nvPr/>
          </p:nvGrpSpPr>
          <p:grpSpPr bwMode="auto">
            <a:xfrm>
              <a:off x="2160" y="1296"/>
              <a:ext cx="192" cy="2544"/>
              <a:chOff x="2304" y="1296"/>
              <a:chExt cx="192" cy="2544"/>
            </a:xfrm>
          </p:grpSpPr>
          <p:sp>
            <p:nvSpPr>
              <p:cNvPr id="46102" name="Line 15"/>
              <p:cNvSpPr>
                <a:spLocks noChangeShapeType="1"/>
              </p:cNvSpPr>
              <p:nvPr/>
            </p:nvSpPr>
            <p:spPr bwMode="auto">
              <a:xfrm>
                <a:off x="2304" y="1296"/>
                <a:ext cx="0" cy="2544"/>
              </a:xfrm>
              <a:prstGeom prst="line">
                <a:avLst/>
              </a:prstGeom>
              <a:noFill/>
              <a:ln w="76200">
                <a:solidFill>
                  <a:schemeClr val="tx1"/>
                </a:solidFill>
                <a:round/>
                <a:headEnd/>
                <a:tailEnd/>
              </a:ln>
            </p:spPr>
            <p:txBody>
              <a:bodyPr/>
              <a:lstStyle/>
              <a:p>
                <a:endParaRPr lang="en-US"/>
              </a:p>
            </p:txBody>
          </p:sp>
          <p:sp>
            <p:nvSpPr>
              <p:cNvPr id="46103" name="Line 16"/>
              <p:cNvSpPr>
                <a:spLocks noChangeShapeType="1"/>
              </p:cNvSpPr>
              <p:nvPr/>
            </p:nvSpPr>
            <p:spPr bwMode="auto">
              <a:xfrm>
                <a:off x="2304" y="1316"/>
                <a:ext cx="192" cy="0"/>
              </a:xfrm>
              <a:prstGeom prst="line">
                <a:avLst/>
              </a:prstGeom>
              <a:noFill/>
              <a:ln w="76200">
                <a:solidFill>
                  <a:schemeClr val="tx1"/>
                </a:solidFill>
                <a:round/>
                <a:headEnd/>
                <a:tailEnd/>
              </a:ln>
            </p:spPr>
            <p:txBody>
              <a:bodyPr/>
              <a:lstStyle/>
              <a:p>
                <a:endParaRPr lang="en-US"/>
              </a:p>
            </p:txBody>
          </p:sp>
          <p:sp>
            <p:nvSpPr>
              <p:cNvPr id="46104" name="Line 17"/>
              <p:cNvSpPr>
                <a:spLocks noChangeShapeType="1"/>
              </p:cNvSpPr>
              <p:nvPr/>
            </p:nvSpPr>
            <p:spPr bwMode="auto">
              <a:xfrm>
                <a:off x="2304" y="2208"/>
                <a:ext cx="192" cy="0"/>
              </a:xfrm>
              <a:prstGeom prst="line">
                <a:avLst/>
              </a:prstGeom>
              <a:noFill/>
              <a:ln w="76200">
                <a:solidFill>
                  <a:schemeClr val="tx1"/>
                </a:solidFill>
                <a:round/>
                <a:headEnd/>
                <a:tailEnd/>
              </a:ln>
            </p:spPr>
            <p:txBody>
              <a:bodyPr/>
              <a:lstStyle/>
              <a:p>
                <a:endParaRPr lang="en-US"/>
              </a:p>
            </p:txBody>
          </p:sp>
          <p:sp>
            <p:nvSpPr>
              <p:cNvPr id="46105" name="Line 18"/>
              <p:cNvSpPr>
                <a:spLocks noChangeShapeType="1"/>
              </p:cNvSpPr>
              <p:nvPr/>
            </p:nvSpPr>
            <p:spPr bwMode="auto">
              <a:xfrm>
                <a:off x="2304" y="2880"/>
                <a:ext cx="144" cy="0"/>
              </a:xfrm>
              <a:prstGeom prst="line">
                <a:avLst/>
              </a:prstGeom>
              <a:noFill/>
              <a:ln w="76200">
                <a:solidFill>
                  <a:schemeClr val="tx1"/>
                </a:solidFill>
                <a:round/>
                <a:headEnd/>
                <a:tailEnd/>
              </a:ln>
            </p:spPr>
            <p:txBody>
              <a:bodyPr/>
              <a:lstStyle/>
              <a:p>
                <a:endParaRPr lang="en-US"/>
              </a:p>
            </p:txBody>
          </p:sp>
          <p:sp>
            <p:nvSpPr>
              <p:cNvPr id="46106" name="Line 19"/>
              <p:cNvSpPr>
                <a:spLocks noChangeShapeType="1"/>
              </p:cNvSpPr>
              <p:nvPr/>
            </p:nvSpPr>
            <p:spPr bwMode="auto">
              <a:xfrm flipV="1">
                <a:off x="2304" y="3812"/>
                <a:ext cx="144" cy="0"/>
              </a:xfrm>
              <a:prstGeom prst="line">
                <a:avLst/>
              </a:prstGeom>
              <a:noFill/>
              <a:ln w="76200">
                <a:solidFill>
                  <a:schemeClr val="tx1"/>
                </a:solidFill>
                <a:round/>
                <a:headEnd/>
                <a:tailEnd/>
              </a:ln>
            </p:spPr>
            <p:txBody>
              <a:bodyPr/>
              <a:lstStyle/>
              <a:p>
                <a:endParaRPr lang="en-US"/>
              </a:p>
            </p:txBody>
          </p:sp>
        </p:grpSp>
      </p:grpSp>
      <p:grpSp>
        <p:nvGrpSpPr>
          <p:cNvPr id="6" name="Group 31"/>
          <p:cNvGrpSpPr>
            <a:grpSpLocks/>
          </p:cNvGrpSpPr>
          <p:nvPr/>
        </p:nvGrpSpPr>
        <p:grpSpPr bwMode="auto">
          <a:xfrm>
            <a:off x="5257800" y="2057400"/>
            <a:ext cx="990600" cy="3962400"/>
            <a:chOff x="3312" y="1296"/>
            <a:chExt cx="624" cy="2496"/>
          </a:xfrm>
        </p:grpSpPr>
        <p:grpSp>
          <p:nvGrpSpPr>
            <p:cNvPr id="7" name="Group 25"/>
            <p:cNvGrpSpPr>
              <a:grpSpLocks/>
            </p:cNvGrpSpPr>
            <p:nvPr/>
          </p:nvGrpSpPr>
          <p:grpSpPr bwMode="auto">
            <a:xfrm>
              <a:off x="3312" y="1296"/>
              <a:ext cx="204" cy="2496"/>
              <a:chOff x="3456" y="1296"/>
              <a:chExt cx="204" cy="2496"/>
            </a:xfrm>
          </p:grpSpPr>
          <p:sp>
            <p:nvSpPr>
              <p:cNvPr id="46095" name="Line 20"/>
              <p:cNvSpPr>
                <a:spLocks noChangeShapeType="1"/>
              </p:cNvSpPr>
              <p:nvPr/>
            </p:nvSpPr>
            <p:spPr bwMode="auto">
              <a:xfrm>
                <a:off x="3648" y="1296"/>
                <a:ext cx="0" cy="2496"/>
              </a:xfrm>
              <a:prstGeom prst="line">
                <a:avLst/>
              </a:prstGeom>
              <a:noFill/>
              <a:ln w="76200">
                <a:solidFill>
                  <a:schemeClr val="tx1"/>
                </a:solidFill>
                <a:round/>
                <a:headEnd/>
                <a:tailEnd/>
              </a:ln>
            </p:spPr>
            <p:txBody>
              <a:bodyPr/>
              <a:lstStyle/>
              <a:p>
                <a:endParaRPr lang="en-US"/>
              </a:p>
            </p:txBody>
          </p:sp>
          <p:sp>
            <p:nvSpPr>
              <p:cNvPr id="46096" name="Line 21"/>
              <p:cNvSpPr>
                <a:spLocks noChangeShapeType="1"/>
              </p:cNvSpPr>
              <p:nvPr/>
            </p:nvSpPr>
            <p:spPr bwMode="auto">
              <a:xfrm flipH="1">
                <a:off x="3486" y="3792"/>
                <a:ext cx="174" cy="0"/>
              </a:xfrm>
              <a:prstGeom prst="line">
                <a:avLst/>
              </a:prstGeom>
              <a:noFill/>
              <a:ln w="76200">
                <a:solidFill>
                  <a:schemeClr val="tx1"/>
                </a:solidFill>
                <a:round/>
                <a:headEnd/>
                <a:tailEnd/>
              </a:ln>
            </p:spPr>
            <p:txBody>
              <a:bodyPr/>
              <a:lstStyle/>
              <a:p>
                <a:endParaRPr lang="en-US"/>
              </a:p>
            </p:txBody>
          </p:sp>
          <p:sp>
            <p:nvSpPr>
              <p:cNvPr id="46097" name="Line 22"/>
              <p:cNvSpPr>
                <a:spLocks noChangeShapeType="1"/>
              </p:cNvSpPr>
              <p:nvPr/>
            </p:nvSpPr>
            <p:spPr bwMode="auto">
              <a:xfrm flipH="1">
                <a:off x="3456" y="2880"/>
                <a:ext cx="192" cy="0"/>
              </a:xfrm>
              <a:prstGeom prst="line">
                <a:avLst/>
              </a:prstGeom>
              <a:noFill/>
              <a:ln w="76200">
                <a:solidFill>
                  <a:schemeClr val="tx1"/>
                </a:solidFill>
                <a:round/>
                <a:headEnd/>
                <a:tailEnd/>
              </a:ln>
            </p:spPr>
            <p:txBody>
              <a:bodyPr/>
              <a:lstStyle/>
              <a:p>
                <a:endParaRPr lang="en-US"/>
              </a:p>
            </p:txBody>
          </p:sp>
          <p:sp>
            <p:nvSpPr>
              <p:cNvPr id="46098" name="Line 23"/>
              <p:cNvSpPr>
                <a:spLocks noChangeShapeType="1"/>
              </p:cNvSpPr>
              <p:nvPr/>
            </p:nvSpPr>
            <p:spPr bwMode="auto">
              <a:xfrm flipH="1">
                <a:off x="3504" y="2208"/>
                <a:ext cx="144" cy="0"/>
              </a:xfrm>
              <a:prstGeom prst="line">
                <a:avLst/>
              </a:prstGeom>
              <a:noFill/>
              <a:ln w="76200">
                <a:solidFill>
                  <a:schemeClr val="tx1"/>
                </a:solidFill>
                <a:round/>
                <a:headEnd/>
                <a:tailEnd/>
              </a:ln>
            </p:spPr>
            <p:txBody>
              <a:bodyPr/>
              <a:lstStyle/>
              <a:p>
                <a:endParaRPr lang="en-US"/>
              </a:p>
            </p:txBody>
          </p:sp>
          <p:sp>
            <p:nvSpPr>
              <p:cNvPr id="46099" name="Line 24"/>
              <p:cNvSpPr>
                <a:spLocks noChangeShapeType="1"/>
              </p:cNvSpPr>
              <p:nvPr/>
            </p:nvSpPr>
            <p:spPr bwMode="auto">
              <a:xfrm flipH="1">
                <a:off x="3456" y="1296"/>
                <a:ext cx="192" cy="0"/>
              </a:xfrm>
              <a:prstGeom prst="line">
                <a:avLst/>
              </a:prstGeom>
              <a:noFill/>
              <a:ln w="76200">
                <a:solidFill>
                  <a:schemeClr val="tx1"/>
                </a:solidFill>
                <a:round/>
                <a:headEnd/>
                <a:tailEnd/>
              </a:ln>
            </p:spPr>
            <p:txBody>
              <a:bodyPr/>
              <a:lstStyle/>
              <a:p>
                <a:endParaRPr lang="en-US"/>
              </a:p>
            </p:txBody>
          </p:sp>
        </p:grpSp>
        <p:sp>
          <p:nvSpPr>
            <p:cNvPr id="46094" name="AutoShape 27"/>
            <p:cNvSpPr>
              <a:spLocks noChangeArrowheads="1"/>
            </p:cNvSpPr>
            <p:nvPr/>
          </p:nvSpPr>
          <p:spPr bwMode="auto">
            <a:xfrm>
              <a:off x="3648" y="2160"/>
              <a:ext cx="288" cy="240"/>
            </a:xfrm>
            <a:prstGeom prst="rightArrow">
              <a:avLst>
                <a:gd name="adj1" fmla="val 50000"/>
                <a:gd name="adj2" fmla="val 30000"/>
              </a:avLst>
            </a:prstGeom>
            <a:solidFill>
              <a:schemeClr val="accent1"/>
            </a:solidFill>
            <a:ln w="9525">
              <a:miter lim="800000"/>
              <a:headEnd/>
              <a:tailEnd/>
            </a:ln>
            <a:scene3d>
              <a:camera prst="legacyObliqueBottomLeft"/>
              <a:lightRig rig="legacyFlat3" dir="b"/>
            </a:scene3d>
            <a:sp3d extrusionH="430200" prstMaterial="legacyMatte">
              <a:bevelT w="13500" h="13500" prst="angle"/>
              <a:bevelB w="13500" h="13500" prst="angle"/>
              <a:extrusionClr>
                <a:srgbClr val="FF0000"/>
              </a:extrusionClr>
            </a:sp3d>
          </p:spPr>
          <p:txBody>
            <a:bodyPr wrap="none" anchor="ctr">
              <a:flatTx/>
            </a:bodyPr>
            <a:lstStyle/>
            <a:p>
              <a:endParaRPr lang="en-US"/>
            </a:p>
          </p:txBody>
        </p:sp>
      </p:grpSp>
      <p:sp>
        <p:nvSpPr>
          <p:cNvPr id="22556" name="AutoShape 28"/>
          <p:cNvSpPr>
            <a:spLocks noChangeArrowheads="1"/>
          </p:cNvSpPr>
          <p:nvPr/>
        </p:nvSpPr>
        <p:spPr bwMode="auto">
          <a:xfrm>
            <a:off x="8305800" y="3810000"/>
            <a:ext cx="685800" cy="1295400"/>
          </a:xfrm>
          <a:prstGeom prst="curvedLeftArrow">
            <a:avLst>
              <a:gd name="adj1" fmla="val 37778"/>
              <a:gd name="adj2" fmla="val 75556"/>
              <a:gd name="adj3" fmla="val 33333"/>
            </a:avLst>
          </a:prstGeom>
          <a:solidFill>
            <a:schemeClr val="accent1"/>
          </a:solidFill>
          <a:ln w="9525">
            <a:solidFill>
              <a:schemeClr val="tx1"/>
            </a:solidFill>
            <a:miter lim="800000"/>
            <a:headEnd/>
            <a:tailEnd/>
          </a:ln>
          <a:effectLst>
            <a:outerShdw dist="107763" dir="8100000" algn="ctr" rotWithShape="0">
              <a:srgbClr val="FF0000"/>
            </a:outerShdw>
          </a:effectLst>
        </p:spPr>
        <p:txBody>
          <a:bodyPr wrap="none" anchor="ctr"/>
          <a:lstStyle/>
          <a:p>
            <a:pP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0"/>
                                  </p:iterate>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75" fill="hold"/>
                                        <p:tgtEl>
                                          <p:spTgt spid="22530"/>
                                        </p:tgtEl>
                                        <p:attrNameLst>
                                          <p:attrName>ppt_x</p:attrName>
                                        </p:attrNameLst>
                                      </p:cBhvr>
                                      <p:tavLst>
                                        <p:tav tm="0">
                                          <p:val>
                                            <p:strVal val="#ppt_x"/>
                                          </p:val>
                                        </p:tav>
                                        <p:tav tm="100000">
                                          <p:val>
                                            <p:strVal val="#ppt_x"/>
                                          </p:val>
                                        </p:tav>
                                      </p:tavLst>
                                    </p:anim>
                                    <p:anim calcmode="lin" valueType="num">
                                      <p:cBhvr additive="base">
                                        <p:cTn id="8" dur="75" fill="hold"/>
                                        <p:tgtEl>
                                          <p:spTgt spid="225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icochet.wav"/>
                                        </p:tgtEl>
                                      </p:cMediaNode>
                                    </p:audio>
                                  </p:sub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2542"/>
                                        </p:tgtEl>
                                        <p:attrNameLst>
                                          <p:attrName>style.visibility</p:attrName>
                                        </p:attrNameLst>
                                      </p:cBhvr>
                                      <p:to>
                                        <p:strVal val="visible"/>
                                      </p:to>
                                    </p:set>
                                    <p:animEffect transition="in" filter="checkerboard(across)">
                                      <p:cBhvr>
                                        <p:cTn id="13" dur="500"/>
                                        <p:tgtEl>
                                          <p:spTgt spid="2254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2532"/>
                                        </p:tgtEl>
                                        <p:attrNameLst>
                                          <p:attrName>style.visibility</p:attrName>
                                        </p:attrNameLst>
                                      </p:cBhvr>
                                      <p:to>
                                        <p:strVal val="visible"/>
                                      </p:to>
                                    </p:set>
                                    <p:animEffect transition="in" filter="dissolve">
                                      <p:cBhvr>
                                        <p:cTn id="18" dur="500"/>
                                        <p:tgtEl>
                                          <p:spTgt spid="22532"/>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par>
                          <p:cTn id="24" fill="hold">
                            <p:stCondLst>
                              <p:cond delay="500"/>
                            </p:stCondLst>
                            <p:childTnLst>
                              <p:par>
                                <p:cTn id="25" presetID="2" presetClass="entr" presetSubtype="8" fill="hold" nodeType="afterEffect">
                                  <p:stCondLst>
                                    <p:cond delay="10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whoosh.wav"/>
                                        </p:tgtEl>
                                      </p:cMediaNode>
                                    </p:audio>
                                  </p:sub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500"/>
                                        <p:tgtEl>
                                          <p:spTgt spid="3"/>
                                        </p:tgtEl>
                                      </p:cBhvr>
                                    </p:animEffect>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childTnLst>
                          </p:cTn>
                        </p:par>
                        <p:par>
                          <p:cTn id="34" fill="hold">
                            <p:stCondLst>
                              <p:cond delay="500"/>
                            </p:stCondLst>
                            <p:childTnLst>
                              <p:par>
                                <p:cTn id="35" presetID="2" presetClass="entr" presetSubtype="2" fill="hold" nodeType="afterEffect">
                                  <p:stCondLst>
                                    <p:cond delay="100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whoosh.wav"/>
                                        </p:tgtEl>
                                      </p:cMediaNode>
                                    </p:audio>
                                  </p:sub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2540"/>
                                        </p:tgtEl>
                                        <p:attrNameLst>
                                          <p:attrName>style.visibility</p:attrName>
                                        </p:attrNameLst>
                                      </p:cBhvr>
                                      <p:to>
                                        <p:strVal val="visible"/>
                                      </p:to>
                                    </p:set>
                                    <p:animEffect transition="in" filter="dissolve">
                                      <p:cBhvr>
                                        <p:cTn id="43" dur="500"/>
                                        <p:tgtEl>
                                          <p:spTgt spid="22540"/>
                                        </p:tgtEl>
                                      </p:cBhvr>
                                    </p:animEffect>
                                  </p:childTnLst>
                                  <p:subTnLst>
                                    <p:audio>
                                      <p:cMediaNode>
                                        <p:cTn display="0" masterRel="sameClick">
                                          <p:stCondLst>
                                            <p:cond evt="begin" delay="0">
                                              <p:tn val="41"/>
                                            </p:cond>
                                          </p:stCondLst>
                                          <p:endCondLst>
                                            <p:cond evt="onStopAudio" delay="0">
                                              <p:tgtEl>
                                                <p:sldTgt/>
                                              </p:tgtEl>
                                            </p:cond>
                                          </p:endCondLst>
                                        </p:cTn>
                                        <p:tgtEl>
                                          <p:sndTgt r:embed="rId4" name="cashreg.wav"/>
                                        </p:tgtEl>
                                      </p:cMediaNode>
                                    </p:audio>
                                  </p:subTnLst>
                                </p:cTn>
                              </p:par>
                            </p:childTnLst>
                          </p:cTn>
                        </p:par>
                        <p:par>
                          <p:cTn id="44" fill="hold">
                            <p:stCondLst>
                              <p:cond delay="500"/>
                            </p:stCondLst>
                            <p:childTnLst>
                              <p:par>
                                <p:cTn id="45" presetID="2" presetClass="entr" presetSubtype="2" fill="hold" grpId="0" nodeType="afterEffect">
                                  <p:stCondLst>
                                    <p:cond delay="1000"/>
                                  </p:stCondLst>
                                  <p:childTnLst>
                                    <p:set>
                                      <p:cBhvr>
                                        <p:cTn id="46" dur="1" fill="hold">
                                          <p:stCondLst>
                                            <p:cond delay="0"/>
                                          </p:stCondLst>
                                        </p:cTn>
                                        <p:tgtEl>
                                          <p:spTgt spid="22556"/>
                                        </p:tgtEl>
                                        <p:attrNameLst>
                                          <p:attrName>style.visibility</p:attrName>
                                        </p:attrNameLst>
                                      </p:cBhvr>
                                      <p:to>
                                        <p:strVal val="visible"/>
                                      </p:to>
                                    </p:set>
                                    <p:anim calcmode="lin" valueType="num">
                                      <p:cBhvr additive="base">
                                        <p:cTn id="47" dur="500" fill="hold"/>
                                        <p:tgtEl>
                                          <p:spTgt spid="22556"/>
                                        </p:tgtEl>
                                        <p:attrNameLst>
                                          <p:attrName>ppt_x</p:attrName>
                                        </p:attrNameLst>
                                      </p:cBhvr>
                                      <p:tavLst>
                                        <p:tav tm="0">
                                          <p:val>
                                            <p:strVal val="1+#ppt_w/2"/>
                                          </p:val>
                                        </p:tav>
                                        <p:tav tm="100000">
                                          <p:val>
                                            <p:strVal val="#ppt_x"/>
                                          </p:val>
                                        </p:tav>
                                      </p:tavLst>
                                    </p:anim>
                                    <p:anim calcmode="lin" valueType="num">
                                      <p:cBhvr additive="base">
                                        <p:cTn id="48" dur="500" fill="hold"/>
                                        <p:tgtEl>
                                          <p:spTgt spid="225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whoosh.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12" fill="hold" grpId="0" nodeType="clickEffect">
                                  <p:stCondLst>
                                    <p:cond delay="0"/>
                                  </p:stCondLst>
                                  <p:iterate type="lt">
                                    <p:tmPct val="100000"/>
                                  </p:iterate>
                                  <p:childTnLst>
                                    <p:set>
                                      <p:cBhvr>
                                        <p:cTn id="52" dur="1" fill="hold">
                                          <p:stCondLst>
                                            <p:cond delay="0"/>
                                          </p:stCondLst>
                                        </p:cTn>
                                        <p:tgtEl>
                                          <p:spTgt spid="22541"/>
                                        </p:tgtEl>
                                        <p:attrNameLst>
                                          <p:attrName>style.visibility</p:attrName>
                                        </p:attrNameLst>
                                      </p:cBhvr>
                                      <p:to>
                                        <p:strVal val="visible"/>
                                      </p:to>
                                    </p:set>
                                    <p:anim calcmode="lin" valueType="num">
                                      <p:cBhvr additive="base">
                                        <p:cTn id="53" dur="75" fill="hold"/>
                                        <p:tgtEl>
                                          <p:spTgt spid="22541"/>
                                        </p:tgtEl>
                                        <p:attrNameLst>
                                          <p:attrName>ppt_x</p:attrName>
                                        </p:attrNameLst>
                                      </p:cBhvr>
                                      <p:tavLst>
                                        <p:tav tm="0">
                                          <p:val>
                                            <p:strVal val="0-#ppt_w/2"/>
                                          </p:val>
                                        </p:tav>
                                        <p:tav tm="100000">
                                          <p:val>
                                            <p:strVal val="#ppt_x"/>
                                          </p:val>
                                        </p:tav>
                                      </p:tavLst>
                                    </p:anim>
                                    <p:anim calcmode="lin" valueType="num">
                                      <p:cBhvr additive="base">
                                        <p:cTn id="54" dur="75" fill="hold"/>
                                        <p:tgtEl>
                                          <p:spTgt spid="225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6"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2" grpId="0" animBg="1" autoUpdateAnimBg="0"/>
      <p:bldP spid="22540" grpId="0" animBg="1" autoUpdateAnimBg="0"/>
      <p:bldP spid="22541" grpId="0" animBg="1" autoUpdateAnimBg="0"/>
      <p:bldP spid="2255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2AF77E3D-C52C-4B85-86DF-D37A02049F7B}" type="slidenum">
              <a:rPr lang="en-GB" smtClean="0"/>
              <a:pPr/>
              <a:t>19</a:t>
            </a:fld>
            <a:endParaRPr lang="en-GB" smtClean="0"/>
          </a:p>
        </p:txBody>
      </p:sp>
      <p:sp>
        <p:nvSpPr>
          <p:cNvPr id="109570" name="Rectangle 2"/>
          <p:cNvSpPr>
            <a:spLocks noGrp="1" noChangeArrowheads="1"/>
          </p:cNvSpPr>
          <p:nvPr>
            <p:ph type="title"/>
          </p:nvPr>
        </p:nvSpPr>
        <p:spPr>
          <a:xfrm>
            <a:off x="685800" y="76200"/>
            <a:ext cx="7772400" cy="1143000"/>
          </a:xfrm>
        </p:spPr>
        <p:txBody>
          <a:bodyPr/>
          <a:lstStyle/>
          <a:p>
            <a:pPr eaLnBrk="1" hangingPunct="1"/>
            <a:r>
              <a:rPr lang="en-US" sz="2800" smtClean="0">
                <a:solidFill>
                  <a:srgbClr val="FF0000"/>
                </a:solidFill>
                <a:latin typeface="Monotype Corsiva" pitchFamily="66" charset="0"/>
              </a:rPr>
              <a:t>Paradigma</a:t>
            </a:r>
            <a:br>
              <a:rPr lang="en-US" sz="2800" smtClean="0">
                <a:solidFill>
                  <a:srgbClr val="FF0000"/>
                </a:solidFill>
                <a:latin typeface="Monotype Corsiva" pitchFamily="66" charset="0"/>
              </a:rPr>
            </a:br>
            <a:r>
              <a:rPr lang="en-US" smtClean="0"/>
              <a:t> </a:t>
            </a:r>
            <a:r>
              <a:rPr lang="en-US" b="1" smtClean="0"/>
              <a:t>Pelayanan Prima</a:t>
            </a:r>
            <a:endParaRPr lang="en-GB" b="1" smtClean="0"/>
          </a:p>
        </p:txBody>
      </p:sp>
      <p:grpSp>
        <p:nvGrpSpPr>
          <p:cNvPr id="2" name="Group 3"/>
          <p:cNvGrpSpPr>
            <a:grpSpLocks/>
          </p:cNvGrpSpPr>
          <p:nvPr/>
        </p:nvGrpSpPr>
        <p:grpSpPr bwMode="auto">
          <a:xfrm>
            <a:off x="228600" y="1295400"/>
            <a:ext cx="2971800" cy="1600200"/>
            <a:chOff x="384" y="1200"/>
            <a:chExt cx="1872" cy="1008"/>
          </a:xfrm>
        </p:grpSpPr>
        <p:sp>
          <p:nvSpPr>
            <p:cNvPr id="47131" name="AutoShape 4"/>
            <p:cNvSpPr>
              <a:spLocks noChangeArrowheads="1"/>
            </p:cNvSpPr>
            <p:nvPr/>
          </p:nvSpPr>
          <p:spPr bwMode="auto">
            <a:xfrm>
              <a:off x="384" y="1200"/>
              <a:ext cx="1872" cy="1008"/>
            </a:xfrm>
            <a:prstGeom prst="triangle">
              <a:avLst>
                <a:gd name="adj" fmla="val 50968"/>
              </a:avLst>
            </a:prstGeom>
            <a:solidFill>
              <a:srgbClr val="00FFFF"/>
            </a:solidFill>
            <a:ln w="9525">
              <a:miter lim="800000"/>
              <a:headEnd/>
              <a:tailEnd/>
            </a:ln>
            <a:scene3d>
              <a:camera prst="legacyObliqueBottomRight"/>
              <a:lightRig rig="legacyFlat3" dir="b"/>
            </a:scene3d>
            <a:sp3d extrusionH="430200" prstMaterial="legacyMatte">
              <a:bevelT w="13500" h="13500" prst="angle"/>
              <a:bevelB w="13500" h="13500" prst="angle"/>
              <a:extrusionClr>
                <a:srgbClr val="0066FF"/>
              </a:extrusionClr>
            </a:sp3d>
          </p:spPr>
          <p:txBody>
            <a:bodyPr wrap="none" anchor="ctr">
              <a:flatTx/>
            </a:bodyPr>
            <a:lstStyle/>
            <a:p>
              <a:endParaRPr lang="en-US"/>
            </a:p>
          </p:txBody>
        </p:sp>
        <p:sp>
          <p:nvSpPr>
            <p:cNvPr id="47132" name="Line 5"/>
            <p:cNvSpPr>
              <a:spLocks noChangeShapeType="1"/>
            </p:cNvSpPr>
            <p:nvPr/>
          </p:nvSpPr>
          <p:spPr bwMode="auto">
            <a:xfrm>
              <a:off x="960" y="1596"/>
              <a:ext cx="768" cy="0"/>
            </a:xfrm>
            <a:prstGeom prst="line">
              <a:avLst/>
            </a:prstGeom>
            <a:noFill/>
            <a:ln w="38100">
              <a:solidFill>
                <a:schemeClr val="tx1"/>
              </a:solidFill>
              <a:round/>
              <a:headEnd/>
              <a:tailEnd/>
            </a:ln>
            <a:scene3d>
              <a:camera prst="legacyObliqueBottomRight"/>
              <a:lightRig rig="legacyFlat3" dir="b"/>
            </a:scene3d>
            <a:sp3d extrusionH="430200" prstMaterial="legacyMatte">
              <a:bevelT w="13500" h="13500" prst="angle"/>
              <a:bevelB w="13500" h="13500" prst="angle"/>
              <a:extrusionClr>
                <a:srgbClr val="0066FF"/>
              </a:extrusionClr>
            </a:sp3d>
          </p:spPr>
          <p:txBody>
            <a:bodyPr>
              <a:flatTx/>
            </a:bodyPr>
            <a:lstStyle/>
            <a:p>
              <a:endParaRPr lang="en-US"/>
            </a:p>
          </p:txBody>
        </p:sp>
        <p:sp>
          <p:nvSpPr>
            <p:cNvPr id="47133" name="Line 6"/>
            <p:cNvSpPr>
              <a:spLocks noChangeShapeType="1"/>
            </p:cNvSpPr>
            <p:nvPr/>
          </p:nvSpPr>
          <p:spPr bwMode="auto">
            <a:xfrm>
              <a:off x="636" y="1920"/>
              <a:ext cx="1372" cy="0"/>
            </a:xfrm>
            <a:prstGeom prst="line">
              <a:avLst/>
            </a:prstGeom>
            <a:noFill/>
            <a:ln w="38100">
              <a:solidFill>
                <a:schemeClr val="tx1"/>
              </a:solidFill>
              <a:round/>
              <a:headEnd/>
              <a:tailEnd/>
            </a:ln>
            <a:scene3d>
              <a:camera prst="legacyObliqueBottomRight"/>
              <a:lightRig rig="legacyFlat3" dir="b"/>
            </a:scene3d>
            <a:sp3d extrusionH="430200" prstMaterial="legacyMatte">
              <a:bevelT w="13500" h="13500" prst="angle"/>
              <a:bevelB w="13500" h="13500" prst="angle"/>
              <a:extrusionClr>
                <a:srgbClr val="0066FF"/>
              </a:extrusionClr>
            </a:sp3d>
          </p:spPr>
          <p:txBody>
            <a:bodyPr>
              <a:flatTx/>
            </a:bodyPr>
            <a:lstStyle/>
            <a:p>
              <a:endParaRPr lang="en-US"/>
            </a:p>
          </p:txBody>
        </p:sp>
      </p:grpSp>
      <p:sp>
        <p:nvSpPr>
          <p:cNvPr id="109575" name="Oval 7"/>
          <p:cNvSpPr>
            <a:spLocks noChangeArrowheads="1"/>
          </p:cNvSpPr>
          <p:nvPr/>
        </p:nvSpPr>
        <p:spPr bwMode="auto">
          <a:xfrm>
            <a:off x="76200" y="4267200"/>
            <a:ext cx="3124200" cy="685800"/>
          </a:xfrm>
          <a:prstGeom prst="ellipse">
            <a:avLst/>
          </a:prstGeom>
          <a:solidFill>
            <a:srgbClr val="00FFFF"/>
          </a:solidFill>
          <a:ln w="9525">
            <a:round/>
            <a:headEnd/>
            <a:tailEnd/>
          </a:ln>
          <a:scene3d>
            <a:camera prst="legacyObliqueBottomRight"/>
            <a:lightRig rig="legacyFlat3" dir="b"/>
          </a:scene3d>
          <a:sp3d extrusionH="430200" prstMaterial="legacyMatte">
            <a:bevelT w="13500" h="13500" prst="angle"/>
            <a:bevelB w="13500" h="13500" prst="angle"/>
            <a:extrusionClr>
              <a:srgbClr val="3399FF"/>
            </a:extrusionClr>
          </a:sp3d>
        </p:spPr>
        <p:txBody>
          <a:bodyPr wrap="none" anchor="ctr">
            <a:flatTx/>
          </a:bodyPr>
          <a:lstStyle/>
          <a:p>
            <a:pPr algn="ctr"/>
            <a:r>
              <a:rPr lang="en-US" b="1">
                <a:latin typeface="Arial" charset="0"/>
              </a:rPr>
              <a:t>Pelanggan</a:t>
            </a:r>
            <a:endParaRPr lang="en-GB" b="1">
              <a:latin typeface="Arial" charset="0"/>
            </a:endParaRPr>
          </a:p>
        </p:txBody>
      </p:sp>
      <p:sp>
        <p:nvSpPr>
          <p:cNvPr id="109576" name="Text Box 8"/>
          <p:cNvSpPr txBox="1">
            <a:spLocks noChangeArrowheads="1"/>
          </p:cNvSpPr>
          <p:nvPr/>
        </p:nvSpPr>
        <p:spPr bwMode="auto">
          <a:xfrm>
            <a:off x="1371600" y="1570038"/>
            <a:ext cx="735013" cy="396875"/>
          </a:xfrm>
          <a:prstGeom prst="rect">
            <a:avLst/>
          </a:prstGeom>
          <a:noFill/>
          <a:ln w="9525">
            <a:noFill/>
            <a:miter lim="800000"/>
            <a:headEnd/>
            <a:tailEnd/>
          </a:ln>
        </p:spPr>
        <p:txBody>
          <a:bodyPr wrap="none">
            <a:spAutoFit/>
          </a:bodyPr>
          <a:lstStyle/>
          <a:p>
            <a:r>
              <a:rPr lang="en-US" sz="2000" b="1">
                <a:latin typeface="Arial" charset="0"/>
              </a:rPr>
              <a:t>CEO</a:t>
            </a:r>
            <a:endParaRPr lang="en-GB" sz="2000" b="1">
              <a:latin typeface="Arial" charset="0"/>
            </a:endParaRPr>
          </a:p>
        </p:txBody>
      </p:sp>
      <p:sp>
        <p:nvSpPr>
          <p:cNvPr id="109577" name="Text Box 9"/>
          <p:cNvSpPr txBox="1">
            <a:spLocks noChangeArrowheads="1"/>
          </p:cNvSpPr>
          <p:nvPr/>
        </p:nvSpPr>
        <p:spPr bwMode="auto">
          <a:xfrm>
            <a:off x="914400" y="2027238"/>
            <a:ext cx="1566863" cy="396875"/>
          </a:xfrm>
          <a:prstGeom prst="rect">
            <a:avLst/>
          </a:prstGeom>
          <a:noFill/>
          <a:ln w="9525">
            <a:noFill/>
            <a:miter lim="800000"/>
            <a:headEnd/>
            <a:tailEnd/>
          </a:ln>
        </p:spPr>
        <p:txBody>
          <a:bodyPr wrap="none">
            <a:spAutoFit/>
          </a:bodyPr>
          <a:lstStyle/>
          <a:p>
            <a:r>
              <a:rPr lang="en-US" sz="2000" b="1">
                <a:latin typeface="Arial" charset="0"/>
              </a:rPr>
              <a:t>Manajemen</a:t>
            </a:r>
            <a:endParaRPr lang="en-GB" sz="2000" b="1">
              <a:latin typeface="Arial" charset="0"/>
            </a:endParaRPr>
          </a:p>
        </p:txBody>
      </p:sp>
      <p:sp>
        <p:nvSpPr>
          <p:cNvPr id="109578" name="Text Box 10"/>
          <p:cNvSpPr txBox="1">
            <a:spLocks noChangeArrowheads="1"/>
          </p:cNvSpPr>
          <p:nvPr/>
        </p:nvSpPr>
        <p:spPr bwMode="auto">
          <a:xfrm>
            <a:off x="990600" y="2484438"/>
            <a:ext cx="1384300" cy="396875"/>
          </a:xfrm>
          <a:prstGeom prst="rect">
            <a:avLst/>
          </a:prstGeom>
          <a:noFill/>
          <a:ln w="9525">
            <a:noFill/>
            <a:miter lim="800000"/>
            <a:headEnd/>
            <a:tailEnd/>
          </a:ln>
        </p:spPr>
        <p:txBody>
          <a:bodyPr wrap="none">
            <a:spAutoFit/>
          </a:bodyPr>
          <a:lstStyle/>
          <a:p>
            <a:r>
              <a:rPr lang="en-US" sz="2000" b="1">
                <a:latin typeface="Arial" charset="0"/>
              </a:rPr>
              <a:t>Karyawan</a:t>
            </a:r>
            <a:endParaRPr lang="en-GB" sz="2000" b="1">
              <a:latin typeface="Arial" charset="0"/>
            </a:endParaRPr>
          </a:p>
        </p:txBody>
      </p:sp>
      <p:sp>
        <p:nvSpPr>
          <p:cNvPr id="109579" name="Oval 11"/>
          <p:cNvSpPr>
            <a:spLocks noChangeArrowheads="1"/>
          </p:cNvSpPr>
          <p:nvPr/>
        </p:nvSpPr>
        <p:spPr bwMode="auto">
          <a:xfrm>
            <a:off x="5486400" y="2819400"/>
            <a:ext cx="3124200" cy="685800"/>
          </a:xfrm>
          <a:prstGeom prst="ellipse">
            <a:avLst/>
          </a:prstGeom>
          <a:solidFill>
            <a:srgbClr val="00FFFF"/>
          </a:solidFill>
          <a:ln w="9525">
            <a:round/>
            <a:headEnd/>
            <a:tailEnd/>
          </a:ln>
          <a:scene3d>
            <a:camera prst="legacyObliqueBottomRight"/>
            <a:lightRig rig="legacyFlat3" dir="b"/>
          </a:scene3d>
          <a:sp3d extrusionH="430200" prstMaterial="legacyMatte">
            <a:bevelT w="13500" h="13500" prst="angle"/>
            <a:bevelB w="13500" h="13500" prst="angle"/>
            <a:extrusionClr>
              <a:srgbClr val="00FFFF"/>
            </a:extrusionClr>
          </a:sp3d>
        </p:spPr>
        <p:txBody>
          <a:bodyPr wrap="none" anchor="ctr">
            <a:flatTx/>
          </a:bodyPr>
          <a:lstStyle/>
          <a:p>
            <a:pPr algn="ctr"/>
            <a:r>
              <a:rPr lang="en-US" b="1">
                <a:solidFill>
                  <a:srgbClr val="FF0000"/>
                </a:solidFill>
                <a:latin typeface="Arial" charset="0"/>
              </a:rPr>
              <a:t>Pelanggan</a:t>
            </a:r>
            <a:endParaRPr lang="en-GB" b="1">
              <a:solidFill>
                <a:srgbClr val="FF0000"/>
              </a:solidFill>
              <a:latin typeface="Arial" charset="0"/>
            </a:endParaRPr>
          </a:p>
        </p:txBody>
      </p:sp>
      <p:grpSp>
        <p:nvGrpSpPr>
          <p:cNvPr id="3" name="Group 12"/>
          <p:cNvGrpSpPr>
            <a:grpSpLocks/>
          </p:cNvGrpSpPr>
          <p:nvPr/>
        </p:nvGrpSpPr>
        <p:grpSpPr bwMode="auto">
          <a:xfrm>
            <a:off x="5638800" y="4800600"/>
            <a:ext cx="2971800" cy="1600200"/>
            <a:chOff x="3552" y="3024"/>
            <a:chExt cx="1872" cy="1008"/>
          </a:xfrm>
        </p:grpSpPr>
        <p:sp>
          <p:nvSpPr>
            <p:cNvPr id="47128" name="AutoShape 13"/>
            <p:cNvSpPr>
              <a:spLocks noChangeArrowheads="1"/>
            </p:cNvSpPr>
            <p:nvPr/>
          </p:nvSpPr>
          <p:spPr bwMode="auto">
            <a:xfrm flipV="1">
              <a:off x="3552" y="3024"/>
              <a:ext cx="1872" cy="1008"/>
            </a:xfrm>
            <a:prstGeom prst="triangle">
              <a:avLst>
                <a:gd name="adj" fmla="val 50968"/>
              </a:avLst>
            </a:prstGeom>
            <a:solidFill>
              <a:srgbClr val="3399FF"/>
            </a:solidFill>
            <a:ln w="9525">
              <a:miter lim="800000"/>
              <a:headEnd/>
              <a:tailEnd/>
            </a:ln>
            <a:scene3d>
              <a:camera prst="legacyObliqueBottomRight"/>
              <a:lightRig rig="legacyFlat3" dir="b"/>
            </a:scene3d>
            <a:sp3d extrusionH="430200" prstMaterial="legacyMatte">
              <a:bevelT w="13500" h="13500" prst="angle"/>
              <a:bevelB w="13500" h="13500" prst="angle"/>
              <a:extrusionClr>
                <a:srgbClr val="00FFFF"/>
              </a:extrusionClr>
            </a:sp3d>
          </p:spPr>
          <p:txBody>
            <a:bodyPr wrap="none" anchor="ctr">
              <a:flatTx/>
            </a:bodyPr>
            <a:lstStyle/>
            <a:p>
              <a:endParaRPr lang="en-US"/>
            </a:p>
          </p:txBody>
        </p:sp>
        <p:sp>
          <p:nvSpPr>
            <p:cNvPr id="47129" name="Line 14"/>
            <p:cNvSpPr>
              <a:spLocks noChangeShapeType="1"/>
            </p:cNvSpPr>
            <p:nvPr/>
          </p:nvSpPr>
          <p:spPr bwMode="auto">
            <a:xfrm>
              <a:off x="4139" y="3658"/>
              <a:ext cx="672" cy="12"/>
            </a:xfrm>
            <a:prstGeom prst="line">
              <a:avLst/>
            </a:prstGeom>
            <a:noFill/>
            <a:ln w="38100">
              <a:solidFill>
                <a:schemeClr val="tx1"/>
              </a:solidFill>
              <a:round/>
              <a:headEnd/>
              <a:tailEnd/>
            </a:ln>
            <a:scene3d>
              <a:camera prst="legacyObliqueBottomRight"/>
              <a:lightRig rig="legacyFlat3" dir="b"/>
            </a:scene3d>
            <a:sp3d extrusionH="430200" prstMaterial="legacyMatte">
              <a:bevelT w="13500" h="13500" prst="angle"/>
              <a:bevelB w="13500" h="13500" prst="angle"/>
              <a:extrusionClr>
                <a:srgbClr val="00FFFF"/>
              </a:extrusionClr>
            </a:sp3d>
          </p:spPr>
          <p:txBody>
            <a:bodyPr>
              <a:flatTx/>
            </a:bodyPr>
            <a:lstStyle/>
            <a:p>
              <a:endParaRPr lang="en-US"/>
            </a:p>
          </p:txBody>
        </p:sp>
        <p:sp>
          <p:nvSpPr>
            <p:cNvPr id="47130" name="Line 15"/>
            <p:cNvSpPr>
              <a:spLocks noChangeShapeType="1"/>
            </p:cNvSpPr>
            <p:nvPr/>
          </p:nvSpPr>
          <p:spPr bwMode="auto">
            <a:xfrm flipV="1">
              <a:off x="3804" y="3312"/>
              <a:ext cx="1372" cy="0"/>
            </a:xfrm>
            <a:prstGeom prst="line">
              <a:avLst/>
            </a:prstGeom>
            <a:noFill/>
            <a:ln w="38100">
              <a:solidFill>
                <a:schemeClr val="tx1"/>
              </a:solidFill>
              <a:round/>
              <a:headEnd/>
              <a:tailEnd/>
            </a:ln>
            <a:scene3d>
              <a:camera prst="legacyObliqueBottomRight"/>
              <a:lightRig rig="legacyFlat3" dir="b"/>
            </a:scene3d>
            <a:sp3d extrusionH="430200" prstMaterial="legacyMatte">
              <a:bevelT w="13500" h="13500" prst="angle"/>
              <a:bevelB w="13500" h="13500" prst="angle"/>
              <a:extrusionClr>
                <a:srgbClr val="00FFFF"/>
              </a:extrusionClr>
            </a:sp3d>
          </p:spPr>
          <p:txBody>
            <a:bodyPr>
              <a:flatTx/>
            </a:bodyPr>
            <a:lstStyle/>
            <a:p>
              <a:endParaRPr lang="en-US"/>
            </a:p>
          </p:txBody>
        </p:sp>
      </p:grpSp>
      <p:grpSp>
        <p:nvGrpSpPr>
          <p:cNvPr id="4" name="Group 16"/>
          <p:cNvGrpSpPr>
            <a:grpSpLocks/>
          </p:cNvGrpSpPr>
          <p:nvPr/>
        </p:nvGrpSpPr>
        <p:grpSpPr bwMode="auto">
          <a:xfrm>
            <a:off x="685800" y="3048000"/>
            <a:ext cx="1981200" cy="1143000"/>
            <a:chOff x="432" y="1920"/>
            <a:chExt cx="1248" cy="720"/>
          </a:xfrm>
        </p:grpSpPr>
        <p:sp>
          <p:nvSpPr>
            <p:cNvPr id="47125" name="Text Box 17"/>
            <p:cNvSpPr txBox="1">
              <a:spLocks noChangeArrowheads="1"/>
            </p:cNvSpPr>
            <p:nvPr/>
          </p:nvSpPr>
          <p:spPr bwMode="auto">
            <a:xfrm>
              <a:off x="520" y="2160"/>
              <a:ext cx="1160" cy="250"/>
            </a:xfrm>
            <a:prstGeom prst="rect">
              <a:avLst/>
            </a:prstGeom>
            <a:noFill/>
            <a:ln w="9525">
              <a:noFill/>
              <a:miter lim="800000"/>
              <a:headEnd/>
              <a:tailEnd/>
            </a:ln>
          </p:spPr>
          <p:txBody>
            <a:bodyPr wrap="none">
              <a:spAutoFit/>
            </a:bodyPr>
            <a:lstStyle/>
            <a:p>
              <a:r>
                <a:rPr lang="en-US" sz="2000" b="1">
                  <a:latin typeface="Lucida Sans Unicode" pitchFamily="34" charset="0"/>
                </a:rPr>
                <a:t>Implementasi</a:t>
              </a:r>
              <a:endParaRPr lang="en-GB" sz="2000" b="1">
                <a:latin typeface="Lucida Sans Unicode" pitchFamily="34" charset="0"/>
              </a:endParaRPr>
            </a:p>
          </p:txBody>
        </p:sp>
        <p:sp>
          <p:nvSpPr>
            <p:cNvPr id="47126" name="Line 18"/>
            <p:cNvSpPr>
              <a:spLocks noChangeShapeType="1"/>
            </p:cNvSpPr>
            <p:nvPr/>
          </p:nvSpPr>
          <p:spPr bwMode="auto">
            <a:xfrm>
              <a:off x="432" y="1920"/>
              <a:ext cx="0" cy="672"/>
            </a:xfrm>
            <a:prstGeom prst="line">
              <a:avLst/>
            </a:prstGeom>
            <a:noFill/>
            <a:ln w="76200">
              <a:solidFill>
                <a:schemeClr val="tx1"/>
              </a:solidFill>
              <a:round/>
              <a:headEnd type="triangle" w="med" len="med"/>
              <a:tailEnd type="triangle" w="med" len="med"/>
            </a:ln>
            <a:scene3d>
              <a:camera prst="legacyObliqueBottomRight"/>
              <a:lightRig rig="legacyFlat3" dir="b"/>
            </a:scene3d>
            <a:sp3d extrusionH="430200" prstMaterial="legacyMatte">
              <a:bevelT w="13500" h="13500" prst="angle"/>
              <a:bevelB w="13500" h="13500" prst="angle"/>
              <a:extrusionClr>
                <a:srgbClr val="3399FF"/>
              </a:extrusionClr>
            </a:sp3d>
          </p:spPr>
          <p:txBody>
            <a:bodyPr>
              <a:flatTx/>
            </a:bodyPr>
            <a:lstStyle/>
            <a:p>
              <a:endParaRPr lang="en-US"/>
            </a:p>
          </p:txBody>
        </p:sp>
        <p:sp>
          <p:nvSpPr>
            <p:cNvPr id="47127" name="Line 19"/>
            <p:cNvSpPr>
              <a:spLocks noChangeShapeType="1"/>
            </p:cNvSpPr>
            <p:nvPr/>
          </p:nvSpPr>
          <p:spPr bwMode="auto">
            <a:xfrm>
              <a:off x="1680" y="1920"/>
              <a:ext cx="0" cy="720"/>
            </a:xfrm>
            <a:prstGeom prst="line">
              <a:avLst/>
            </a:prstGeom>
            <a:noFill/>
            <a:ln w="76200">
              <a:solidFill>
                <a:schemeClr val="tx1"/>
              </a:solidFill>
              <a:round/>
              <a:headEnd type="triangle" w="med" len="med"/>
              <a:tailEnd type="triangle" w="med" len="med"/>
            </a:ln>
            <a:scene3d>
              <a:camera prst="legacyObliqueBottomRight"/>
              <a:lightRig rig="legacyFlat3" dir="b"/>
            </a:scene3d>
            <a:sp3d extrusionH="430200" prstMaterial="legacyMatte">
              <a:bevelT w="13500" h="13500" prst="angle"/>
              <a:bevelB w="13500" h="13500" prst="angle"/>
              <a:extrusionClr>
                <a:srgbClr val="3399FF"/>
              </a:extrusionClr>
            </a:sp3d>
          </p:spPr>
          <p:txBody>
            <a:bodyPr>
              <a:flatTx/>
            </a:bodyPr>
            <a:lstStyle/>
            <a:p>
              <a:endParaRPr lang="en-US"/>
            </a:p>
          </p:txBody>
        </p:sp>
      </p:grpSp>
      <p:grpSp>
        <p:nvGrpSpPr>
          <p:cNvPr id="5" name="Group 20"/>
          <p:cNvGrpSpPr>
            <a:grpSpLocks/>
          </p:cNvGrpSpPr>
          <p:nvPr/>
        </p:nvGrpSpPr>
        <p:grpSpPr bwMode="auto">
          <a:xfrm>
            <a:off x="6096000" y="3581400"/>
            <a:ext cx="1981200" cy="1143000"/>
            <a:chOff x="3840" y="2256"/>
            <a:chExt cx="1248" cy="720"/>
          </a:xfrm>
        </p:grpSpPr>
        <p:sp>
          <p:nvSpPr>
            <p:cNvPr id="47122" name="Line 21"/>
            <p:cNvSpPr>
              <a:spLocks noChangeShapeType="1"/>
            </p:cNvSpPr>
            <p:nvPr/>
          </p:nvSpPr>
          <p:spPr bwMode="auto">
            <a:xfrm>
              <a:off x="3840" y="2256"/>
              <a:ext cx="0" cy="672"/>
            </a:xfrm>
            <a:prstGeom prst="line">
              <a:avLst/>
            </a:prstGeom>
            <a:noFill/>
            <a:ln w="76200">
              <a:solidFill>
                <a:schemeClr val="tx1"/>
              </a:solidFill>
              <a:round/>
              <a:headEnd type="triangle" w="med" len="med"/>
              <a:tailEnd type="triangle" w="med" len="med"/>
            </a:ln>
            <a:scene3d>
              <a:camera prst="legacyObliqueBottomRight"/>
              <a:lightRig rig="legacyFlat3" dir="b"/>
            </a:scene3d>
            <a:sp3d extrusionH="430200" prstMaterial="legacyMatte">
              <a:bevelT w="13500" h="13500" prst="angle"/>
              <a:bevelB w="13500" h="13500" prst="angle"/>
              <a:extrusionClr>
                <a:srgbClr val="3399FF"/>
              </a:extrusionClr>
            </a:sp3d>
          </p:spPr>
          <p:txBody>
            <a:bodyPr>
              <a:flatTx/>
            </a:bodyPr>
            <a:lstStyle/>
            <a:p>
              <a:endParaRPr lang="en-US"/>
            </a:p>
          </p:txBody>
        </p:sp>
        <p:sp>
          <p:nvSpPr>
            <p:cNvPr id="47123" name="Line 22"/>
            <p:cNvSpPr>
              <a:spLocks noChangeShapeType="1"/>
            </p:cNvSpPr>
            <p:nvPr/>
          </p:nvSpPr>
          <p:spPr bwMode="auto">
            <a:xfrm>
              <a:off x="5088" y="2256"/>
              <a:ext cx="0" cy="720"/>
            </a:xfrm>
            <a:prstGeom prst="line">
              <a:avLst/>
            </a:prstGeom>
            <a:noFill/>
            <a:ln w="76200">
              <a:solidFill>
                <a:schemeClr val="tx1"/>
              </a:solidFill>
              <a:round/>
              <a:headEnd type="triangle" w="med" len="med"/>
              <a:tailEnd type="triangle" w="med" len="med"/>
            </a:ln>
            <a:scene3d>
              <a:camera prst="legacyObliqueBottomRight"/>
              <a:lightRig rig="legacyFlat3" dir="b"/>
            </a:scene3d>
            <a:sp3d extrusionH="430200" prstMaterial="legacyMatte">
              <a:bevelT w="13500" h="13500" prst="angle"/>
              <a:bevelB w="13500" h="13500" prst="angle"/>
              <a:extrusionClr>
                <a:srgbClr val="3399FF"/>
              </a:extrusionClr>
            </a:sp3d>
          </p:spPr>
          <p:txBody>
            <a:bodyPr>
              <a:flatTx/>
            </a:bodyPr>
            <a:lstStyle/>
            <a:p>
              <a:endParaRPr lang="en-US"/>
            </a:p>
          </p:txBody>
        </p:sp>
        <p:sp>
          <p:nvSpPr>
            <p:cNvPr id="47124" name="Text Box 23"/>
            <p:cNvSpPr txBox="1">
              <a:spLocks noChangeArrowheads="1"/>
            </p:cNvSpPr>
            <p:nvPr/>
          </p:nvSpPr>
          <p:spPr bwMode="auto">
            <a:xfrm>
              <a:off x="3928" y="2544"/>
              <a:ext cx="1160" cy="250"/>
            </a:xfrm>
            <a:prstGeom prst="rect">
              <a:avLst/>
            </a:prstGeom>
            <a:noFill/>
            <a:ln w="9525">
              <a:noFill/>
              <a:miter lim="800000"/>
              <a:headEnd/>
              <a:tailEnd/>
            </a:ln>
          </p:spPr>
          <p:txBody>
            <a:bodyPr wrap="none">
              <a:spAutoFit/>
            </a:bodyPr>
            <a:lstStyle/>
            <a:p>
              <a:r>
                <a:rPr lang="en-US" sz="2000" b="1">
                  <a:latin typeface="Lucida Sans Unicode" pitchFamily="34" charset="0"/>
                </a:rPr>
                <a:t>Implementasi</a:t>
              </a:r>
              <a:endParaRPr lang="en-GB" sz="2000" b="1">
                <a:latin typeface="Lucida Sans Unicode" pitchFamily="34" charset="0"/>
              </a:endParaRPr>
            </a:p>
          </p:txBody>
        </p:sp>
      </p:grpSp>
      <p:sp>
        <p:nvSpPr>
          <p:cNvPr id="109592" name="Text Box 24"/>
          <p:cNvSpPr txBox="1">
            <a:spLocks noChangeArrowheads="1"/>
          </p:cNvSpPr>
          <p:nvPr/>
        </p:nvSpPr>
        <p:spPr bwMode="auto">
          <a:xfrm>
            <a:off x="6435725" y="4821238"/>
            <a:ext cx="1384300" cy="396875"/>
          </a:xfrm>
          <a:prstGeom prst="rect">
            <a:avLst/>
          </a:prstGeom>
          <a:noFill/>
          <a:ln w="9525">
            <a:noFill/>
            <a:miter lim="800000"/>
            <a:headEnd/>
            <a:tailEnd/>
          </a:ln>
        </p:spPr>
        <p:txBody>
          <a:bodyPr wrap="none">
            <a:spAutoFit/>
          </a:bodyPr>
          <a:lstStyle/>
          <a:p>
            <a:r>
              <a:rPr lang="en-US" sz="2000" b="1">
                <a:solidFill>
                  <a:schemeClr val="bg1"/>
                </a:solidFill>
                <a:latin typeface="Arial" charset="0"/>
              </a:rPr>
              <a:t>Karyawan</a:t>
            </a:r>
            <a:endParaRPr lang="en-GB" sz="2000" b="1">
              <a:solidFill>
                <a:schemeClr val="bg1"/>
              </a:solidFill>
              <a:latin typeface="Arial" charset="0"/>
            </a:endParaRPr>
          </a:p>
        </p:txBody>
      </p:sp>
      <p:sp>
        <p:nvSpPr>
          <p:cNvPr id="109593" name="Text Box 25"/>
          <p:cNvSpPr txBox="1">
            <a:spLocks noChangeArrowheads="1"/>
          </p:cNvSpPr>
          <p:nvPr/>
        </p:nvSpPr>
        <p:spPr bwMode="auto">
          <a:xfrm>
            <a:off x="6364288" y="5348288"/>
            <a:ext cx="1566862" cy="396875"/>
          </a:xfrm>
          <a:prstGeom prst="rect">
            <a:avLst/>
          </a:prstGeom>
          <a:noFill/>
          <a:ln w="9525">
            <a:noFill/>
            <a:miter lim="800000"/>
            <a:headEnd/>
            <a:tailEnd/>
          </a:ln>
        </p:spPr>
        <p:txBody>
          <a:bodyPr wrap="none">
            <a:spAutoFit/>
          </a:bodyPr>
          <a:lstStyle/>
          <a:p>
            <a:r>
              <a:rPr lang="en-US" sz="2000" b="1">
                <a:solidFill>
                  <a:schemeClr val="bg1"/>
                </a:solidFill>
                <a:latin typeface="Arial" charset="0"/>
              </a:rPr>
              <a:t>Manajemen</a:t>
            </a:r>
            <a:endParaRPr lang="en-GB" sz="2000" b="1">
              <a:solidFill>
                <a:schemeClr val="bg1"/>
              </a:solidFill>
              <a:latin typeface="Arial" charset="0"/>
            </a:endParaRPr>
          </a:p>
        </p:txBody>
      </p:sp>
      <p:sp>
        <p:nvSpPr>
          <p:cNvPr id="109594" name="Text Box 26"/>
          <p:cNvSpPr txBox="1">
            <a:spLocks noChangeArrowheads="1"/>
          </p:cNvSpPr>
          <p:nvPr/>
        </p:nvSpPr>
        <p:spPr bwMode="auto">
          <a:xfrm>
            <a:off x="6781800" y="5910263"/>
            <a:ext cx="735013" cy="396875"/>
          </a:xfrm>
          <a:prstGeom prst="rect">
            <a:avLst/>
          </a:prstGeom>
          <a:noFill/>
          <a:ln w="9525">
            <a:noFill/>
            <a:miter lim="800000"/>
            <a:headEnd/>
            <a:tailEnd/>
          </a:ln>
        </p:spPr>
        <p:txBody>
          <a:bodyPr wrap="none">
            <a:spAutoFit/>
          </a:bodyPr>
          <a:lstStyle/>
          <a:p>
            <a:r>
              <a:rPr lang="en-US" sz="2000" b="1">
                <a:solidFill>
                  <a:schemeClr val="bg1"/>
                </a:solidFill>
                <a:latin typeface="Arial" charset="0"/>
              </a:rPr>
              <a:t>CEO</a:t>
            </a:r>
            <a:endParaRPr lang="en-GB" sz="2000" b="1">
              <a:solidFill>
                <a:schemeClr val="bg1"/>
              </a:solidFill>
              <a:latin typeface="Arial" charset="0"/>
            </a:endParaRPr>
          </a:p>
        </p:txBody>
      </p:sp>
      <p:sp>
        <p:nvSpPr>
          <p:cNvPr id="109595" name="AutoShape 27"/>
          <p:cNvSpPr>
            <a:spLocks noChangeArrowheads="1"/>
          </p:cNvSpPr>
          <p:nvPr/>
        </p:nvSpPr>
        <p:spPr bwMode="auto">
          <a:xfrm flipH="1">
            <a:off x="2667000" y="1752600"/>
            <a:ext cx="2895600" cy="457200"/>
          </a:xfrm>
          <a:prstGeom prst="homePlate">
            <a:avLst>
              <a:gd name="adj" fmla="val 158333"/>
            </a:avLst>
          </a:prstGeom>
          <a:solidFill>
            <a:srgbClr val="FF0000"/>
          </a:solidFill>
          <a:ln w="9525">
            <a:miter lim="800000"/>
            <a:headEnd/>
            <a:tailEnd/>
          </a:ln>
          <a:scene3d>
            <a:camera prst="legacyObliqueBottomRight"/>
            <a:lightRig rig="legacyFlat3" dir="b"/>
          </a:scene3d>
          <a:sp3d extrusionH="430200" prstMaterial="legacyMatte">
            <a:bevelT w="13500" h="13500" prst="angle"/>
            <a:bevelB w="13500" h="13500" prst="angle"/>
            <a:extrusionClr>
              <a:srgbClr val="CC99FF"/>
            </a:extrusionClr>
          </a:sp3d>
        </p:spPr>
        <p:txBody>
          <a:bodyPr wrap="none" anchor="ctr">
            <a:flatTx/>
          </a:bodyPr>
          <a:lstStyle/>
          <a:p>
            <a:pPr algn="ctr"/>
            <a:r>
              <a:rPr lang="en-US" sz="2000" b="1">
                <a:solidFill>
                  <a:schemeClr val="bg1"/>
                </a:solidFill>
                <a:latin typeface="Arial" charset="0"/>
              </a:rPr>
              <a:t>Paradigma Lama</a:t>
            </a:r>
            <a:endParaRPr lang="en-GB" sz="2000" b="1">
              <a:solidFill>
                <a:schemeClr val="bg1"/>
              </a:solidFill>
              <a:latin typeface="Arial" charset="0"/>
            </a:endParaRPr>
          </a:p>
        </p:txBody>
      </p:sp>
      <p:sp>
        <p:nvSpPr>
          <p:cNvPr id="109596" name="AutoShape 28"/>
          <p:cNvSpPr>
            <a:spLocks noChangeArrowheads="1"/>
          </p:cNvSpPr>
          <p:nvPr/>
        </p:nvSpPr>
        <p:spPr bwMode="auto">
          <a:xfrm>
            <a:off x="3429000" y="5638800"/>
            <a:ext cx="2895600" cy="457200"/>
          </a:xfrm>
          <a:prstGeom prst="homePlate">
            <a:avLst>
              <a:gd name="adj" fmla="val 158333"/>
            </a:avLst>
          </a:prstGeom>
          <a:solidFill>
            <a:srgbClr val="FF0000"/>
          </a:solidFill>
          <a:ln w="9525">
            <a:miter lim="800000"/>
            <a:headEnd/>
            <a:tailEnd/>
          </a:ln>
          <a:scene3d>
            <a:camera prst="legacyObliqueBottomRight"/>
            <a:lightRig rig="legacyFlat3" dir="b"/>
          </a:scene3d>
          <a:sp3d extrusionH="430200" prstMaterial="legacyMatte">
            <a:bevelT w="13500" h="13500" prst="angle"/>
            <a:bevelB w="13500" h="13500" prst="angle"/>
            <a:extrusionClr>
              <a:schemeClr val="bg1"/>
            </a:extrusionClr>
          </a:sp3d>
        </p:spPr>
        <p:txBody>
          <a:bodyPr wrap="none" anchor="ctr">
            <a:flatTx/>
          </a:bodyPr>
          <a:lstStyle/>
          <a:p>
            <a:pPr algn="ctr"/>
            <a:r>
              <a:rPr lang="en-US" sz="2000" b="1">
                <a:solidFill>
                  <a:schemeClr val="bg1"/>
                </a:solidFill>
                <a:latin typeface="Arial" charset="0"/>
              </a:rPr>
              <a:t>Paradigma Baru</a:t>
            </a:r>
            <a:endParaRPr lang="en-GB" sz="2000" b="1">
              <a:solidFill>
                <a:schemeClr val="bg1"/>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0"/>
                                  </p:iterate>
                                  <p:childTnLst>
                                    <p:set>
                                      <p:cBhvr>
                                        <p:cTn id="6" dur="1" fill="hold">
                                          <p:stCondLst>
                                            <p:cond delay="0"/>
                                          </p:stCondLst>
                                        </p:cTn>
                                        <p:tgtEl>
                                          <p:spTgt spid="109570"/>
                                        </p:tgtEl>
                                        <p:attrNameLst>
                                          <p:attrName>style.visibility</p:attrName>
                                        </p:attrNameLst>
                                      </p:cBhvr>
                                      <p:to>
                                        <p:strVal val="visible"/>
                                      </p:to>
                                    </p:set>
                                    <p:anim calcmode="lin" valueType="num">
                                      <p:cBhvr additive="base">
                                        <p:cTn id="7" dur="75" fill="hold"/>
                                        <p:tgtEl>
                                          <p:spTgt spid="109570"/>
                                        </p:tgtEl>
                                        <p:attrNameLst>
                                          <p:attrName>ppt_x</p:attrName>
                                        </p:attrNameLst>
                                      </p:cBhvr>
                                      <p:tavLst>
                                        <p:tav tm="0">
                                          <p:val>
                                            <p:strVal val="#ppt_x"/>
                                          </p:val>
                                        </p:tav>
                                        <p:tav tm="100000">
                                          <p:val>
                                            <p:strVal val="#ppt_x"/>
                                          </p:val>
                                        </p:tav>
                                      </p:tavLst>
                                    </p:anim>
                                    <p:anim calcmode="lin" valueType="num">
                                      <p:cBhvr additive="base">
                                        <p:cTn id="8" dur="75" fill="hold"/>
                                        <p:tgtEl>
                                          <p:spTgt spid="1095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icochet.wav"/>
                                        </p:tgtEl>
                                      </p:cMediaNode>
                                    </p:audio>
                                  </p:sub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par>
                          <p:cTn id="14" fill="hold">
                            <p:stCondLst>
                              <p:cond delay="500"/>
                            </p:stCondLst>
                            <p:childTnLst>
                              <p:par>
                                <p:cTn id="15" presetID="2" presetClass="entr" presetSubtype="8" fill="hold" grpId="0" nodeType="afterEffect">
                                  <p:stCondLst>
                                    <p:cond delay="1000"/>
                                  </p:stCondLst>
                                  <p:childTnLst>
                                    <p:set>
                                      <p:cBhvr>
                                        <p:cTn id="16" dur="1" fill="hold">
                                          <p:stCondLst>
                                            <p:cond delay="0"/>
                                          </p:stCondLst>
                                        </p:cTn>
                                        <p:tgtEl>
                                          <p:spTgt spid="109576"/>
                                        </p:tgtEl>
                                        <p:attrNameLst>
                                          <p:attrName>style.visibility</p:attrName>
                                        </p:attrNameLst>
                                      </p:cBhvr>
                                      <p:to>
                                        <p:strVal val="visible"/>
                                      </p:to>
                                    </p:set>
                                    <p:anim calcmode="lin" valueType="num">
                                      <p:cBhvr additive="base">
                                        <p:cTn id="17" dur="500" fill="hold"/>
                                        <p:tgtEl>
                                          <p:spTgt spid="109576"/>
                                        </p:tgtEl>
                                        <p:attrNameLst>
                                          <p:attrName>ppt_x</p:attrName>
                                        </p:attrNameLst>
                                      </p:cBhvr>
                                      <p:tavLst>
                                        <p:tav tm="0">
                                          <p:val>
                                            <p:strVal val="0-#ppt_w/2"/>
                                          </p:val>
                                        </p:tav>
                                        <p:tav tm="100000">
                                          <p:val>
                                            <p:strVal val="#ppt_x"/>
                                          </p:val>
                                        </p:tav>
                                      </p:tavLst>
                                    </p:anim>
                                    <p:anim calcmode="lin" valueType="num">
                                      <p:cBhvr additive="base">
                                        <p:cTn id="18" dur="500" fill="hold"/>
                                        <p:tgtEl>
                                          <p:spTgt spid="1095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ashreg.wav"/>
                                        </p:tgtEl>
                                      </p:cMediaNode>
                                    </p:audio>
                                  </p:subTnLst>
                                </p:cTn>
                              </p:par>
                            </p:childTnLst>
                          </p:cTn>
                        </p:par>
                        <p:par>
                          <p:cTn id="19" fill="hold">
                            <p:stCondLst>
                              <p:cond delay="2000"/>
                            </p:stCondLst>
                            <p:childTnLst>
                              <p:par>
                                <p:cTn id="20" presetID="2" presetClass="entr" presetSubtype="8" fill="hold" grpId="0" nodeType="afterEffect">
                                  <p:stCondLst>
                                    <p:cond delay="1000"/>
                                  </p:stCondLst>
                                  <p:childTnLst>
                                    <p:set>
                                      <p:cBhvr>
                                        <p:cTn id="21" dur="1" fill="hold">
                                          <p:stCondLst>
                                            <p:cond delay="0"/>
                                          </p:stCondLst>
                                        </p:cTn>
                                        <p:tgtEl>
                                          <p:spTgt spid="109577"/>
                                        </p:tgtEl>
                                        <p:attrNameLst>
                                          <p:attrName>style.visibility</p:attrName>
                                        </p:attrNameLst>
                                      </p:cBhvr>
                                      <p:to>
                                        <p:strVal val="visible"/>
                                      </p:to>
                                    </p:set>
                                    <p:anim calcmode="lin" valueType="num">
                                      <p:cBhvr additive="base">
                                        <p:cTn id="22" dur="500" fill="hold"/>
                                        <p:tgtEl>
                                          <p:spTgt spid="109577"/>
                                        </p:tgtEl>
                                        <p:attrNameLst>
                                          <p:attrName>ppt_x</p:attrName>
                                        </p:attrNameLst>
                                      </p:cBhvr>
                                      <p:tavLst>
                                        <p:tav tm="0">
                                          <p:val>
                                            <p:strVal val="0-#ppt_w/2"/>
                                          </p:val>
                                        </p:tav>
                                        <p:tav tm="100000">
                                          <p:val>
                                            <p:strVal val="#ppt_x"/>
                                          </p:val>
                                        </p:tav>
                                      </p:tavLst>
                                    </p:anim>
                                    <p:anim calcmode="lin" valueType="num">
                                      <p:cBhvr additive="base">
                                        <p:cTn id="23" dur="500" fill="hold"/>
                                        <p:tgtEl>
                                          <p:spTgt spid="1095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par>
                          <p:cTn id="24" fill="hold">
                            <p:stCondLst>
                              <p:cond delay="3500"/>
                            </p:stCondLst>
                            <p:childTnLst>
                              <p:par>
                                <p:cTn id="25" presetID="2" presetClass="entr" presetSubtype="8" fill="hold" grpId="0" nodeType="afterEffect">
                                  <p:stCondLst>
                                    <p:cond delay="1000"/>
                                  </p:stCondLst>
                                  <p:childTnLst>
                                    <p:set>
                                      <p:cBhvr>
                                        <p:cTn id="26" dur="1" fill="hold">
                                          <p:stCondLst>
                                            <p:cond delay="0"/>
                                          </p:stCondLst>
                                        </p:cTn>
                                        <p:tgtEl>
                                          <p:spTgt spid="109578"/>
                                        </p:tgtEl>
                                        <p:attrNameLst>
                                          <p:attrName>style.visibility</p:attrName>
                                        </p:attrNameLst>
                                      </p:cBhvr>
                                      <p:to>
                                        <p:strVal val="visible"/>
                                      </p:to>
                                    </p:set>
                                    <p:anim calcmode="lin" valueType="num">
                                      <p:cBhvr additive="base">
                                        <p:cTn id="27" dur="500" fill="hold"/>
                                        <p:tgtEl>
                                          <p:spTgt spid="109578"/>
                                        </p:tgtEl>
                                        <p:attrNameLst>
                                          <p:attrName>ppt_x</p:attrName>
                                        </p:attrNameLst>
                                      </p:cBhvr>
                                      <p:tavLst>
                                        <p:tav tm="0">
                                          <p:val>
                                            <p:strVal val="0-#ppt_w/2"/>
                                          </p:val>
                                        </p:tav>
                                        <p:tav tm="100000">
                                          <p:val>
                                            <p:strVal val="#ppt_x"/>
                                          </p:val>
                                        </p:tav>
                                      </p:tavLst>
                                    </p:anim>
                                    <p:anim calcmode="lin" valueType="num">
                                      <p:cBhvr additive="base">
                                        <p:cTn id="28" dur="500" fill="hold"/>
                                        <p:tgtEl>
                                          <p:spTgt spid="1095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cashreg.wav"/>
                                        </p:tgtEl>
                                      </p:cMediaNode>
                                    </p:audio>
                                  </p:subTnLst>
                                </p:cTn>
                              </p:par>
                            </p:childTnLst>
                          </p:cTn>
                        </p:par>
                        <p:par>
                          <p:cTn id="29" fill="hold">
                            <p:stCondLst>
                              <p:cond delay="5000"/>
                            </p:stCondLst>
                            <p:childTnLst>
                              <p:par>
                                <p:cTn id="30" presetID="9" presetClass="entr" presetSubtype="0" fill="hold" nodeType="afterEffect">
                                  <p:stCondLst>
                                    <p:cond delay="100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subTnLst>
                                    <p:audio>
                                      <p:cMediaNode>
                                        <p:cTn display="0" masterRel="sameClick">
                                          <p:stCondLst>
                                            <p:cond evt="begin" delay="0">
                                              <p:tn val="30"/>
                                            </p:cond>
                                          </p:stCondLst>
                                          <p:endCondLst>
                                            <p:cond evt="onStopAudio" delay="0">
                                              <p:tgtEl>
                                                <p:sldTgt/>
                                              </p:tgtEl>
                                            </p:cond>
                                          </p:endCondLst>
                                        </p:cTn>
                                        <p:tgtEl>
                                          <p:sndTgt r:embed="rId3" name="cashreg.wav"/>
                                        </p:tgtEl>
                                      </p:cMediaNode>
                                    </p:audio>
                                  </p:subTnLst>
                                </p:cTn>
                              </p:par>
                            </p:childTnLst>
                          </p:cTn>
                        </p:par>
                        <p:par>
                          <p:cTn id="33" fill="hold">
                            <p:stCondLst>
                              <p:cond delay="6500"/>
                            </p:stCondLst>
                            <p:childTnLst>
                              <p:par>
                                <p:cTn id="34" presetID="5" presetClass="entr" presetSubtype="10" fill="hold" grpId="0" nodeType="afterEffect">
                                  <p:stCondLst>
                                    <p:cond delay="1000"/>
                                  </p:stCondLst>
                                  <p:childTnLst>
                                    <p:set>
                                      <p:cBhvr>
                                        <p:cTn id="35" dur="1" fill="hold">
                                          <p:stCondLst>
                                            <p:cond delay="0"/>
                                          </p:stCondLst>
                                        </p:cTn>
                                        <p:tgtEl>
                                          <p:spTgt spid="109575"/>
                                        </p:tgtEl>
                                        <p:attrNameLst>
                                          <p:attrName>style.visibility</p:attrName>
                                        </p:attrNameLst>
                                      </p:cBhvr>
                                      <p:to>
                                        <p:strVal val="visible"/>
                                      </p:to>
                                    </p:set>
                                    <p:animEffect transition="in" filter="checkerboard(across)">
                                      <p:cBhvr>
                                        <p:cTn id="36" dur="500"/>
                                        <p:tgtEl>
                                          <p:spTgt spid="109575"/>
                                        </p:tgtEl>
                                      </p:cBhvr>
                                    </p:animEffect>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7" fill="hold">
                            <p:stCondLst>
                              <p:cond delay="8000"/>
                            </p:stCondLst>
                            <p:childTnLst>
                              <p:par>
                                <p:cTn id="38" presetID="2" presetClass="entr" presetSubtype="6" fill="hold" grpId="0" nodeType="afterEffect">
                                  <p:stCondLst>
                                    <p:cond delay="1000"/>
                                  </p:stCondLst>
                                  <p:iterate type="lt">
                                    <p:tmPct val="100000"/>
                                  </p:iterate>
                                  <p:childTnLst>
                                    <p:set>
                                      <p:cBhvr>
                                        <p:cTn id="39" dur="1" fill="hold">
                                          <p:stCondLst>
                                            <p:cond delay="0"/>
                                          </p:stCondLst>
                                        </p:cTn>
                                        <p:tgtEl>
                                          <p:spTgt spid="109595"/>
                                        </p:tgtEl>
                                        <p:attrNameLst>
                                          <p:attrName>style.visibility</p:attrName>
                                        </p:attrNameLst>
                                      </p:cBhvr>
                                      <p:to>
                                        <p:strVal val="visible"/>
                                      </p:to>
                                    </p:set>
                                    <p:anim calcmode="lin" valueType="num">
                                      <p:cBhvr additive="base">
                                        <p:cTn id="40" dur="75" fill="hold"/>
                                        <p:tgtEl>
                                          <p:spTgt spid="109595"/>
                                        </p:tgtEl>
                                        <p:attrNameLst>
                                          <p:attrName>ppt_x</p:attrName>
                                        </p:attrNameLst>
                                      </p:cBhvr>
                                      <p:tavLst>
                                        <p:tav tm="0">
                                          <p:val>
                                            <p:strVal val="1+#ppt_w/2"/>
                                          </p:val>
                                        </p:tav>
                                        <p:tav tm="100000">
                                          <p:val>
                                            <p:strVal val="#ppt_x"/>
                                          </p:val>
                                        </p:tav>
                                      </p:tavLst>
                                    </p:anim>
                                    <p:anim calcmode="lin" valueType="num">
                                      <p:cBhvr additive="base">
                                        <p:cTn id="41" dur="75" fill="hold"/>
                                        <p:tgtEl>
                                          <p:spTgt spid="1095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type.wav"/>
                                        </p:tgtEl>
                                      </p:cMediaNode>
                                    </p:audio>
                                  </p:sub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09579"/>
                                        </p:tgtEl>
                                        <p:attrNameLst>
                                          <p:attrName>style.visibility</p:attrName>
                                        </p:attrNameLst>
                                      </p:cBhvr>
                                      <p:to>
                                        <p:strVal val="visible"/>
                                      </p:to>
                                    </p:set>
                                    <p:animEffect transition="in" filter="checkerboard(across)">
                                      <p:cBhvr>
                                        <p:cTn id="46" dur="500"/>
                                        <p:tgtEl>
                                          <p:spTgt spid="109579"/>
                                        </p:tgtEl>
                                      </p:cBhvr>
                                    </p:animEffect>
                                  </p:childTnLst>
                                  <p:subTnLst>
                                    <p:audio>
                                      <p:cMediaNode>
                                        <p:cTn display="0" masterRel="sameClick">
                                          <p:stCondLst>
                                            <p:cond evt="begin" delay="0">
                                              <p:tn val="44"/>
                                            </p:cond>
                                          </p:stCondLst>
                                          <p:endCondLst>
                                            <p:cond evt="onStopAudio" delay="0">
                                              <p:tgtEl>
                                                <p:sldTgt/>
                                              </p:tgtEl>
                                            </p:cond>
                                          </p:endCondLst>
                                        </p:cTn>
                                        <p:tgtEl>
                                          <p:sndTgt r:embed="rId5" name="camera.wav"/>
                                        </p:tgtEl>
                                      </p:cMediaNode>
                                    </p:audio>
                                  </p:subTnLst>
                                </p:cTn>
                              </p:par>
                            </p:childTnLst>
                          </p:cTn>
                        </p:par>
                        <p:par>
                          <p:cTn id="47" fill="hold">
                            <p:stCondLst>
                              <p:cond delay="500"/>
                            </p:stCondLst>
                            <p:childTnLst>
                              <p:par>
                                <p:cTn id="48" presetID="9" presetClass="entr" presetSubtype="0" fill="hold" nodeType="afterEffect">
                                  <p:stCondLst>
                                    <p:cond delay="1000"/>
                                  </p:stCondLst>
                                  <p:childTnLst>
                                    <p:set>
                                      <p:cBhvr>
                                        <p:cTn id="49" dur="1" fill="hold">
                                          <p:stCondLst>
                                            <p:cond delay="0"/>
                                          </p:stCondLst>
                                        </p:cTn>
                                        <p:tgtEl>
                                          <p:spTgt spid="5"/>
                                        </p:tgtEl>
                                        <p:attrNameLst>
                                          <p:attrName>style.visibility</p:attrName>
                                        </p:attrNameLst>
                                      </p:cBhvr>
                                      <p:to>
                                        <p:strVal val="visible"/>
                                      </p:to>
                                    </p:set>
                                    <p:animEffect transition="in" filter="dissolve">
                                      <p:cBhvr>
                                        <p:cTn id="50" dur="500"/>
                                        <p:tgtEl>
                                          <p:spTgt spid="5"/>
                                        </p:tgtEl>
                                      </p:cBhvr>
                                    </p:animEffect>
                                  </p:childTnLst>
                                  <p:subTnLst>
                                    <p:audio>
                                      <p:cMediaNode>
                                        <p:cTn display="0" masterRel="sameClick">
                                          <p:stCondLst>
                                            <p:cond evt="begin" delay="0">
                                              <p:tn val="48"/>
                                            </p:cond>
                                          </p:stCondLst>
                                          <p:endCondLst>
                                            <p:cond evt="onStopAudio" delay="0">
                                              <p:tgtEl>
                                                <p:sldTgt/>
                                              </p:tgtEl>
                                            </p:cond>
                                          </p:endCondLst>
                                        </p:cTn>
                                        <p:tgtEl>
                                          <p:sndTgt r:embed="rId3"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blinds(horizontal)">
                                      <p:cBhvr>
                                        <p:cTn id="55" dur="500"/>
                                        <p:tgtEl>
                                          <p:spTgt spid="3"/>
                                        </p:tgtEl>
                                      </p:cBhvr>
                                    </p:animEffect>
                                  </p:childTnLst>
                                </p:cTn>
                              </p:par>
                            </p:childTnLst>
                          </p:cTn>
                        </p:par>
                        <p:par>
                          <p:cTn id="56" fill="hold">
                            <p:stCondLst>
                              <p:cond delay="500"/>
                            </p:stCondLst>
                            <p:childTnLst>
                              <p:par>
                                <p:cTn id="57" presetID="2" presetClass="entr" presetSubtype="8" fill="hold" grpId="0" nodeType="afterEffect">
                                  <p:stCondLst>
                                    <p:cond delay="1000"/>
                                  </p:stCondLst>
                                  <p:childTnLst>
                                    <p:set>
                                      <p:cBhvr>
                                        <p:cTn id="58" dur="1" fill="hold">
                                          <p:stCondLst>
                                            <p:cond delay="0"/>
                                          </p:stCondLst>
                                        </p:cTn>
                                        <p:tgtEl>
                                          <p:spTgt spid="109592"/>
                                        </p:tgtEl>
                                        <p:attrNameLst>
                                          <p:attrName>style.visibility</p:attrName>
                                        </p:attrNameLst>
                                      </p:cBhvr>
                                      <p:to>
                                        <p:strVal val="visible"/>
                                      </p:to>
                                    </p:set>
                                    <p:anim calcmode="lin" valueType="num">
                                      <p:cBhvr additive="base">
                                        <p:cTn id="59" dur="500" fill="hold"/>
                                        <p:tgtEl>
                                          <p:spTgt spid="109592"/>
                                        </p:tgtEl>
                                        <p:attrNameLst>
                                          <p:attrName>ppt_x</p:attrName>
                                        </p:attrNameLst>
                                      </p:cBhvr>
                                      <p:tavLst>
                                        <p:tav tm="0">
                                          <p:val>
                                            <p:strVal val="0-#ppt_w/2"/>
                                          </p:val>
                                        </p:tav>
                                        <p:tav tm="100000">
                                          <p:val>
                                            <p:strVal val="#ppt_x"/>
                                          </p:val>
                                        </p:tav>
                                      </p:tavLst>
                                    </p:anim>
                                    <p:anim calcmode="lin" valueType="num">
                                      <p:cBhvr additive="base">
                                        <p:cTn id="60" dur="500" fill="hold"/>
                                        <p:tgtEl>
                                          <p:spTgt spid="1095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cashreg.wav"/>
                                        </p:tgtEl>
                                      </p:cMediaNode>
                                    </p:audio>
                                  </p:subTnLst>
                                </p:cTn>
                              </p:par>
                            </p:childTnLst>
                          </p:cTn>
                        </p:par>
                        <p:par>
                          <p:cTn id="61" fill="hold">
                            <p:stCondLst>
                              <p:cond delay="2000"/>
                            </p:stCondLst>
                            <p:childTnLst>
                              <p:par>
                                <p:cTn id="62" presetID="2" presetClass="entr" presetSubtype="8" fill="hold" grpId="0" nodeType="afterEffect">
                                  <p:stCondLst>
                                    <p:cond delay="1000"/>
                                  </p:stCondLst>
                                  <p:childTnLst>
                                    <p:set>
                                      <p:cBhvr>
                                        <p:cTn id="63" dur="1" fill="hold">
                                          <p:stCondLst>
                                            <p:cond delay="0"/>
                                          </p:stCondLst>
                                        </p:cTn>
                                        <p:tgtEl>
                                          <p:spTgt spid="109593"/>
                                        </p:tgtEl>
                                        <p:attrNameLst>
                                          <p:attrName>style.visibility</p:attrName>
                                        </p:attrNameLst>
                                      </p:cBhvr>
                                      <p:to>
                                        <p:strVal val="visible"/>
                                      </p:to>
                                    </p:set>
                                    <p:anim calcmode="lin" valueType="num">
                                      <p:cBhvr additive="base">
                                        <p:cTn id="64" dur="500" fill="hold"/>
                                        <p:tgtEl>
                                          <p:spTgt spid="109593"/>
                                        </p:tgtEl>
                                        <p:attrNameLst>
                                          <p:attrName>ppt_x</p:attrName>
                                        </p:attrNameLst>
                                      </p:cBhvr>
                                      <p:tavLst>
                                        <p:tav tm="0">
                                          <p:val>
                                            <p:strVal val="0-#ppt_w/2"/>
                                          </p:val>
                                        </p:tav>
                                        <p:tav tm="100000">
                                          <p:val>
                                            <p:strVal val="#ppt_x"/>
                                          </p:val>
                                        </p:tav>
                                      </p:tavLst>
                                    </p:anim>
                                    <p:anim calcmode="lin" valueType="num">
                                      <p:cBhvr additive="base">
                                        <p:cTn id="65" dur="500" fill="hold"/>
                                        <p:tgtEl>
                                          <p:spTgt spid="1095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3" name="cashreg.wav"/>
                                        </p:tgtEl>
                                      </p:cMediaNode>
                                    </p:audio>
                                  </p:subTnLst>
                                </p:cTn>
                              </p:par>
                            </p:childTnLst>
                          </p:cTn>
                        </p:par>
                        <p:par>
                          <p:cTn id="66" fill="hold">
                            <p:stCondLst>
                              <p:cond delay="3500"/>
                            </p:stCondLst>
                            <p:childTnLst>
                              <p:par>
                                <p:cTn id="67" presetID="2" presetClass="entr" presetSubtype="8" fill="hold" grpId="0" nodeType="afterEffect">
                                  <p:stCondLst>
                                    <p:cond delay="1000"/>
                                  </p:stCondLst>
                                  <p:childTnLst>
                                    <p:set>
                                      <p:cBhvr>
                                        <p:cTn id="68" dur="1" fill="hold">
                                          <p:stCondLst>
                                            <p:cond delay="0"/>
                                          </p:stCondLst>
                                        </p:cTn>
                                        <p:tgtEl>
                                          <p:spTgt spid="109594"/>
                                        </p:tgtEl>
                                        <p:attrNameLst>
                                          <p:attrName>style.visibility</p:attrName>
                                        </p:attrNameLst>
                                      </p:cBhvr>
                                      <p:to>
                                        <p:strVal val="visible"/>
                                      </p:to>
                                    </p:set>
                                    <p:anim calcmode="lin" valueType="num">
                                      <p:cBhvr additive="base">
                                        <p:cTn id="69" dur="500" fill="hold"/>
                                        <p:tgtEl>
                                          <p:spTgt spid="109594"/>
                                        </p:tgtEl>
                                        <p:attrNameLst>
                                          <p:attrName>ppt_x</p:attrName>
                                        </p:attrNameLst>
                                      </p:cBhvr>
                                      <p:tavLst>
                                        <p:tav tm="0">
                                          <p:val>
                                            <p:strVal val="0-#ppt_w/2"/>
                                          </p:val>
                                        </p:tav>
                                        <p:tav tm="100000">
                                          <p:val>
                                            <p:strVal val="#ppt_x"/>
                                          </p:val>
                                        </p:tav>
                                      </p:tavLst>
                                    </p:anim>
                                    <p:anim calcmode="lin" valueType="num">
                                      <p:cBhvr additive="base">
                                        <p:cTn id="70" dur="500" fill="hold"/>
                                        <p:tgtEl>
                                          <p:spTgt spid="1095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cashreg.wav"/>
                                        </p:tgtEl>
                                      </p:cMediaNode>
                                    </p:audio>
                                  </p:subTnLst>
                                </p:cTn>
                              </p:par>
                            </p:childTnLst>
                          </p:cTn>
                        </p:par>
                        <p:par>
                          <p:cTn id="71" fill="hold">
                            <p:stCondLst>
                              <p:cond delay="5000"/>
                            </p:stCondLst>
                            <p:childTnLst>
                              <p:par>
                                <p:cTn id="72" presetID="2" presetClass="entr" presetSubtype="6" fill="hold" grpId="0" nodeType="afterEffect">
                                  <p:stCondLst>
                                    <p:cond delay="1000"/>
                                  </p:stCondLst>
                                  <p:iterate type="lt">
                                    <p:tmPct val="100000"/>
                                  </p:iterate>
                                  <p:childTnLst>
                                    <p:set>
                                      <p:cBhvr>
                                        <p:cTn id="73" dur="1" fill="hold">
                                          <p:stCondLst>
                                            <p:cond delay="0"/>
                                          </p:stCondLst>
                                        </p:cTn>
                                        <p:tgtEl>
                                          <p:spTgt spid="109596"/>
                                        </p:tgtEl>
                                        <p:attrNameLst>
                                          <p:attrName>style.visibility</p:attrName>
                                        </p:attrNameLst>
                                      </p:cBhvr>
                                      <p:to>
                                        <p:strVal val="visible"/>
                                      </p:to>
                                    </p:set>
                                    <p:anim calcmode="lin" valueType="num">
                                      <p:cBhvr additive="base">
                                        <p:cTn id="74" dur="75" fill="hold"/>
                                        <p:tgtEl>
                                          <p:spTgt spid="109596"/>
                                        </p:tgtEl>
                                        <p:attrNameLst>
                                          <p:attrName>ppt_x</p:attrName>
                                        </p:attrNameLst>
                                      </p:cBhvr>
                                      <p:tavLst>
                                        <p:tav tm="0">
                                          <p:val>
                                            <p:strVal val="1+#ppt_w/2"/>
                                          </p:val>
                                        </p:tav>
                                        <p:tav tm="100000">
                                          <p:val>
                                            <p:strVal val="#ppt_x"/>
                                          </p:val>
                                        </p:tav>
                                      </p:tavLst>
                                    </p:anim>
                                    <p:anim calcmode="lin" valueType="num">
                                      <p:cBhvr additive="base">
                                        <p:cTn id="75" dur="75" fill="hold"/>
                                        <p:tgtEl>
                                          <p:spTgt spid="1095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utoUpdateAnimBg="0"/>
      <p:bldP spid="109575" grpId="0" animBg="1" autoUpdateAnimBg="0"/>
      <p:bldP spid="109576" grpId="0" autoUpdateAnimBg="0"/>
      <p:bldP spid="109577" grpId="0" autoUpdateAnimBg="0"/>
      <p:bldP spid="109578" grpId="0" autoUpdateAnimBg="0"/>
      <p:bldP spid="109579" grpId="0" animBg="1" autoUpdateAnimBg="0"/>
      <p:bldP spid="109592" grpId="0" autoUpdateAnimBg="0"/>
      <p:bldP spid="109593" grpId="0" autoUpdateAnimBg="0"/>
      <p:bldP spid="109594" grpId="0" autoUpdateAnimBg="0"/>
      <p:bldP spid="109595" grpId="0" animBg="1" autoUpdateAnimBg="0"/>
      <p:bldP spid="10959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err="1" smtClean="0"/>
              <a:t>Definisi</a:t>
            </a:r>
            <a:r>
              <a:rPr lang="en-US" dirty="0" smtClean="0"/>
              <a:t> </a:t>
            </a:r>
            <a:r>
              <a:rPr lang="en-US" dirty="0" err="1" smtClean="0"/>
              <a:t>Pelayanan</a:t>
            </a:r>
            <a:r>
              <a:rPr lang="en-US" dirty="0" smtClean="0"/>
              <a:t> Prima</a:t>
            </a:r>
            <a:endParaRPr lang="en-US" dirty="0"/>
          </a:p>
        </p:txBody>
      </p:sp>
      <p:sp>
        <p:nvSpPr>
          <p:cNvPr id="3" name="Content Placeholder 2"/>
          <p:cNvSpPr>
            <a:spLocks noGrp="1"/>
          </p:cNvSpPr>
          <p:nvPr>
            <p:ph idx="1"/>
          </p:nvPr>
        </p:nvSpPr>
        <p:spPr>
          <a:xfrm>
            <a:off x="428596" y="1500174"/>
            <a:ext cx="8372476" cy="4929222"/>
          </a:xfrm>
        </p:spPr>
        <p:txBody>
          <a:bodyPr/>
          <a:lstStyle/>
          <a:p>
            <a:pPr>
              <a:buNone/>
            </a:pPr>
            <a:r>
              <a:rPr lang="en-US" sz="2400" b="1" i="1" dirty="0" err="1" smtClean="0">
                <a:solidFill>
                  <a:schemeClr val="accent5">
                    <a:lumMod val="25000"/>
                  </a:schemeClr>
                </a:solidFill>
                <a:latin typeface="+mj-lt"/>
              </a:rPr>
              <a:t>Pelayanan</a:t>
            </a:r>
            <a:r>
              <a:rPr lang="en-US" sz="2400" b="1" i="1" dirty="0" smtClean="0">
                <a:solidFill>
                  <a:schemeClr val="accent5">
                    <a:lumMod val="25000"/>
                  </a:schemeClr>
                </a:solidFill>
                <a:latin typeface="+mj-lt"/>
              </a:rPr>
              <a:t> Prima :</a:t>
            </a:r>
            <a:r>
              <a:rPr lang="en-US" sz="2400" b="1" dirty="0" smtClean="0">
                <a:solidFill>
                  <a:schemeClr val="accent5">
                    <a:lumMod val="25000"/>
                  </a:schemeClr>
                </a:solidFill>
                <a:latin typeface="+mj-lt"/>
              </a:rPr>
              <a:t> </a:t>
            </a:r>
          </a:p>
          <a:p>
            <a:r>
              <a:rPr lang="en-US" sz="2400" b="1" dirty="0" err="1" smtClean="0">
                <a:solidFill>
                  <a:schemeClr val="accent2"/>
                </a:solidFill>
                <a:latin typeface="+mj-lt"/>
              </a:rPr>
              <a:t>Pelayanan</a:t>
            </a:r>
            <a:r>
              <a:rPr lang="en-US" sz="2400" b="1" dirty="0" smtClean="0">
                <a:solidFill>
                  <a:schemeClr val="accent2"/>
                </a:solidFill>
                <a:latin typeface="+mj-lt"/>
              </a:rPr>
              <a:t> </a:t>
            </a:r>
            <a:r>
              <a:rPr lang="en-US" sz="2400" b="1" dirty="0" err="1" smtClean="0">
                <a:solidFill>
                  <a:schemeClr val="accent2"/>
                </a:solidFill>
                <a:latin typeface="+mj-lt"/>
              </a:rPr>
              <a:t>yg</a:t>
            </a:r>
            <a:r>
              <a:rPr lang="en-US" sz="2400" b="1" dirty="0" smtClean="0">
                <a:solidFill>
                  <a:schemeClr val="accent2"/>
                </a:solidFill>
                <a:latin typeface="+mj-lt"/>
              </a:rPr>
              <a:t> </a:t>
            </a:r>
            <a:r>
              <a:rPr lang="en-US" sz="2400" b="1" dirty="0" err="1" smtClean="0">
                <a:solidFill>
                  <a:schemeClr val="accent2"/>
                </a:solidFill>
                <a:latin typeface="+mj-lt"/>
              </a:rPr>
              <a:t>sesuai</a:t>
            </a:r>
            <a:r>
              <a:rPr lang="en-US" sz="2400" b="1" dirty="0" smtClean="0">
                <a:solidFill>
                  <a:schemeClr val="accent2"/>
                </a:solidFill>
                <a:latin typeface="+mj-lt"/>
              </a:rPr>
              <a:t> </a:t>
            </a:r>
            <a:r>
              <a:rPr lang="en-US" sz="2400" b="1" dirty="0" err="1" smtClean="0">
                <a:solidFill>
                  <a:schemeClr val="accent2"/>
                </a:solidFill>
                <a:latin typeface="+mj-lt"/>
              </a:rPr>
              <a:t>dengan</a:t>
            </a:r>
            <a:r>
              <a:rPr lang="en-US" sz="2400" b="1" dirty="0" smtClean="0">
                <a:solidFill>
                  <a:schemeClr val="accent2"/>
                </a:solidFill>
                <a:latin typeface="+mj-lt"/>
              </a:rPr>
              <a:t> </a:t>
            </a:r>
            <a:r>
              <a:rPr lang="en-US" sz="2400" b="1" dirty="0" err="1" smtClean="0">
                <a:solidFill>
                  <a:schemeClr val="accent2"/>
                </a:solidFill>
                <a:latin typeface="+mj-lt"/>
              </a:rPr>
              <a:t>Standar</a:t>
            </a:r>
            <a:r>
              <a:rPr lang="en-US" sz="2400" b="1" dirty="0" smtClean="0">
                <a:solidFill>
                  <a:schemeClr val="accent2"/>
                </a:solidFill>
                <a:latin typeface="+mj-lt"/>
              </a:rPr>
              <a:t> </a:t>
            </a:r>
            <a:r>
              <a:rPr lang="en-US" sz="2400" b="1" dirty="0" err="1" smtClean="0">
                <a:solidFill>
                  <a:schemeClr val="accent2"/>
                </a:solidFill>
                <a:latin typeface="+mj-lt"/>
              </a:rPr>
              <a:t>Pelayanan</a:t>
            </a:r>
            <a:r>
              <a:rPr lang="en-US" sz="2400" b="1" dirty="0" smtClean="0">
                <a:solidFill>
                  <a:schemeClr val="accent2"/>
                </a:solidFill>
                <a:latin typeface="+mj-lt"/>
              </a:rPr>
              <a:t> &amp; </a:t>
            </a:r>
            <a:r>
              <a:rPr lang="en-US" sz="2400" b="1" dirty="0" err="1" smtClean="0">
                <a:solidFill>
                  <a:schemeClr val="accent2"/>
                </a:solidFill>
                <a:latin typeface="+mj-lt"/>
              </a:rPr>
              <a:t>Memuaskan</a:t>
            </a:r>
            <a:r>
              <a:rPr lang="en-US" sz="2400" b="1" dirty="0" smtClean="0">
                <a:solidFill>
                  <a:schemeClr val="accent2"/>
                </a:solidFill>
                <a:latin typeface="+mj-lt"/>
              </a:rPr>
              <a:t> </a:t>
            </a:r>
            <a:r>
              <a:rPr lang="en-US" sz="2400" b="1" dirty="0" err="1" smtClean="0">
                <a:solidFill>
                  <a:schemeClr val="accent2"/>
                </a:solidFill>
                <a:latin typeface="+mj-lt"/>
              </a:rPr>
              <a:t>Pelanggan</a:t>
            </a:r>
            <a:endParaRPr lang="en-US" sz="2400" b="1" dirty="0" smtClean="0">
              <a:solidFill>
                <a:schemeClr val="accent2"/>
              </a:solidFill>
              <a:latin typeface="+mj-lt"/>
            </a:endParaRPr>
          </a:p>
          <a:p>
            <a:r>
              <a:rPr lang="id-ID" sz="2400" dirty="0" smtClean="0">
                <a:latin typeface="+mj-lt"/>
              </a:rPr>
              <a:t>Pelayanan yang sangat baik dan melampaui harapan pelanggan</a:t>
            </a:r>
            <a:endParaRPr lang="en-US" sz="2400" dirty="0" smtClean="0">
              <a:latin typeface="+mj-lt"/>
            </a:endParaRPr>
          </a:p>
          <a:p>
            <a:r>
              <a:rPr lang="id-ID" sz="2400" dirty="0" smtClean="0">
                <a:latin typeface="+mj-lt"/>
              </a:rPr>
              <a:t>Pelayanan yang memiliki ciri khas kualitas</a:t>
            </a:r>
            <a:endParaRPr lang="en-US" sz="2400" dirty="0" smtClean="0">
              <a:latin typeface="+mj-lt"/>
            </a:endParaRPr>
          </a:p>
          <a:p>
            <a:r>
              <a:rPr lang="id-ID" sz="2400" dirty="0" smtClean="0">
                <a:latin typeface="+mj-lt"/>
              </a:rPr>
              <a:t>Pelayanan  dengan standar kualitas yang tinggi dan selalu mengikuti perkembangan kebutuhan pelanggan setiap saat, secara konsisten dan akurat</a:t>
            </a:r>
            <a:endParaRPr lang="en-US" sz="2400" dirty="0" smtClean="0">
              <a:latin typeface="+mj-lt"/>
            </a:endParaRPr>
          </a:p>
          <a:p>
            <a:r>
              <a:rPr lang="id-ID" sz="2400" dirty="0" smtClean="0">
                <a:latin typeface="+mj-lt"/>
              </a:rPr>
              <a:t>Pelayanan yang memenuhi kebutuhan praktis dan kebutuhan emosional pelanggan</a:t>
            </a:r>
          </a:p>
          <a:p>
            <a:endParaRPr lang="en-GB" sz="2000" b="1" dirty="0" smtClean="0">
              <a:solidFill>
                <a:schemeClr val="accent2"/>
              </a:solidFill>
              <a:latin typeface="+mj-lt"/>
            </a:endParaRPr>
          </a:p>
          <a:p>
            <a:pPr>
              <a:buNone/>
            </a:pPr>
            <a:endParaRPr lang="en-US" sz="20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0CHAR002"/>
          <p:cNvPicPr>
            <a:picLocks noChangeAspect="1" noChangeArrowheads="1"/>
          </p:cNvPicPr>
          <p:nvPr/>
        </p:nvPicPr>
        <p:blipFill>
          <a:blip r:embed="rId4" cstate="print"/>
          <a:srcRect/>
          <a:stretch>
            <a:fillRect/>
          </a:stretch>
        </p:blipFill>
        <p:spPr bwMode="auto">
          <a:xfrm>
            <a:off x="3929058" y="0"/>
            <a:ext cx="5214942" cy="3776663"/>
          </a:xfrm>
          <a:prstGeom prst="rect">
            <a:avLst/>
          </a:prstGeom>
          <a:ln>
            <a:noFill/>
          </a:ln>
          <a:effectLst>
            <a:outerShdw blurRad="292100" dist="139700" dir="2700000" algn="tl" rotWithShape="0">
              <a:srgbClr val="333333">
                <a:alpha val="65000"/>
              </a:srgbClr>
            </a:outerShdw>
          </a:effectLst>
        </p:spPr>
      </p:pic>
      <p:sp>
        <p:nvSpPr>
          <p:cNvPr id="50178" name="Slide Number Placeholder 5"/>
          <p:cNvSpPr>
            <a:spLocks noGrp="1"/>
          </p:cNvSpPr>
          <p:nvPr>
            <p:ph type="sldNum" sz="quarter" idx="4294967295"/>
          </p:nvPr>
        </p:nvSpPr>
        <p:spPr>
          <a:xfrm>
            <a:off x="6553200" y="6248400"/>
            <a:ext cx="1905000" cy="457200"/>
          </a:xfrm>
          <a:prstGeom prst="rect">
            <a:avLst/>
          </a:prstGeom>
          <a:noFill/>
        </p:spPr>
        <p:txBody>
          <a:bodyPr/>
          <a:lstStyle/>
          <a:p>
            <a:fld id="{5EB82C6E-8EFE-47A3-B27A-FDCE0CA3D6CF}" type="slidenum">
              <a:rPr lang="en-GB" smtClean="0"/>
              <a:pPr/>
              <a:t>20</a:t>
            </a:fld>
            <a:endParaRPr lang="en-GB" smtClean="0"/>
          </a:p>
        </p:txBody>
      </p:sp>
      <p:sp>
        <p:nvSpPr>
          <p:cNvPr id="27651" name="Rectangle 3"/>
          <p:cNvSpPr>
            <a:spLocks noChangeArrowheads="1"/>
          </p:cNvSpPr>
          <p:nvPr/>
        </p:nvSpPr>
        <p:spPr bwMode="auto">
          <a:xfrm>
            <a:off x="4419600" y="76200"/>
            <a:ext cx="4267200" cy="1219200"/>
          </a:xfrm>
          <a:prstGeom prst="rect">
            <a:avLst/>
          </a:prstGeom>
          <a:noFill/>
          <a:ln w="9525">
            <a:noFill/>
            <a:miter lim="800000"/>
            <a:headEnd/>
            <a:tailEnd/>
          </a:ln>
        </p:spPr>
        <p:txBody>
          <a:bodyPr anchor="ctr"/>
          <a:lstStyle/>
          <a:p>
            <a:r>
              <a:rPr lang="en-US" sz="2800" b="1">
                <a:solidFill>
                  <a:srgbClr val="FF3300"/>
                </a:solidFill>
                <a:latin typeface="Arial Narrow" pitchFamily="34" charset="0"/>
              </a:rPr>
              <a:t>Perilaku Melayani Mengacu </a:t>
            </a:r>
            <a:br>
              <a:rPr lang="en-US" sz="2800" b="1">
                <a:solidFill>
                  <a:srgbClr val="FF3300"/>
                </a:solidFill>
                <a:latin typeface="Arial Narrow" pitchFamily="34" charset="0"/>
              </a:rPr>
            </a:br>
            <a:r>
              <a:rPr lang="en-US" sz="2800" b="1">
                <a:solidFill>
                  <a:srgbClr val="FF3300"/>
                </a:solidFill>
                <a:latin typeface="Arial Narrow" pitchFamily="34" charset="0"/>
              </a:rPr>
              <a:t>Pada Kepuasan Pelanggan</a:t>
            </a:r>
            <a:r>
              <a:rPr lang="en-US" sz="2800">
                <a:solidFill>
                  <a:srgbClr val="FF3300"/>
                </a:solidFill>
              </a:rPr>
              <a:t> :</a:t>
            </a:r>
            <a:endParaRPr lang="en-GB" sz="2800">
              <a:solidFill>
                <a:srgbClr val="FF3300"/>
              </a:solidFill>
            </a:endParaRPr>
          </a:p>
        </p:txBody>
      </p:sp>
      <p:sp>
        <p:nvSpPr>
          <p:cNvPr id="27652" name="Rectangle 4"/>
          <p:cNvSpPr>
            <a:spLocks noChangeArrowheads="1"/>
          </p:cNvSpPr>
          <p:nvPr/>
        </p:nvSpPr>
        <p:spPr bwMode="auto">
          <a:xfrm>
            <a:off x="152400" y="1285860"/>
            <a:ext cx="5634046" cy="52864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88938" indent="-388938">
              <a:spcBef>
                <a:spcPct val="20000"/>
              </a:spcBef>
            </a:pPr>
            <a:r>
              <a:rPr lang="en-US" sz="2200" b="1" dirty="0">
                <a:solidFill>
                  <a:schemeClr val="accent2"/>
                </a:solidFill>
                <a:latin typeface="Arial Narrow" pitchFamily="34" charset="0"/>
              </a:rPr>
              <a:t>S : </a:t>
            </a:r>
            <a:r>
              <a:rPr lang="en-US" sz="2200" b="1" dirty="0" err="1">
                <a:solidFill>
                  <a:schemeClr val="accent5">
                    <a:lumMod val="25000"/>
                  </a:schemeClr>
                </a:solidFill>
                <a:latin typeface="Arial Narrow" pitchFamily="34" charset="0"/>
              </a:rPr>
              <a:t>Sigap</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dan</a:t>
            </a:r>
            <a:r>
              <a:rPr lang="en-US" sz="2200" b="1" dirty="0">
                <a:solidFill>
                  <a:schemeClr val="accent5">
                    <a:lumMod val="25000"/>
                  </a:schemeClr>
                </a:solidFill>
                <a:latin typeface="Arial Narrow" pitchFamily="34" charset="0"/>
              </a:rPr>
              <a:t> salami </a:t>
            </a:r>
            <a:r>
              <a:rPr lang="en-US" sz="2200" b="1" dirty="0" err="1">
                <a:solidFill>
                  <a:schemeClr val="accent5">
                    <a:lumMod val="25000"/>
                  </a:schemeClr>
                </a:solidFill>
                <a:latin typeface="Arial Narrow" pitchFamily="34" charset="0"/>
              </a:rPr>
              <a:t>dgn</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tulus</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sopan</a:t>
            </a:r>
            <a:r>
              <a:rPr lang="en-US" sz="2200" b="1" dirty="0">
                <a:solidFill>
                  <a:schemeClr val="accent5">
                    <a:lumMod val="25000"/>
                  </a:schemeClr>
                </a:solidFill>
                <a:latin typeface="Arial Narrow" pitchFamily="34" charset="0"/>
              </a:rPr>
              <a:t> &amp; </a:t>
            </a:r>
            <a:r>
              <a:rPr lang="en-US" sz="2200" b="1" dirty="0" err="1">
                <a:solidFill>
                  <a:schemeClr val="accent5">
                    <a:lumMod val="25000"/>
                  </a:schemeClr>
                </a:solidFill>
                <a:latin typeface="Arial Narrow" pitchFamily="34" charset="0"/>
              </a:rPr>
              <a:t>pelihara</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harga</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diri</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pelanggan</a:t>
            </a:r>
            <a:endParaRPr lang="en-US" sz="2200" b="1" dirty="0">
              <a:solidFill>
                <a:schemeClr val="accent5">
                  <a:lumMod val="25000"/>
                </a:schemeClr>
              </a:solidFill>
              <a:latin typeface="Arial Narrow" pitchFamily="34" charset="0"/>
            </a:endParaRPr>
          </a:p>
          <a:p>
            <a:pPr marL="388938" indent="-388938">
              <a:spcBef>
                <a:spcPct val="20000"/>
              </a:spcBef>
            </a:pPr>
            <a:r>
              <a:rPr lang="en-US" sz="2200" b="1" dirty="0">
                <a:solidFill>
                  <a:schemeClr val="accent5">
                    <a:lumMod val="25000"/>
                  </a:schemeClr>
                </a:solidFill>
                <a:latin typeface="Arial Narrow" pitchFamily="34" charset="0"/>
              </a:rPr>
              <a:t>E : </a:t>
            </a:r>
            <a:r>
              <a:rPr lang="en-US" sz="2200" b="1" dirty="0" err="1">
                <a:solidFill>
                  <a:schemeClr val="accent5">
                    <a:lumMod val="25000"/>
                  </a:schemeClr>
                </a:solidFill>
                <a:latin typeface="Arial Narrow" pitchFamily="34" charset="0"/>
              </a:rPr>
              <a:t>Empati</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thd</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perasaan</a:t>
            </a:r>
            <a:r>
              <a:rPr lang="en-US" sz="2200" b="1" dirty="0">
                <a:solidFill>
                  <a:schemeClr val="accent5">
                    <a:lumMod val="25000"/>
                  </a:schemeClr>
                </a:solidFill>
                <a:latin typeface="Arial Narrow" pitchFamily="34" charset="0"/>
              </a:rPr>
              <a:t> &amp; </a:t>
            </a:r>
            <a:r>
              <a:rPr lang="en-US" sz="2200" b="1" dirty="0" err="1">
                <a:solidFill>
                  <a:schemeClr val="accent5">
                    <a:lumMod val="25000"/>
                  </a:schemeClr>
                </a:solidFill>
                <a:latin typeface="Arial Narrow" pitchFamily="34" charset="0"/>
              </a:rPr>
              <a:t>masalah</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pelanggan</a:t>
            </a:r>
            <a:endParaRPr lang="en-US" sz="2200" b="1" dirty="0">
              <a:solidFill>
                <a:schemeClr val="accent5">
                  <a:lumMod val="25000"/>
                </a:schemeClr>
              </a:solidFill>
              <a:latin typeface="Arial Narrow" pitchFamily="34" charset="0"/>
            </a:endParaRPr>
          </a:p>
          <a:p>
            <a:pPr marL="388938" indent="-388938">
              <a:spcBef>
                <a:spcPct val="20000"/>
              </a:spcBef>
            </a:pPr>
            <a:r>
              <a:rPr lang="en-US" sz="2200" b="1" dirty="0">
                <a:solidFill>
                  <a:schemeClr val="accent5">
                    <a:lumMod val="25000"/>
                  </a:schemeClr>
                </a:solidFill>
                <a:latin typeface="Arial Narrow" pitchFamily="34" charset="0"/>
              </a:rPr>
              <a:t>N : </a:t>
            </a:r>
            <a:r>
              <a:rPr lang="en-US" sz="2200" b="1" dirty="0" err="1">
                <a:solidFill>
                  <a:schemeClr val="accent5">
                    <a:lumMod val="25000"/>
                  </a:schemeClr>
                </a:solidFill>
                <a:latin typeface="Arial Narrow" pitchFamily="34" charset="0"/>
              </a:rPr>
              <a:t>Nalar</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nyatakan</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respon</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positif</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thd</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masalah</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pelanggan</a:t>
            </a:r>
            <a:r>
              <a:rPr lang="en-US" sz="2200" b="1" dirty="0">
                <a:solidFill>
                  <a:schemeClr val="accent5">
                    <a:lumMod val="25000"/>
                  </a:schemeClr>
                </a:solidFill>
                <a:latin typeface="Arial Narrow" pitchFamily="34" charset="0"/>
              </a:rPr>
              <a:t> &amp; </a:t>
            </a:r>
            <a:r>
              <a:rPr lang="en-US" sz="2200" b="1" dirty="0" err="1">
                <a:solidFill>
                  <a:schemeClr val="accent5">
                    <a:lumMod val="25000"/>
                  </a:schemeClr>
                </a:solidFill>
                <a:latin typeface="Arial Narrow" pitchFamily="34" charset="0"/>
              </a:rPr>
              <a:t>jadilah</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pendengar</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aktif</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yg</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baik</a:t>
            </a:r>
            <a:endParaRPr lang="en-US" sz="2200" b="1" dirty="0">
              <a:solidFill>
                <a:schemeClr val="accent5">
                  <a:lumMod val="25000"/>
                </a:schemeClr>
              </a:solidFill>
              <a:latin typeface="Arial Narrow" pitchFamily="34" charset="0"/>
            </a:endParaRPr>
          </a:p>
          <a:p>
            <a:pPr marL="388938" indent="-388938">
              <a:spcBef>
                <a:spcPct val="20000"/>
              </a:spcBef>
            </a:pPr>
            <a:r>
              <a:rPr lang="en-US" sz="2200" b="1" dirty="0">
                <a:solidFill>
                  <a:schemeClr val="accent5">
                    <a:lumMod val="25000"/>
                  </a:schemeClr>
                </a:solidFill>
                <a:latin typeface="Arial Narrow" pitchFamily="34" charset="0"/>
              </a:rPr>
              <a:t>Y : </a:t>
            </a:r>
            <a:r>
              <a:rPr lang="en-US" sz="2200" b="1" dirty="0" err="1">
                <a:solidFill>
                  <a:schemeClr val="accent5">
                    <a:lumMod val="25000"/>
                  </a:schemeClr>
                </a:solidFill>
                <a:latin typeface="Arial Narrow" pitchFamily="34" charset="0"/>
              </a:rPr>
              <a:t>Yakinlah</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bahwa</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anda</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mengerti</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masalah</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pelanggan</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dan</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siap</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membantunya</a:t>
            </a:r>
            <a:endParaRPr lang="en-US" sz="2200" b="1" dirty="0">
              <a:solidFill>
                <a:schemeClr val="accent5">
                  <a:lumMod val="25000"/>
                </a:schemeClr>
              </a:solidFill>
              <a:latin typeface="Arial Narrow" pitchFamily="34" charset="0"/>
            </a:endParaRPr>
          </a:p>
          <a:p>
            <a:pPr marL="388938" indent="-388938">
              <a:spcBef>
                <a:spcPct val="20000"/>
              </a:spcBef>
            </a:pPr>
            <a:r>
              <a:rPr lang="en-US" sz="2200" b="1" dirty="0">
                <a:solidFill>
                  <a:schemeClr val="accent5">
                    <a:lumMod val="25000"/>
                  </a:schemeClr>
                </a:solidFill>
                <a:latin typeface="Arial Narrow" pitchFamily="34" charset="0"/>
              </a:rPr>
              <a:t>U : </a:t>
            </a:r>
            <a:r>
              <a:rPr lang="en-US" sz="2200" b="1" dirty="0" err="1">
                <a:solidFill>
                  <a:schemeClr val="accent5">
                    <a:lumMod val="25000"/>
                  </a:schemeClr>
                </a:solidFill>
                <a:latin typeface="Arial Narrow" pitchFamily="34" charset="0"/>
              </a:rPr>
              <a:t>Upayakan</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gagasan</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pelanggan</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shg</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pelanggan</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merasa</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diperhatikan</a:t>
            </a:r>
            <a:endParaRPr lang="en-US" sz="2200" b="1" dirty="0">
              <a:solidFill>
                <a:schemeClr val="accent5">
                  <a:lumMod val="25000"/>
                </a:schemeClr>
              </a:solidFill>
              <a:latin typeface="Arial Narrow" pitchFamily="34" charset="0"/>
            </a:endParaRPr>
          </a:p>
          <a:p>
            <a:pPr marL="388938" indent="-388938">
              <a:spcBef>
                <a:spcPct val="20000"/>
              </a:spcBef>
            </a:pPr>
            <a:r>
              <a:rPr lang="en-US" sz="2200" b="1" dirty="0">
                <a:solidFill>
                  <a:schemeClr val="accent5">
                    <a:lumMod val="25000"/>
                  </a:schemeClr>
                </a:solidFill>
                <a:latin typeface="Arial Narrow" pitchFamily="34" charset="0"/>
              </a:rPr>
              <a:t>M : </a:t>
            </a:r>
            <a:r>
              <a:rPr lang="en-US" sz="2200" b="1" dirty="0" err="1">
                <a:solidFill>
                  <a:schemeClr val="accent5">
                    <a:lumMod val="25000"/>
                  </a:schemeClr>
                </a:solidFill>
                <a:latin typeface="Arial Narrow" pitchFamily="34" charset="0"/>
              </a:rPr>
              <a:t>Mengucapkan</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terima</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kasih</a:t>
            </a:r>
            <a:r>
              <a:rPr lang="en-US" sz="2200" b="1" dirty="0">
                <a:solidFill>
                  <a:schemeClr val="accent5">
                    <a:lumMod val="25000"/>
                  </a:schemeClr>
                </a:solidFill>
                <a:latin typeface="Arial Narrow" pitchFamily="34" charset="0"/>
              </a:rPr>
              <a:t> &amp; </a:t>
            </a:r>
            <a:r>
              <a:rPr lang="en-US" sz="2200" b="1" dirty="0" err="1">
                <a:solidFill>
                  <a:schemeClr val="accent5">
                    <a:lumMod val="25000"/>
                  </a:schemeClr>
                </a:solidFill>
                <a:latin typeface="Arial Narrow" pitchFamily="34" charset="0"/>
              </a:rPr>
              <a:t>minta</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maaf</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yg</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tulus</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kpd</a:t>
            </a:r>
            <a:r>
              <a:rPr lang="en-US" sz="2200" b="1" dirty="0">
                <a:solidFill>
                  <a:schemeClr val="accent5">
                    <a:lumMod val="25000"/>
                  </a:schemeClr>
                </a:solidFill>
                <a:latin typeface="Arial Narrow" pitchFamily="34" charset="0"/>
              </a:rPr>
              <a:t> </a:t>
            </a:r>
            <a:r>
              <a:rPr lang="en-US" sz="2200" b="1" dirty="0" err="1">
                <a:solidFill>
                  <a:schemeClr val="accent5">
                    <a:lumMod val="25000"/>
                  </a:schemeClr>
                </a:solidFill>
                <a:latin typeface="Arial Narrow" pitchFamily="34" charset="0"/>
              </a:rPr>
              <a:t>pelanggan</a:t>
            </a:r>
            <a:endParaRPr lang="en-US" sz="2200" b="1" dirty="0">
              <a:solidFill>
                <a:schemeClr val="accent5">
                  <a:lumMod val="25000"/>
                </a:schemeClr>
              </a:solidFill>
              <a:latin typeface="Arial Narrow" pitchFamily="34" charset="0"/>
            </a:endParaRPr>
          </a:p>
          <a:p>
            <a:pPr marL="388938" indent="-388938">
              <a:spcBef>
                <a:spcPct val="20000"/>
              </a:spcBef>
            </a:pPr>
            <a:endParaRPr lang="en-GB" sz="2200" b="1" dirty="0">
              <a:solidFill>
                <a:schemeClr val="accent2"/>
              </a:solidFill>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0-#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1000"/>
                                  </p:stCondLst>
                                  <p:iterate type="lt">
                                    <p:tmPct val="100000"/>
                                  </p:iterate>
                                  <p:childTnLst>
                                    <p:set>
                                      <p:cBhvr>
                                        <p:cTn id="11" dur="1" fill="hold">
                                          <p:stCondLst>
                                            <p:cond delay="0"/>
                                          </p:stCondLst>
                                        </p:cTn>
                                        <p:tgtEl>
                                          <p:spTgt spid="27651"/>
                                        </p:tgtEl>
                                        <p:attrNameLst>
                                          <p:attrName>style.visibility</p:attrName>
                                        </p:attrNameLst>
                                      </p:cBhvr>
                                      <p:to>
                                        <p:strVal val="visible"/>
                                      </p:to>
                                    </p:set>
                                    <p:anim calcmode="lin" valueType="num">
                                      <p:cBhvr additive="base">
                                        <p:cTn id="12" dur="75" fill="hold"/>
                                        <p:tgtEl>
                                          <p:spTgt spid="27651"/>
                                        </p:tgtEl>
                                        <p:attrNameLst>
                                          <p:attrName>ppt_x</p:attrName>
                                        </p:attrNameLst>
                                      </p:cBhvr>
                                      <p:tavLst>
                                        <p:tav tm="0">
                                          <p:val>
                                            <p:strVal val="0-#ppt_w/2"/>
                                          </p:val>
                                        </p:tav>
                                        <p:tav tm="100000">
                                          <p:val>
                                            <p:strVal val="#ppt_x"/>
                                          </p:val>
                                        </p:tav>
                                      </p:tavLst>
                                    </p:anim>
                                    <p:anim calcmode="lin" valueType="num">
                                      <p:cBhvr additive="base">
                                        <p:cTn id="13" dur="75" fill="hold"/>
                                        <p:tgtEl>
                                          <p:spTgt spid="276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7652">
                                            <p:txEl>
                                              <p:pRg st="0" end="0"/>
                                            </p:txEl>
                                          </p:spTgt>
                                        </p:tgtEl>
                                        <p:attrNameLst>
                                          <p:attrName>style.visibility</p:attrName>
                                        </p:attrNameLst>
                                      </p:cBhvr>
                                      <p:to>
                                        <p:strVal val="visible"/>
                                      </p:to>
                                    </p:set>
                                    <p:animEffect transition="in" filter="checkerboard(across)">
                                      <p:cBhvr>
                                        <p:cTn id="18" dur="500"/>
                                        <p:tgtEl>
                                          <p:spTgt spid="27652">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7652">
                                            <p:txEl>
                                              <p:pRg st="1" end="1"/>
                                            </p:txEl>
                                          </p:spTgt>
                                        </p:tgtEl>
                                        <p:attrNameLst>
                                          <p:attrName>style.visibility</p:attrName>
                                        </p:attrNameLst>
                                      </p:cBhvr>
                                      <p:to>
                                        <p:strVal val="visible"/>
                                      </p:to>
                                    </p:set>
                                    <p:animEffect transition="in" filter="checkerboard(across)">
                                      <p:cBhvr>
                                        <p:cTn id="23" dur="500"/>
                                        <p:tgtEl>
                                          <p:spTgt spid="27652">
                                            <p:txEl>
                                              <p:pRg st="1" end="1"/>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7652">
                                            <p:txEl>
                                              <p:pRg st="2" end="2"/>
                                            </p:txEl>
                                          </p:spTgt>
                                        </p:tgtEl>
                                        <p:attrNameLst>
                                          <p:attrName>style.visibility</p:attrName>
                                        </p:attrNameLst>
                                      </p:cBhvr>
                                      <p:to>
                                        <p:strVal val="visible"/>
                                      </p:to>
                                    </p:set>
                                    <p:animEffect transition="in" filter="checkerboard(across)">
                                      <p:cBhvr>
                                        <p:cTn id="28" dur="500"/>
                                        <p:tgtEl>
                                          <p:spTgt spid="27652">
                                            <p:txEl>
                                              <p:pRg st="2" end="2"/>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7652">
                                            <p:txEl>
                                              <p:pRg st="3" end="3"/>
                                            </p:txEl>
                                          </p:spTgt>
                                        </p:tgtEl>
                                        <p:attrNameLst>
                                          <p:attrName>style.visibility</p:attrName>
                                        </p:attrNameLst>
                                      </p:cBhvr>
                                      <p:to>
                                        <p:strVal val="visible"/>
                                      </p:to>
                                    </p:set>
                                    <p:animEffect transition="in" filter="checkerboard(across)">
                                      <p:cBhvr>
                                        <p:cTn id="33" dur="500"/>
                                        <p:tgtEl>
                                          <p:spTgt spid="27652">
                                            <p:txEl>
                                              <p:pRg st="3" end="3"/>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7652">
                                            <p:txEl>
                                              <p:pRg st="4" end="4"/>
                                            </p:txEl>
                                          </p:spTgt>
                                        </p:tgtEl>
                                        <p:attrNameLst>
                                          <p:attrName>style.visibility</p:attrName>
                                        </p:attrNameLst>
                                      </p:cBhvr>
                                      <p:to>
                                        <p:strVal val="visible"/>
                                      </p:to>
                                    </p:set>
                                    <p:animEffect transition="in" filter="checkerboard(across)">
                                      <p:cBhvr>
                                        <p:cTn id="38" dur="500"/>
                                        <p:tgtEl>
                                          <p:spTgt spid="27652">
                                            <p:txEl>
                                              <p:pRg st="4" end="4"/>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3" name="cashreg.wav"/>
                                        </p:tgtEl>
                                      </p:cMediaNode>
                                    </p:audio>
                                  </p:sub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7652">
                                            <p:txEl>
                                              <p:pRg st="5" end="5"/>
                                            </p:txEl>
                                          </p:spTgt>
                                        </p:tgtEl>
                                        <p:attrNameLst>
                                          <p:attrName>style.visibility</p:attrName>
                                        </p:attrNameLst>
                                      </p:cBhvr>
                                      <p:to>
                                        <p:strVal val="visible"/>
                                      </p:to>
                                    </p:set>
                                    <p:animEffect transition="in" filter="checkerboard(across)">
                                      <p:cBhvr>
                                        <p:cTn id="43" dur="500"/>
                                        <p:tgtEl>
                                          <p:spTgt spid="27652">
                                            <p:txEl>
                                              <p:pRg st="5" end="5"/>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2AD34ADE-173B-427D-BE47-DA772D732092}" type="slidenum">
              <a:rPr lang="en-GB" smtClean="0"/>
              <a:pPr/>
              <a:t>21</a:t>
            </a:fld>
            <a:endParaRPr lang="en-GB" smtClean="0"/>
          </a:p>
        </p:txBody>
      </p:sp>
      <p:sp>
        <p:nvSpPr>
          <p:cNvPr id="28674" name="Rectangle 2"/>
          <p:cNvSpPr>
            <a:spLocks noGrp="1" noChangeArrowheads="1"/>
          </p:cNvSpPr>
          <p:nvPr>
            <p:ph type="title"/>
          </p:nvPr>
        </p:nvSpPr>
        <p:spPr>
          <a:xfrm>
            <a:off x="685800" y="609600"/>
            <a:ext cx="4800600" cy="1143000"/>
          </a:xfrm>
        </p:spPr>
        <p:txBody>
          <a:bodyPr/>
          <a:lstStyle/>
          <a:p>
            <a:pPr algn="l" eaLnBrk="1" hangingPunct="1"/>
            <a:r>
              <a:rPr lang="en-US" sz="3200" b="1" smtClean="0">
                <a:solidFill>
                  <a:srgbClr val="FF0066"/>
                </a:solidFill>
                <a:latin typeface="Monotype Corsiva" pitchFamily="66" charset="0"/>
              </a:rPr>
              <a:t>Perilaku</a:t>
            </a:r>
            <a:br>
              <a:rPr lang="en-US" sz="3200" b="1" smtClean="0">
                <a:solidFill>
                  <a:srgbClr val="FF0066"/>
                </a:solidFill>
                <a:latin typeface="Monotype Corsiva" pitchFamily="66" charset="0"/>
              </a:rPr>
            </a:br>
            <a:r>
              <a:rPr lang="en-US" smtClean="0">
                <a:solidFill>
                  <a:schemeClr val="tx1"/>
                </a:solidFill>
                <a:latin typeface="Lucida Sans Unicode" pitchFamily="34" charset="0"/>
              </a:rPr>
              <a:t>MELAYANI</a:t>
            </a:r>
            <a:endParaRPr lang="en-GB" smtClean="0">
              <a:solidFill>
                <a:schemeClr val="tx1"/>
              </a:solidFill>
              <a:latin typeface="Lucida Sans Unicode" pitchFamily="34" charset="0"/>
            </a:endParaRPr>
          </a:p>
        </p:txBody>
      </p:sp>
      <p:sp>
        <p:nvSpPr>
          <p:cNvPr id="28675" name="Rectangle 3"/>
          <p:cNvSpPr>
            <a:spLocks noGrp="1" noChangeArrowheads="1"/>
          </p:cNvSpPr>
          <p:nvPr>
            <p:ph type="body" idx="1"/>
          </p:nvPr>
        </p:nvSpPr>
        <p:spPr>
          <a:xfrm>
            <a:off x="685800" y="1981200"/>
            <a:ext cx="4800600" cy="4114800"/>
          </a:xfrm>
        </p:spPr>
        <p:txBody>
          <a:bodyPr/>
          <a:lstStyle/>
          <a:p>
            <a:pPr marL="571500" indent="-571500" eaLnBrk="1" hangingPunct="1">
              <a:buFont typeface="Wingdings" pitchFamily="2" charset="2"/>
              <a:buBlip>
                <a:blip r:embed="rId5"/>
              </a:buBlip>
            </a:pPr>
            <a:r>
              <a:rPr lang="en-US" sz="2800" b="1" smtClean="0">
                <a:solidFill>
                  <a:srgbClr val="FF0000"/>
                </a:solidFill>
                <a:latin typeface="Lucida Sans Unicode" pitchFamily="34" charset="0"/>
              </a:rPr>
              <a:t>SIFAT/KARAKTER INDIVIDU/KELOMPOK</a:t>
            </a:r>
          </a:p>
          <a:p>
            <a:pPr marL="571500" indent="-571500" eaLnBrk="1" hangingPunct="1">
              <a:buFont typeface="Wingdings" pitchFamily="2" charset="2"/>
              <a:buBlip>
                <a:blip r:embed="rId5"/>
              </a:buBlip>
            </a:pPr>
            <a:r>
              <a:rPr lang="en-US" sz="2800" b="1" smtClean="0">
                <a:solidFill>
                  <a:srgbClr val="FF0000"/>
                </a:solidFill>
                <a:latin typeface="Lucida Sans Unicode" pitchFamily="34" charset="0"/>
              </a:rPr>
              <a:t>PENAMPILAN</a:t>
            </a:r>
          </a:p>
          <a:p>
            <a:pPr marL="571500" indent="-571500" eaLnBrk="1" hangingPunct="1">
              <a:buFont typeface="Wingdings" pitchFamily="2" charset="2"/>
              <a:buBlip>
                <a:blip r:embed="rId5"/>
              </a:buBlip>
            </a:pPr>
            <a:r>
              <a:rPr lang="en-US" sz="2800" b="1" smtClean="0">
                <a:solidFill>
                  <a:srgbClr val="FF0000"/>
                </a:solidFill>
                <a:latin typeface="Lucida Sans Unicode" pitchFamily="34" charset="0"/>
              </a:rPr>
              <a:t>SENANG MELIHAT KEBERHASILAN ORANG LAIN</a:t>
            </a:r>
          </a:p>
          <a:p>
            <a:pPr marL="571500" indent="-571500" eaLnBrk="1" hangingPunct="1">
              <a:buFont typeface="Wingdings" pitchFamily="2" charset="2"/>
              <a:buBlip>
                <a:blip r:embed="rId5"/>
              </a:buBlip>
            </a:pPr>
            <a:r>
              <a:rPr lang="en-US" sz="2800" b="1" smtClean="0">
                <a:solidFill>
                  <a:srgbClr val="FF0000"/>
                </a:solidFill>
                <a:latin typeface="Lucida Sans Unicode" pitchFamily="34" charset="0"/>
              </a:rPr>
              <a:t>BIJAKSANA</a:t>
            </a:r>
          </a:p>
          <a:p>
            <a:pPr marL="571500" indent="-571500" eaLnBrk="1" hangingPunct="1">
              <a:buFont typeface="Wingdings" pitchFamily="2" charset="2"/>
              <a:buBlip>
                <a:blip r:embed="rId5"/>
              </a:buBlip>
            </a:pPr>
            <a:r>
              <a:rPr lang="en-US" sz="2800" b="1" smtClean="0">
                <a:solidFill>
                  <a:srgbClr val="FF0000"/>
                </a:solidFill>
                <a:latin typeface="Lucida Sans Unicode" pitchFamily="34" charset="0"/>
              </a:rPr>
              <a:t>IKHLAS</a:t>
            </a:r>
            <a:endParaRPr lang="en-GB" sz="2800" b="1" smtClean="0">
              <a:solidFill>
                <a:srgbClr val="FF0000"/>
              </a:solidFill>
              <a:latin typeface="Lucida Sans Unicode" pitchFamily="34" charset="0"/>
            </a:endParaRPr>
          </a:p>
        </p:txBody>
      </p:sp>
      <p:pic>
        <p:nvPicPr>
          <p:cNvPr id="28676" name="Picture 4" descr="CLEANING"/>
          <p:cNvPicPr>
            <a:picLocks noChangeAspect="1" noChangeArrowheads="1"/>
          </p:cNvPicPr>
          <p:nvPr/>
        </p:nvPicPr>
        <p:blipFill>
          <a:blip r:embed="rId6" cstate="print"/>
          <a:srcRect/>
          <a:stretch>
            <a:fillRect/>
          </a:stretch>
        </p:blipFill>
        <p:spPr bwMode="auto">
          <a:xfrm>
            <a:off x="5715000" y="0"/>
            <a:ext cx="3429000" cy="6324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 calcmode="lin" valueType="num">
                                      <p:cBhvr>
                                        <p:cTn id="9" dur="1000" fill="hold"/>
                                        <p:tgtEl>
                                          <p:spTgt spid="286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dissolve">
                                      <p:cBhvr>
                                        <p:cTn id="15" dur="500"/>
                                        <p:tgtEl>
                                          <p:spTgt spid="28676"/>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20" dur="500"/>
                                        <p:tgtEl>
                                          <p:spTgt spid="28675">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25" dur="500"/>
                                        <p:tgtEl>
                                          <p:spTgt spid="28675">
                                            <p:txEl>
                                              <p:pRg st="1" end="1"/>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8675">
                                            <p:txEl>
                                              <p:pRg st="2" end="2"/>
                                            </p:txEl>
                                          </p:spTgt>
                                        </p:tgtEl>
                                        <p:attrNameLst>
                                          <p:attrName>style.visibility</p:attrName>
                                        </p:attrNameLst>
                                      </p:cBhvr>
                                      <p:to>
                                        <p:strVal val="visible"/>
                                      </p:to>
                                    </p:set>
                                    <p:animEffect transition="in" filter="checkerboard(across)">
                                      <p:cBhvr>
                                        <p:cTn id="30" dur="500"/>
                                        <p:tgtEl>
                                          <p:spTgt spid="28675">
                                            <p:txEl>
                                              <p:pRg st="2" end="2"/>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4" name="chimes.wav"/>
                                        </p:tgtEl>
                                      </p:cMediaNode>
                                    </p:audio>
                                  </p:sub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8675">
                                            <p:txEl>
                                              <p:pRg st="3" end="3"/>
                                            </p:txEl>
                                          </p:spTgt>
                                        </p:tgtEl>
                                        <p:attrNameLst>
                                          <p:attrName>style.visibility</p:attrName>
                                        </p:attrNameLst>
                                      </p:cBhvr>
                                      <p:to>
                                        <p:strVal val="visible"/>
                                      </p:to>
                                    </p:set>
                                    <p:animEffect transition="in" filter="checkerboard(across)">
                                      <p:cBhvr>
                                        <p:cTn id="35" dur="500"/>
                                        <p:tgtEl>
                                          <p:spTgt spid="28675">
                                            <p:txEl>
                                              <p:pRg st="3" end="3"/>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8675">
                                            <p:txEl>
                                              <p:pRg st="4" end="4"/>
                                            </p:txEl>
                                          </p:spTgt>
                                        </p:tgtEl>
                                        <p:attrNameLst>
                                          <p:attrName>style.visibility</p:attrName>
                                        </p:attrNameLst>
                                      </p:cBhvr>
                                      <p:to>
                                        <p:strVal val="visible"/>
                                      </p:to>
                                    </p:set>
                                    <p:animEffect transition="in" filter="checkerboard(across)">
                                      <p:cBhvr>
                                        <p:cTn id="40" dur="500"/>
                                        <p:tgtEl>
                                          <p:spTgt spid="28675">
                                            <p:txEl>
                                              <p:pRg st="4" end="4"/>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468313" y="2205038"/>
            <a:ext cx="8229600" cy="4065587"/>
          </a:xfrm>
          <a:noFill/>
        </p:spPr>
        <p:txBody>
          <a:bodyPr/>
          <a:lstStyle/>
          <a:p>
            <a:pPr marL="533400" indent="-533400">
              <a:lnSpc>
                <a:spcPct val="80000"/>
              </a:lnSpc>
            </a:pPr>
            <a:r>
              <a:rPr lang="sv-SE" sz="1800" b="1" dirty="0" smtClean="0"/>
              <a:t>Reliability </a:t>
            </a:r>
          </a:p>
          <a:p>
            <a:pPr marL="533400" indent="-533400">
              <a:lnSpc>
                <a:spcPct val="80000"/>
              </a:lnSpc>
              <a:buFontTx/>
              <a:buNone/>
            </a:pPr>
            <a:r>
              <a:rPr lang="sv-SE" sz="1800" dirty="0" smtClean="0"/>
              <a:t>	Kemampuan menjalankan layanan secara akurat dan sesuai janji</a:t>
            </a:r>
          </a:p>
          <a:p>
            <a:pPr marL="533400" indent="-533400">
              <a:lnSpc>
                <a:spcPct val="80000"/>
              </a:lnSpc>
            </a:pPr>
            <a:endParaRPr lang="sv-SE" sz="1800" dirty="0" smtClean="0"/>
          </a:p>
          <a:p>
            <a:pPr marL="533400" indent="-533400">
              <a:lnSpc>
                <a:spcPct val="80000"/>
              </a:lnSpc>
            </a:pPr>
            <a:r>
              <a:rPr lang="sv-SE" sz="1800" b="1" dirty="0" smtClean="0"/>
              <a:t>Assurance</a:t>
            </a:r>
          </a:p>
          <a:p>
            <a:pPr marL="533400" indent="-533400">
              <a:lnSpc>
                <a:spcPct val="80000"/>
              </a:lnSpc>
              <a:buFontTx/>
              <a:buNone/>
            </a:pPr>
            <a:r>
              <a:rPr lang="sv-SE" sz="1800" dirty="0" smtClean="0"/>
              <a:t>	Kompetensi, Kesopanan, Kredibilitas dan Keamanan dalam menggunakan layanan.</a:t>
            </a:r>
            <a:endParaRPr lang="en-US" sz="1800" dirty="0" smtClean="0"/>
          </a:p>
          <a:p>
            <a:pPr marL="533400" indent="-533400">
              <a:lnSpc>
                <a:spcPct val="80000"/>
              </a:lnSpc>
            </a:pPr>
            <a:endParaRPr lang="sv-SE" sz="1800" dirty="0" smtClean="0"/>
          </a:p>
          <a:p>
            <a:pPr marL="533400" indent="-533400">
              <a:lnSpc>
                <a:spcPct val="80000"/>
              </a:lnSpc>
            </a:pPr>
            <a:r>
              <a:rPr lang="sv-SE" sz="1800" b="1" dirty="0" smtClean="0"/>
              <a:t>Tangible</a:t>
            </a:r>
          </a:p>
          <a:p>
            <a:pPr marL="533400" indent="-533400">
              <a:lnSpc>
                <a:spcPct val="80000"/>
              </a:lnSpc>
              <a:buFontTx/>
              <a:buNone/>
            </a:pPr>
            <a:r>
              <a:rPr lang="sv-SE" sz="1800" dirty="0" smtClean="0"/>
              <a:t>	Penampilan fasilitas-fasilitas pelayanan, personil, peralatan dan alat-alat komunikasi pelayanan.</a:t>
            </a:r>
          </a:p>
          <a:p>
            <a:pPr marL="533400" indent="-533400">
              <a:lnSpc>
                <a:spcPct val="80000"/>
              </a:lnSpc>
            </a:pPr>
            <a:endParaRPr lang="en-US" sz="1800" dirty="0" smtClean="0"/>
          </a:p>
          <a:p>
            <a:pPr marL="533400" indent="-533400">
              <a:lnSpc>
                <a:spcPct val="80000"/>
              </a:lnSpc>
            </a:pPr>
            <a:r>
              <a:rPr lang="sv-SE" sz="1800" b="1" dirty="0" smtClean="0"/>
              <a:t>Emphaty</a:t>
            </a:r>
          </a:p>
          <a:p>
            <a:pPr marL="533400" indent="-533400">
              <a:lnSpc>
                <a:spcPct val="80000"/>
              </a:lnSpc>
              <a:buFontTx/>
              <a:buNone/>
            </a:pPr>
            <a:r>
              <a:rPr lang="sv-SE" sz="1800" dirty="0" smtClean="0"/>
              <a:t>	Memahami pelanggan &amp; mendengarkan pelanggan empati ke pelanggan.</a:t>
            </a:r>
          </a:p>
          <a:p>
            <a:pPr marL="533400" indent="-533400">
              <a:lnSpc>
                <a:spcPct val="80000"/>
              </a:lnSpc>
            </a:pPr>
            <a:endParaRPr lang="sv-SE" sz="1800" dirty="0" smtClean="0"/>
          </a:p>
          <a:p>
            <a:pPr marL="533400" indent="-533400">
              <a:lnSpc>
                <a:spcPct val="80000"/>
              </a:lnSpc>
            </a:pPr>
            <a:r>
              <a:rPr lang="sv-SE" sz="1800" b="1" dirty="0" smtClean="0"/>
              <a:t>Responsiveness </a:t>
            </a:r>
          </a:p>
          <a:p>
            <a:pPr marL="533400" indent="-533400">
              <a:lnSpc>
                <a:spcPct val="80000"/>
              </a:lnSpc>
              <a:buFontTx/>
              <a:buNone/>
            </a:pPr>
            <a:r>
              <a:rPr lang="sv-SE" sz="1800" dirty="0" smtClean="0"/>
              <a:t>	Kesediaan membantu dan kecepatan pelayanan</a:t>
            </a:r>
            <a:endParaRPr lang="en-US" sz="1800" dirty="0" smtClean="0"/>
          </a:p>
          <a:p>
            <a:pPr marL="533400" indent="-533400">
              <a:lnSpc>
                <a:spcPct val="80000"/>
              </a:lnSpc>
              <a:buFontTx/>
              <a:buNone/>
            </a:pPr>
            <a:endParaRPr lang="en-US" sz="900" dirty="0" smtClean="0"/>
          </a:p>
        </p:txBody>
      </p:sp>
      <p:sp>
        <p:nvSpPr>
          <p:cNvPr id="17411" name="Line 16"/>
          <p:cNvSpPr>
            <a:spLocks noChangeShapeType="1"/>
          </p:cNvSpPr>
          <p:nvPr/>
        </p:nvSpPr>
        <p:spPr bwMode="auto">
          <a:xfrm>
            <a:off x="684213" y="1268413"/>
            <a:ext cx="7775575" cy="0"/>
          </a:xfrm>
          <a:prstGeom prst="line">
            <a:avLst/>
          </a:prstGeom>
          <a:noFill/>
          <a:ln w="57150" cmpd="thinThick">
            <a:solidFill>
              <a:schemeClr val="tx1"/>
            </a:solidFill>
            <a:round/>
            <a:headEnd/>
            <a:tailEnd/>
          </a:ln>
        </p:spPr>
        <p:txBody>
          <a:bodyPr/>
          <a:lstStyle/>
          <a:p>
            <a:endParaRPr lang="en-US"/>
          </a:p>
        </p:txBody>
      </p:sp>
      <p:sp>
        <p:nvSpPr>
          <p:cNvPr id="17412" name="Rectangle 17"/>
          <p:cNvSpPr>
            <a:spLocks noChangeArrowheads="1"/>
          </p:cNvSpPr>
          <p:nvPr/>
        </p:nvSpPr>
        <p:spPr bwMode="auto">
          <a:xfrm>
            <a:off x="0" y="285728"/>
            <a:ext cx="8229600" cy="1143000"/>
          </a:xfrm>
          <a:prstGeom prst="rect">
            <a:avLst/>
          </a:prstGeom>
          <a:noFill/>
          <a:ln w="9525">
            <a:noFill/>
            <a:miter lim="800000"/>
            <a:headEnd/>
            <a:tailEnd/>
          </a:ln>
        </p:spPr>
        <p:txBody>
          <a:bodyPr anchor="ctr"/>
          <a:lstStyle/>
          <a:p>
            <a:pPr algn="ctr"/>
            <a:r>
              <a:rPr lang="en-US" sz="3600" dirty="0"/>
              <a:t>5 </a:t>
            </a:r>
            <a:r>
              <a:rPr lang="en-US" sz="3600" dirty="0" err="1"/>
              <a:t>Dimensi</a:t>
            </a:r>
            <a:r>
              <a:rPr lang="en-US" sz="3600" dirty="0"/>
              <a:t> </a:t>
            </a:r>
            <a:r>
              <a:rPr lang="en-US" sz="3600" dirty="0" err="1"/>
              <a:t>Pelayanan</a:t>
            </a:r>
            <a:r>
              <a:rPr lang="en-US" sz="3600" dirty="0"/>
              <a:t> </a:t>
            </a:r>
            <a:r>
              <a:rPr lang="en-US" sz="3600" dirty="0" err="1"/>
              <a:t>Berkualitas</a:t>
            </a:r>
            <a:r>
              <a:rPr lang="en-US" sz="3600" dirty="0"/>
              <a:t> </a:t>
            </a:r>
          </a:p>
        </p:txBody>
      </p:sp>
      <p:sp>
        <p:nvSpPr>
          <p:cNvPr id="35849" name="Text Box 9"/>
          <p:cNvSpPr txBox="1">
            <a:spLocks noChangeArrowheads="1"/>
          </p:cNvSpPr>
          <p:nvPr/>
        </p:nvSpPr>
        <p:spPr bwMode="auto">
          <a:xfrm>
            <a:off x="519113" y="1360488"/>
            <a:ext cx="82613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t>Menurut salah satu pakar Service Quality (Parasuraman), ada 5 dimensi yang </a:t>
            </a:r>
          </a:p>
          <a:p>
            <a:pPr>
              <a:defRPr/>
            </a:pPr>
            <a:r>
              <a:rPr lang="en-US"/>
              <a:t>dapat menjadi acuan dalam memberikan pelayanan yang berkualitas yaitu sbb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pPr>
              <a:defRPr/>
            </a:pPr>
            <a:fld id="{EC4C4B56-22AF-44E8-96B3-8518853C41FA}" type="slidenum">
              <a:rPr lang="en-US"/>
              <a:pPr>
                <a:defRPr/>
              </a:pPr>
              <a:t>23</a:t>
            </a:fld>
            <a:endParaRPr lang="en-US"/>
          </a:p>
        </p:txBody>
      </p:sp>
      <p:sp>
        <p:nvSpPr>
          <p:cNvPr id="227345" name="Rectangle 17"/>
          <p:cNvSpPr>
            <a:spLocks noChangeArrowheads="1"/>
          </p:cNvSpPr>
          <p:nvPr/>
        </p:nvSpPr>
        <p:spPr bwMode="auto">
          <a:xfrm>
            <a:off x="4994031" y="1524000"/>
            <a:ext cx="3612174" cy="2743200"/>
          </a:xfrm>
          <a:prstGeom prst="rect">
            <a:avLst/>
          </a:prstGeom>
          <a:noFill/>
          <a:ln w="12700">
            <a:solidFill>
              <a:schemeClr val="tx1"/>
            </a:solidFill>
            <a:miter lim="800000"/>
            <a:headEnd/>
            <a:tailEnd/>
          </a:ln>
        </p:spPr>
        <p:txBody>
          <a:bodyPr/>
          <a:lstStyle/>
          <a:p>
            <a:pPr marL="342900" indent="-342900" algn="l">
              <a:lnSpc>
                <a:spcPct val="90000"/>
              </a:lnSpc>
              <a:spcBef>
                <a:spcPct val="20000"/>
              </a:spcBef>
              <a:buClr>
                <a:srgbClr val="FF0000"/>
              </a:buClr>
              <a:buSzPct val="75000"/>
              <a:buFont typeface="Wingdings" pitchFamily="2" charset="2"/>
              <a:buChar char="q"/>
            </a:pPr>
            <a:r>
              <a:rPr lang="en-US"/>
              <a:t> </a:t>
            </a:r>
            <a:r>
              <a:rPr lang="en-US" b="1"/>
              <a:t>KEMAMPUAN</a:t>
            </a:r>
          </a:p>
          <a:p>
            <a:pPr marL="342900" indent="-342900" algn="l">
              <a:lnSpc>
                <a:spcPct val="90000"/>
              </a:lnSpc>
              <a:spcBef>
                <a:spcPct val="20000"/>
              </a:spcBef>
              <a:buClr>
                <a:srgbClr val="FF0000"/>
              </a:buClr>
              <a:buSzPct val="75000"/>
              <a:buFont typeface="Wingdings" pitchFamily="2" charset="2"/>
              <a:buChar char="q"/>
            </a:pPr>
            <a:r>
              <a:rPr lang="en-US" b="1"/>
              <a:t> SIKAP</a:t>
            </a:r>
          </a:p>
          <a:p>
            <a:pPr marL="342900" indent="-342900" algn="l">
              <a:lnSpc>
                <a:spcPct val="90000"/>
              </a:lnSpc>
              <a:spcBef>
                <a:spcPct val="20000"/>
              </a:spcBef>
              <a:buClr>
                <a:srgbClr val="FF0000"/>
              </a:buClr>
              <a:buSzPct val="75000"/>
              <a:buFont typeface="Wingdings" pitchFamily="2" charset="2"/>
              <a:buChar char="q"/>
            </a:pPr>
            <a:r>
              <a:rPr lang="en-US"/>
              <a:t> </a:t>
            </a:r>
            <a:r>
              <a:rPr lang="en-US" b="1"/>
              <a:t>PENAMPILAN</a:t>
            </a:r>
          </a:p>
          <a:p>
            <a:pPr marL="342900" indent="-342900" algn="l">
              <a:lnSpc>
                <a:spcPct val="90000"/>
              </a:lnSpc>
              <a:spcBef>
                <a:spcPct val="20000"/>
              </a:spcBef>
              <a:buClr>
                <a:srgbClr val="FF0000"/>
              </a:buClr>
              <a:buSzPct val="75000"/>
              <a:buFont typeface="Wingdings" pitchFamily="2" charset="2"/>
              <a:buChar char="q"/>
            </a:pPr>
            <a:r>
              <a:rPr lang="en-US" b="1"/>
              <a:t> PERHATIAN</a:t>
            </a:r>
          </a:p>
          <a:p>
            <a:pPr marL="342900" indent="-342900" algn="l">
              <a:lnSpc>
                <a:spcPct val="90000"/>
              </a:lnSpc>
              <a:spcBef>
                <a:spcPct val="20000"/>
              </a:spcBef>
              <a:buClr>
                <a:srgbClr val="FF0000"/>
              </a:buClr>
              <a:buSzPct val="75000"/>
              <a:buFont typeface="Wingdings" pitchFamily="2" charset="2"/>
              <a:buChar char="q"/>
            </a:pPr>
            <a:r>
              <a:rPr lang="en-US" b="1"/>
              <a:t> TINDAKAN</a:t>
            </a:r>
          </a:p>
          <a:p>
            <a:pPr marL="342900" indent="-342900" algn="l">
              <a:lnSpc>
                <a:spcPct val="90000"/>
              </a:lnSpc>
              <a:spcBef>
                <a:spcPct val="20000"/>
              </a:spcBef>
              <a:buClr>
                <a:srgbClr val="FF0000"/>
              </a:buClr>
              <a:buSzPct val="75000"/>
              <a:buFont typeface="Wingdings" pitchFamily="2" charset="2"/>
              <a:buChar char="q"/>
            </a:pPr>
            <a:r>
              <a:rPr lang="en-US" b="1"/>
              <a:t> TANGGUNG JAWAB</a:t>
            </a:r>
          </a:p>
        </p:txBody>
      </p:sp>
      <p:sp>
        <p:nvSpPr>
          <p:cNvPr id="8196" name="AutoShape 2"/>
          <p:cNvSpPr>
            <a:spLocks noGrp="1" noChangeArrowheads="1"/>
          </p:cNvSpPr>
          <p:nvPr>
            <p:ph type="title"/>
          </p:nvPr>
        </p:nvSpPr>
        <p:spPr>
          <a:xfrm>
            <a:off x="844062" y="457201"/>
            <a:ext cx="7526215" cy="912813"/>
          </a:xfrm>
          <a:prstGeom prst="roundRect">
            <a:avLst>
              <a:gd name="adj" fmla="val 16667"/>
            </a:avLst>
          </a:prstGeom>
          <a:solidFill>
            <a:schemeClr val="bg1"/>
          </a:solidFill>
          <a:ln>
            <a:solidFill>
              <a:schemeClr val="accent2"/>
            </a:solidFill>
            <a:round/>
          </a:ln>
        </p:spPr>
        <p:txBody>
          <a:bodyPr anchor="ctr"/>
          <a:lstStyle/>
          <a:p>
            <a:pPr eaLnBrk="1" hangingPunct="1"/>
            <a:r>
              <a:rPr lang="en-US" sz="2800" b="1" smtClean="0">
                <a:solidFill>
                  <a:srgbClr val="FF0000"/>
                </a:solidFill>
                <a:latin typeface="Comic Sans MS" pitchFamily="66" charset="0"/>
              </a:rPr>
              <a:t>KONSEP A6 DALAM PELAYANAN PRIMA </a:t>
            </a:r>
          </a:p>
        </p:txBody>
      </p:sp>
      <p:grpSp>
        <p:nvGrpSpPr>
          <p:cNvPr id="2" name="Group 11"/>
          <p:cNvGrpSpPr>
            <a:grpSpLocks/>
          </p:cNvGrpSpPr>
          <p:nvPr/>
        </p:nvGrpSpPr>
        <p:grpSpPr bwMode="auto">
          <a:xfrm>
            <a:off x="422031" y="1524000"/>
            <a:ext cx="8440615" cy="4876800"/>
            <a:chOff x="336" y="1104"/>
            <a:chExt cx="5760" cy="3072"/>
          </a:xfrm>
        </p:grpSpPr>
        <p:pic>
          <p:nvPicPr>
            <p:cNvPr id="8200" name="Picture 6" descr="40142"/>
            <p:cNvPicPr>
              <a:picLocks noChangeAspect="1" noChangeArrowheads="1"/>
            </p:cNvPicPr>
            <p:nvPr/>
          </p:nvPicPr>
          <p:blipFill>
            <a:blip r:embed="rId2" cstate="print"/>
            <a:srcRect/>
            <a:stretch>
              <a:fillRect/>
            </a:stretch>
          </p:blipFill>
          <p:spPr bwMode="auto">
            <a:xfrm>
              <a:off x="336" y="2928"/>
              <a:ext cx="1042" cy="1248"/>
            </a:xfrm>
            <a:prstGeom prst="rect">
              <a:avLst/>
            </a:prstGeom>
            <a:noFill/>
            <a:ln w="9525">
              <a:noFill/>
              <a:miter lim="800000"/>
              <a:headEnd/>
              <a:tailEnd/>
            </a:ln>
          </p:spPr>
        </p:pic>
        <p:pic>
          <p:nvPicPr>
            <p:cNvPr id="8201" name="Picture 7" descr="40305"/>
            <p:cNvPicPr>
              <a:picLocks noChangeAspect="1" noChangeArrowheads="1"/>
            </p:cNvPicPr>
            <p:nvPr/>
          </p:nvPicPr>
          <p:blipFill>
            <a:blip r:embed="rId3" cstate="print"/>
            <a:srcRect/>
            <a:stretch>
              <a:fillRect/>
            </a:stretch>
          </p:blipFill>
          <p:spPr bwMode="auto">
            <a:xfrm>
              <a:off x="1536" y="2928"/>
              <a:ext cx="960" cy="1248"/>
            </a:xfrm>
            <a:prstGeom prst="rect">
              <a:avLst/>
            </a:prstGeom>
            <a:noFill/>
            <a:ln w="9525">
              <a:noFill/>
              <a:miter lim="800000"/>
              <a:headEnd/>
              <a:tailEnd/>
            </a:ln>
          </p:spPr>
        </p:pic>
        <p:pic>
          <p:nvPicPr>
            <p:cNvPr id="8202" name="Picture 8" descr="40326"/>
            <p:cNvPicPr>
              <a:picLocks noChangeAspect="1" noChangeArrowheads="1"/>
            </p:cNvPicPr>
            <p:nvPr/>
          </p:nvPicPr>
          <p:blipFill>
            <a:blip r:embed="rId4" cstate="print"/>
            <a:srcRect/>
            <a:stretch>
              <a:fillRect/>
            </a:stretch>
          </p:blipFill>
          <p:spPr bwMode="auto">
            <a:xfrm>
              <a:off x="4884" y="2928"/>
              <a:ext cx="924" cy="1248"/>
            </a:xfrm>
            <a:prstGeom prst="rect">
              <a:avLst/>
            </a:prstGeom>
            <a:noFill/>
            <a:ln w="9525">
              <a:noFill/>
              <a:miter lim="800000"/>
              <a:headEnd/>
              <a:tailEnd/>
            </a:ln>
          </p:spPr>
        </p:pic>
        <p:pic>
          <p:nvPicPr>
            <p:cNvPr id="8203" name="Picture 9" descr="37020"/>
            <p:cNvPicPr>
              <a:picLocks noChangeAspect="1" noChangeArrowheads="1"/>
            </p:cNvPicPr>
            <p:nvPr/>
          </p:nvPicPr>
          <p:blipFill>
            <a:blip r:embed="rId5" cstate="print"/>
            <a:srcRect/>
            <a:stretch>
              <a:fillRect/>
            </a:stretch>
          </p:blipFill>
          <p:spPr bwMode="auto">
            <a:xfrm>
              <a:off x="2640" y="2928"/>
              <a:ext cx="936" cy="1248"/>
            </a:xfrm>
            <a:prstGeom prst="rect">
              <a:avLst/>
            </a:prstGeom>
            <a:noFill/>
            <a:ln w="12700">
              <a:solidFill>
                <a:srgbClr val="000000"/>
              </a:solidFill>
              <a:miter lim="800000"/>
              <a:headEnd/>
              <a:tailEnd/>
            </a:ln>
          </p:spPr>
        </p:pic>
        <p:pic>
          <p:nvPicPr>
            <p:cNvPr id="8204" name="Picture 10" descr="40111"/>
            <p:cNvPicPr>
              <a:picLocks noChangeAspect="1" noChangeArrowheads="1"/>
            </p:cNvPicPr>
            <p:nvPr/>
          </p:nvPicPr>
          <p:blipFill>
            <a:blip r:embed="rId6" cstate="print"/>
            <a:srcRect/>
            <a:stretch>
              <a:fillRect/>
            </a:stretch>
          </p:blipFill>
          <p:spPr bwMode="auto">
            <a:xfrm>
              <a:off x="3744" y="2928"/>
              <a:ext cx="918" cy="1248"/>
            </a:xfrm>
            <a:prstGeom prst="rect">
              <a:avLst/>
            </a:prstGeom>
            <a:noFill/>
            <a:ln w="9525">
              <a:noFill/>
              <a:miter lim="800000"/>
              <a:headEnd/>
              <a:tailEnd/>
            </a:ln>
          </p:spPr>
        </p:pic>
        <p:pic>
          <p:nvPicPr>
            <p:cNvPr id="8205" name="Picture 11" descr="40275"/>
            <p:cNvPicPr>
              <a:picLocks noChangeAspect="1" noChangeArrowheads="1"/>
            </p:cNvPicPr>
            <p:nvPr/>
          </p:nvPicPr>
          <p:blipFill>
            <a:blip r:embed="rId7" cstate="print"/>
            <a:srcRect/>
            <a:stretch>
              <a:fillRect/>
            </a:stretch>
          </p:blipFill>
          <p:spPr bwMode="auto">
            <a:xfrm>
              <a:off x="5233" y="1104"/>
              <a:ext cx="863" cy="1248"/>
            </a:xfrm>
            <a:prstGeom prst="rect">
              <a:avLst/>
            </a:prstGeom>
            <a:noFill/>
            <a:ln w="9525">
              <a:noFill/>
              <a:miter lim="800000"/>
              <a:headEnd/>
              <a:tailEnd/>
            </a:ln>
          </p:spPr>
        </p:pic>
      </p:grpSp>
      <p:sp>
        <p:nvSpPr>
          <p:cNvPr id="227343" name="Rectangle 15"/>
          <p:cNvSpPr>
            <a:spLocks noChangeArrowheads="1"/>
          </p:cNvSpPr>
          <p:nvPr/>
        </p:nvSpPr>
        <p:spPr bwMode="auto">
          <a:xfrm>
            <a:off x="562708" y="1524000"/>
            <a:ext cx="3313235" cy="2667000"/>
          </a:xfrm>
          <a:prstGeom prst="rect">
            <a:avLst/>
          </a:prstGeom>
          <a:noFill/>
          <a:ln w="12700">
            <a:solidFill>
              <a:schemeClr val="tx1"/>
            </a:solidFill>
            <a:miter lim="800000"/>
            <a:headEnd/>
            <a:tailEnd/>
          </a:ln>
        </p:spPr>
        <p:txBody>
          <a:bodyPr/>
          <a:lstStyle/>
          <a:p>
            <a:pPr marL="533400" indent="-533400" algn="l">
              <a:spcBef>
                <a:spcPct val="20000"/>
              </a:spcBef>
              <a:buClr>
                <a:schemeClr val="folHlink"/>
              </a:buClr>
              <a:buSzPct val="75000"/>
              <a:buFont typeface="Wingdings" pitchFamily="2" charset="2"/>
              <a:buChar char="n"/>
            </a:pPr>
            <a:r>
              <a:rPr lang="en-US" b="1"/>
              <a:t>ABILITY</a:t>
            </a:r>
          </a:p>
          <a:p>
            <a:pPr marL="533400" indent="-533400" algn="l">
              <a:spcBef>
                <a:spcPct val="20000"/>
              </a:spcBef>
              <a:buClr>
                <a:schemeClr val="folHlink"/>
              </a:buClr>
              <a:buSzPct val="75000"/>
              <a:buFont typeface="Wingdings" pitchFamily="2" charset="2"/>
              <a:buChar char="n"/>
            </a:pPr>
            <a:r>
              <a:rPr lang="en-US" b="1"/>
              <a:t>ATTITUDE</a:t>
            </a:r>
          </a:p>
          <a:p>
            <a:pPr marL="533400" indent="-533400" algn="l">
              <a:spcBef>
                <a:spcPct val="20000"/>
              </a:spcBef>
              <a:buClr>
                <a:schemeClr val="folHlink"/>
              </a:buClr>
              <a:buSzPct val="75000"/>
              <a:buFont typeface="Wingdings" pitchFamily="2" charset="2"/>
              <a:buChar char="n"/>
            </a:pPr>
            <a:r>
              <a:rPr lang="en-US" b="1"/>
              <a:t>APPEARANCE</a:t>
            </a:r>
          </a:p>
          <a:p>
            <a:pPr marL="533400" indent="-533400" algn="l">
              <a:spcBef>
                <a:spcPct val="20000"/>
              </a:spcBef>
              <a:buClr>
                <a:schemeClr val="folHlink"/>
              </a:buClr>
              <a:buSzPct val="75000"/>
              <a:buFont typeface="Wingdings" pitchFamily="2" charset="2"/>
              <a:buChar char="n"/>
            </a:pPr>
            <a:r>
              <a:rPr lang="en-US" b="1"/>
              <a:t>ATTENTION</a:t>
            </a:r>
          </a:p>
          <a:p>
            <a:pPr marL="533400" indent="-533400" algn="l">
              <a:spcBef>
                <a:spcPct val="20000"/>
              </a:spcBef>
              <a:buClr>
                <a:schemeClr val="folHlink"/>
              </a:buClr>
              <a:buSzPct val="75000"/>
              <a:buFont typeface="Wingdings" pitchFamily="2" charset="2"/>
              <a:buChar char="n"/>
            </a:pPr>
            <a:r>
              <a:rPr lang="en-US" b="1"/>
              <a:t>ACTION</a:t>
            </a:r>
          </a:p>
          <a:p>
            <a:pPr marL="533400" indent="-533400" algn="l">
              <a:spcBef>
                <a:spcPct val="20000"/>
              </a:spcBef>
              <a:buClr>
                <a:schemeClr val="folHlink"/>
              </a:buClr>
              <a:buSzPct val="75000"/>
              <a:buFont typeface="Wingdings" pitchFamily="2" charset="2"/>
              <a:buChar char="n"/>
            </a:pPr>
            <a:r>
              <a:rPr lang="en-US" b="1"/>
              <a:t>ACCOUNTABILITY</a:t>
            </a:r>
          </a:p>
        </p:txBody>
      </p:sp>
      <p:sp>
        <p:nvSpPr>
          <p:cNvPr id="227346" name="AutoShape 18"/>
          <p:cNvSpPr>
            <a:spLocks noChangeArrowheads="1"/>
          </p:cNvSpPr>
          <p:nvPr/>
        </p:nvSpPr>
        <p:spPr bwMode="auto">
          <a:xfrm>
            <a:off x="3938954" y="1828800"/>
            <a:ext cx="844062" cy="1905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227343">
                                            <p:txEl>
                                              <p:pRg st="0" end="0"/>
                                            </p:txEl>
                                          </p:spTgt>
                                        </p:tgtEl>
                                        <p:attrNameLst>
                                          <p:attrName>style.visibility</p:attrName>
                                        </p:attrNameLst>
                                      </p:cBhvr>
                                      <p:to>
                                        <p:strVal val="visible"/>
                                      </p:to>
                                    </p:set>
                                    <p:anim calcmode="lin" valueType="num">
                                      <p:cBhvr additive="base">
                                        <p:cTn id="7" dur="300" fill="hold"/>
                                        <p:tgtEl>
                                          <p:spTgt spid="227343">
                                            <p:txEl>
                                              <p:pRg st="0" end="0"/>
                                            </p:txEl>
                                          </p:spTgt>
                                        </p:tgtEl>
                                        <p:attrNameLst>
                                          <p:attrName>ppt_x</p:attrName>
                                        </p:attrNameLst>
                                      </p:cBhvr>
                                      <p:tavLst>
                                        <p:tav tm="0">
                                          <p:val>
                                            <p:strVal val="0-#ppt_w/2"/>
                                          </p:val>
                                        </p:tav>
                                        <p:tav tm="100000">
                                          <p:val>
                                            <p:strVal val="#ppt_x"/>
                                          </p:val>
                                        </p:tav>
                                      </p:tavLst>
                                    </p:anim>
                                    <p:anim calcmode="lin" valueType="num">
                                      <p:cBhvr additive="base">
                                        <p:cTn id="8" dur="300" fill="hold"/>
                                        <p:tgtEl>
                                          <p:spTgt spid="2273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227343">
                                            <p:txEl>
                                              <p:pRg st="1" end="1"/>
                                            </p:txEl>
                                          </p:spTgt>
                                        </p:tgtEl>
                                        <p:attrNameLst>
                                          <p:attrName>style.visibility</p:attrName>
                                        </p:attrNameLst>
                                      </p:cBhvr>
                                      <p:to>
                                        <p:strVal val="visible"/>
                                      </p:to>
                                    </p:set>
                                    <p:anim calcmode="lin" valueType="num">
                                      <p:cBhvr additive="base">
                                        <p:cTn id="13" dur="300" fill="hold"/>
                                        <p:tgtEl>
                                          <p:spTgt spid="227343">
                                            <p:txEl>
                                              <p:pRg st="1" end="1"/>
                                            </p:txEl>
                                          </p:spTgt>
                                        </p:tgtEl>
                                        <p:attrNameLst>
                                          <p:attrName>ppt_x</p:attrName>
                                        </p:attrNameLst>
                                      </p:cBhvr>
                                      <p:tavLst>
                                        <p:tav tm="0">
                                          <p:val>
                                            <p:strVal val="0-#ppt_w/2"/>
                                          </p:val>
                                        </p:tav>
                                        <p:tav tm="100000">
                                          <p:val>
                                            <p:strVal val="#ppt_x"/>
                                          </p:val>
                                        </p:tav>
                                      </p:tavLst>
                                    </p:anim>
                                    <p:anim calcmode="lin" valueType="num">
                                      <p:cBhvr additive="base">
                                        <p:cTn id="14" dur="300" fill="hold"/>
                                        <p:tgtEl>
                                          <p:spTgt spid="227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wd">
                                    <p:tmPct val="100000"/>
                                  </p:iterate>
                                  <p:childTnLst>
                                    <p:set>
                                      <p:cBhvr>
                                        <p:cTn id="18" dur="1" fill="hold">
                                          <p:stCondLst>
                                            <p:cond delay="0"/>
                                          </p:stCondLst>
                                        </p:cTn>
                                        <p:tgtEl>
                                          <p:spTgt spid="227343">
                                            <p:txEl>
                                              <p:pRg st="2" end="2"/>
                                            </p:txEl>
                                          </p:spTgt>
                                        </p:tgtEl>
                                        <p:attrNameLst>
                                          <p:attrName>style.visibility</p:attrName>
                                        </p:attrNameLst>
                                      </p:cBhvr>
                                      <p:to>
                                        <p:strVal val="visible"/>
                                      </p:to>
                                    </p:set>
                                    <p:anim calcmode="lin" valueType="num">
                                      <p:cBhvr additive="base">
                                        <p:cTn id="19" dur="300" fill="hold"/>
                                        <p:tgtEl>
                                          <p:spTgt spid="227343">
                                            <p:txEl>
                                              <p:pRg st="2" end="2"/>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2273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wd">
                                    <p:tmPct val="100000"/>
                                  </p:iterate>
                                  <p:childTnLst>
                                    <p:set>
                                      <p:cBhvr>
                                        <p:cTn id="24" dur="1" fill="hold">
                                          <p:stCondLst>
                                            <p:cond delay="0"/>
                                          </p:stCondLst>
                                        </p:cTn>
                                        <p:tgtEl>
                                          <p:spTgt spid="227343">
                                            <p:txEl>
                                              <p:pRg st="3" end="3"/>
                                            </p:txEl>
                                          </p:spTgt>
                                        </p:tgtEl>
                                        <p:attrNameLst>
                                          <p:attrName>style.visibility</p:attrName>
                                        </p:attrNameLst>
                                      </p:cBhvr>
                                      <p:to>
                                        <p:strVal val="visible"/>
                                      </p:to>
                                    </p:set>
                                    <p:anim calcmode="lin" valueType="num">
                                      <p:cBhvr additive="base">
                                        <p:cTn id="25" dur="300" fill="hold"/>
                                        <p:tgtEl>
                                          <p:spTgt spid="227343">
                                            <p:txEl>
                                              <p:pRg st="3" end="3"/>
                                            </p:txEl>
                                          </p:spTgt>
                                        </p:tgtEl>
                                        <p:attrNameLst>
                                          <p:attrName>ppt_x</p:attrName>
                                        </p:attrNameLst>
                                      </p:cBhvr>
                                      <p:tavLst>
                                        <p:tav tm="0">
                                          <p:val>
                                            <p:strVal val="0-#ppt_w/2"/>
                                          </p:val>
                                        </p:tav>
                                        <p:tav tm="100000">
                                          <p:val>
                                            <p:strVal val="#ppt_x"/>
                                          </p:val>
                                        </p:tav>
                                      </p:tavLst>
                                    </p:anim>
                                    <p:anim calcmode="lin" valueType="num">
                                      <p:cBhvr additive="base">
                                        <p:cTn id="26" dur="300" fill="hold"/>
                                        <p:tgtEl>
                                          <p:spTgt spid="2273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wd">
                                    <p:tmPct val="100000"/>
                                  </p:iterate>
                                  <p:childTnLst>
                                    <p:set>
                                      <p:cBhvr>
                                        <p:cTn id="30" dur="1" fill="hold">
                                          <p:stCondLst>
                                            <p:cond delay="0"/>
                                          </p:stCondLst>
                                        </p:cTn>
                                        <p:tgtEl>
                                          <p:spTgt spid="227343">
                                            <p:txEl>
                                              <p:pRg st="4" end="4"/>
                                            </p:txEl>
                                          </p:spTgt>
                                        </p:tgtEl>
                                        <p:attrNameLst>
                                          <p:attrName>style.visibility</p:attrName>
                                        </p:attrNameLst>
                                      </p:cBhvr>
                                      <p:to>
                                        <p:strVal val="visible"/>
                                      </p:to>
                                    </p:set>
                                    <p:anim calcmode="lin" valueType="num">
                                      <p:cBhvr additive="base">
                                        <p:cTn id="31" dur="300" fill="hold"/>
                                        <p:tgtEl>
                                          <p:spTgt spid="227343">
                                            <p:txEl>
                                              <p:pRg st="4" end="4"/>
                                            </p:txEl>
                                          </p:spTgt>
                                        </p:tgtEl>
                                        <p:attrNameLst>
                                          <p:attrName>ppt_x</p:attrName>
                                        </p:attrNameLst>
                                      </p:cBhvr>
                                      <p:tavLst>
                                        <p:tav tm="0">
                                          <p:val>
                                            <p:strVal val="0-#ppt_w/2"/>
                                          </p:val>
                                        </p:tav>
                                        <p:tav tm="100000">
                                          <p:val>
                                            <p:strVal val="#ppt_x"/>
                                          </p:val>
                                        </p:tav>
                                      </p:tavLst>
                                    </p:anim>
                                    <p:anim calcmode="lin" valueType="num">
                                      <p:cBhvr additive="base">
                                        <p:cTn id="32" dur="300" fill="hold"/>
                                        <p:tgtEl>
                                          <p:spTgt spid="2273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wd">
                                    <p:tmPct val="100000"/>
                                  </p:iterate>
                                  <p:childTnLst>
                                    <p:set>
                                      <p:cBhvr>
                                        <p:cTn id="36" dur="1" fill="hold">
                                          <p:stCondLst>
                                            <p:cond delay="0"/>
                                          </p:stCondLst>
                                        </p:cTn>
                                        <p:tgtEl>
                                          <p:spTgt spid="227343">
                                            <p:txEl>
                                              <p:pRg st="5" end="5"/>
                                            </p:txEl>
                                          </p:spTgt>
                                        </p:tgtEl>
                                        <p:attrNameLst>
                                          <p:attrName>style.visibility</p:attrName>
                                        </p:attrNameLst>
                                      </p:cBhvr>
                                      <p:to>
                                        <p:strVal val="visible"/>
                                      </p:to>
                                    </p:set>
                                    <p:anim calcmode="lin" valueType="num">
                                      <p:cBhvr additive="base">
                                        <p:cTn id="37" dur="300" fill="hold"/>
                                        <p:tgtEl>
                                          <p:spTgt spid="227343">
                                            <p:txEl>
                                              <p:pRg st="5" end="5"/>
                                            </p:txEl>
                                          </p:spTgt>
                                        </p:tgtEl>
                                        <p:attrNameLst>
                                          <p:attrName>ppt_x</p:attrName>
                                        </p:attrNameLst>
                                      </p:cBhvr>
                                      <p:tavLst>
                                        <p:tav tm="0">
                                          <p:val>
                                            <p:strVal val="0-#ppt_w/2"/>
                                          </p:val>
                                        </p:tav>
                                        <p:tav tm="100000">
                                          <p:val>
                                            <p:strVal val="#ppt_x"/>
                                          </p:val>
                                        </p:tav>
                                      </p:tavLst>
                                    </p:anim>
                                    <p:anim calcmode="lin" valueType="num">
                                      <p:cBhvr additive="base">
                                        <p:cTn id="38" dur="300" fill="hold"/>
                                        <p:tgtEl>
                                          <p:spTgt spid="2273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iterate type="wd">
                                    <p:tmPct val="100000"/>
                                  </p:iterate>
                                  <p:childTnLst>
                                    <p:set>
                                      <p:cBhvr>
                                        <p:cTn id="42" dur="1" fill="hold">
                                          <p:stCondLst>
                                            <p:cond delay="0"/>
                                          </p:stCondLst>
                                        </p:cTn>
                                        <p:tgtEl>
                                          <p:spTgt spid="227345">
                                            <p:txEl>
                                              <p:pRg st="0" end="0"/>
                                            </p:txEl>
                                          </p:spTgt>
                                        </p:tgtEl>
                                        <p:attrNameLst>
                                          <p:attrName>style.visibility</p:attrName>
                                        </p:attrNameLst>
                                      </p:cBhvr>
                                      <p:to>
                                        <p:strVal val="visible"/>
                                      </p:to>
                                    </p:set>
                                    <p:anim calcmode="lin" valueType="num">
                                      <p:cBhvr additive="base">
                                        <p:cTn id="43" dur="300" fill="hold"/>
                                        <p:tgtEl>
                                          <p:spTgt spid="227345">
                                            <p:txEl>
                                              <p:pRg st="0" end="0"/>
                                            </p:txEl>
                                          </p:spTgt>
                                        </p:tgtEl>
                                        <p:attrNameLst>
                                          <p:attrName>ppt_x</p:attrName>
                                        </p:attrNameLst>
                                      </p:cBhvr>
                                      <p:tavLst>
                                        <p:tav tm="0">
                                          <p:val>
                                            <p:strVal val="#ppt_x"/>
                                          </p:val>
                                        </p:tav>
                                        <p:tav tm="100000">
                                          <p:val>
                                            <p:strVal val="#ppt_x"/>
                                          </p:val>
                                        </p:tav>
                                      </p:tavLst>
                                    </p:anim>
                                    <p:anim calcmode="lin" valueType="num">
                                      <p:cBhvr additive="base">
                                        <p:cTn id="44" dur="300" fill="hold"/>
                                        <p:tgtEl>
                                          <p:spTgt spid="2273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type="wd">
                                    <p:tmPct val="100000"/>
                                  </p:iterate>
                                  <p:childTnLst>
                                    <p:set>
                                      <p:cBhvr>
                                        <p:cTn id="48" dur="1" fill="hold">
                                          <p:stCondLst>
                                            <p:cond delay="0"/>
                                          </p:stCondLst>
                                        </p:cTn>
                                        <p:tgtEl>
                                          <p:spTgt spid="227345">
                                            <p:txEl>
                                              <p:pRg st="1" end="1"/>
                                            </p:txEl>
                                          </p:spTgt>
                                        </p:tgtEl>
                                        <p:attrNameLst>
                                          <p:attrName>style.visibility</p:attrName>
                                        </p:attrNameLst>
                                      </p:cBhvr>
                                      <p:to>
                                        <p:strVal val="visible"/>
                                      </p:to>
                                    </p:set>
                                    <p:anim calcmode="lin" valueType="num">
                                      <p:cBhvr additive="base">
                                        <p:cTn id="49" dur="300" fill="hold"/>
                                        <p:tgtEl>
                                          <p:spTgt spid="227345">
                                            <p:txEl>
                                              <p:pRg st="1" end="1"/>
                                            </p:txEl>
                                          </p:spTgt>
                                        </p:tgtEl>
                                        <p:attrNameLst>
                                          <p:attrName>ppt_x</p:attrName>
                                        </p:attrNameLst>
                                      </p:cBhvr>
                                      <p:tavLst>
                                        <p:tav tm="0">
                                          <p:val>
                                            <p:strVal val="#ppt_x"/>
                                          </p:val>
                                        </p:tav>
                                        <p:tav tm="100000">
                                          <p:val>
                                            <p:strVal val="#ppt_x"/>
                                          </p:val>
                                        </p:tav>
                                      </p:tavLst>
                                    </p:anim>
                                    <p:anim calcmode="lin" valueType="num">
                                      <p:cBhvr additive="base">
                                        <p:cTn id="50" dur="300" fill="hold"/>
                                        <p:tgtEl>
                                          <p:spTgt spid="2273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iterate type="wd">
                                    <p:tmPct val="100000"/>
                                  </p:iterate>
                                  <p:childTnLst>
                                    <p:set>
                                      <p:cBhvr>
                                        <p:cTn id="54" dur="1" fill="hold">
                                          <p:stCondLst>
                                            <p:cond delay="0"/>
                                          </p:stCondLst>
                                        </p:cTn>
                                        <p:tgtEl>
                                          <p:spTgt spid="227345">
                                            <p:txEl>
                                              <p:pRg st="2" end="2"/>
                                            </p:txEl>
                                          </p:spTgt>
                                        </p:tgtEl>
                                        <p:attrNameLst>
                                          <p:attrName>style.visibility</p:attrName>
                                        </p:attrNameLst>
                                      </p:cBhvr>
                                      <p:to>
                                        <p:strVal val="visible"/>
                                      </p:to>
                                    </p:set>
                                    <p:anim calcmode="lin" valueType="num">
                                      <p:cBhvr additive="base">
                                        <p:cTn id="55" dur="300" fill="hold"/>
                                        <p:tgtEl>
                                          <p:spTgt spid="227345">
                                            <p:txEl>
                                              <p:pRg st="2" end="2"/>
                                            </p:txEl>
                                          </p:spTgt>
                                        </p:tgtEl>
                                        <p:attrNameLst>
                                          <p:attrName>ppt_x</p:attrName>
                                        </p:attrNameLst>
                                      </p:cBhvr>
                                      <p:tavLst>
                                        <p:tav tm="0">
                                          <p:val>
                                            <p:strVal val="#ppt_x"/>
                                          </p:val>
                                        </p:tav>
                                        <p:tav tm="100000">
                                          <p:val>
                                            <p:strVal val="#ppt_x"/>
                                          </p:val>
                                        </p:tav>
                                      </p:tavLst>
                                    </p:anim>
                                    <p:anim calcmode="lin" valueType="num">
                                      <p:cBhvr additive="base">
                                        <p:cTn id="56" dur="300" fill="hold"/>
                                        <p:tgtEl>
                                          <p:spTgt spid="2273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iterate type="wd">
                                    <p:tmPct val="100000"/>
                                  </p:iterate>
                                  <p:childTnLst>
                                    <p:set>
                                      <p:cBhvr>
                                        <p:cTn id="60" dur="1" fill="hold">
                                          <p:stCondLst>
                                            <p:cond delay="0"/>
                                          </p:stCondLst>
                                        </p:cTn>
                                        <p:tgtEl>
                                          <p:spTgt spid="227345">
                                            <p:txEl>
                                              <p:pRg st="3" end="3"/>
                                            </p:txEl>
                                          </p:spTgt>
                                        </p:tgtEl>
                                        <p:attrNameLst>
                                          <p:attrName>style.visibility</p:attrName>
                                        </p:attrNameLst>
                                      </p:cBhvr>
                                      <p:to>
                                        <p:strVal val="visible"/>
                                      </p:to>
                                    </p:set>
                                    <p:anim calcmode="lin" valueType="num">
                                      <p:cBhvr additive="base">
                                        <p:cTn id="61" dur="300" fill="hold"/>
                                        <p:tgtEl>
                                          <p:spTgt spid="227345">
                                            <p:txEl>
                                              <p:pRg st="3" end="3"/>
                                            </p:txEl>
                                          </p:spTgt>
                                        </p:tgtEl>
                                        <p:attrNameLst>
                                          <p:attrName>ppt_x</p:attrName>
                                        </p:attrNameLst>
                                      </p:cBhvr>
                                      <p:tavLst>
                                        <p:tav tm="0">
                                          <p:val>
                                            <p:strVal val="#ppt_x"/>
                                          </p:val>
                                        </p:tav>
                                        <p:tav tm="100000">
                                          <p:val>
                                            <p:strVal val="#ppt_x"/>
                                          </p:val>
                                        </p:tav>
                                      </p:tavLst>
                                    </p:anim>
                                    <p:anim calcmode="lin" valueType="num">
                                      <p:cBhvr additive="base">
                                        <p:cTn id="62" dur="300" fill="hold"/>
                                        <p:tgtEl>
                                          <p:spTgt spid="2273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iterate type="wd">
                                    <p:tmPct val="100000"/>
                                  </p:iterate>
                                  <p:childTnLst>
                                    <p:set>
                                      <p:cBhvr>
                                        <p:cTn id="66" dur="1" fill="hold">
                                          <p:stCondLst>
                                            <p:cond delay="0"/>
                                          </p:stCondLst>
                                        </p:cTn>
                                        <p:tgtEl>
                                          <p:spTgt spid="227345">
                                            <p:txEl>
                                              <p:pRg st="4" end="4"/>
                                            </p:txEl>
                                          </p:spTgt>
                                        </p:tgtEl>
                                        <p:attrNameLst>
                                          <p:attrName>style.visibility</p:attrName>
                                        </p:attrNameLst>
                                      </p:cBhvr>
                                      <p:to>
                                        <p:strVal val="visible"/>
                                      </p:to>
                                    </p:set>
                                    <p:anim calcmode="lin" valueType="num">
                                      <p:cBhvr additive="base">
                                        <p:cTn id="67" dur="300" fill="hold"/>
                                        <p:tgtEl>
                                          <p:spTgt spid="227345">
                                            <p:txEl>
                                              <p:pRg st="4" end="4"/>
                                            </p:txEl>
                                          </p:spTgt>
                                        </p:tgtEl>
                                        <p:attrNameLst>
                                          <p:attrName>ppt_x</p:attrName>
                                        </p:attrNameLst>
                                      </p:cBhvr>
                                      <p:tavLst>
                                        <p:tav tm="0">
                                          <p:val>
                                            <p:strVal val="#ppt_x"/>
                                          </p:val>
                                        </p:tav>
                                        <p:tav tm="100000">
                                          <p:val>
                                            <p:strVal val="#ppt_x"/>
                                          </p:val>
                                        </p:tav>
                                      </p:tavLst>
                                    </p:anim>
                                    <p:anim calcmode="lin" valueType="num">
                                      <p:cBhvr additive="base">
                                        <p:cTn id="68" dur="300" fill="hold"/>
                                        <p:tgtEl>
                                          <p:spTgt spid="22734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iterate type="wd">
                                    <p:tmPct val="100000"/>
                                  </p:iterate>
                                  <p:childTnLst>
                                    <p:set>
                                      <p:cBhvr>
                                        <p:cTn id="72" dur="1" fill="hold">
                                          <p:stCondLst>
                                            <p:cond delay="0"/>
                                          </p:stCondLst>
                                        </p:cTn>
                                        <p:tgtEl>
                                          <p:spTgt spid="227345">
                                            <p:txEl>
                                              <p:pRg st="5" end="5"/>
                                            </p:txEl>
                                          </p:spTgt>
                                        </p:tgtEl>
                                        <p:attrNameLst>
                                          <p:attrName>style.visibility</p:attrName>
                                        </p:attrNameLst>
                                      </p:cBhvr>
                                      <p:to>
                                        <p:strVal val="visible"/>
                                      </p:to>
                                    </p:set>
                                    <p:anim calcmode="lin" valueType="num">
                                      <p:cBhvr additive="base">
                                        <p:cTn id="73" dur="300" fill="hold"/>
                                        <p:tgtEl>
                                          <p:spTgt spid="227345">
                                            <p:txEl>
                                              <p:pRg st="5" end="5"/>
                                            </p:txEl>
                                          </p:spTgt>
                                        </p:tgtEl>
                                        <p:attrNameLst>
                                          <p:attrName>ppt_x</p:attrName>
                                        </p:attrNameLst>
                                      </p:cBhvr>
                                      <p:tavLst>
                                        <p:tav tm="0">
                                          <p:val>
                                            <p:strVal val="#ppt_x"/>
                                          </p:val>
                                        </p:tav>
                                        <p:tav tm="100000">
                                          <p:val>
                                            <p:strVal val="#ppt_x"/>
                                          </p:val>
                                        </p:tav>
                                      </p:tavLst>
                                    </p:anim>
                                    <p:anim calcmode="lin" valueType="num">
                                      <p:cBhvr additive="base">
                                        <p:cTn id="74" dur="300" fill="hold"/>
                                        <p:tgtEl>
                                          <p:spTgt spid="22734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27346"/>
                                        </p:tgtEl>
                                        <p:attrNameLst>
                                          <p:attrName>style.visibility</p:attrName>
                                        </p:attrNameLst>
                                      </p:cBhvr>
                                      <p:to>
                                        <p:strVal val="visible"/>
                                      </p:to>
                                    </p:set>
                                    <p:anim calcmode="lin" valueType="num">
                                      <p:cBhvr additive="base">
                                        <p:cTn id="79" dur="500" fill="hold"/>
                                        <p:tgtEl>
                                          <p:spTgt spid="227346"/>
                                        </p:tgtEl>
                                        <p:attrNameLst>
                                          <p:attrName>ppt_x</p:attrName>
                                        </p:attrNameLst>
                                      </p:cBhvr>
                                      <p:tavLst>
                                        <p:tav tm="0">
                                          <p:val>
                                            <p:strVal val="0-#ppt_w/2"/>
                                          </p:val>
                                        </p:tav>
                                        <p:tav tm="100000">
                                          <p:val>
                                            <p:strVal val="#ppt_x"/>
                                          </p:val>
                                        </p:tav>
                                      </p:tavLst>
                                    </p:anim>
                                    <p:anim calcmode="lin" valueType="num">
                                      <p:cBhvr additive="base">
                                        <p:cTn id="80" dur="500" fill="hold"/>
                                        <p:tgtEl>
                                          <p:spTgt spid="2273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5" grpId="0" build="p" autoUpdateAnimBg="0"/>
      <p:bldP spid="227343" grpId="0" build="p" autoUpdateAnimBg="0"/>
      <p:bldP spid="2273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741363" y="1374775"/>
            <a:ext cx="7718425" cy="974725"/>
          </a:xfrm>
          <a:prstGeom prst="triangle">
            <a:avLst>
              <a:gd name="adj" fmla="val 50000"/>
            </a:avLst>
          </a:prstGeom>
          <a:solidFill>
            <a:srgbClr val="FFFF99"/>
          </a:solidFill>
          <a:ln w="9525">
            <a:solidFill>
              <a:schemeClr val="tx1"/>
            </a:solidFill>
            <a:miter lim="800000"/>
            <a:headEnd/>
            <a:tailEnd/>
          </a:ln>
        </p:spPr>
        <p:txBody>
          <a:bodyPr wrap="none" anchor="ctr"/>
          <a:lstStyle/>
          <a:p>
            <a:pPr algn="ctr"/>
            <a:r>
              <a:rPr lang="en-US"/>
              <a:t>SERVICE EXCELLENCE</a:t>
            </a:r>
          </a:p>
          <a:p>
            <a:pPr algn="ctr"/>
            <a:r>
              <a:rPr lang="en-US"/>
              <a:t>ORGANIZATION</a:t>
            </a:r>
          </a:p>
        </p:txBody>
      </p:sp>
      <p:sp>
        <p:nvSpPr>
          <p:cNvPr id="18435" name="AutoShape 3"/>
          <p:cNvSpPr>
            <a:spLocks noChangeArrowheads="1"/>
          </p:cNvSpPr>
          <p:nvPr/>
        </p:nvSpPr>
        <p:spPr bwMode="auto">
          <a:xfrm rot="10800000">
            <a:off x="917575" y="4076700"/>
            <a:ext cx="1919288" cy="346075"/>
          </a:xfrm>
          <a:prstGeom prst="flowChartManualOperation">
            <a:avLst/>
          </a:prstGeom>
          <a:solidFill>
            <a:srgbClr val="B2B2B2"/>
          </a:solidFill>
          <a:ln w="9525">
            <a:solidFill>
              <a:schemeClr val="tx1"/>
            </a:solidFill>
            <a:miter lim="800000"/>
            <a:headEnd/>
            <a:tailEnd/>
          </a:ln>
        </p:spPr>
        <p:txBody>
          <a:bodyPr rot="10800000" wrap="none" anchor="ctr"/>
          <a:lstStyle/>
          <a:p>
            <a:pPr algn="ctr"/>
            <a:endParaRPr lang="en-US" sz="1400"/>
          </a:p>
        </p:txBody>
      </p:sp>
      <p:sp>
        <p:nvSpPr>
          <p:cNvPr id="24580" name="Rectangle 4"/>
          <p:cNvSpPr>
            <a:spLocks noChangeArrowheads="1"/>
          </p:cNvSpPr>
          <p:nvPr/>
        </p:nvSpPr>
        <p:spPr bwMode="auto">
          <a:xfrm rot="16200000">
            <a:off x="973138" y="2790825"/>
            <a:ext cx="1727200" cy="844550"/>
          </a:xfrm>
          <a:prstGeom prst="rect">
            <a:avLst/>
          </a:prstGeom>
          <a:gradFill rotWithShape="1">
            <a:gsLst>
              <a:gs pos="0">
                <a:srgbClr val="B2B2B2"/>
              </a:gs>
              <a:gs pos="50000">
                <a:schemeClr val="bg1"/>
              </a:gs>
              <a:gs pos="100000">
                <a:srgbClr val="B2B2B2"/>
              </a:gs>
            </a:gsLst>
            <a:lin ang="5400000" scaled="1"/>
          </a:gradFill>
          <a:ln w="9525">
            <a:solidFill>
              <a:schemeClr val="tx1"/>
            </a:solidFill>
            <a:miter lim="800000"/>
            <a:headEnd/>
            <a:tailEnd/>
          </a:ln>
          <a:effectLst/>
        </p:spPr>
        <p:txBody>
          <a:bodyPr wrap="none" anchor="ctr"/>
          <a:lstStyle/>
          <a:p>
            <a:pPr algn="ctr">
              <a:defRPr/>
            </a:pPr>
            <a:r>
              <a:rPr lang="en-US"/>
              <a:t>PRODUCT </a:t>
            </a:r>
          </a:p>
          <a:p>
            <a:pPr algn="ctr">
              <a:defRPr/>
            </a:pPr>
            <a:r>
              <a:rPr lang="en-US"/>
              <a:t>Excellence</a:t>
            </a:r>
          </a:p>
        </p:txBody>
      </p:sp>
      <p:sp>
        <p:nvSpPr>
          <p:cNvPr id="24581" name="Rectangle 5"/>
          <p:cNvSpPr>
            <a:spLocks noChangeArrowheads="1"/>
          </p:cNvSpPr>
          <p:nvPr/>
        </p:nvSpPr>
        <p:spPr bwMode="auto">
          <a:xfrm rot="16200000">
            <a:off x="3698875" y="2790825"/>
            <a:ext cx="1727200" cy="844550"/>
          </a:xfrm>
          <a:prstGeom prst="rect">
            <a:avLst/>
          </a:prstGeom>
          <a:gradFill rotWithShape="1">
            <a:gsLst>
              <a:gs pos="0">
                <a:srgbClr val="B2B2B2"/>
              </a:gs>
              <a:gs pos="50000">
                <a:schemeClr val="bg1"/>
              </a:gs>
              <a:gs pos="100000">
                <a:srgbClr val="B2B2B2"/>
              </a:gs>
            </a:gsLst>
            <a:lin ang="5400000" scaled="1"/>
          </a:gradFill>
          <a:ln w="9525">
            <a:solidFill>
              <a:schemeClr val="tx1"/>
            </a:solidFill>
            <a:miter lim="800000"/>
            <a:headEnd/>
            <a:tailEnd/>
          </a:ln>
          <a:effectLst/>
        </p:spPr>
        <p:txBody>
          <a:bodyPr wrap="none" anchor="ctr"/>
          <a:lstStyle/>
          <a:p>
            <a:pPr algn="ctr">
              <a:defRPr/>
            </a:pPr>
            <a:r>
              <a:rPr lang="en-US"/>
              <a:t>PROCESS </a:t>
            </a:r>
          </a:p>
          <a:p>
            <a:pPr algn="ctr">
              <a:defRPr/>
            </a:pPr>
            <a:r>
              <a:rPr lang="en-US"/>
              <a:t>Excellence</a:t>
            </a:r>
          </a:p>
        </p:txBody>
      </p:sp>
      <p:sp>
        <p:nvSpPr>
          <p:cNvPr id="24582" name="Rectangle 6"/>
          <p:cNvSpPr>
            <a:spLocks noChangeArrowheads="1"/>
          </p:cNvSpPr>
          <p:nvPr/>
        </p:nvSpPr>
        <p:spPr bwMode="auto">
          <a:xfrm rot="16200000">
            <a:off x="6427788" y="2790825"/>
            <a:ext cx="1727200" cy="844550"/>
          </a:xfrm>
          <a:prstGeom prst="rect">
            <a:avLst/>
          </a:prstGeom>
          <a:gradFill rotWithShape="1">
            <a:gsLst>
              <a:gs pos="0">
                <a:srgbClr val="B2B2B2"/>
              </a:gs>
              <a:gs pos="50000">
                <a:schemeClr val="bg1"/>
              </a:gs>
              <a:gs pos="100000">
                <a:srgbClr val="B2B2B2"/>
              </a:gs>
            </a:gsLst>
            <a:lin ang="5400000" scaled="1"/>
          </a:gradFill>
          <a:ln w="9525">
            <a:solidFill>
              <a:schemeClr val="tx1"/>
            </a:solidFill>
            <a:miter lim="800000"/>
            <a:headEnd/>
            <a:tailEnd/>
          </a:ln>
          <a:effectLst/>
        </p:spPr>
        <p:txBody>
          <a:bodyPr wrap="none" anchor="ctr"/>
          <a:lstStyle/>
          <a:p>
            <a:pPr algn="ctr">
              <a:defRPr/>
            </a:pPr>
            <a:r>
              <a:rPr lang="en-US"/>
              <a:t>PEOPLE </a:t>
            </a:r>
          </a:p>
          <a:p>
            <a:pPr algn="ctr">
              <a:defRPr/>
            </a:pPr>
            <a:r>
              <a:rPr lang="en-US"/>
              <a:t>Excellence</a:t>
            </a:r>
          </a:p>
        </p:txBody>
      </p:sp>
      <p:sp>
        <p:nvSpPr>
          <p:cNvPr id="18439" name="AutoShape 7"/>
          <p:cNvSpPr>
            <a:spLocks noChangeArrowheads="1"/>
          </p:cNvSpPr>
          <p:nvPr/>
        </p:nvSpPr>
        <p:spPr bwMode="auto">
          <a:xfrm rot="10800000">
            <a:off x="3644900" y="4076700"/>
            <a:ext cx="1919288" cy="346075"/>
          </a:xfrm>
          <a:prstGeom prst="flowChartManualOperation">
            <a:avLst/>
          </a:prstGeom>
          <a:solidFill>
            <a:srgbClr val="B2B2B2"/>
          </a:solidFill>
          <a:ln w="9525">
            <a:solidFill>
              <a:schemeClr val="tx1"/>
            </a:solidFill>
            <a:miter lim="800000"/>
            <a:headEnd/>
            <a:tailEnd/>
          </a:ln>
        </p:spPr>
        <p:txBody>
          <a:bodyPr rot="10800000" wrap="none" anchor="ctr"/>
          <a:lstStyle/>
          <a:p>
            <a:pPr algn="ctr"/>
            <a:endParaRPr lang="en-US" sz="1400"/>
          </a:p>
        </p:txBody>
      </p:sp>
      <p:sp>
        <p:nvSpPr>
          <p:cNvPr id="18440" name="AutoShape 8"/>
          <p:cNvSpPr>
            <a:spLocks noChangeArrowheads="1"/>
          </p:cNvSpPr>
          <p:nvPr/>
        </p:nvSpPr>
        <p:spPr bwMode="auto">
          <a:xfrm rot="10800000">
            <a:off x="6372225" y="4076700"/>
            <a:ext cx="1919288" cy="346075"/>
          </a:xfrm>
          <a:prstGeom prst="flowChartManualOperation">
            <a:avLst/>
          </a:prstGeom>
          <a:solidFill>
            <a:srgbClr val="B2B2B2"/>
          </a:solidFill>
          <a:ln w="9525">
            <a:solidFill>
              <a:schemeClr val="tx1"/>
            </a:solidFill>
            <a:miter lim="800000"/>
            <a:headEnd/>
            <a:tailEnd/>
          </a:ln>
        </p:spPr>
        <p:txBody>
          <a:bodyPr rot="10800000" wrap="none" anchor="ctr"/>
          <a:lstStyle/>
          <a:p>
            <a:pPr algn="ctr"/>
            <a:endParaRPr lang="en-US" sz="1400"/>
          </a:p>
        </p:txBody>
      </p:sp>
      <p:sp>
        <p:nvSpPr>
          <p:cNvPr id="24586" name="Rectangle 10"/>
          <p:cNvSpPr>
            <a:spLocks noChangeArrowheads="1"/>
          </p:cNvSpPr>
          <p:nvPr/>
        </p:nvSpPr>
        <p:spPr bwMode="auto">
          <a:xfrm>
            <a:off x="841375" y="4538663"/>
            <a:ext cx="1997075" cy="517525"/>
          </a:xfrm>
          <a:prstGeom prst="rect">
            <a:avLst/>
          </a:prstGeom>
          <a:noFill/>
          <a:ln w="9525">
            <a:noFill/>
            <a:miter lim="800000"/>
            <a:headEnd/>
            <a:tailEnd/>
          </a:ln>
        </p:spPr>
        <p:txBody>
          <a:bodyPr>
            <a:spAutoFit/>
          </a:bodyPr>
          <a:lstStyle/>
          <a:p>
            <a:pPr algn="ctr"/>
            <a:r>
              <a:rPr lang="en-US" sz="1400" dirty="0" err="1">
                <a:solidFill>
                  <a:schemeClr val="accent2"/>
                </a:solidFill>
              </a:rPr>
              <a:t>Produk</a:t>
            </a:r>
            <a:r>
              <a:rPr lang="en-US" sz="1400" dirty="0">
                <a:solidFill>
                  <a:schemeClr val="accent2"/>
                </a:solidFill>
              </a:rPr>
              <a:t> &amp; </a:t>
            </a:r>
            <a:r>
              <a:rPr lang="en-US" sz="1400" dirty="0" err="1">
                <a:solidFill>
                  <a:schemeClr val="accent2"/>
                </a:solidFill>
              </a:rPr>
              <a:t>Pelayanan</a:t>
            </a:r>
            <a:r>
              <a:rPr lang="en-US" sz="1400" dirty="0">
                <a:solidFill>
                  <a:schemeClr val="accent2"/>
                </a:solidFill>
              </a:rPr>
              <a:t> </a:t>
            </a:r>
          </a:p>
          <a:p>
            <a:pPr algn="ctr"/>
            <a:r>
              <a:rPr lang="en-US" sz="1400" dirty="0">
                <a:solidFill>
                  <a:schemeClr val="accent2"/>
                </a:solidFill>
              </a:rPr>
              <a:t>yang prima (excellent)</a:t>
            </a:r>
          </a:p>
        </p:txBody>
      </p:sp>
      <p:sp>
        <p:nvSpPr>
          <p:cNvPr id="24587" name="Rectangle 11"/>
          <p:cNvSpPr>
            <a:spLocks noChangeArrowheads="1"/>
          </p:cNvSpPr>
          <p:nvPr/>
        </p:nvSpPr>
        <p:spPr bwMode="auto">
          <a:xfrm>
            <a:off x="2903538" y="4489450"/>
            <a:ext cx="3390900" cy="1773238"/>
          </a:xfrm>
          <a:prstGeom prst="rect">
            <a:avLst/>
          </a:prstGeom>
          <a:noFill/>
          <a:ln w="9525">
            <a:noFill/>
            <a:miter lim="800000"/>
            <a:headEnd/>
            <a:tailEnd/>
          </a:ln>
        </p:spPr>
        <p:txBody>
          <a:bodyPr wrap="none">
            <a:spAutoFit/>
          </a:bodyPr>
          <a:lstStyle/>
          <a:p>
            <a:pPr algn="ctr">
              <a:lnSpc>
                <a:spcPct val="90000"/>
              </a:lnSpc>
              <a:spcBef>
                <a:spcPct val="20000"/>
              </a:spcBef>
              <a:buFontTx/>
              <a:buChar char="•"/>
            </a:pPr>
            <a:r>
              <a:rPr lang="en-US" sz="1400">
                <a:solidFill>
                  <a:schemeClr val="accent2"/>
                </a:solidFill>
              </a:rPr>
              <a:t>Sistem pelayanan yg efisien</a:t>
            </a:r>
          </a:p>
          <a:p>
            <a:pPr algn="ctr">
              <a:buFontTx/>
              <a:buChar char="•"/>
            </a:pPr>
            <a:r>
              <a:rPr lang="en-US" sz="1400">
                <a:solidFill>
                  <a:schemeClr val="accent2"/>
                </a:solidFill>
              </a:rPr>
              <a:t>Kebijakan/Prosedur yang berorientasi </a:t>
            </a:r>
          </a:p>
          <a:p>
            <a:pPr algn="ctr"/>
            <a:r>
              <a:rPr lang="en-US" sz="1400">
                <a:solidFill>
                  <a:schemeClr val="accent2"/>
                </a:solidFill>
              </a:rPr>
              <a:t>pada kenyamanan pelanggan</a:t>
            </a:r>
          </a:p>
          <a:p>
            <a:pPr algn="ctr">
              <a:buFontTx/>
              <a:buChar char="•"/>
            </a:pPr>
            <a:r>
              <a:rPr lang="en-US" sz="1400">
                <a:solidFill>
                  <a:schemeClr val="accent2"/>
                </a:solidFill>
              </a:rPr>
              <a:t>Database Pelanggan</a:t>
            </a:r>
          </a:p>
          <a:p>
            <a:pPr algn="ctr">
              <a:buFontTx/>
              <a:buChar char="•"/>
            </a:pPr>
            <a:r>
              <a:rPr lang="en-US" sz="1400">
                <a:solidFill>
                  <a:schemeClr val="accent2"/>
                </a:solidFill>
              </a:rPr>
              <a:t>Sistem Umpan Balik yang komprehensif</a:t>
            </a:r>
          </a:p>
          <a:p>
            <a:pPr algn="ctr">
              <a:buFontTx/>
              <a:buChar char="•"/>
            </a:pPr>
            <a:r>
              <a:rPr lang="en-US" sz="1400">
                <a:solidFill>
                  <a:schemeClr val="accent2"/>
                </a:solidFill>
              </a:rPr>
              <a:t>Sistem untuk peningkatan secara </a:t>
            </a:r>
          </a:p>
          <a:p>
            <a:pPr algn="ctr"/>
            <a:r>
              <a:rPr lang="en-US" sz="1400">
                <a:solidFill>
                  <a:schemeClr val="accent2"/>
                </a:solidFill>
              </a:rPr>
              <a:t>berkesinambungan</a:t>
            </a:r>
          </a:p>
          <a:p>
            <a:pPr algn="ctr">
              <a:buFontTx/>
              <a:buChar char="•"/>
            </a:pPr>
            <a:r>
              <a:rPr lang="en-US" sz="1400">
                <a:solidFill>
                  <a:schemeClr val="accent2"/>
                </a:solidFill>
              </a:rPr>
              <a:t>Struktur Organisasi yang efektif</a:t>
            </a:r>
          </a:p>
        </p:txBody>
      </p:sp>
      <p:sp>
        <p:nvSpPr>
          <p:cNvPr id="24588" name="Rectangle 12"/>
          <p:cNvSpPr>
            <a:spLocks noChangeArrowheads="1"/>
          </p:cNvSpPr>
          <p:nvPr/>
        </p:nvSpPr>
        <p:spPr bwMode="auto">
          <a:xfrm>
            <a:off x="6372225" y="4437063"/>
            <a:ext cx="2057400" cy="517525"/>
          </a:xfrm>
          <a:prstGeom prst="rect">
            <a:avLst/>
          </a:prstGeom>
          <a:noFill/>
          <a:ln w="9525">
            <a:noFill/>
            <a:miter lim="800000"/>
            <a:headEnd/>
            <a:tailEnd/>
          </a:ln>
        </p:spPr>
        <p:txBody>
          <a:bodyPr wrap="none">
            <a:spAutoFit/>
          </a:bodyPr>
          <a:lstStyle/>
          <a:p>
            <a:pPr algn="ctr"/>
            <a:r>
              <a:rPr lang="en-US" sz="1400">
                <a:solidFill>
                  <a:schemeClr val="accent2"/>
                </a:solidFill>
              </a:rPr>
              <a:t>SDM yang kompeten &amp; </a:t>
            </a:r>
          </a:p>
          <a:p>
            <a:pPr algn="ctr"/>
            <a:r>
              <a:rPr lang="en-US" sz="1400">
                <a:solidFill>
                  <a:schemeClr val="accent2"/>
                </a:solidFill>
              </a:rPr>
              <a:t>terlatih</a:t>
            </a:r>
          </a:p>
        </p:txBody>
      </p:sp>
      <p:sp>
        <p:nvSpPr>
          <p:cNvPr id="24589" name="Rectangle 13"/>
          <p:cNvSpPr>
            <a:spLocks noChangeArrowheads="1"/>
          </p:cNvSpPr>
          <p:nvPr/>
        </p:nvSpPr>
        <p:spPr bwMode="auto">
          <a:xfrm>
            <a:off x="395288" y="4292600"/>
            <a:ext cx="8296275" cy="2160588"/>
          </a:xfrm>
          <a:prstGeom prst="rect">
            <a:avLst/>
          </a:prstGeom>
          <a:noFill/>
          <a:ln w="19050">
            <a:solidFill>
              <a:srgbClr val="FF0000"/>
            </a:solidFill>
            <a:prstDash val="dash"/>
            <a:miter lim="800000"/>
            <a:headEnd/>
            <a:tailEnd/>
          </a:ln>
        </p:spPr>
        <p:txBody>
          <a:bodyPr wrap="none" anchor="ctr"/>
          <a:lstStyle/>
          <a:p>
            <a:endParaRPr lang="en-US"/>
          </a:p>
        </p:txBody>
      </p:sp>
      <p:sp>
        <p:nvSpPr>
          <p:cNvPr id="24590" name="AutoShape 14"/>
          <p:cNvSpPr>
            <a:spLocks noChangeArrowheads="1"/>
          </p:cNvSpPr>
          <p:nvPr/>
        </p:nvSpPr>
        <p:spPr bwMode="auto">
          <a:xfrm>
            <a:off x="684213" y="6308725"/>
            <a:ext cx="1804987" cy="327025"/>
          </a:xfrm>
          <a:prstGeom prst="roundRect">
            <a:avLst>
              <a:gd name="adj" fmla="val 16667"/>
            </a:avLst>
          </a:prstGeom>
          <a:gradFill rotWithShape="1">
            <a:gsLst>
              <a:gs pos="0">
                <a:srgbClr val="FF3399"/>
              </a:gs>
              <a:gs pos="50000">
                <a:schemeClr val="bg1"/>
              </a:gs>
              <a:gs pos="100000">
                <a:srgbClr val="FF3399"/>
              </a:gs>
            </a:gsLst>
            <a:lin ang="5400000" scaled="1"/>
          </a:gradFill>
          <a:ln w="9525">
            <a:noFill/>
            <a:round/>
            <a:headEnd/>
            <a:tailEnd/>
          </a:ln>
          <a:effectLst/>
        </p:spPr>
        <p:txBody>
          <a:bodyPr wrap="none" anchor="ctr"/>
          <a:lstStyle/>
          <a:p>
            <a:pPr algn="ctr">
              <a:defRPr/>
            </a:pPr>
            <a:r>
              <a:rPr lang="en-US" sz="1400" b="1"/>
              <a:t>Penggerak / Driver</a:t>
            </a:r>
          </a:p>
        </p:txBody>
      </p:sp>
      <p:sp>
        <p:nvSpPr>
          <p:cNvPr id="18446" name="Line 16"/>
          <p:cNvSpPr>
            <a:spLocks noChangeShapeType="1"/>
          </p:cNvSpPr>
          <p:nvPr/>
        </p:nvSpPr>
        <p:spPr bwMode="auto">
          <a:xfrm>
            <a:off x="684213" y="1268413"/>
            <a:ext cx="7775575" cy="0"/>
          </a:xfrm>
          <a:prstGeom prst="line">
            <a:avLst/>
          </a:prstGeom>
          <a:noFill/>
          <a:ln w="57150" cmpd="thinThick">
            <a:solidFill>
              <a:schemeClr val="tx1"/>
            </a:solidFill>
            <a:round/>
            <a:headEnd/>
            <a:tailEnd/>
          </a:ln>
        </p:spPr>
        <p:txBody>
          <a:bodyPr/>
          <a:lstStyle/>
          <a:p>
            <a:endParaRPr lang="en-US"/>
          </a:p>
        </p:txBody>
      </p:sp>
      <p:sp>
        <p:nvSpPr>
          <p:cNvPr id="18447" name="Rectangle 17"/>
          <p:cNvSpPr>
            <a:spLocks noGrp="1" noChangeArrowheads="1"/>
          </p:cNvSpPr>
          <p:nvPr>
            <p:ph type="title"/>
          </p:nvPr>
        </p:nvSpPr>
        <p:spPr>
          <a:noFill/>
        </p:spPr>
        <p:txBody>
          <a:bodyPr/>
          <a:lstStyle/>
          <a:p>
            <a:pPr eaLnBrk="1" hangingPunct="1"/>
            <a:r>
              <a:rPr lang="en-US" sz="3600" smtClean="0"/>
              <a:t>3 Pilar Pelayanan Berkualitas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4586"/>
                                        </p:tgtEl>
                                        <p:attrNameLst>
                                          <p:attrName>style.visibility</p:attrName>
                                        </p:attrNameLst>
                                      </p:cBhvr>
                                      <p:to>
                                        <p:strVal val="visible"/>
                                      </p:to>
                                    </p:set>
                                    <p:animEffect transition="in" filter="fade">
                                      <p:cBhvr>
                                        <p:cTn id="7" dur="1000"/>
                                        <p:tgtEl>
                                          <p:spTgt spid="24586"/>
                                        </p:tgtEl>
                                      </p:cBhvr>
                                    </p:animEffect>
                                    <p:anim calcmode="lin" valueType="num">
                                      <p:cBhvr>
                                        <p:cTn id="8" dur="1000" fill="hold"/>
                                        <p:tgtEl>
                                          <p:spTgt spid="24586"/>
                                        </p:tgtEl>
                                        <p:attrNameLst>
                                          <p:attrName>ppt_x</p:attrName>
                                        </p:attrNameLst>
                                      </p:cBhvr>
                                      <p:tavLst>
                                        <p:tav tm="0">
                                          <p:val>
                                            <p:strVal val="#ppt_x"/>
                                          </p:val>
                                        </p:tav>
                                        <p:tav tm="100000">
                                          <p:val>
                                            <p:strVal val="#ppt_x"/>
                                          </p:val>
                                        </p:tav>
                                      </p:tavLst>
                                    </p:anim>
                                    <p:anim calcmode="lin" valueType="num">
                                      <p:cBhvr>
                                        <p:cTn id="9" dur="900" decel="100000" fill="hold"/>
                                        <p:tgtEl>
                                          <p:spTgt spid="2458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58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4587"/>
                                        </p:tgtEl>
                                        <p:attrNameLst>
                                          <p:attrName>style.visibility</p:attrName>
                                        </p:attrNameLst>
                                      </p:cBhvr>
                                      <p:to>
                                        <p:strVal val="visible"/>
                                      </p:to>
                                    </p:set>
                                    <p:animEffect transition="in" filter="fade">
                                      <p:cBhvr>
                                        <p:cTn id="13" dur="1000"/>
                                        <p:tgtEl>
                                          <p:spTgt spid="24587"/>
                                        </p:tgtEl>
                                      </p:cBhvr>
                                    </p:animEffect>
                                    <p:anim calcmode="lin" valueType="num">
                                      <p:cBhvr>
                                        <p:cTn id="14" dur="1000" fill="hold"/>
                                        <p:tgtEl>
                                          <p:spTgt spid="24587"/>
                                        </p:tgtEl>
                                        <p:attrNameLst>
                                          <p:attrName>ppt_x</p:attrName>
                                        </p:attrNameLst>
                                      </p:cBhvr>
                                      <p:tavLst>
                                        <p:tav tm="0">
                                          <p:val>
                                            <p:strVal val="#ppt_x"/>
                                          </p:val>
                                        </p:tav>
                                        <p:tav tm="100000">
                                          <p:val>
                                            <p:strVal val="#ppt_x"/>
                                          </p:val>
                                        </p:tav>
                                      </p:tavLst>
                                    </p:anim>
                                    <p:anim calcmode="lin" valueType="num">
                                      <p:cBhvr>
                                        <p:cTn id="15" dur="900" decel="100000" fill="hold"/>
                                        <p:tgtEl>
                                          <p:spTgt spid="2458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458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4588"/>
                                        </p:tgtEl>
                                        <p:attrNameLst>
                                          <p:attrName>style.visibility</p:attrName>
                                        </p:attrNameLst>
                                      </p:cBhvr>
                                      <p:to>
                                        <p:strVal val="visible"/>
                                      </p:to>
                                    </p:set>
                                    <p:animEffect transition="in" filter="fade">
                                      <p:cBhvr>
                                        <p:cTn id="19" dur="1000"/>
                                        <p:tgtEl>
                                          <p:spTgt spid="24588"/>
                                        </p:tgtEl>
                                      </p:cBhvr>
                                    </p:animEffect>
                                    <p:anim calcmode="lin" valueType="num">
                                      <p:cBhvr>
                                        <p:cTn id="20" dur="1000" fill="hold"/>
                                        <p:tgtEl>
                                          <p:spTgt spid="24588"/>
                                        </p:tgtEl>
                                        <p:attrNameLst>
                                          <p:attrName>ppt_x</p:attrName>
                                        </p:attrNameLst>
                                      </p:cBhvr>
                                      <p:tavLst>
                                        <p:tav tm="0">
                                          <p:val>
                                            <p:strVal val="#ppt_x"/>
                                          </p:val>
                                        </p:tav>
                                        <p:tav tm="100000">
                                          <p:val>
                                            <p:strVal val="#ppt_x"/>
                                          </p:val>
                                        </p:tav>
                                      </p:tavLst>
                                    </p:anim>
                                    <p:anim calcmode="lin" valueType="num">
                                      <p:cBhvr>
                                        <p:cTn id="21" dur="900" decel="100000" fill="hold"/>
                                        <p:tgtEl>
                                          <p:spTgt spid="2458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4588"/>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24589"/>
                                        </p:tgtEl>
                                        <p:attrNameLst>
                                          <p:attrName>style.visibility</p:attrName>
                                        </p:attrNameLst>
                                      </p:cBhvr>
                                      <p:to>
                                        <p:strVal val="visible"/>
                                      </p:to>
                                    </p:set>
                                    <p:animEffect transition="in" filter="fade">
                                      <p:cBhvr>
                                        <p:cTn id="25" dur="1000"/>
                                        <p:tgtEl>
                                          <p:spTgt spid="24589"/>
                                        </p:tgtEl>
                                      </p:cBhvr>
                                    </p:animEffect>
                                    <p:anim calcmode="lin" valueType="num">
                                      <p:cBhvr>
                                        <p:cTn id="26" dur="1000" fill="hold"/>
                                        <p:tgtEl>
                                          <p:spTgt spid="24589"/>
                                        </p:tgtEl>
                                        <p:attrNameLst>
                                          <p:attrName>ppt_x</p:attrName>
                                        </p:attrNameLst>
                                      </p:cBhvr>
                                      <p:tavLst>
                                        <p:tav tm="0">
                                          <p:val>
                                            <p:strVal val="#ppt_x"/>
                                          </p:val>
                                        </p:tav>
                                        <p:tav tm="100000">
                                          <p:val>
                                            <p:strVal val="#ppt_x"/>
                                          </p:val>
                                        </p:tav>
                                      </p:tavLst>
                                    </p:anim>
                                    <p:anim calcmode="lin" valueType="num">
                                      <p:cBhvr>
                                        <p:cTn id="27" dur="900" decel="100000" fill="hold"/>
                                        <p:tgtEl>
                                          <p:spTgt spid="2458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4589"/>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24590"/>
                                        </p:tgtEl>
                                        <p:attrNameLst>
                                          <p:attrName>style.visibility</p:attrName>
                                        </p:attrNameLst>
                                      </p:cBhvr>
                                      <p:to>
                                        <p:strVal val="visible"/>
                                      </p:to>
                                    </p:set>
                                    <p:animEffect transition="in" filter="fade">
                                      <p:cBhvr>
                                        <p:cTn id="31" dur="1000"/>
                                        <p:tgtEl>
                                          <p:spTgt spid="24590"/>
                                        </p:tgtEl>
                                      </p:cBhvr>
                                    </p:animEffect>
                                    <p:anim calcmode="lin" valueType="num">
                                      <p:cBhvr>
                                        <p:cTn id="32" dur="1000" fill="hold"/>
                                        <p:tgtEl>
                                          <p:spTgt spid="24590"/>
                                        </p:tgtEl>
                                        <p:attrNameLst>
                                          <p:attrName>ppt_x</p:attrName>
                                        </p:attrNameLst>
                                      </p:cBhvr>
                                      <p:tavLst>
                                        <p:tav tm="0">
                                          <p:val>
                                            <p:strVal val="#ppt_x"/>
                                          </p:val>
                                        </p:tav>
                                        <p:tav tm="100000">
                                          <p:val>
                                            <p:strVal val="#ppt_x"/>
                                          </p:val>
                                        </p:tav>
                                      </p:tavLst>
                                    </p:anim>
                                    <p:anim calcmode="lin" valueType="num">
                                      <p:cBhvr>
                                        <p:cTn id="33" dur="900" decel="100000" fill="hold"/>
                                        <p:tgtEl>
                                          <p:spTgt spid="2459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459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p:bldP spid="24587" grpId="0"/>
      <p:bldP spid="24588" grpId="0"/>
      <p:bldP spid="24589" grpId="0" animBg="1"/>
      <p:bldP spid="2459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id-ID" dirty="0"/>
              <a:t>Kebijakan dan Manajemen Pelayanan publik di Indonesia:</a:t>
            </a:r>
            <a:endParaRPr lang="en-US" dirty="0"/>
          </a:p>
          <a:p>
            <a:pPr lvl="0"/>
            <a:r>
              <a:rPr lang="id-ID" dirty="0"/>
              <a:t>Kepmenpan  No.81/1993</a:t>
            </a:r>
            <a:endParaRPr lang="en-US" dirty="0"/>
          </a:p>
          <a:p>
            <a:pPr lvl="0"/>
            <a:r>
              <a:rPr lang="id-ID" dirty="0"/>
              <a:t>Kepmenpan  No. 63/2003</a:t>
            </a:r>
            <a:endParaRPr lang="en-US" dirty="0"/>
          </a:p>
          <a:p>
            <a:pPr lvl="0"/>
            <a:r>
              <a:rPr lang="id-ID" dirty="0"/>
              <a:t>Kepmenpan  No. 25/2004</a:t>
            </a:r>
            <a:endParaRPr lang="en-US" dirty="0"/>
          </a:p>
          <a:p>
            <a:pPr lvl="0"/>
            <a:r>
              <a:rPr lang="id-ID" dirty="0"/>
              <a:t>Kepmenpan  No. </a:t>
            </a:r>
            <a:r>
              <a:rPr lang="id-ID" dirty="0" smtClean="0"/>
              <a:t>26/2004</a:t>
            </a:r>
            <a:endParaRPr lang="en-US" dirty="0"/>
          </a:p>
        </p:txBody>
      </p:sp>
    </p:spTree>
    <p:extLst>
      <p:ext uri="{BB962C8B-B14F-4D97-AF65-F5344CB8AC3E}">
        <p14:creationId xmlns:p14="http://schemas.microsoft.com/office/powerpoint/2010/main" val="2043960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2185077-E7BA-4149-81C1-3C409DCA0EBF}" type="slidenum">
              <a:rPr lang="en-US"/>
              <a:pPr>
                <a:defRPr/>
              </a:pPr>
              <a:t>3</a:t>
            </a:fld>
            <a:endParaRPr lang="en-US"/>
          </a:p>
        </p:txBody>
      </p:sp>
      <p:sp>
        <p:nvSpPr>
          <p:cNvPr id="22538" name="Rectangle 10"/>
          <p:cNvSpPr>
            <a:spLocks noChangeArrowheads="1"/>
          </p:cNvSpPr>
          <p:nvPr/>
        </p:nvSpPr>
        <p:spPr bwMode="auto">
          <a:xfrm>
            <a:off x="703384" y="3641725"/>
            <a:ext cx="8018585" cy="1938992"/>
          </a:xfrm>
          <a:prstGeom prst="rect">
            <a:avLst/>
          </a:prstGeom>
          <a:noFill/>
          <a:ln w="12700" algn="ctr">
            <a:solidFill>
              <a:schemeClr val="tx1"/>
            </a:solidFill>
            <a:miter lim="800000"/>
            <a:headEnd/>
            <a:tailEnd/>
          </a:ln>
        </p:spPr>
        <p:txBody>
          <a:bodyPr>
            <a:spAutoFit/>
          </a:bodyPr>
          <a:lstStyle/>
          <a:p>
            <a:pPr algn="just">
              <a:lnSpc>
                <a:spcPct val="80000"/>
              </a:lnSpc>
              <a:spcBef>
                <a:spcPct val="20000"/>
              </a:spcBef>
              <a:buClr>
                <a:schemeClr val="tx1"/>
              </a:buClr>
              <a:buSzPct val="75000"/>
              <a:buFont typeface="Wingdings" pitchFamily="2" charset="2"/>
              <a:buNone/>
            </a:pPr>
            <a:r>
              <a:rPr lang="en-US" sz="2400" dirty="0" err="1"/>
              <a:t>Pelayanan</a:t>
            </a:r>
            <a:r>
              <a:rPr lang="en-US" sz="2400" dirty="0"/>
              <a:t> Prima </a:t>
            </a:r>
            <a:r>
              <a:rPr lang="en-US" sz="2400" dirty="0" err="1"/>
              <a:t>adalah</a:t>
            </a:r>
            <a:r>
              <a:rPr lang="en-US" sz="2400" dirty="0"/>
              <a:t> </a:t>
            </a:r>
            <a:r>
              <a:rPr lang="en-US" sz="2400" dirty="0" err="1"/>
              <a:t>kepedulian</a:t>
            </a:r>
            <a:r>
              <a:rPr lang="en-US" sz="2400" dirty="0"/>
              <a:t> </a:t>
            </a:r>
            <a:r>
              <a:rPr lang="en-US" sz="2400" dirty="0" err="1"/>
              <a:t>kepada</a:t>
            </a:r>
            <a:r>
              <a:rPr lang="en-US" sz="2400" dirty="0"/>
              <a:t> </a:t>
            </a:r>
            <a:r>
              <a:rPr lang="en-US" sz="2400" dirty="0" err="1"/>
              <a:t>pelanggan</a:t>
            </a:r>
            <a:r>
              <a:rPr lang="en-US" sz="2400" dirty="0"/>
              <a:t> </a:t>
            </a:r>
            <a:r>
              <a:rPr lang="en-US" sz="2400" dirty="0" err="1"/>
              <a:t>dengan</a:t>
            </a:r>
            <a:r>
              <a:rPr lang="en-US" sz="2400" dirty="0"/>
              <a:t>   </a:t>
            </a:r>
            <a:r>
              <a:rPr lang="en-US" sz="2400" dirty="0" err="1"/>
              <a:t>memberikan</a:t>
            </a:r>
            <a:r>
              <a:rPr lang="en-US" sz="2400" dirty="0"/>
              <a:t> </a:t>
            </a:r>
            <a:r>
              <a:rPr lang="en-US" sz="2400" dirty="0" err="1"/>
              <a:t>layanan</a:t>
            </a:r>
            <a:r>
              <a:rPr lang="en-US" sz="2400" dirty="0"/>
              <a:t> </a:t>
            </a:r>
            <a:r>
              <a:rPr lang="en-US" sz="2400" dirty="0" err="1"/>
              <a:t>terbaik</a:t>
            </a:r>
            <a:r>
              <a:rPr lang="en-US" sz="2400" dirty="0"/>
              <a:t> </a:t>
            </a:r>
            <a:r>
              <a:rPr lang="en-US" sz="2400" dirty="0" err="1"/>
              <a:t>untuk</a:t>
            </a:r>
            <a:r>
              <a:rPr lang="en-US" sz="2400" dirty="0"/>
              <a:t> </a:t>
            </a:r>
            <a:r>
              <a:rPr lang="en-US" sz="2400" dirty="0" err="1"/>
              <a:t>memfasilitasi</a:t>
            </a:r>
            <a:r>
              <a:rPr lang="en-US" sz="2400" dirty="0"/>
              <a:t> </a:t>
            </a:r>
            <a:r>
              <a:rPr lang="en-US" sz="2400" dirty="0" err="1"/>
              <a:t>kemudahan</a:t>
            </a:r>
            <a:r>
              <a:rPr lang="en-US" sz="2400" dirty="0"/>
              <a:t> </a:t>
            </a:r>
            <a:r>
              <a:rPr lang="en-US" sz="2400" dirty="0" err="1"/>
              <a:t>pemenuhan</a:t>
            </a:r>
            <a:r>
              <a:rPr lang="en-US" sz="2400" dirty="0"/>
              <a:t> </a:t>
            </a:r>
            <a:r>
              <a:rPr lang="en-US" sz="2400" dirty="0" err="1"/>
              <a:t>kebutuhan</a:t>
            </a:r>
            <a:r>
              <a:rPr lang="en-US" sz="2400" dirty="0"/>
              <a:t> </a:t>
            </a:r>
            <a:r>
              <a:rPr lang="en-US" sz="2400" dirty="0" err="1"/>
              <a:t>dan</a:t>
            </a:r>
            <a:r>
              <a:rPr lang="en-US" sz="2400" dirty="0"/>
              <a:t> </a:t>
            </a:r>
            <a:r>
              <a:rPr lang="en-US" sz="2400" dirty="0" err="1"/>
              <a:t>mewujudkan</a:t>
            </a:r>
            <a:r>
              <a:rPr lang="en-US" sz="2400" dirty="0"/>
              <a:t> </a:t>
            </a:r>
            <a:r>
              <a:rPr lang="en-US" sz="2400" dirty="0" err="1"/>
              <a:t>kepuasannya</a:t>
            </a:r>
            <a:r>
              <a:rPr lang="en-US" sz="2400" dirty="0"/>
              <a:t>, agar </a:t>
            </a:r>
            <a:r>
              <a:rPr lang="en-US" sz="2400" dirty="0" err="1"/>
              <a:t>mereka</a:t>
            </a:r>
            <a:r>
              <a:rPr lang="en-US" sz="2400" dirty="0"/>
              <a:t> </a:t>
            </a:r>
            <a:r>
              <a:rPr lang="en-US" sz="2400" dirty="0" err="1"/>
              <a:t>selalu</a:t>
            </a:r>
            <a:r>
              <a:rPr lang="en-US" sz="2400" dirty="0"/>
              <a:t> loyal </a:t>
            </a:r>
            <a:r>
              <a:rPr lang="en-US" sz="2400" dirty="0" err="1"/>
              <a:t>kepada</a:t>
            </a:r>
            <a:r>
              <a:rPr lang="en-US" sz="2400" dirty="0"/>
              <a:t> </a:t>
            </a:r>
            <a:r>
              <a:rPr lang="en-US" sz="2400" dirty="0" err="1"/>
              <a:t>organisasi</a:t>
            </a:r>
            <a:r>
              <a:rPr lang="en-US" sz="2400" dirty="0"/>
              <a:t> /</a:t>
            </a:r>
            <a:r>
              <a:rPr lang="en-US" sz="2400" dirty="0" err="1"/>
              <a:t>perusahaan</a:t>
            </a:r>
            <a:r>
              <a:rPr lang="en-US" sz="2400" dirty="0"/>
              <a:t>. </a:t>
            </a:r>
          </a:p>
          <a:p>
            <a:pPr algn="just">
              <a:lnSpc>
                <a:spcPct val="80000"/>
              </a:lnSpc>
              <a:spcBef>
                <a:spcPct val="20000"/>
              </a:spcBef>
              <a:buClr>
                <a:schemeClr val="tx1"/>
              </a:buClr>
              <a:buSzPct val="75000"/>
              <a:buFont typeface="Wingdings" pitchFamily="2" charset="2"/>
              <a:buNone/>
            </a:pPr>
            <a:r>
              <a:rPr lang="en-US" sz="2400" dirty="0"/>
              <a:t>(</a:t>
            </a:r>
            <a:r>
              <a:rPr lang="en-US" sz="2400" dirty="0" err="1"/>
              <a:t>Dasar-dasar</a:t>
            </a:r>
            <a:r>
              <a:rPr lang="en-US" sz="2400" dirty="0"/>
              <a:t> </a:t>
            </a:r>
            <a:r>
              <a:rPr lang="en-US" sz="2400" dirty="0" err="1"/>
              <a:t>Pelayanan</a:t>
            </a:r>
            <a:r>
              <a:rPr lang="en-US" sz="2400" dirty="0"/>
              <a:t> Prima, </a:t>
            </a:r>
            <a:r>
              <a:rPr lang="en-US" sz="2400" dirty="0" err="1"/>
              <a:t>Atep</a:t>
            </a:r>
            <a:r>
              <a:rPr lang="en-US" sz="2400" dirty="0"/>
              <a:t> </a:t>
            </a:r>
            <a:r>
              <a:rPr lang="en-US" sz="2400" dirty="0" err="1"/>
              <a:t>Adya</a:t>
            </a:r>
            <a:r>
              <a:rPr lang="en-US" sz="2400" dirty="0"/>
              <a:t> </a:t>
            </a:r>
            <a:r>
              <a:rPr lang="en-US" sz="2400" dirty="0" err="1" smtClean="0"/>
              <a:t>Barata</a:t>
            </a:r>
            <a:r>
              <a:rPr lang="en-US" sz="2400" dirty="0" smtClean="0"/>
              <a:t>.</a:t>
            </a:r>
            <a:endParaRPr lang="en-US" sz="2400" dirty="0"/>
          </a:p>
        </p:txBody>
      </p:sp>
      <p:sp>
        <p:nvSpPr>
          <p:cNvPr id="167950" name="Rectangle 14"/>
          <p:cNvSpPr>
            <a:spLocks noChangeArrowheads="1"/>
          </p:cNvSpPr>
          <p:nvPr/>
        </p:nvSpPr>
        <p:spPr bwMode="auto">
          <a:xfrm>
            <a:off x="703385" y="1295400"/>
            <a:ext cx="8025912" cy="1828800"/>
          </a:xfrm>
          <a:prstGeom prst="rect">
            <a:avLst/>
          </a:prstGeom>
          <a:noFill/>
          <a:ln w="12700">
            <a:solidFill>
              <a:schemeClr val="tx1"/>
            </a:solidFill>
            <a:miter lim="800000"/>
            <a:headEnd/>
            <a:tailEnd/>
          </a:ln>
        </p:spPr>
        <p:txBody>
          <a:bodyPr anchor="ctr"/>
          <a:lstStyle/>
          <a:p>
            <a:pPr marL="342900" indent="-342900" algn="just">
              <a:lnSpc>
                <a:spcPct val="80000"/>
              </a:lnSpc>
              <a:spcBef>
                <a:spcPct val="20000"/>
              </a:spcBef>
              <a:buClr>
                <a:schemeClr val="tx1"/>
              </a:buClr>
              <a:buSzPct val="75000"/>
              <a:buFont typeface="Wingdings" pitchFamily="2" charset="2"/>
              <a:buChar char="v"/>
            </a:pPr>
            <a:r>
              <a:rPr lang="en-US" sz="2400">
                <a:cs typeface="Times New Roman" pitchFamily="18" charset="0"/>
              </a:rPr>
              <a:t>Pelayanan Prima adalah pelayanan yang sangat baik dan atau pelayanan yang terbaik, sesuai dengan standar yang berlaku atau dimiliki oleh instansi yang memberi pelayanan sehingga mampu memuaskan pihak yang dilayani (pelanggan) (LAN-RI 2004).</a:t>
            </a:r>
          </a:p>
        </p:txBody>
      </p:sp>
      <p:sp>
        <p:nvSpPr>
          <p:cNvPr id="7173" name="Rectangle 16"/>
          <p:cNvSpPr>
            <a:spLocks noChangeArrowheads="1"/>
          </p:cNvSpPr>
          <p:nvPr/>
        </p:nvSpPr>
        <p:spPr bwMode="auto">
          <a:xfrm>
            <a:off x="653562" y="312619"/>
            <a:ext cx="8349762" cy="800219"/>
          </a:xfrm>
          <a:prstGeom prst="rect">
            <a:avLst/>
          </a:prstGeom>
          <a:noFill/>
          <a:ln w="9525">
            <a:noFill/>
            <a:miter lim="800000"/>
            <a:headEnd/>
            <a:tailEnd/>
          </a:ln>
        </p:spPr>
        <p:txBody>
          <a:bodyPr anchor="b">
            <a:spAutoFit/>
          </a:bodyPr>
          <a:lstStyle/>
          <a:p>
            <a:r>
              <a:rPr lang="en-US" sz="2800" b="1" dirty="0" err="1">
                <a:solidFill>
                  <a:srgbClr val="FF3300"/>
                </a:solidFill>
                <a:latin typeface="Comic Sans MS" pitchFamily="66" charset="0"/>
              </a:rPr>
              <a:t>Pelayanan</a:t>
            </a:r>
            <a:r>
              <a:rPr lang="en-US" sz="2800" b="1" dirty="0">
                <a:solidFill>
                  <a:srgbClr val="FF3300"/>
                </a:solidFill>
                <a:latin typeface="Comic Sans MS" pitchFamily="66" charset="0"/>
              </a:rPr>
              <a:t> Prima ?</a:t>
            </a:r>
            <a:br>
              <a:rPr lang="en-US" sz="2800" b="1" dirty="0">
                <a:solidFill>
                  <a:srgbClr val="FF3300"/>
                </a:solidFill>
                <a:latin typeface="Comic Sans MS" pitchFamily="66" charset="0"/>
              </a:rPr>
            </a:br>
            <a:r>
              <a:rPr lang="en-US" b="1" dirty="0">
                <a:solidFill>
                  <a:schemeClr val="bg1"/>
                </a:solidFill>
                <a:latin typeface="Comic Sans MS" pitchFamily="66" charset="0"/>
              </a:rPr>
              <a:t>(Excellent Service = Service </a:t>
            </a:r>
            <a:r>
              <a:rPr lang="en-US" b="1" dirty="0" smtClean="0">
                <a:solidFill>
                  <a:schemeClr val="bg1"/>
                </a:solidFill>
                <a:latin typeface="Comic Sans MS" pitchFamily="66" charset="0"/>
              </a:rPr>
              <a:t>Excellence</a:t>
            </a:r>
            <a:endParaRPr lang="en-US" b="1" dirty="0">
              <a:solidFill>
                <a:schemeClr val="bg1"/>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67950"/>
                                        </p:tgtEl>
                                        <p:attrNameLst>
                                          <p:attrName>style.visibility</p:attrName>
                                        </p:attrNameLst>
                                      </p:cBhvr>
                                      <p:to>
                                        <p:strVal val="visible"/>
                                      </p:to>
                                    </p:set>
                                    <p:animEffect transition="in" filter="fade">
                                      <p:cBhvr>
                                        <p:cTn id="7" dur="500"/>
                                        <p:tgtEl>
                                          <p:spTgt spid="167950"/>
                                        </p:tgtEl>
                                      </p:cBhvr>
                                    </p:animEffect>
                                    <p:anim calcmode="lin" valueType="num">
                                      <p:cBhvr>
                                        <p:cTn id="8" dur="500" fill="hold"/>
                                        <p:tgtEl>
                                          <p:spTgt spid="167950"/>
                                        </p:tgtEl>
                                        <p:attrNameLst>
                                          <p:attrName>ppt_x</p:attrName>
                                        </p:attrNameLst>
                                      </p:cBhvr>
                                      <p:tavLst>
                                        <p:tav tm="0">
                                          <p:val>
                                            <p:strVal val="#ppt_x-.1"/>
                                          </p:val>
                                        </p:tav>
                                        <p:tav tm="100000">
                                          <p:val>
                                            <p:strVal val="#ppt_x"/>
                                          </p:val>
                                        </p:tav>
                                      </p:tavLst>
                                    </p:anim>
                                    <p:anim calcmode="lin" valueType="num">
                                      <p:cBhvr>
                                        <p:cTn id="9" dur="500" fill="hold"/>
                                        <p:tgtEl>
                                          <p:spTgt spid="167950"/>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22538"/>
                                        </p:tgtEl>
                                        <p:attrNameLst>
                                          <p:attrName>style.visibility</p:attrName>
                                        </p:attrNameLst>
                                      </p:cBhvr>
                                      <p:to>
                                        <p:strVal val="visible"/>
                                      </p:to>
                                    </p:set>
                                    <p:animEffect transition="in" filter="fade">
                                      <p:cBhvr>
                                        <p:cTn id="14" dur="500"/>
                                        <p:tgtEl>
                                          <p:spTgt spid="22538"/>
                                        </p:tgtEl>
                                      </p:cBhvr>
                                    </p:animEffect>
                                    <p:anim calcmode="lin" valueType="num">
                                      <p:cBhvr>
                                        <p:cTn id="15" dur="500" fill="hold"/>
                                        <p:tgtEl>
                                          <p:spTgt spid="22538"/>
                                        </p:tgtEl>
                                        <p:attrNameLst>
                                          <p:attrName>ppt_x</p:attrName>
                                        </p:attrNameLst>
                                      </p:cBhvr>
                                      <p:tavLst>
                                        <p:tav tm="0">
                                          <p:val>
                                            <p:strVal val="#ppt_x-.1"/>
                                          </p:val>
                                        </p:tav>
                                        <p:tav tm="100000">
                                          <p:val>
                                            <p:strVal val="#ppt_x"/>
                                          </p:val>
                                        </p:tav>
                                      </p:tavLst>
                                    </p:anim>
                                    <p:anim calcmode="lin" valueType="num">
                                      <p:cBhvr>
                                        <p:cTn id="16" dur="500" fill="hold"/>
                                        <p:tgtEl>
                                          <p:spTgt spid="225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animBg="1"/>
      <p:bldP spid="16795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4" name="Rectangle 10"/>
          <p:cNvSpPr>
            <a:spLocks noGrp="1" noChangeArrowheads="1"/>
          </p:cNvSpPr>
          <p:nvPr>
            <p:ph type="title"/>
          </p:nvPr>
        </p:nvSpPr>
        <p:spPr>
          <a:xfrm>
            <a:off x="228600" y="152400"/>
            <a:ext cx="8458200" cy="990600"/>
          </a:xfrm>
        </p:spPr>
        <p:txBody>
          <a:bodyPr/>
          <a:lstStyle/>
          <a:p>
            <a:pPr algn="ctr" eaLnBrk="1" hangingPunct="1"/>
            <a:r>
              <a:rPr lang="id-ID" sz="2800" b="1" dirty="0" smtClean="0">
                <a:solidFill>
                  <a:schemeClr val="accent5">
                    <a:lumMod val="25000"/>
                  </a:schemeClr>
                </a:solidFill>
                <a:latin typeface="Castellar" pitchFamily="18" charset="0"/>
              </a:rPr>
              <a:t>Mengapa muncul layanan ?</a:t>
            </a:r>
            <a:endParaRPr lang="en-US" sz="2800" b="1" dirty="0" smtClean="0">
              <a:solidFill>
                <a:schemeClr val="accent5">
                  <a:lumMod val="25000"/>
                </a:schemeClr>
              </a:solidFill>
              <a:latin typeface="Castellar" pitchFamily="18" charset="0"/>
            </a:endParaRPr>
          </a:p>
        </p:txBody>
      </p:sp>
      <p:sp>
        <p:nvSpPr>
          <p:cNvPr id="21516" name="Rectangle 12"/>
          <p:cNvSpPr>
            <a:spLocks noGrp="1" noChangeArrowheads="1"/>
          </p:cNvSpPr>
          <p:nvPr>
            <p:ph type="body" sz="half" idx="2"/>
          </p:nvPr>
        </p:nvSpPr>
        <p:spPr>
          <a:xfrm>
            <a:off x="3657600" y="1752600"/>
            <a:ext cx="5181600" cy="4267200"/>
          </a:xfrm>
        </p:spPr>
        <p:txBody>
          <a:bodyPr/>
          <a:lstStyle/>
          <a:p>
            <a:pPr algn="ctr" eaLnBrk="1" hangingPunct="1">
              <a:lnSpc>
                <a:spcPct val="90000"/>
              </a:lnSpc>
              <a:buFont typeface="Wingdings" pitchFamily="2" charset="2"/>
              <a:buNone/>
            </a:pPr>
            <a:endParaRPr lang="en-US" sz="4000" smtClean="0">
              <a:latin typeface="Bodoni MT" pitchFamily="18" charset="0"/>
            </a:endParaRPr>
          </a:p>
          <a:p>
            <a:pPr algn="ctr" eaLnBrk="1" hangingPunct="1">
              <a:lnSpc>
                <a:spcPct val="90000"/>
              </a:lnSpc>
              <a:buFont typeface="Wingdings" pitchFamily="2" charset="2"/>
              <a:buNone/>
            </a:pPr>
            <a:r>
              <a:rPr lang="en-US" sz="4000" smtClean="0">
                <a:latin typeface="Bodoni MT" pitchFamily="18" charset="0"/>
              </a:rPr>
              <a:t>HUMAN NEEDS</a:t>
            </a:r>
          </a:p>
          <a:p>
            <a:pPr algn="ctr" eaLnBrk="1" hangingPunct="1">
              <a:lnSpc>
                <a:spcPct val="90000"/>
              </a:lnSpc>
              <a:buFont typeface="Wingdings" pitchFamily="2" charset="2"/>
              <a:buNone/>
            </a:pPr>
            <a:endParaRPr lang="en-US" sz="4000" smtClean="0">
              <a:latin typeface="Bodoni MT" pitchFamily="18" charset="0"/>
            </a:endParaRPr>
          </a:p>
          <a:p>
            <a:pPr algn="ctr" eaLnBrk="1" hangingPunct="1">
              <a:lnSpc>
                <a:spcPct val="90000"/>
              </a:lnSpc>
              <a:buFont typeface="Wingdings" pitchFamily="2" charset="2"/>
              <a:buNone/>
            </a:pPr>
            <a:r>
              <a:rPr lang="en-US" sz="4000" smtClean="0">
                <a:latin typeface="Bodoni MT" pitchFamily="18" charset="0"/>
              </a:rPr>
              <a:t>HUMAN WANTS</a:t>
            </a:r>
          </a:p>
          <a:p>
            <a:pPr algn="ctr" eaLnBrk="1" hangingPunct="1">
              <a:lnSpc>
                <a:spcPct val="90000"/>
              </a:lnSpc>
              <a:buFont typeface="Wingdings" pitchFamily="2" charset="2"/>
              <a:buNone/>
            </a:pPr>
            <a:endParaRPr lang="en-US" sz="4000" smtClean="0">
              <a:latin typeface="Bodoni MT" pitchFamily="18" charset="0"/>
            </a:endParaRPr>
          </a:p>
          <a:p>
            <a:pPr algn="ctr" eaLnBrk="1" hangingPunct="1">
              <a:lnSpc>
                <a:spcPct val="90000"/>
              </a:lnSpc>
              <a:buFont typeface="Wingdings" pitchFamily="2" charset="2"/>
              <a:buNone/>
            </a:pPr>
            <a:r>
              <a:rPr lang="en-US" sz="4000" smtClean="0">
                <a:latin typeface="Bodoni MT" pitchFamily="18" charset="0"/>
              </a:rPr>
              <a:t>SERVICE</a:t>
            </a:r>
          </a:p>
          <a:p>
            <a:pPr algn="ctr" eaLnBrk="1" hangingPunct="1">
              <a:lnSpc>
                <a:spcPct val="90000"/>
              </a:lnSpc>
              <a:buFont typeface="Wingdings" pitchFamily="2" charset="2"/>
              <a:buNone/>
            </a:pPr>
            <a:endParaRPr lang="en-US" sz="4000" smtClean="0">
              <a:latin typeface="Bodoni MT" pitchFamily="18" charset="0"/>
            </a:endParaRPr>
          </a:p>
        </p:txBody>
      </p:sp>
      <p:sp>
        <p:nvSpPr>
          <p:cNvPr id="14340" name="AutoShape 16"/>
          <p:cNvSpPr>
            <a:spLocks noChangeArrowheads="1"/>
          </p:cNvSpPr>
          <p:nvPr/>
        </p:nvSpPr>
        <p:spPr bwMode="auto">
          <a:xfrm>
            <a:off x="5791200" y="2971800"/>
            <a:ext cx="533400" cy="685800"/>
          </a:xfrm>
          <a:prstGeom prst="downArrow">
            <a:avLst>
              <a:gd name="adj1" fmla="val 50000"/>
              <a:gd name="adj2" fmla="val 32143"/>
            </a:avLst>
          </a:prstGeom>
          <a:solidFill>
            <a:schemeClr val="accent1"/>
          </a:solidFill>
          <a:ln w="9525">
            <a:solidFill>
              <a:schemeClr val="tx1"/>
            </a:solidFill>
            <a:miter lim="800000"/>
            <a:headEnd/>
            <a:tailEnd/>
          </a:ln>
        </p:spPr>
        <p:txBody>
          <a:bodyPr wrap="none" anchor="ctr"/>
          <a:lstStyle/>
          <a:p>
            <a:endParaRPr lang="id-ID">
              <a:latin typeface="Tw Cen MT" pitchFamily="34" charset="0"/>
            </a:endParaRPr>
          </a:p>
        </p:txBody>
      </p:sp>
      <p:sp>
        <p:nvSpPr>
          <p:cNvPr id="14341" name="AutoShape 17"/>
          <p:cNvSpPr>
            <a:spLocks noChangeArrowheads="1"/>
          </p:cNvSpPr>
          <p:nvPr/>
        </p:nvSpPr>
        <p:spPr bwMode="auto">
          <a:xfrm>
            <a:off x="5791200" y="4191000"/>
            <a:ext cx="609600" cy="685800"/>
          </a:xfrm>
          <a:prstGeom prst="downArrow">
            <a:avLst>
              <a:gd name="adj1" fmla="val 50000"/>
              <a:gd name="adj2" fmla="val 28125"/>
            </a:avLst>
          </a:prstGeom>
          <a:solidFill>
            <a:schemeClr val="accent1"/>
          </a:solidFill>
          <a:ln w="9525">
            <a:solidFill>
              <a:schemeClr val="tx1"/>
            </a:solidFill>
            <a:miter lim="800000"/>
            <a:headEnd/>
            <a:tailEnd/>
          </a:ln>
        </p:spPr>
        <p:txBody>
          <a:bodyPr wrap="none" anchor="ctr"/>
          <a:lstStyle/>
          <a:p>
            <a:endParaRPr lang="id-ID">
              <a:latin typeface="Tw Cen MT" pitchFamily="34" charset="0"/>
            </a:endParaRPr>
          </a:p>
        </p:txBody>
      </p:sp>
      <p:pic>
        <p:nvPicPr>
          <p:cNvPr id="14342" name="Picture 3" descr="C:\Users\Lenovo\Documents\TJK.jpg"/>
          <p:cNvPicPr>
            <a:picLocks noChangeAspect="1" noChangeArrowheads="1"/>
          </p:cNvPicPr>
          <p:nvPr/>
        </p:nvPicPr>
        <p:blipFill>
          <a:blip r:embed="rId2" cstate="print"/>
          <a:srcRect/>
          <a:stretch>
            <a:fillRect/>
          </a:stretch>
        </p:blipFill>
        <p:spPr bwMode="auto">
          <a:xfrm>
            <a:off x="0" y="0"/>
            <a:ext cx="762000" cy="457200"/>
          </a:xfrm>
          <a:prstGeom prst="rect">
            <a:avLst/>
          </a:prstGeom>
          <a:noFill/>
          <a:ln w="9525">
            <a:noFill/>
            <a:miter lim="800000"/>
            <a:headEnd/>
            <a:tailEnd/>
          </a:ln>
        </p:spPr>
      </p:pic>
      <p:pic>
        <p:nvPicPr>
          <p:cNvPr id="16392" name="Picture 8" descr="https://encrypted-tbn0.gstatic.com/images?q=tbn:ANd9GcS8fP8l8kEH_kGqDxd6flfK1Xg2jO7qZRdXtNhyVEX68fxO4splXQ"/>
          <p:cNvPicPr>
            <a:picLocks noChangeAspect="1" noChangeArrowheads="1"/>
          </p:cNvPicPr>
          <p:nvPr/>
        </p:nvPicPr>
        <p:blipFill>
          <a:blip r:embed="rId3" cstate="print"/>
          <a:srcRect/>
          <a:stretch>
            <a:fillRect/>
          </a:stretch>
        </p:blipFill>
        <p:spPr bwMode="auto">
          <a:xfrm>
            <a:off x="457200" y="2209800"/>
            <a:ext cx="3810000" cy="3429000"/>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215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215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215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utoUpdateAnimBg="0"/>
      <p:bldP spid="2151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a:xfrm>
            <a:off x="457200" y="500042"/>
            <a:ext cx="6972320" cy="1214446"/>
          </a:xfrm>
        </p:spPr>
        <p:txBody>
          <a:bodyPr/>
          <a:lstStyle/>
          <a:p>
            <a:pPr eaLnBrk="1" hangingPunct="1"/>
            <a:r>
              <a:rPr lang="id-ID" sz="4000" dirty="0" smtClean="0">
                <a:solidFill>
                  <a:schemeClr val="accent5">
                    <a:lumMod val="25000"/>
                  </a:schemeClr>
                </a:solidFill>
              </a:rPr>
              <a:t>Mengapa pelayanan prima itu PENTING ?</a:t>
            </a:r>
          </a:p>
        </p:txBody>
      </p:sp>
      <p:pic>
        <p:nvPicPr>
          <p:cNvPr id="18435" name="Content Placeholder 9" descr="serv 2 much.jpg"/>
          <p:cNvPicPr>
            <a:picLocks noGrp="1" noChangeAspect="1"/>
          </p:cNvPicPr>
          <p:nvPr>
            <p:ph idx="1"/>
          </p:nvPr>
        </p:nvPicPr>
        <p:blipFill>
          <a:blip r:embed="rId2" cstate="print"/>
          <a:stretch>
            <a:fillRect/>
          </a:stretch>
        </p:blipFill>
        <p:spPr>
          <a:xfrm>
            <a:off x="2362200" y="2133600"/>
            <a:ext cx="3429000" cy="3429000"/>
          </a:xfrm>
          <a:effectLst>
            <a:softEdge rad="112500"/>
          </a:effectLst>
        </p:spPr>
      </p:pic>
      <p:pic>
        <p:nvPicPr>
          <p:cNvPr id="16388" name="Picture 3" descr="C:\Users\Lenovo\Documents\TJK.jpg"/>
          <p:cNvPicPr>
            <a:picLocks noChangeAspect="1" noChangeArrowheads="1"/>
          </p:cNvPicPr>
          <p:nvPr/>
        </p:nvPicPr>
        <p:blipFill>
          <a:blip r:embed="rId3" cstate="print"/>
          <a:srcRect/>
          <a:stretch>
            <a:fillRect/>
          </a:stretch>
        </p:blipFill>
        <p:spPr bwMode="auto">
          <a:xfrm>
            <a:off x="0" y="0"/>
            <a:ext cx="762000" cy="4572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57166"/>
            <a:ext cx="4286280" cy="730250"/>
          </a:xfrm>
        </p:spPr>
        <p:txBody>
          <a:bodyPr>
            <a:normAutofit/>
          </a:bodyPr>
          <a:lstStyle/>
          <a:p>
            <a:pPr eaLnBrk="1" fontAlgn="auto" hangingPunct="1">
              <a:spcAft>
                <a:spcPts val="0"/>
              </a:spcAft>
              <a:defRPr/>
            </a:pPr>
            <a:r>
              <a:rPr lang="id-ID" sz="3600" dirty="0" smtClean="0">
                <a:solidFill>
                  <a:schemeClr val="tx2">
                    <a:satMod val="200000"/>
                  </a:schemeClr>
                </a:solidFill>
              </a:rPr>
              <a:t>Karena....</a:t>
            </a:r>
            <a:endParaRPr lang="id-ID" sz="3600" dirty="0">
              <a:solidFill>
                <a:schemeClr val="tx2">
                  <a:satMod val="200000"/>
                </a:schemeClr>
              </a:solidFill>
            </a:endParaRPr>
          </a:p>
        </p:txBody>
      </p:sp>
      <p:sp>
        <p:nvSpPr>
          <p:cNvPr id="5" name="Content Placeholder 4"/>
          <p:cNvSpPr>
            <a:spLocks noGrp="1"/>
          </p:cNvSpPr>
          <p:nvPr>
            <p:ph sz="half" idx="1"/>
          </p:nvPr>
        </p:nvSpPr>
        <p:spPr>
          <a:xfrm>
            <a:off x="2786050" y="1428736"/>
            <a:ext cx="5976950" cy="4743464"/>
          </a:xfrm>
        </p:spPr>
        <p:txBody>
          <a:bodyPr>
            <a:normAutofit fontScale="92500" lnSpcReduction="10000"/>
          </a:bodyPr>
          <a:lstStyle/>
          <a:p>
            <a:pPr marL="420624" indent="-384048" eaLnBrk="1" fontAlgn="auto" hangingPunct="1">
              <a:spcAft>
                <a:spcPts val="0"/>
              </a:spcAft>
              <a:buFont typeface="Wingdings 2"/>
              <a:buChar char=""/>
              <a:defRPr/>
            </a:pPr>
            <a:r>
              <a:rPr lang="id-ID" dirty="0" smtClean="0">
                <a:solidFill>
                  <a:schemeClr val="tx2">
                    <a:satMod val="200000"/>
                  </a:schemeClr>
                </a:solidFill>
              </a:rPr>
              <a:t>Pelayanan prima memiliki makna ekonomi</a:t>
            </a:r>
          </a:p>
          <a:p>
            <a:pPr marL="420624" indent="-384048" eaLnBrk="1" fontAlgn="auto" hangingPunct="1">
              <a:spcAft>
                <a:spcPts val="0"/>
              </a:spcAft>
              <a:buFont typeface="Wingdings 2"/>
              <a:buChar char=""/>
              <a:defRPr/>
            </a:pPr>
            <a:r>
              <a:rPr lang="id-ID" dirty="0" smtClean="0">
                <a:solidFill>
                  <a:schemeClr val="tx2">
                    <a:satMod val="200000"/>
                  </a:schemeClr>
                </a:solidFill>
              </a:rPr>
              <a:t>Pelayanan adalah tempat berkumpulnya uang dan pekerjaan</a:t>
            </a:r>
          </a:p>
          <a:p>
            <a:pPr marL="420624" indent="-384048" eaLnBrk="1" fontAlgn="auto" hangingPunct="1">
              <a:spcAft>
                <a:spcPts val="0"/>
              </a:spcAft>
              <a:buFont typeface="Wingdings 2"/>
              <a:buChar char=""/>
              <a:defRPr/>
            </a:pPr>
            <a:r>
              <a:rPr lang="id-ID" dirty="0" smtClean="0">
                <a:solidFill>
                  <a:schemeClr val="tx2">
                    <a:satMod val="200000"/>
                  </a:schemeClr>
                </a:solidFill>
              </a:rPr>
              <a:t>Persaingan yang semakin tajam</a:t>
            </a:r>
          </a:p>
          <a:p>
            <a:pPr marL="420624" indent="-384048" eaLnBrk="1" fontAlgn="auto" hangingPunct="1">
              <a:spcAft>
                <a:spcPts val="0"/>
              </a:spcAft>
              <a:buFont typeface="Wingdings 2"/>
              <a:buChar char=""/>
              <a:defRPr/>
            </a:pPr>
            <a:r>
              <a:rPr lang="id-ID" dirty="0" smtClean="0">
                <a:solidFill>
                  <a:schemeClr val="tx2">
                    <a:satMod val="200000"/>
                  </a:schemeClr>
                </a:solidFill>
              </a:rPr>
              <a:t>Pemahaman yang semakin baik terhadap pelanggan</a:t>
            </a:r>
            <a:br>
              <a:rPr lang="id-ID" dirty="0" smtClean="0">
                <a:solidFill>
                  <a:schemeClr val="tx2">
                    <a:satMod val="200000"/>
                  </a:schemeClr>
                </a:solidFill>
              </a:rPr>
            </a:br>
            <a:endParaRPr lang="id-ID" dirty="0"/>
          </a:p>
        </p:txBody>
      </p:sp>
      <p:pic>
        <p:nvPicPr>
          <p:cNvPr id="17412" name="Picture 3" descr="C:\Users\Lenovo\Documents\TJK.jpg"/>
          <p:cNvPicPr>
            <a:picLocks noChangeAspect="1" noChangeArrowheads="1"/>
          </p:cNvPicPr>
          <p:nvPr/>
        </p:nvPicPr>
        <p:blipFill>
          <a:blip r:embed="rId2" cstate="print"/>
          <a:srcRect/>
          <a:stretch>
            <a:fillRect/>
          </a:stretch>
        </p:blipFill>
        <p:spPr bwMode="auto">
          <a:xfrm>
            <a:off x="0" y="0"/>
            <a:ext cx="762000" cy="457200"/>
          </a:xfrm>
          <a:prstGeom prst="rect">
            <a:avLst/>
          </a:prstGeom>
          <a:noFill/>
          <a:ln w="9525">
            <a:noFill/>
            <a:miter lim="800000"/>
            <a:headEnd/>
            <a:tailEnd/>
          </a:ln>
        </p:spPr>
      </p:pic>
      <p:pic>
        <p:nvPicPr>
          <p:cNvPr id="19463" name="Picture 7" descr="https://encrypted-tbn1.gstatic.com/images?q=tbn:ANd9GcQk7z7u5WJSfus8kiCssqgU_Ttjis0TnMd-Kz8nGopj4n57H40t"/>
          <p:cNvPicPr>
            <a:picLocks noChangeAspect="1" noChangeArrowheads="1"/>
          </p:cNvPicPr>
          <p:nvPr/>
        </p:nvPicPr>
        <p:blipFill>
          <a:blip r:embed="rId3" cstate="print"/>
          <a:srcRect/>
          <a:stretch>
            <a:fillRect/>
          </a:stretch>
        </p:blipFill>
        <p:spPr bwMode="auto">
          <a:xfrm>
            <a:off x="228600" y="1219200"/>
            <a:ext cx="2590800" cy="3810000"/>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a:xfrm>
            <a:off x="457200" y="274638"/>
            <a:ext cx="7470775" cy="1143000"/>
          </a:xfrm>
        </p:spPr>
        <p:txBody>
          <a:bodyPr/>
          <a:lstStyle/>
          <a:p>
            <a:pPr algn="l" eaLnBrk="1" hangingPunct="1"/>
            <a:r>
              <a:rPr lang="en-US" dirty="0" smtClean="0">
                <a:solidFill>
                  <a:schemeClr val="accent5">
                    <a:lumMod val="25000"/>
                  </a:schemeClr>
                </a:solidFill>
              </a:rPr>
              <a:t>B. </a:t>
            </a:r>
            <a:r>
              <a:rPr lang="id-ID" dirty="0" smtClean="0">
                <a:solidFill>
                  <a:schemeClr val="accent5">
                    <a:lumMod val="25000"/>
                  </a:schemeClr>
                </a:solidFill>
              </a:rPr>
              <a:t>Tujuan Excellent Service :</a:t>
            </a:r>
          </a:p>
        </p:txBody>
      </p:sp>
      <p:sp>
        <p:nvSpPr>
          <p:cNvPr id="20483" name="Subtitle 4"/>
          <p:cNvSpPr>
            <a:spLocks noGrp="1"/>
          </p:cNvSpPr>
          <p:nvPr>
            <p:ph type="body" idx="4294967295"/>
          </p:nvPr>
        </p:nvSpPr>
        <p:spPr>
          <a:xfrm>
            <a:off x="285750" y="1500188"/>
            <a:ext cx="8858250" cy="4857769"/>
          </a:xfrm>
        </p:spPr>
        <p:txBody>
          <a:bodyPr>
            <a:normAutofit fontScale="77500" lnSpcReduction="20000"/>
          </a:bodyPr>
          <a:lstStyle/>
          <a:p>
            <a:pPr marL="420624" indent="-384048" algn="ctr" eaLnBrk="1" fontAlgn="auto" hangingPunct="1">
              <a:spcAft>
                <a:spcPts val="0"/>
              </a:spcAft>
              <a:buFont typeface="Wingdings 2"/>
              <a:buChar char=""/>
              <a:defRPr/>
            </a:pPr>
            <a:r>
              <a:rPr lang="id-ID" sz="2800" dirty="0" smtClean="0"/>
              <a:t>Menciptakan kepuasan pelanggan (Customer  Satisfaction)</a:t>
            </a:r>
          </a:p>
          <a:p>
            <a:pPr marL="420624" indent="-384048" algn="ctr" eaLnBrk="1" fontAlgn="auto" hangingPunct="1">
              <a:spcAft>
                <a:spcPts val="0"/>
              </a:spcAft>
              <a:buFont typeface="Wingdings 2"/>
              <a:buChar char=""/>
              <a:defRPr/>
            </a:pPr>
            <a:endParaRPr lang="id-ID" sz="2800" dirty="0" smtClean="0"/>
          </a:p>
          <a:p>
            <a:pPr marL="420624" indent="-384048" algn="ctr" eaLnBrk="1" fontAlgn="auto" hangingPunct="1">
              <a:spcAft>
                <a:spcPts val="0"/>
              </a:spcAft>
              <a:buFont typeface="Wingdings 2"/>
              <a:buChar char=""/>
              <a:defRPr/>
            </a:pPr>
            <a:r>
              <a:rPr lang="id-ID" sz="2800" dirty="0" smtClean="0"/>
              <a:t>Membangun kesetiaan pelanggan (Customer Loyality)</a:t>
            </a:r>
          </a:p>
          <a:p>
            <a:pPr marL="420624" indent="-384048" algn="ctr" eaLnBrk="1" fontAlgn="auto" hangingPunct="1">
              <a:spcAft>
                <a:spcPts val="0"/>
              </a:spcAft>
              <a:buFont typeface="Wingdings 2"/>
              <a:buChar char=""/>
              <a:defRPr/>
            </a:pPr>
            <a:endParaRPr lang="id-ID" sz="2800" dirty="0" smtClean="0"/>
          </a:p>
          <a:p>
            <a:pPr marL="420624" indent="-384048" algn="ctr" eaLnBrk="1" fontAlgn="auto" hangingPunct="1">
              <a:spcAft>
                <a:spcPts val="0"/>
              </a:spcAft>
              <a:buFont typeface="Wingdings 2"/>
              <a:buChar char=""/>
              <a:defRPr/>
            </a:pPr>
            <a:r>
              <a:rPr lang="id-ID" sz="2800" dirty="0" smtClean="0"/>
              <a:t>Membuat pembelian ulang (Repeat  Order)</a:t>
            </a:r>
          </a:p>
          <a:p>
            <a:pPr marL="420624" indent="-384048" algn="ctr" eaLnBrk="1" fontAlgn="auto" hangingPunct="1">
              <a:spcAft>
                <a:spcPts val="0"/>
              </a:spcAft>
              <a:buFont typeface="Wingdings 2"/>
              <a:buChar char=""/>
              <a:defRPr/>
            </a:pPr>
            <a:endParaRPr lang="id-ID" sz="2800" dirty="0" smtClean="0"/>
          </a:p>
          <a:p>
            <a:pPr marL="420624" indent="-384048" algn="ctr" eaLnBrk="1" fontAlgn="auto" hangingPunct="1">
              <a:spcAft>
                <a:spcPts val="0"/>
              </a:spcAft>
              <a:buFont typeface="Wingdings 2"/>
              <a:buChar char=""/>
              <a:defRPr/>
            </a:pPr>
            <a:r>
              <a:rPr lang="id-ID" sz="2800" dirty="0" smtClean="0"/>
              <a:t>Meningkatkan omzet penjualan perusahaan</a:t>
            </a:r>
          </a:p>
          <a:p>
            <a:pPr marL="420624" indent="-384048" algn="ctr" eaLnBrk="1" fontAlgn="auto" hangingPunct="1">
              <a:spcAft>
                <a:spcPts val="0"/>
              </a:spcAft>
              <a:buFont typeface="Wingdings 2"/>
              <a:buChar char=""/>
              <a:defRPr/>
            </a:pPr>
            <a:endParaRPr lang="id-ID" sz="2800" dirty="0" smtClean="0"/>
          </a:p>
          <a:p>
            <a:pPr marL="420624" indent="-384048" algn="ctr" eaLnBrk="1" fontAlgn="auto" hangingPunct="1">
              <a:spcAft>
                <a:spcPts val="0"/>
              </a:spcAft>
              <a:buFont typeface="Wingdings 2"/>
              <a:buChar char=""/>
              <a:defRPr/>
            </a:pPr>
            <a:r>
              <a:rPr lang="id-ID" sz="2800" dirty="0" smtClean="0"/>
              <a:t>Meningkatkan laba/keuntungan</a:t>
            </a:r>
            <a:endParaRPr lang="en-US" sz="2800" dirty="0" smtClean="0"/>
          </a:p>
          <a:p>
            <a:pPr marL="420624" indent="-384048" algn="ctr" eaLnBrk="1" fontAlgn="auto" hangingPunct="1">
              <a:spcAft>
                <a:spcPts val="0"/>
              </a:spcAft>
              <a:buFont typeface="Wingdings 2"/>
              <a:buChar char=""/>
              <a:defRPr/>
            </a:pPr>
            <a:endParaRPr lang="en-US" sz="2800" dirty="0" smtClean="0"/>
          </a:p>
          <a:p>
            <a:pPr marL="420624" indent="-384048" algn="ctr" eaLnBrk="1" fontAlgn="auto" hangingPunct="1">
              <a:spcAft>
                <a:spcPts val="0"/>
              </a:spcAft>
              <a:buFont typeface="Wingdings 2"/>
              <a:buChar char=""/>
              <a:defRPr/>
            </a:pPr>
            <a:r>
              <a:rPr lang="en-US" sz="3100" dirty="0" err="1" smtClean="0"/>
              <a:t>membangun</a:t>
            </a:r>
            <a:r>
              <a:rPr lang="en-US" sz="3100" dirty="0" smtClean="0"/>
              <a:t> </a:t>
            </a:r>
            <a:r>
              <a:rPr lang="en-US" sz="3100" dirty="0" err="1" smtClean="0"/>
              <a:t>dan</a:t>
            </a:r>
            <a:r>
              <a:rPr lang="en-US" sz="3100" dirty="0" smtClean="0"/>
              <a:t> </a:t>
            </a:r>
            <a:r>
              <a:rPr lang="en-US" sz="3100" dirty="0" err="1" smtClean="0"/>
              <a:t>menumbuhkan</a:t>
            </a:r>
            <a:r>
              <a:rPr lang="en-US" sz="3100" dirty="0" smtClean="0"/>
              <a:t> </a:t>
            </a:r>
            <a:r>
              <a:rPr lang="en-US" sz="3100" dirty="0" err="1" smtClean="0"/>
              <a:t>kembali</a:t>
            </a:r>
            <a:r>
              <a:rPr lang="en-US" sz="3100" dirty="0" smtClean="0"/>
              <a:t> </a:t>
            </a:r>
            <a:r>
              <a:rPr lang="en-US" sz="3100" dirty="0" err="1" smtClean="0"/>
              <a:t>kepercayaan</a:t>
            </a:r>
            <a:r>
              <a:rPr lang="en-US" sz="3100" dirty="0" smtClean="0"/>
              <a:t> </a:t>
            </a:r>
            <a:r>
              <a:rPr lang="en-US" sz="3100" dirty="0" err="1" smtClean="0"/>
              <a:t>masyarakat</a:t>
            </a:r>
            <a:r>
              <a:rPr lang="en-US" sz="3100" dirty="0" smtClean="0"/>
              <a:t> </a:t>
            </a:r>
            <a:r>
              <a:rPr lang="en-US" sz="3100" dirty="0" err="1" smtClean="0"/>
              <a:t>terhadap</a:t>
            </a:r>
            <a:r>
              <a:rPr lang="en-US" sz="3100" dirty="0" smtClean="0"/>
              <a:t> </a:t>
            </a:r>
            <a:r>
              <a:rPr lang="en-US" sz="3100" dirty="0" err="1" smtClean="0"/>
              <a:t>pemerintah</a:t>
            </a:r>
            <a:r>
              <a:rPr lang="en-US" sz="3100" dirty="0" smtClean="0"/>
              <a:t>. </a:t>
            </a:r>
          </a:p>
          <a:p>
            <a:pPr marL="420624" indent="-384048" algn="ctr" eaLnBrk="1" fontAlgn="auto" hangingPunct="1">
              <a:spcAft>
                <a:spcPts val="0"/>
              </a:spcAft>
              <a:buFont typeface="Wingdings 2"/>
              <a:buChar char=""/>
              <a:defRPr/>
            </a:pPr>
            <a:r>
              <a:rPr lang="en-US" sz="3100" dirty="0" err="1" smtClean="0"/>
              <a:t>memberdayakan</a:t>
            </a:r>
            <a:r>
              <a:rPr lang="en-US" sz="3100" dirty="0" smtClean="0"/>
              <a:t> </a:t>
            </a:r>
            <a:r>
              <a:rPr lang="en-US" sz="3100" dirty="0" err="1" smtClean="0"/>
              <a:t>masyarakat</a:t>
            </a:r>
            <a:r>
              <a:rPr lang="en-US" sz="3100" dirty="0" smtClean="0"/>
              <a:t> </a:t>
            </a:r>
            <a:r>
              <a:rPr lang="en-US" sz="3100" dirty="0" err="1" smtClean="0"/>
              <a:t>sebagai</a:t>
            </a:r>
            <a:r>
              <a:rPr lang="en-US" sz="3100" dirty="0" smtClean="0"/>
              <a:t> </a:t>
            </a:r>
            <a:r>
              <a:rPr lang="en-US" sz="3100" dirty="0" err="1" smtClean="0"/>
              <a:t>pelanggan</a:t>
            </a:r>
            <a:r>
              <a:rPr lang="en-US" sz="3100" dirty="0" smtClean="0"/>
              <a:t> </a:t>
            </a:r>
            <a:r>
              <a:rPr lang="en-US" sz="3100" dirty="0" err="1" smtClean="0"/>
              <a:t>pelayanan</a:t>
            </a:r>
            <a:r>
              <a:rPr lang="en-US" sz="3100" dirty="0" smtClean="0"/>
              <a:t> </a:t>
            </a:r>
            <a:r>
              <a:rPr lang="en-US" sz="3100" dirty="0" err="1" smtClean="0"/>
              <a:t>publik</a:t>
            </a:r>
            <a:r>
              <a:rPr lang="en-US" sz="3100" dirty="0" smtClean="0"/>
              <a:t>.</a:t>
            </a:r>
            <a:endParaRPr lang="id-ID" sz="3100" dirty="0" smtClean="0"/>
          </a:p>
        </p:txBody>
      </p:sp>
      <p:pic>
        <p:nvPicPr>
          <p:cNvPr id="18440" name="Picture 3" descr="C:\Users\Lenovo\Documents\TJK.jpg"/>
          <p:cNvPicPr>
            <a:picLocks noChangeAspect="1" noChangeArrowheads="1"/>
          </p:cNvPicPr>
          <p:nvPr/>
        </p:nvPicPr>
        <p:blipFill>
          <a:blip r:embed="rId2" cstate="print"/>
          <a:srcRect/>
          <a:stretch>
            <a:fillRect/>
          </a:stretch>
        </p:blipFill>
        <p:spPr bwMode="auto">
          <a:xfrm>
            <a:off x="0" y="0"/>
            <a:ext cx="762000" cy="45720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2"/>
          </p:nvPr>
        </p:nvSpPr>
        <p:spPr/>
        <p:txBody>
          <a:bodyPr/>
          <a:lstStyle/>
          <a:p>
            <a:pPr>
              <a:defRPr/>
            </a:pPr>
            <a:fld id="{F6CC97ED-5E80-4E9D-AD91-376FF7C4B625}" type="slidenum">
              <a:rPr lang="en-US"/>
              <a:pPr>
                <a:defRPr/>
              </a:pPr>
              <a:t>8</a:t>
            </a:fld>
            <a:endParaRPr lang="en-US"/>
          </a:p>
        </p:txBody>
      </p:sp>
      <p:sp>
        <p:nvSpPr>
          <p:cNvPr id="382986" name="Text Box 10"/>
          <p:cNvSpPr txBox="1">
            <a:spLocks noChangeArrowheads="1"/>
          </p:cNvSpPr>
          <p:nvPr/>
        </p:nvSpPr>
        <p:spPr bwMode="auto">
          <a:xfrm>
            <a:off x="357158" y="1142984"/>
            <a:ext cx="8493369" cy="762000"/>
          </a:xfrm>
          <a:prstGeom prst="rect">
            <a:avLst/>
          </a:prstGeom>
          <a:noFill/>
          <a:ln w="9525" algn="ctr">
            <a:noFill/>
            <a:miter lim="800000"/>
            <a:headEnd/>
            <a:tailEnd/>
          </a:ln>
        </p:spPr>
        <p:txBody>
          <a:bodyPr>
            <a:spAutoFit/>
          </a:bodyPr>
          <a:lstStyle/>
          <a:p>
            <a:pPr algn="l">
              <a:buFont typeface="Wingdings" pitchFamily="2" charset="2"/>
              <a:buChar char="Ø"/>
            </a:pPr>
            <a:r>
              <a:rPr lang="en-US" sz="2200" dirty="0"/>
              <a:t>  </a:t>
            </a:r>
            <a:r>
              <a:rPr lang="en-US" sz="2200" dirty="0" err="1"/>
              <a:t>Upaya</a:t>
            </a:r>
            <a:r>
              <a:rPr lang="en-US" sz="2200" dirty="0"/>
              <a:t> </a:t>
            </a:r>
            <a:r>
              <a:rPr lang="en-US" sz="2200" dirty="0" err="1"/>
              <a:t>peningkatan</a:t>
            </a:r>
            <a:r>
              <a:rPr lang="en-US" sz="2200" dirty="0"/>
              <a:t> </a:t>
            </a:r>
            <a:r>
              <a:rPr lang="en-US" sz="2200" dirty="0" err="1"/>
              <a:t>kualitas</a:t>
            </a:r>
            <a:r>
              <a:rPr lang="en-US" sz="2200" dirty="0"/>
              <a:t> </a:t>
            </a:r>
            <a:r>
              <a:rPr lang="en-US" sz="2200" dirty="0" err="1"/>
              <a:t>pelayanan</a:t>
            </a:r>
            <a:r>
              <a:rPr lang="en-US" sz="2200" dirty="0"/>
              <a:t> </a:t>
            </a:r>
            <a:r>
              <a:rPr lang="en-US" sz="2200" dirty="0" err="1"/>
              <a:t>pemerintah</a:t>
            </a:r>
            <a:r>
              <a:rPr lang="en-US" sz="2200" dirty="0"/>
              <a:t> </a:t>
            </a:r>
            <a:r>
              <a:rPr lang="en-US" sz="2200" dirty="0" err="1"/>
              <a:t>kepada</a:t>
            </a:r>
            <a:r>
              <a:rPr lang="en-US" sz="2200" dirty="0"/>
              <a:t> </a:t>
            </a:r>
          </a:p>
          <a:p>
            <a:pPr algn="l">
              <a:buFont typeface="Wingdings" pitchFamily="2" charset="2"/>
              <a:buNone/>
            </a:pPr>
            <a:r>
              <a:rPr lang="en-US" sz="2200" dirty="0"/>
              <a:t>     </a:t>
            </a:r>
            <a:r>
              <a:rPr lang="en-US" sz="2200" dirty="0" err="1"/>
              <a:t>masyarakat</a:t>
            </a:r>
            <a:r>
              <a:rPr lang="en-US" sz="2200" dirty="0"/>
              <a:t>,</a:t>
            </a:r>
          </a:p>
        </p:txBody>
      </p:sp>
      <p:sp>
        <p:nvSpPr>
          <p:cNvPr id="382989" name="Text Box 13"/>
          <p:cNvSpPr txBox="1">
            <a:spLocks noChangeArrowheads="1"/>
          </p:cNvSpPr>
          <p:nvPr/>
        </p:nvSpPr>
        <p:spPr bwMode="auto">
          <a:xfrm>
            <a:off x="428596" y="2071678"/>
            <a:ext cx="7653314" cy="400110"/>
          </a:xfrm>
          <a:prstGeom prst="rect">
            <a:avLst/>
          </a:prstGeom>
          <a:noFill/>
          <a:ln w="9525" algn="ctr">
            <a:noFill/>
            <a:miter lim="800000"/>
            <a:headEnd/>
            <a:tailEnd/>
          </a:ln>
        </p:spPr>
        <p:txBody>
          <a:bodyPr wrap="none">
            <a:spAutoFit/>
          </a:bodyPr>
          <a:lstStyle/>
          <a:p>
            <a:pPr>
              <a:buFont typeface="Wingdings" pitchFamily="2" charset="2"/>
              <a:buChar char="Ø"/>
            </a:pPr>
            <a:r>
              <a:rPr lang="en-US" sz="2000" dirty="0"/>
              <a:t>  </a:t>
            </a:r>
            <a:r>
              <a:rPr lang="en-US" sz="2000" dirty="0" err="1"/>
              <a:t>Acuan</a:t>
            </a:r>
            <a:r>
              <a:rPr lang="en-US" sz="2000" dirty="0"/>
              <a:t> </a:t>
            </a:r>
            <a:r>
              <a:rPr lang="en-US" sz="2000" dirty="0" err="1"/>
              <a:t>untuk</a:t>
            </a:r>
            <a:r>
              <a:rPr lang="en-US" sz="2000" dirty="0"/>
              <a:t> </a:t>
            </a:r>
            <a:r>
              <a:rPr lang="en-US" sz="2000" dirty="0" err="1"/>
              <a:t>pengembangan</a:t>
            </a:r>
            <a:r>
              <a:rPr lang="en-US" sz="2000" dirty="0"/>
              <a:t> </a:t>
            </a:r>
            <a:r>
              <a:rPr lang="en-US" sz="2000" dirty="0" err="1"/>
              <a:t>penyusunan</a:t>
            </a:r>
            <a:r>
              <a:rPr lang="en-US" sz="2000" dirty="0"/>
              <a:t> </a:t>
            </a:r>
            <a:r>
              <a:rPr lang="en-US" sz="2000" dirty="0" err="1"/>
              <a:t>standar</a:t>
            </a:r>
            <a:r>
              <a:rPr lang="en-US" sz="2000" dirty="0"/>
              <a:t> </a:t>
            </a:r>
            <a:r>
              <a:rPr lang="en-US" sz="2000" dirty="0" err="1"/>
              <a:t>pelayanan</a:t>
            </a:r>
            <a:r>
              <a:rPr lang="en-US" sz="2000" dirty="0"/>
              <a:t>,  </a:t>
            </a:r>
          </a:p>
        </p:txBody>
      </p:sp>
      <p:sp>
        <p:nvSpPr>
          <p:cNvPr id="382990" name="Text Box 14"/>
          <p:cNvSpPr txBox="1">
            <a:spLocks noChangeArrowheads="1"/>
          </p:cNvSpPr>
          <p:nvPr/>
        </p:nvSpPr>
        <p:spPr bwMode="auto">
          <a:xfrm>
            <a:off x="357158" y="2786058"/>
            <a:ext cx="8316058" cy="1323439"/>
          </a:xfrm>
          <a:prstGeom prst="rect">
            <a:avLst/>
          </a:prstGeom>
          <a:noFill/>
          <a:ln w="9525" algn="ctr">
            <a:noFill/>
            <a:miter lim="800000"/>
            <a:headEnd/>
            <a:tailEnd/>
          </a:ln>
        </p:spPr>
        <p:txBody>
          <a:bodyPr>
            <a:spAutoFit/>
          </a:bodyPr>
          <a:lstStyle/>
          <a:p>
            <a:pPr algn="l">
              <a:buFont typeface="Wingdings" pitchFamily="2" charset="2"/>
              <a:buChar char="Ø"/>
            </a:pPr>
            <a:r>
              <a:rPr lang="en-US" sz="2000" dirty="0"/>
              <a:t>  </a:t>
            </a:r>
            <a:r>
              <a:rPr lang="en-US" sz="2000" dirty="0" err="1"/>
              <a:t>Acuan</a:t>
            </a:r>
            <a:r>
              <a:rPr lang="en-US" sz="2000" dirty="0"/>
              <a:t> </a:t>
            </a:r>
            <a:r>
              <a:rPr lang="en-US" sz="2000" dirty="0" err="1"/>
              <a:t>untuk</a:t>
            </a:r>
            <a:r>
              <a:rPr lang="en-US" sz="2000" dirty="0"/>
              <a:t> </a:t>
            </a:r>
            <a:r>
              <a:rPr lang="en-US" sz="2000" dirty="0" err="1"/>
              <a:t>pelayan</a:t>
            </a:r>
            <a:r>
              <a:rPr lang="en-US" sz="2000" dirty="0"/>
              <a:t>, </a:t>
            </a:r>
            <a:r>
              <a:rPr lang="en-US" sz="2000" dirty="0" err="1"/>
              <a:t>pelanggan</a:t>
            </a:r>
            <a:r>
              <a:rPr lang="en-US" sz="2000" dirty="0"/>
              <a:t> </a:t>
            </a:r>
            <a:r>
              <a:rPr lang="en-US" sz="2000" dirty="0" err="1"/>
              <a:t>atau</a:t>
            </a:r>
            <a:r>
              <a:rPr lang="en-US" sz="2000" dirty="0"/>
              <a:t> stakeholders </a:t>
            </a:r>
            <a:r>
              <a:rPr lang="en-US" sz="2000" dirty="0" err="1"/>
              <a:t>dalam</a:t>
            </a:r>
            <a:r>
              <a:rPr lang="en-US" sz="2000" dirty="0"/>
              <a:t> </a:t>
            </a:r>
            <a:r>
              <a:rPr lang="en-US" sz="2000" dirty="0" err="1"/>
              <a:t>kegiatan</a:t>
            </a:r>
            <a:r>
              <a:rPr lang="en-US" sz="2000" dirty="0"/>
              <a:t> </a:t>
            </a:r>
          </a:p>
          <a:p>
            <a:pPr algn="l">
              <a:buFont typeface="Wingdings" pitchFamily="2" charset="2"/>
              <a:buNone/>
            </a:pPr>
            <a:r>
              <a:rPr lang="en-US" sz="2000" dirty="0"/>
              <a:t>    </a:t>
            </a:r>
            <a:r>
              <a:rPr lang="en-US" sz="2000" dirty="0" err="1"/>
              <a:t>pelayanan</a:t>
            </a:r>
            <a:r>
              <a:rPr lang="en-US" sz="2000" dirty="0"/>
              <a:t>,           </a:t>
            </a:r>
            <a:r>
              <a:rPr lang="en-US" sz="2000" dirty="0">
                <a:latin typeface="Comic Sans MS" pitchFamily="66" charset="0"/>
              </a:rPr>
              <a:t>why, when, with whom, where, &amp; how </a:t>
            </a:r>
            <a:r>
              <a:rPr lang="en-US" sz="2000" dirty="0" err="1">
                <a:latin typeface="Comic Sans MS" pitchFamily="66" charset="0"/>
              </a:rPr>
              <a:t>pelayanan</a:t>
            </a:r>
            <a:r>
              <a:rPr lang="en-US" sz="2000" dirty="0">
                <a:latin typeface="Comic Sans MS" pitchFamily="66" charset="0"/>
              </a:rPr>
              <a:t> </a:t>
            </a:r>
            <a:r>
              <a:rPr lang="en-US" sz="2000" dirty="0" err="1">
                <a:latin typeface="Comic Sans MS" pitchFamily="66" charset="0"/>
              </a:rPr>
              <a:t>mesti</a:t>
            </a:r>
            <a:endParaRPr lang="en-US" sz="2000" dirty="0">
              <a:latin typeface="Comic Sans MS" pitchFamily="66" charset="0"/>
            </a:endParaRPr>
          </a:p>
          <a:p>
            <a:pPr algn="l">
              <a:buFont typeface="Wingdings" pitchFamily="2" charset="2"/>
              <a:buNone/>
            </a:pPr>
            <a:r>
              <a:rPr lang="en-US" sz="2000" dirty="0">
                <a:latin typeface="Comic Sans MS" pitchFamily="66" charset="0"/>
              </a:rPr>
              <a:t>    </a:t>
            </a:r>
            <a:r>
              <a:rPr lang="en-US" sz="2000" dirty="0" err="1">
                <a:latin typeface="Comic Sans MS" pitchFamily="66" charset="0"/>
              </a:rPr>
              <a:t>dilakukan</a:t>
            </a:r>
            <a:endParaRPr lang="en-US" sz="2000" dirty="0">
              <a:latin typeface="Comic Sans MS" pitchFamily="66" charset="0"/>
            </a:endParaRPr>
          </a:p>
        </p:txBody>
      </p:sp>
      <p:sp>
        <p:nvSpPr>
          <p:cNvPr id="44043" name="Line 15"/>
          <p:cNvSpPr>
            <a:spLocks noChangeShapeType="1"/>
          </p:cNvSpPr>
          <p:nvPr/>
        </p:nvSpPr>
        <p:spPr bwMode="auto">
          <a:xfrm>
            <a:off x="2039815" y="5867400"/>
            <a:ext cx="422031" cy="0"/>
          </a:xfrm>
          <a:prstGeom prst="line">
            <a:avLst/>
          </a:prstGeom>
          <a:noFill/>
          <a:ln w="57150">
            <a:solidFill>
              <a:schemeClr val="tx1"/>
            </a:solidFill>
            <a:round/>
            <a:headEnd/>
            <a:tailEnd type="triangle" w="med" len="med"/>
          </a:ln>
        </p:spPr>
        <p:txBody>
          <a:bodyPr anchor="ctr">
            <a:spAutoFit/>
          </a:bodyPr>
          <a:lstStyle/>
          <a:p>
            <a:endParaRPr lang="en-US"/>
          </a:p>
        </p:txBody>
      </p:sp>
      <p:sp>
        <p:nvSpPr>
          <p:cNvPr id="44044" name="Rectangle 16"/>
          <p:cNvSpPr>
            <a:spLocks noChangeArrowheads="1"/>
          </p:cNvSpPr>
          <p:nvPr/>
        </p:nvSpPr>
        <p:spPr bwMode="auto">
          <a:xfrm>
            <a:off x="357158" y="428604"/>
            <a:ext cx="6804170" cy="523220"/>
          </a:xfrm>
          <a:prstGeom prst="rect">
            <a:avLst/>
          </a:prstGeom>
          <a:noFill/>
          <a:ln w="9525">
            <a:noFill/>
            <a:miter lim="800000"/>
            <a:headEnd/>
            <a:tailEnd/>
          </a:ln>
        </p:spPr>
        <p:txBody>
          <a:bodyPr wrap="square" anchor="b">
            <a:spAutoFit/>
          </a:bodyPr>
          <a:lstStyle/>
          <a:p>
            <a:r>
              <a:rPr lang="en-US" sz="2800" b="1" dirty="0" smtClean="0">
                <a:solidFill>
                  <a:schemeClr val="accent5">
                    <a:lumMod val="25000"/>
                  </a:schemeClr>
                </a:solidFill>
                <a:latin typeface="Comic Sans MS" pitchFamily="66" charset="0"/>
              </a:rPr>
              <a:t>C. MANFAAT </a:t>
            </a:r>
            <a:r>
              <a:rPr lang="en-US" sz="2800" b="1" dirty="0">
                <a:solidFill>
                  <a:schemeClr val="accent5">
                    <a:lumMod val="25000"/>
                  </a:schemeClr>
                </a:solidFill>
                <a:latin typeface="Comic Sans MS" pitchFamily="66" charset="0"/>
              </a:rPr>
              <a:t>PELAYANAN PRIMA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82986"/>
                                        </p:tgtEl>
                                        <p:attrNameLst>
                                          <p:attrName>style.visibility</p:attrName>
                                        </p:attrNameLst>
                                      </p:cBhvr>
                                      <p:to>
                                        <p:strVal val="visible"/>
                                      </p:to>
                                    </p:set>
                                    <p:animEffect transition="in" filter="fade">
                                      <p:cBhvr>
                                        <p:cTn id="7" dur="1000"/>
                                        <p:tgtEl>
                                          <p:spTgt spid="382986"/>
                                        </p:tgtEl>
                                      </p:cBhvr>
                                    </p:animEffect>
                                    <p:anim calcmode="lin" valueType="num">
                                      <p:cBhvr>
                                        <p:cTn id="8" dur="1000" fill="hold"/>
                                        <p:tgtEl>
                                          <p:spTgt spid="382986"/>
                                        </p:tgtEl>
                                        <p:attrNameLst>
                                          <p:attrName>ppt_x</p:attrName>
                                        </p:attrNameLst>
                                      </p:cBhvr>
                                      <p:tavLst>
                                        <p:tav tm="0">
                                          <p:val>
                                            <p:strVal val="#ppt_x-.1"/>
                                          </p:val>
                                        </p:tav>
                                        <p:tav tm="100000">
                                          <p:val>
                                            <p:strVal val="#ppt_x"/>
                                          </p:val>
                                        </p:tav>
                                      </p:tavLst>
                                    </p:anim>
                                    <p:anim calcmode="lin" valueType="num">
                                      <p:cBhvr>
                                        <p:cTn id="9" dur="1000" fill="hold"/>
                                        <p:tgtEl>
                                          <p:spTgt spid="382986"/>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382989"/>
                                        </p:tgtEl>
                                        <p:attrNameLst>
                                          <p:attrName>style.visibility</p:attrName>
                                        </p:attrNameLst>
                                      </p:cBhvr>
                                      <p:to>
                                        <p:strVal val="visible"/>
                                      </p:to>
                                    </p:set>
                                    <p:animEffect transition="in" filter="fade">
                                      <p:cBhvr>
                                        <p:cTn id="14" dur="1000"/>
                                        <p:tgtEl>
                                          <p:spTgt spid="382989"/>
                                        </p:tgtEl>
                                      </p:cBhvr>
                                    </p:animEffect>
                                    <p:anim calcmode="lin" valueType="num">
                                      <p:cBhvr>
                                        <p:cTn id="15" dur="1000" fill="hold"/>
                                        <p:tgtEl>
                                          <p:spTgt spid="382989"/>
                                        </p:tgtEl>
                                        <p:attrNameLst>
                                          <p:attrName>ppt_x</p:attrName>
                                        </p:attrNameLst>
                                      </p:cBhvr>
                                      <p:tavLst>
                                        <p:tav tm="0">
                                          <p:val>
                                            <p:strVal val="#ppt_x-.1"/>
                                          </p:val>
                                        </p:tav>
                                        <p:tav tm="100000">
                                          <p:val>
                                            <p:strVal val="#ppt_x"/>
                                          </p:val>
                                        </p:tav>
                                      </p:tavLst>
                                    </p:anim>
                                    <p:anim calcmode="lin" valueType="num">
                                      <p:cBhvr>
                                        <p:cTn id="16" dur="1000" fill="hold"/>
                                        <p:tgtEl>
                                          <p:spTgt spid="38298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382990"/>
                                        </p:tgtEl>
                                        <p:attrNameLst>
                                          <p:attrName>style.visibility</p:attrName>
                                        </p:attrNameLst>
                                      </p:cBhvr>
                                      <p:to>
                                        <p:strVal val="visible"/>
                                      </p:to>
                                    </p:set>
                                    <p:animEffect transition="in" filter="fade">
                                      <p:cBhvr>
                                        <p:cTn id="21" dur="1000"/>
                                        <p:tgtEl>
                                          <p:spTgt spid="382990"/>
                                        </p:tgtEl>
                                      </p:cBhvr>
                                    </p:animEffect>
                                    <p:anim calcmode="lin" valueType="num">
                                      <p:cBhvr>
                                        <p:cTn id="22" dur="1000" fill="hold"/>
                                        <p:tgtEl>
                                          <p:spTgt spid="382990"/>
                                        </p:tgtEl>
                                        <p:attrNameLst>
                                          <p:attrName>ppt_x</p:attrName>
                                        </p:attrNameLst>
                                      </p:cBhvr>
                                      <p:tavLst>
                                        <p:tav tm="0">
                                          <p:val>
                                            <p:strVal val="#ppt_x-.1"/>
                                          </p:val>
                                        </p:tav>
                                        <p:tav tm="100000">
                                          <p:val>
                                            <p:strVal val="#ppt_x"/>
                                          </p:val>
                                        </p:tav>
                                      </p:tavLst>
                                    </p:anim>
                                    <p:anim calcmode="lin" valueType="num">
                                      <p:cBhvr>
                                        <p:cTn id="23" dur="1000" fill="hold"/>
                                        <p:tgtEl>
                                          <p:spTgt spid="3829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6" grpId="0"/>
      <p:bldP spid="382989" grpId="0"/>
      <p:bldP spid="38299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574675" y="304800"/>
            <a:ext cx="8001000" cy="838200"/>
          </a:xfrm>
        </p:spPr>
        <p:txBody>
          <a:bodyPr/>
          <a:lstStyle/>
          <a:p>
            <a:pPr algn="ctr" eaLnBrk="1" hangingPunct="1"/>
            <a:r>
              <a:rPr lang="en-US" b="1" smtClean="0">
                <a:solidFill>
                  <a:srgbClr val="0000CC"/>
                </a:solidFill>
                <a:latin typeface="Copperplate Gothic Light" pitchFamily="34" charset="0"/>
              </a:rPr>
              <a:t>PROSES LAYANAN</a:t>
            </a:r>
          </a:p>
        </p:txBody>
      </p:sp>
      <p:sp>
        <p:nvSpPr>
          <p:cNvPr id="29701" name="Rectangle 5"/>
          <p:cNvSpPr>
            <a:spLocks noGrp="1" noChangeArrowheads="1"/>
          </p:cNvSpPr>
          <p:nvPr>
            <p:ph type="body" sz="half" idx="1"/>
          </p:nvPr>
        </p:nvSpPr>
        <p:spPr>
          <a:xfrm>
            <a:off x="533400" y="1600200"/>
            <a:ext cx="6781800" cy="2895600"/>
          </a:xfrm>
        </p:spPr>
        <p:txBody>
          <a:bodyPr>
            <a:normAutofit fontScale="77500" lnSpcReduction="20000"/>
          </a:bodyPr>
          <a:lstStyle/>
          <a:p>
            <a:pPr marL="495300" indent="-495300" eaLnBrk="1" fontAlgn="auto" hangingPunct="1">
              <a:spcAft>
                <a:spcPts val="0"/>
              </a:spcAft>
              <a:buFont typeface="Wingdings" pitchFamily="2" charset="2"/>
              <a:buAutoNum type="arabicPeriod"/>
              <a:defRPr/>
            </a:pPr>
            <a:r>
              <a:rPr lang="en-US" sz="3600" dirty="0" err="1" smtClean="0"/>
              <a:t>Penyedia</a:t>
            </a:r>
            <a:r>
              <a:rPr lang="en-US" sz="3600" dirty="0" smtClean="0"/>
              <a:t> </a:t>
            </a:r>
            <a:r>
              <a:rPr lang="en-US" sz="3600" dirty="0" err="1" smtClean="0"/>
              <a:t>Layanan</a:t>
            </a:r>
            <a:r>
              <a:rPr lang="en-US" sz="3600" dirty="0" smtClean="0"/>
              <a:t> (Service Provider)</a:t>
            </a:r>
          </a:p>
          <a:p>
            <a:pPr marL="495300" indent="-495300" eaLnBrk="1" fontAlgn="auto" hangingPunct="1">
              <a:spcAft>
                <a:spcPts val="0"/>
              </a:spcAft>
              <a:buFont typeface="Wingdings" pitchFamily="2" charset="2"/>
              <a:buAutoNum type="arabicPeriod"/>
              <a:defRPr/>
            </a:pPr>
            <a:r>
              <a:rPr lang="en-US" sz="3600" dirty="0" err="1" smtClean="0"/>
              <a:t>Penerima</a:t>
            </a:r>
            <a:r>
              <a:rPr lang="en-US" sz="3600" dirty="0" smtClean="0"/>
              <a:t> </a:t>
            </a:r>
            <a:r>
              <a:rPr lang="en-US" sz="3600" dirty="0" err="1" smtClean="0"/>
              <a:t>Layanan</a:t>
            </a:r>
            <a:r>
              <a:rPr lang="en-US" sz="3600" dirty="0" smtClean="0"/>
              <a:t> (Service Receiver)</a:t>
            </a:r>
          </a:p>
          <a:p>
            <a:pPr marL="495300" indent="-495300" eaLnBrk="1" fontAlgn="auto" hangingPunct="1">
              <a:spcAft>
                <a:spcPts val="0"/>
              </a:spcAft>
              <a:buFont typeface="Wingdings" pitchFamily="2" charset="2"/>
              <a:buAutoNum type="arabicPeriod"/>
              <a:defRPr/>
            </a:pPr>
            <a:r>
              <a:rPr lang="en-US" sz="3600" dirty="0" err="1" smtClean="0"/>
              <a:t>Jenis</a:t>
            </a:r>
            <a:r>
              <a:rPr lang="en-US" sz="3600" dirty="0" smtClean="0"/>
              <a:t> </a:t>
            </a:r>
            <a:r>
              <a:rPr lang="en-US" sz="3600" dirty="0" err="1" smtClean="0"/>
              <a:t>Layanan</a:t>
            </a:r>
            <a:endParaRPr lang="en-US" sz="3600" dirty="0" smtClean="0"/>
          </a:p>
          <a:p>
            <a:pPr marL="495300" indent="-495300" eaLnBrk="1" fontAlgn="auto" hangingPunct="1">
              <a:spcAft>
                <a:spcPts val="0"/>
              </a:spcAft>
              <a:buFont typeface="Wingdings" pitchFamily="2" charset="2"/>
              <a:buAutoNum type="arabicPeriod"/>
              <a:defRPr/>
            </a:pPr>
            <a:r>
              <a:rPr lang="en-US" sz="3600" dirty="0" err="1" smtClean="0"/>
              <a:t>Kepuasan</a:t>
            </a:r>
            <a:r>
              <a:rPr lang="en-US" sz="3600" dirty="0" smtClean="0"/>
              <a:t> </a:t>
            </a:r>
            <a:r>
              <a:rPr lang="en-US" sz="3600" dirty="0" err="1" smtClean="0"/>
              <a:t>Layanan</a:t>
            </a:r>
            <a:r>
              <a:rPr lang="en-US" sz="3600" dirty="0" smtClean="0"/>
              <a:t> (Customer Satisfaction)</a:t>
            </a:r>
          </a:p>
        </p:txBody>
      </p:sp>
      <p:pic>
        <p:nvPicPr>
          <p:cNvPr id="20484" name="Picture 3" descr="C:\Users\Lenovo\Documents\TJK.jpg"/>
          <p:cNvPicPr>
            <a:picLocks noChangeAspect="1" noChangeArrowheads="1"/>
          </p:cNvPicPr>
          <p:nvPr/>
        </p:nvPicPr>
        <p:blipFill>
          <a:blip r:embed="rId2" cstate="print"/>
          <a:srcRect/>
          <a:stretch>
            <a:fillRect/>
          </a:stretch>
        </p:blipFill>
        <p:spPr bwMode="auto">
          <a:xfrm>
            <a:off x="0" y="0"/>
            <a:ext cx="762000" cy="457200"/>
          </a:xfrm>
          <a:prstGeom prst="rect">
            <a:avLst/>
          </a:prstGeom>
          <a:noFill/>
          <a:ln w="9525">
            <a:noFill/>
            <a:miter lim="800000"/>
            <a:headEnd/>
            <a:tailEnd/>
          </a:ln>
        </p:spPr>
      </p:pic>
      <p:sp>
        <p:nvSpPr>
          <p:cNvPr id="20485" name="AutoShape 6" descr="data:image/jpeg;base64,/9j/4AAQSkZJRgABAQAAAQABAAD/2wCEAAkGBhQSEBQUExQUFRUVFBUUFBUVFRQXFRUVFxQVFBQXFBcXHCYeGBkkGRQUHy8gIycpLCwsFR4xNTAqNSYrLCkBCQoKDgwOGg8PGikcHBwsKSkpKSksKSwpKSkpKSkpKSwpKSwsKSkpLCksLCosKSkpKSwpKSktLCksLCksKSksKf/AABEIAI4BYgMBIgACEQEDEQH/xAAcAAAABwEBAAAAAAAAAAAAAAAAAQIDBAUGBwj/xABEEAABBAADBQUFBQQIBgMAAAABAAIDEQQhMQUGEkFRImFxgZEHEzKhsSNSwdHwFEJichUzU3OCsuHxFiQlQ5KTNKLC/8QAGQEAAwEBAQAAAAAAAAAAAAAAAAECAwQF/8QAJxEAAgICAgICAgIDAQAAAAAAAAECEQMhEjFBURMiBGEzcYHR8DL/2gAMAwEAAhEDEQA/AN80J1qQEsKyR5hRyv7JTQcildkUhiDIiBTQKcYgTHmhLpE1KTJFxDNWkYyVdAM1ZtGSYIjTBIiTkyRHzT8CK/aDf+Yw5/vv8g/JQMNtGKEYh80jI2DEO7T3AD+rjyF6nuCXvPtZmGMUsnwtE2Q1c4sAa0d5K4RvJtSXFTPkkNAuc5rATwsuh2R4AAnnSluioxs7G/2o7OBI9/ddI5a8uyrXYm9OGxf9RKHEatILXj/C4A+i80PBCkYDaD4ntfE8xyNzBBrNTzKcD1MjC5p7OvaU+d5gxjmh5/qpMmhx5sdWV9Dz06LpgCq7IqhTUKRhGgBBCSQnKSSgYy4KzboPJVmIuss1Zx8vJNAKRI0SkAIkESABaCJEUAGklAlESgA0FHxePjibxSPYxv3nuDR6lZzHe1DARf8AdL/7tjiPV1D5qehlztnVvn+CrCVWYb2hYTGyBkT3BwvKQBt6fDmQVbtgtMBq0pqkMwwTrWhHELI7Yz0TrcP1TwCVSqhDQgCcDUqkAEAJpSIBkmaUiEZJgL4UEukEAUiNBEkAoFJkORQJSZdCgYwCn41HapMSCbJDAlhJalJiHsPqrJuirsPqrJuiGNEaVNsTkqi4nFCON7zoxjnHyBKoDlntV2/xziFp7MQz75HVfoKHqud4t3oNVM2njHSzOc7NznFzv5nEk/MhM7v8EuPhjeQGcRFnTi4TV+YWMnqzpiukU08g/X5aqP4Lpe390v2prixvA5htnFfaYbyv/DfTNDc3cRot0wBdyBzAWPyKrNHhfKjBxYd5jJIIA5rt/sn3odicKYpXF0kHCOI6ujPwknmRVX4LF724EBwjDXBvN4jJBd9xtaAXr1Pcrb2K7PcJMRKbDS1rB0J4r+g+aeOdmeSFHWAlJIKUug5gFJSkRCBjbwrBoUEqe1MQaSjRKRhFEgSiKAAiRkoiUAJKod796WYHDmRw4nuPDGz7zyOfcNT/AKq+Kzm1dntkxYe9od7pjRGCLALy4vcP4uy0d1FTLrRcI2zkeOgx+Pf72biA5F1ta0dGt5DwVZtXZ8EAFl00nPiJDPJoz9V2vaUILCK5ZLiW9uBeyQ8QoE2LsenJSjWUaWiin2g5x5AcmtAA+S2e5PtHkg+ykBkaR9nZzafu2eR+SwifwuT2nvB9CpcqJjFXs6/jN85jx0WR8IBy7Rz8eitdy8c+V8xc9z2gt4SdNDdZKZgN2MOynCME0Dbu0dO9XkMbWjIAeGStQldtmuTNjcHGEe/P/f7HQEoBIMoGpS2m1qcgAjpGhSACpSItEynotEAOII0SAKVEjRIACRIcilJEmhSAZapMSjNUqJMkkNS0hqWgB/Dqxboq6BWLTkgZFkWT9om0fdYGTq8tZ5XbvoB5rWSLl/tkx9Mhj+9xOPlQ/H5Jvocds5VLNQc7mb/X66KsY4inAkEG7GoINhScRLxA9L+SiluSyNmzs+62PkmaPeUey0hwyuxzGgK1DWtY2miua5zujtEnDMINFo4fRaqDaJeNV57nx0eileyZjMREQGyUASALyF9L7/xWt2fhmMjAjaGtIFAeCyuxtiiSVwkPGz4yx7Q5rgcgM9KK2TWgAACgNANAuvAnV+zi/Jkm6FIIkF0HIKtAlJCNAAAU5qgt1U4JgAlJRlJKkYCUSIlBAARWhaJABLM7ztkd7wMaeyxjmA9lj3do8Jc02RkLGXLqtMs9tvaLmyhnBk4WJC9rWAeedqZPRriVyGMKx/u7lEbTyDL/ABCze92FbLEWULOmQ1V9JiC76WKIKq8bGCR3ZrkyTaZ3xgqMTsXcRkcgEo945wJAIPA0Z0aBGpFX/usjiIGx4p0ZPYZMW3/CH19F1PGbQc1p4QA45cXM8h4ZLkE8DnSOkcDw+9c3i5Fw7RHpRRjfK2zPKlFJI9HxuJAoZUKs8uWifiaeo8h+ayXs93qbisOGHKSJrWkX8TQOFrvkAVsY13xdo85qnQWIwDZBTrPmpULKaB0yRNS4tEAKpHSCOkAEU9Hom04zRIY4iQQTApSiRlEUCCSJNEtIfoUAMtUqJRWKVEgmyQ1LCbaUtqAJEKsBoq+FWDdEyiLIVxP2lsmxm0zDBHJK6ONjeFjS4i7c4mtBbtTlku1zJOyNlsh96Rm+V5keazzADWnuDRQ80S6HHs4Fi/ZbjYsO+WWLhAF8DSHurnfASBl1WLeCOX5/7L186QfrXLpSwG9vsww+MDnxVDMbIcB9m86/aNGh72+hWTRrZyfczaDGh7XGgGl9H+H4iPL6Kw3Z3gdisQ5kQ4TwPewOPx8A4uEADJxANBZfG4B8RlhkZwvjfwvB1B0IB5g5Z6aFObo4p8M7ZYxb4XteBzc0fE3zbfqud4otuzf5ZJKjtPs93kGJMzACPdtjdZ58VnLwofNbVZLcTARNOJkiHZlka9p/gc3ja3uouIrlS1q6YR4xSOWcuUmwIIWgFZAEaSULSAU3VTQoUZzUsFMAyklC0RSGEUVoIkgBaForQQAFUbx4cvjbTWmnZlwBLbFW21bFNTwh7S06Hp+CGioS4yTMZO1kDeFgA5nvJ1Kq3Yiz3rV4zdBjmup8nEQeEkgi+VitFmsDs0tPb1Bo+IXFkxyvZ6OPLGS0MYvDEsNa0aPeue7x7L9xs+BuYc+WV5z1yDSa5fCB5LseC2KZj0YPid+A7/omt690mY4DDNqMMi7DwL4CCCMuY5HP94rXDhltnL+RlSaOJ7o7YOGxDHjkRfe06j6r0LhZA5ocMw4Ag9QRYXnrbG6+JwMgZiYnMvJr9Y31pwOGR8Ne5df9mW1Pe4NrSe1EeE9eHVp8NR/hWsNSoymrVmxCVHoiCVHotTJC0EAjSACcam061AxSCL9c0aYFIiKNE5MkJJecijSZDkUgGWKVGVDjKlRuQSSWlLaU00pxpTAlRKe3RV0RUwOyQUIqynnOqq53d86HJNxAZ2m8RKAwuPIZdb6IZUSPiZiMhzBOeZGfzTeGkvxFX3HSwPFIxBN3lZNZ3m2iUjBCpM8zwk3pYc6/XJZPs0MT7TNzXTOGLgbcrKbKyh22jQ95HzB7lyzBSOgxDXUWuB7TXAUW3mC12RGoor01LHxDTlWfPxWf2huxBNxMkjDg67sDiF1ZB1BvMEKZIaeqGNwZIjhbiocT3PcyySy3Gm58gNFpV552RvLPgMY5gsiN5ZR1q6IvmDQyOXSl37AY1s0TJGZte0OHmPw0WkXaM5KmSEEEFRIEVoIigBUZzUsFRItVJBTQhVpJKFoFSUESkkoFJJQAdoIrRWgQpEitGgBJcslsRhxcknLgkc2Q9M7Fd5BC0wxIOJEY0Ywud/M6gL8rVdsfDGISxsHC98z5JD90Gms9WNB81fx3SHDJxtotMRtCOFnA3UCqGdeJ/RSdhYc8LpHDtPN+XL8VAhwQdJQzDTTj1drXgB+C0IyGXgFpJKKpGS+zsTjMDHKwslYyRh1a9oc0+RCzWH3MjwsvvML2GEOD4rJFEggsvMUQcv4itFJNoBz+SJxr0WfH2aciCEqPRKkGaTHoFICwjRBHaQBpbU3aW1AxaNJtGmBzD/hrED993/sd+aQNh4oaSP8A/YVy07Wm/tZP/N35q63I2pK7Hwh0khBLrBe4g9h2oJS+KDdC5yNc8zMJaZpLGvbKcwmKm4xcryOYJsIYx327/FKw47QXG/rOkdNJwsvMPK7qrKF5VVh3KfFIu2JxssWPTzHKFHIn43q6FZYQuUsOyUCFyl8WSKGmOMdlXW77gFGfKHEk01oOV6uA5/XJSGsJZlWvr803NhHHXhoaAKWaorm1wlxyri4b1BsgAX5JvDvPvyMzlmefOgApOMwxaCSMu7w+ii7LcHOc7Wzr3aArLyaeC/jdeWaTiMIHDvTYxAaE77+wqaIOa+072eCQftkAAka0CZmY4migHiubRr3C+Su/Z1iy7AMY4EOhcYnA65U4HwIeCtVJiM+oI0yz/VqBg9mMhdIWZB5Ya5DhYGAegCmPY30TELRIloZhlEgggYqHVSQo0OvkpKaEwIIkVqRgKbJSnFNkpiBaMFItGCkAfvxdV9UsSBRHDtIjHxWCTmKyyyJTS2SxrYjeJ0sv9o/L+VtgfVSsfI5gyoud2GZZ2evcNbUjDQCNoaNAKCrJMXxYsiiRE2h3OdqfT6ro7Zm9KiywOGDAByAq+ZOrie8pU84uvAebtPoVXyYt3vQA7sdk8NZ8wQfP8E4HcUh6ggjzbX5o472OMrWiY3r5DwRTHTwSWdp3cEmd3aUMtCJnUkxPTcztR0H4pEbs1mykS7QSA5KtIYaWE2ltQAu0ElBAHlBz1e7hn/qEPi7/ACOWdLlf7hH/AKhD/j/yOTj2iZdG+xR+2f4pzD/EmcQftn+Kdw57XkuCf8r/ALOuP8f+C4gKmxFQISpcbl3ROJk2NyksKhxlSYytCSfEVMByUGIqWDkgZGxxPCac9v8AK4j6LLYj3rMmTTAXeUjtfVabHnJZnGyUvPzypnq4I/Ubw+1sRxBr5TIwgtc14BNGxYNXdnnyC0eyo+yAsdgnccuuVEedhbbZ8fZCrBbVsyz0nSJTW0fL0RX6ZaJbXCvl49yDm8ueXhkuhnOJ97RbfM0fMGk80pkn9eGSKTGMZ8TgPPNTFpbYNN6RIQVO7eNnvCxrSaF3oExPvCQ7MBoQ8kUOOGUui/QWYxG8h/cz9VYbM2jpxuqxYBH1NlQs0W6NZfjTUbLDE4x0QBaASSG59CrJyrZoDIBwUcw67yrrasXLp1x0ce+TsTaIlJcUFBQHFNFye9w48vVRcXJGwduZjPEi/IWgErYh2MYMrHcnGSg5gilncOzDOle8TvlJqgQWMa0AAt/izF2BadjeQ4/asDeTGNJNVzcT+Chzr9nUsCktWv7Lcyt4q4hdXw2LrMXWtahJgk+0Odhv1PLy/wD0q+B44w6rcAQHHWjqL6KwwgppFjrf3icya5Ksc02Y5MTj+yk3/wB5f2aOJtuAlL7c3UcIGXnxdRoqvdfHTCZkbyHNlic8OyDhXC2ybtwNVZz1761mKwMc7Q2VocAbbfI1Vg8lAwuwY43XGxrQOJtAcuK9V2KJzD0MVyOF0Wlo65Ah368VOid/zLu+Np9C5v4hMxYYB1jnqn8K25S7o3h/+1psFXgsWCgmJtSpAbajTjVYstEGSUAOcTQAs+CZw+0GOyDgT0vNN7U/+PN/dlZLYj/t2eJ+i5M+Vwmo+zaEOUW/Rv2OS7UWJ6fBWpA4nGnJMWn2nJACrQRWggDyeMJJ9x//AIu/JaHcPBvGPiJY8Dt5lrgPgPOl0z+m4/7Rnom5NvsAsPae4BaJRW7M25PVFbiP65/ijixDWuzIGSpdpbwNbJI4HI1wmtTWYWZ2jt50l3Q0/wBVwOLeRv8AZ2rUEjaY/e1sZAacgTxXyPLxUYb4AkOJqiMvmueyzkuu75Dy6pxkxcaN5HTktlZlxR2PZm87HgZizXzJCvsJj2v0OXXr4dVxDCY2v3qPSj9VZYbeGZlVI6hoQcm9wWimQ8Z2+GS3V5nuU4FZXczaXHh2lx4nEmz9L71qWuyWyMmqK3aM9ZKskwjX66I958FiCeKFvGCM2j4gfA6jwWPk2tLG6ntew9HAj6rz80XbtHqYpLiqZsodmxtrhAFdFa4eUVRyPX6LAQbxm8yrfCbfBGqyjNw6NJQU+zbtcHAEZ5g+FI393fl1Wdw22W/eU1u1gedrpWW+zmlgfgnO/wBfnmsKccGuNnmR81rxiwdfLwWG2juzKXOLWl4JJBBHMk/Ddrny/ai8cXC7Bg9rTSYhzGNjLCKD6p12CLeTXDVrSxYaVrftGxvF/wDbcHEeTgPksns2EsPCQWkciCD6FaDCSmxms/kbdM0Vx6JvvIQcw4dxa4H0pMTYVkj6aW2GmgeLnqQ8EEaeGSsIJz1PqpzJz/vStb7H8rQzsnZ80dcUga2ge25rrHQVR9Vev2gwA1xO/lafqVTT4WOSuNjHdLF/JLZhYtPdM9F1RnGPRyZFKbtll+2dIwO9zr+QtIOLf94D+VoH1tQf2aH+yb5Wj9zB/Z/r1T+UzeNkh7r1Jd4kn5aKJidmRSCnxtIu9Kz0uwnBDB935FGMHDyoebgh5EwUGmYza+6YbPxRSO4Dm+HiJLb04Bebe76qefsow0ZeMZafIjJaCXYkLzmAfFx/NEd2YCPhy6cb/wA1jJekdkMlJKWzKSbW4U/gt4b5/PNaDF7pwSM4DG0Cwbbk4H+YZqA/2fwcjKPB4/EKFFh8sR3DbYBU9mLyyq9VXx7mNbpLJ58J/AJ+Pd5w0lPm38iuiGScejKUccux12KkIzaL6tP1Tcu03xC2tbZGrieEHq6s0sbKlH77T5FNTbLmI1YfM/krefJVURHFjvsoNo7148HJ0LR/BHf+YlS92NtYuV5ErmOjA7RLQ19nSuHI6cwhNuzMeTfJwVjsfY742mxRJ0y/BY45Tc/tdGmVY1D6pWO7dfWGm/k/EBY7Yrvtmef0Ww25h3nCyhrXEkAAAEk9odFk9k4GRszeKN7ddWuHLwUfk7yRMsX/AIZtIH5KS1yg4cqS1y609GDJAKfaclFBUhhyTAWgitBAGNG6kHQ+qoN4nYXDu93wkvriqzodFtZvhPgfouH7fxDm4hwe9z3fuPJz4cyA4LOUYrwVCUn5K3b2K4peyOEHUWayFWT1VQ0Odpp1TuLmL3UST4pcDeEAdQT6ISLbGBhHV0HeUuRhA1vkpEIvW7PNO0On+9JBRCjxHCdcj4qyhlsAjXLJQGxA5p3DnNA0dg9m2KBY5vThvzvXzFea37CuW+zR/wBpJ3sYD3k2uoNctMU+WvRnkxuO/Y6zUeKqd7NpwxMuauEWSCL7hQ7yrCSXhF9M1wvfLeKTGYh19lrbAA6A8+q1bpGcQ9s7xxue73MYY3kDr6cvBVDduSg6+QVaWgGij4K0WPGPo25y9lxHvLM03x33ELQ7I3ve8gfvdLGfgsK11nNTsBCS8UaN5HvCwlGJtDJJfs6j/wARSsZb4XVpxch40rfZ21A5oJ59M1n9k40/Z8WZLSwnrVH55pT8X7mWmimuzLeWetdPBYHSp3pmvkdHIKcA7LK9fI6qqleziPBY9A3oG9bv6Krx20/hZWTyBfMWogmLHOaPjZQu8nNI4gHeRUz2bKC8mqw0qsYnLP4Gc2AruB2SmDs55ImhyVxJkFGOa2szHCfqickoIsAVmlgJFpTShAONalFJukRKokUXm9Sle/d1Kb5onFADv7Y4c0puNPcozjkibommHFEsbQ7vml/0gBqCoJSHp8mLii0bj2nqljFs6qrAREp82Lgi3983qEoOHVUriia5LkHAvAAh7odAqf3p6lLjxTupRyFxLX3I6BH7odFWHHuB1TjNouVcxOBP9yEah/0keiJPkTx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2536" name="Picture 8" descr="http://gofaztrack.com/wp-content/uploads/2012/01/training-customer-service.jpg"/>
          <p:cNvPicPr>
            <a:picLocks noChangeAspect="1" noChangeArrowheads="1"/>
          </p:cNvPicPr>
          <p:nvPr/>
        </p:nvPicPr>
        <p:blipFill>
          <a:blip r:embed="rId3" cstate="print"/>
          <a:srcRect/>
          <a:stretch>
            <a:fillRect/>
          </a:stretch>
        </p:blipFill>
        <p:spPr bwMode="auto">
          <a:xfrm>
            <a:off x="381000" y="4267200"/>
            <a:ext cx="4114800" cy="2000250"/>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7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70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70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70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70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utoUpdateAnimBg="0"/>
      <p:bldP spid="29701" grpId="0" build="p" autoUpdateAnimBg="0"/>
    </p:bldLst>
  </p:timing>
</p:sld>
</file>

<file path=ppt/theme/theme1.xml><?xml version="1.0" encoding="utf-8"?>
<a:theme xmlns:a="http://schemas.openxmlformats.org/drawingml/2006/main" name="master">
  <a:themeElements>
    <a:clrScheme name="">
      <a:dk1>
        <a:srgbClr val="4D4D4D"/>
      </a:dk1>
      <a:lt1>
        <a:srgbClr val="FFFFFF"/>
      </a:lt1>
      <a:dk2>
        <a:srgbClr val="C49B36"/>
      </a:dk2>
      <a:lt2>
        <a:srgbClr val="FFFFCC"/>
      </a:lt2>
      <a:accent1>
        <a:srgbClr val="4D4D4D"/>
      </a:accent1>
      <a:accent2>
        <a:srgbClr val="DDDDDD"/>
      </a:accent2>
      <a:accent3>
        <a:srgbClr val="DECBAE"/>
      </a:accent3>
      <a:accent4>
        <a:srgbClr val="DADADA"/>
      </a:accent4>
      <a:accent5>
        <a:srgbClr val="B2B2B2"/>
      </a:accent5>
      <a:accent6>
        <a:srgbClr val="C8C8C8"/>
      </a:accent6>
      <a:hlink>
        <a:srgbClr val="808080"/>
      </a:hlink>
      <a:folHlink>
        <a:srgbClr val="F8F8F8"/>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ormaster">
  <a:themeElements>
    <a:clrScheme name="">
      <a:dk1>
        <a:srgbClr val="4D4D4D"/>
      </a:dk1>
      <a:lt1>
        <a:srgbClr val="FFFFFF"/>
      </a:lt1>
      <a:dk2>
        <a:srgbClr val="C49B36"/>
      </a:dk2>
      <a:lt2>
        <a:srgbClr val="FFFFCC"/>
      </a:lt2>
      <a:accent1>
        <a:srgbClr val="4D4D4D"/>
      </a:accent1>
      <a:accent2>
        <a:srgbClr val="DDDDDD"/>
      </a:accent2>
      <a:accent3>
        <a:srgbClr val="DECBAE"/>
      </a:accent3>
      <a:accent4>
        <a:srgbClr val="DADADA"/>
      </a:accent4>
      <a:accent5>
        <a:srgbClr val="B2B2B2"/>
      </a:accent5>
      <a:accent6>
        <a:srgbClr val="C8C8C8"/>
      </a:accent6>
      <a:hlink>
        <a:srgbClr val="808080"/>
      </a:hlink>
      <a:folHlink>
        <a:srgbClr val="F8F8F8"/>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C49B36"/>
      </a:lt1>
      <a:dk2>
        <a:srgbClr val="1C1C1C"/>
      </a:dk2>
      <a:lt2>
        <a:srgbClr val="4D4D4D"/>
      </a:lt2>
      <a:accent1>
        <a:srgbClr val="4D4D4D"/>
      </a:accent1>
      <a:accent2>
        <a:srgbClr val="DDDDDD"/>
      </a:accent2>
      <a:accent3>
        <a:srgbClr val="DECBAE"/>
      </a:accent3>
      <a:accent4>
        <a:srgbClr val="000000"/>
      </a:accent4>
      <a:accent5>
        <a:srgbClr val="B2B2B2"/>
      </a:accent5>
      <a:accent6>
        <a:srgbClr val="C8C8C8"/>
      </a:accent6>
      <a:hlink>
        <a:srgbClr val="808080"/>
      </a:hlink>
      <a:folHlink>
        <a:srgbClr val="F8F8F8"/>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ample">
  <a:themeElements>
    <a:clrScheme name="sample 3">
      <a:dk1>
        <a:srgbClr val="2A4F86"/>
      </a:dk1>
      <a:lt1>
        <a:srgbClr val="FFFFFF"/>
      </a:lt1>
      <a:dk2>
        <a:srgbClr val="3E68D0"/>
      </a:dk2>
      <a:lt2>
        <a:srgbClr val="D3D9DD"/>
      </a:lt2>
      <a:accent1>
        <a:srgbClr val="6C89DA"/>
      </a:accent1>
      <a:accent2>
        <a:srgbClr val="8FAFE9"/>
      </a:accent2>
      <a:accent3>
        <a:srgbClr val="FFFFFF"/>
      </a:accent3>
      <a:accent4>
        <a:srgbClr val="224272"/>
      </a:accent4>
      <a:accent5>
        <a:srgbClr val="BAC4EA"/>
      </a:accent5>
      <a:accent6>
        <a:srgbClr val="819ED3"/>
      </a:accent6>
      <a:hlink>
        <a:srgbClr val="57ABA3"/>
      </a:hlink>
      <a:folHlink>
        <a:srgbClr val="85819D"/>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384D68"/>
        </a:dk1>
        <a:lt1>
          <a:srgbClr val="FFFFFF"/>
        </a:lt1>
        <a:dk2>
          <a:srgbClr val="2B6185"/>
        </a:dk2>
        <a:lt2>
          <a:srgbClr val="D3D9DD"/>
        </a:lt2>
        <a:accent1>
          <a:srgbClr val="638AA1"/>
        </a:accent1>
        <a:accent2>
          <a:srgbClr val="8CA8B5"/>
        </a:accent2>
        <a:accent3>
          <a:srgbClr val="FFFFFF"/>
        </a:accent3>
        <a:accent4>
          <a:srgbClr val="2E4058"/>
        </a:accent4>
        <a:accent5>
          <a:srgbClr val="B7C4CD"/>
        </a:accent5>
        <a:accent6>
          <a:srgbClr val="7E98A4"/>
        </a:accent6>
        <a:hlink>
          <a:srgbClr val="6FA2E7"/>
        </a:hlink>
        <a:folHlink>
          <a:srgbClr val="B2A66C"/>
        </a:folHlink>
      </a:clrScheme>
      <a:clrMap bg1="lt1" tx1="dk1" bg2="lt2" tx2="dk2" accent1="accent1" accent2="accent2" accent3="accent3" accent4="accent4" accent5="accent5" accent6="accent6" hlink="hlink" folHlink="folHlink"/>
    </a:extraClrScheme>
    <a:extraClrScheme>
      <a:clrScheme name="sample 2">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BC9362"/>
        </a:folHlink>
      </a:clrScheme>
      <a:clrMap bg1="lt1" tx1="dk1" bg2="lt2" tx2="dk2" accent1="accent1" accent2="accent2" accent3="accent3" accent4="accent4" accent5="accent5" accent6="accent6" hlink="hlink" folHlink="folHlink"/>
    </a:extraClrScheme>
    <a:extraClrScheme>
      <a:clrScheme name="sample 3">
        <a:dk1>
          <a:srgbClr val="2A4F86"/>
        </a:dk1>
        <a:lt1>
          <a:srgbClr val="FFFFFF"/>
        </a:lt1>
        <a:dk2>
          <a:srgbClr val="3E68D0"/>
        </a:dk2>
        <a:lt2>
          <a:srgbClr val="D3D9DD"/>
        </a:lt2>
        <a:accent1>
          <a:srgbClr val="6C89DA"/>
        </a:accent1>
        <a:accent2>
          <a:srgbClr val="8FAFE9"/>
        </a:accent2>
        <a:accent3>
          <a:srgbClr val="FFFFFF"/>
        </a:accent3>
        <a:accent4>
          <a:srgbClr val="224272"/>
        </a:accent4>
        <a:accent5>
          <a:srgbClr val="BAC4EA"/>
        </a:accent5>
        <a:accent6>
          <a:srgbClr val="819ED3"/>
        </a:accent6>
        <a:hlink>
          <a:srgbClr val="57ABA3"/>
        </a:hlink>
        <a:folHlink>
          <a:srgbClr val="85819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018</Template>
  <TotalTime>189</TotalTime>
  <Words>758</Words>
  <Application>Microsoft Office PowerPoint</Application>
  <PresentationFormat>On-screen Show (4:3)</PresentationFormat>
  <Paragraphs>211</Paragraphs>
  <Slides>25</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0" baseType="lpstr">
      <vt:lpstr>master</vt:lpstr>
      <vt:lpstr>1_colormaster</vt:lpstr>
      <vt:lpstr>2_colormaster</vt:lpstr>
      <vt:lpstr>sample</vt:lpstr>
      <vt:lpstr>Image</vt:lpstr>
      <vt:lpstr>KONSEP DASAR PELAYANAN PRIMA (EXCELLENT SERVICE) </vt:lpstr>
      <vt:lpstr>A. Definisi Pelayanan Prima</vt:lpstr>
      <vt:lpstr>PowerPoint Presentation</vt:lpstr>
      <vt:lpstr>Mengapa muncul layanan ?</vt:lpstr>
      <vt:lpstr>Mengapa pelayanan prima itu PENTING ?</vt:lpstr>
      <vt:lpstr>Karena....</vt:lpstr>
      <vt:lpstr>B. Tujuan Excellent Service :</vt:lpstr>
      <vt:lpstr>PowerPoint Presentation</vt:lpstr>
      <vt:lpstr>PROSES LAYANAN</vt:lpstr>
      <vt:lpstr>PENYEDIA LAYANAN  (SERVICE PROVIDER)</vt:lpstr>
      <vt:lpstr>PENERIMA LAYANAN  (SERVICE RECEIVER)</vt:lpstr>
      <vt:lpstr>PowerPoint Presentation</vt:lpstr>
      <vt:lpstr>PowerPoint Presentation</vt:lpstr>
      <vt:lpstr>ADA 7 UKURAN MUTU PELAYANAN</vt:lpstr>
      <vt:lpstr>PowerPoint Presentation</vt:lpstr>
      <vt:lpstr>Dimensi  Pelayanan Prima</vt:lpstr>
      <vt:lpstr>LIMA PRINSIP ADILAYANAN (Service Excellent)</vt:lpstr>
      <vt:lpstr>Pelayanan Prima</vt:lpstr>
      <vt:lpstr>Paradigma  Pelayanan Prima</vt:lpstr>
      <vt:lpstr>PowerPoint Presentation</vt:lpstr>
      <vt:lpstr>Perilaku MELAYANI</vt:lpstr>
      <vt:lpstr>PowerPoint Presentation</vt:lpstr>
      <vt:lpstr>KONSEP A6 DALAM PELAYANAN PRIMA </vt:lpstr>
      <vt:lpstr>3 Pilar Pelayanan Berkualitas </vt:lpstr>
      <vt:lpstr>PowerPoint Presentation</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Dasar Pelayanan Prima</dc:title>
  <dc:creator>Valued Acer Customer</dc:creator>
  <cp:lastModifiedBy>user</cp:lastModifiedBy>
  <cp:revision>11</cp:revision>
  <dcterms:created xsi:type="dcterms:W3CDTF">2010-10-11T17:02:12Z</dcterms:created>
  <dcterms:modified xsi:type="dcterms:W3CDTF">2021-11-19T08:09:34Z</dcterms:modified>
</cp:coreProperties>
</file>